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4"/>
  </p:notesMasterIdLst>
  <p:sldIdLst>
    <p:sldId id="256" r:id="rId2"/>
    <p:sldId id="306" r:id="rId3"/>
    <p:sldId id="316" r:id="rId4"/>
    <p:sldId id="317" r:id="rId5"/>
    <p:sldId id="307" r:id="rId6"/>
    <p:sldId id="308" r:id="rId7"/>
    <p:sldId id="309" r:id="rId8"/>
    <p:sldId id="319" r:id="rId9"/>
    <p:sldId id="310" r:id="rId10"/>
    <p:sldId id="328" r:id="rId11"/>
    <p:sldId id="321" r:id="rId12"/>
    <p:sldId id="323" r:id="rId13"/>
    <p:sldId id="322" r:id="rId14"/>
    <p:sldId id="324" r:id="rId15"/>
    <p:sldId id="326" r:id="rId16"/>
    <p:sldId id="311" r:id="rId17"/>
    <p:sldId id="313" r:id="rId18"/>
    <p:sldId id="318" r:id="rId19"/>
    <p:sldId id="320" r:id="rId20"/>
    <p:sldId id="327" r:id="rId21"/>
    <p:sldId id="314" r:id="rId22"/>
    <p:sldId id="30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A32D12F-D361-436C-AEBB-AD40B59D4430}">
          <p14:sldIdLst>
            <p14:sldId id="256"/>
            <p14:sldId id="306"/>
            <p14:sldId id="316"/>
            <p14:sldId id="317"/>
            <p14:sldId id="307"/>
            <p14:sldId id="308"/>
            <p14:sldId id="309"/>
            <p14:sldId id="319"/>
            <p14:sldId id="310"/>
            <p14:sldId id="328"/>
            <p14:sldId id="321"/>
            <p14:sldId id="323"/>
            <p14:sldId id="322"/>
            <p14:sldId id="324"/>
            <p14:sldId id="326"/>
            <p14:sldId id="311"/>
            <p14:sldId id="313"/>
            <p14:sldId id="318"/>
            <p14:sldId id="320"/>
            <p14:sldId id="327"/>
            <p14:sldId id="314"/>
            <p14:sldId id="30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5D3265-1323-4C93-AF96-E79E7E7FC9BD}" v="1" dt="2024-03-23T15:55:11.9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4" autoAdjust="0"/>
    <p:restoredTop sz="89565" autoAdjust="0"/>
  </p:normalViewPr>
  <p:slideViewPr>
    <p:cSldViewPr snapToGrid="0">
      <p:cViewPr varScale="1">
        <p:scale>
          <a:sx n="74" d="100"/>
          <a:sy n="74" d="100"/>
        </p:scale>
        <p:origin x="77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Konečná" userId="e77d300807919a1d" providerId="LiveId" clId="{625D3265-1323-4C93-AF96-E79E7E7FC9BD}"/>
    <pc:docChg chg="custSel addSld delSld modSld modSection">
      <pc:chgData name="Lucie Konečná" userId="e77d300807919a1d" providerId="LiveId" clId="{625D3265-1323-4C93-AF96-E79E7E7FC9BD}" dt="2024-03-23T18:44:03.453" v="204" actId="47"/>
      <pc:docMkLst>
        <pc:docMk/>
      </pc:docMkLst>
      <pc:sldChg chg="modSp mod">
        <pc:chgData name="Lucie Konečná" userId="e77d300807919a1d" providerId="LiveId" clId="{625D3265-1323-4C93-AF96-E79E7E7FC9BD}" dt="2024-03-23T13:49:43.240" v="3" actId="20577"/>
        <pc:sldMkLst>
          <pc:docMk/>
          <pc:sldMk cId="2497236001" sldId="256"/>
        </pc:sldMkLst>
        <pc:spChg chg="mod">
          <ac:chgData name="Lucie Konečná" userId="e77d300807919a1d" providerId="LiveId" clId="{625D3265-1323-4C93-AF96-E79E7E7FC9BD}" dt="2024-03-23T13:49:43.240" v="3" actId="20577"/>
          <ac:spMkLst>
            <pc:docMk/>
            <pc:sldMk cId="2497236001" sldId="256"/>
            <ac:spMk id="3" creationId="{25C607AE-408D-4A1E-8B41-B0D674A46CCD}"/>
          </ac:spMkLst>
        </pc:spChg>
      </pc:sldChg>
      <pc:sldChg chg="modSp mod">
        <pc:chgData name="Lucie Konečná" userId="e77d300807919a1d" providerId="LiveId" clId="{625D3265-1323-4C93-AF96-E79E7E7FC9BD}" dt="2024-03-23T14:45:46.093" v="7" actId="20577"/>
        <pc:sldMkLst>
          <pc:docMk/>
          <pc:sldMk cId="2466505978" sldId="308"/>
        </pc:sldMkLst>
        <pc:spChg chg="mod">
          <ac:chgData name="Lucie Konečná" userId="e77d300807919a1d" providerId="LiveId" clId="{625D3265-1323-4C93-AF96-E79E7E7FC9BD}" dt="2024-03-23T14:45:46.093" v="7" actId="20577"/>
          <ac:spMkLst>
            <pc:docMk/>
            <pc:sldMk cId="2466505978" sldId="308"/>
            <ac:spMk id="3" creationId="{72649011-EC18-062F-1B30-64B3BF40C6E3}"/>
          </ac:spMkLst>
        </pc:spChg>
      </pc:sldChg>
      <pc:sldChg chg="del">
        <pc:chgData name="Lucie Konečná" userId="e77d300807919a1d" providerId="LiveId" clId="{625D3265-1323-4C93-AF96-E79E7E7FC9BD}" dt="2024-03-23T18:44:03.453" v="204" actId="47"/>
        <pc:sldMkLst>
          <pc:docMk/>
          <pc:sldMk cId="3486763190" sldId="312"/>
        </pc:sldMkLst>
      </pc:sldChg>
      <pc:sldChg chg="modAnim">
        <pc:chgData name="Lucie Konečná" userId="e77d300807919a1d" providerId="LiveId" clId="{625D3265-1323-4C93-AF96-E79E7E7FC9BD}" dt="2024-03-23T15:55:11.932" v="42"/>
        <pc:sldMkLst>
          <pc:docMk/>
          <pc:sldMk cId="680772246" sldId="319"/>
        </pc:sldMkLst>
      </pc:sldChg>
      <pc:sldChg chg="del">
        <pc:chgData name="Lucie Konečná" userId="e77d300807919a1d" providerId="LiveId" clId="{625D3265-1323-4C93-AF96-E79E7E7FC9BD}" dt="2024-03-23T18:43:56.815" v="202" actId="47"/>
        <pc:sldMkLst>
          <pc:docMk/>
          <pc:sldMk cId="2448992296" sldId="325"/>
        </pc:sldMkLst>
      </pc:sldChg>
      <pc:sldChg chg="modSp mod">
        <pc:chgData name="Lucie Konečná" userId="e77d300807919a1d" providerId="LiveId" clId="{625D3265-1323-4C93-AF96-E79E7E7FC9BD}" dt="2024-03-23T18:04:50.478" v="201" actId="20577"/>
        <pc:sldMkLst>
          <pc:docMk/>
          <pc:sldMk cId="1639904868" sldId="328"/>
        </pc:sldMkLst>
        <pc:spChg chg="mod">
          <ac:chgData name="Lucie Konečná" userId="e77d300807919a1d" providerId="LiveId" clId="{625D3265-1323-4C93-AF96-E79E7E7FC9BD}" dt="2024-03-23T18:04:50.478" v="201" actId="20577"/>
          <ac:spMkLst>
            <pc:docMk/>
            <pc:sldMk cId="1639904868" sldId="328"/>
            <ac:spMk id="3" creationId="{CE1E143B-5783-7DA6-A195-7FC6079EB2A8}"/>
          </ac:spMkLst>
        </pc:spChg>
      </pc:sldChg>
      <pc:sldChg chg="del">
        <pc:chgData name="Lucie Konečná" userId="e77d300807919a1d" providerId="LiveId" clId="{625D3265-1323-4C93-AF96-E79E7E7FC9BD}" dt="2024-03-23T18:43:59.688" v="203" actId="47"/>
        <pc:sldMkLst>
          <pc:docMk/>
          <pc:sldMk cId="715299318" sldId="329"/>
        </pc:sldMkLst>
      </pc:sldChg>
      <pc:sldChg chg="modSp new del mod">
        <pc:chgData name="Lucie Konečná" userId="e77d300807919a1d" providerId="LiveId" clId="{625D3265-1323-4C93-AF96-E79E7E7FC9BD}" dt="2024-03-23T15:54:10.756" v="41" actId="47"/>
        <pc:sldMkLst>
          <pc:docMk/>
          <pc:sldMk cId="2354162240" sldId="330"/>
        </pc:sldMkLst>
        <pc:spChg chg="mod">
          <ac:chgData name="Lucie Konečná" userId="e77d300807919a1d" providerId="LiveId" clId="{625D3265-1323-4C93-AF96-E79E7E7FC9BD}" dt="2024-03-23T15:51:02.929" v="40" actId="122"/>
          <ac:spMkLst>
            <pc:docMk/>
            <pc:sldMk cId="2354162240" sldId="330"/>
            <ac:spMk id="2" creationId="{BC48AE36-8A68-CB33-40D8-053BB57AFE1A}"/>
          </ac:spMkLst>
        </pc:spChg>
      </pc:sldChg>
    </pc:docChg>
  </pc:docChgLst>
  <pc:docChgLst>
    <pc:chgData name="Lucie Konečná" userId="e77d300807919a1d" providerId="LiveId" clId="{B44E56D3-60C8-4476-8DAB-5E162C825281}"/>
    <pc:docChg chg="undo custSel addSld delSld modSld sldOrd modSection">
      <pc:chgData name="Lucie Konečná" userId="e77d300807919a1d" providerId="LiveId" clId="{B44E56D3-60C8-4476-8DAB-5E162C825281}" dt="2023-03-20T15:11:04.048" v="2081" actId="313"/>
      <pc:docMkLst>
        <pc:docMk/>
      </pc:docMkLst>
      <pc:sldChg chg="modSp mod">
        <pc:chgData name="Lucie Konečná" userId="e77d300807919a1d" providerId="LiveId" clId="{B44E56D3-60C8-4476-8DAB-5E162C825281}" dt="2023-03-20T15:02:32.766" v="1941" actId="20577"/>
        <pc:sldMkLst>
          <pc:docMk/>
          <pc:sldMk cId="2497236001" sldId="256"/>
        </pc:sldMkLst>
        <pc:spChg chg="mod">
          <ac:chgData name="Lucie Konečná" userId="e77d300807919a1d" providerId="LiveId" clId="{B44E56D3-60C8-4476-8DAB-5E162C825281}" dt="2023-03-20T15:02:32.766" v="1941" actId="20577"/>
          <ac:spMkLst>
            <pc:docMk/>
            <pc:sldMk cId="2497236001" sldId="256"/>
            <ac:spMk id="3" creationId="{25C607AE-408D-4A1E-8B41-B0D674A46CCD}"/>
          </ac:spMkLst>
        </pc:spChg>
      </pc:sldChg>
      <pc:sldChg chg="modSp mod">
        <pc:chgData name="Lucie Konečná" userId="e77d300807919a1d" providerId="LiveId" clId="{B44E56D3-60C8-4476-8DAB-5E162C825281}" dt="2023-03-16T10:47:01.943" v="1332" actId="122"/>
        <pc:sldMkLst>
          <pc:docMk/>
          <pc:sldMk cId="4283349354" sldId="305"/>
        </pc:sldMkLst>
        <pc:spChg chg="mod">
          <ac:chgData name="Lucie Konečná" userId="e77d300807919a1d" providerId="LiveId" clId="{B44E56D3-60C8-4476-8DAB-5E162C825281}" dt="2023-03-16T10:47:01.943" v="1332" actId="122"/>
          <ac:spMkLst>
            <pc:docMk/>
            <pc:sldMk cId="4283349354" sldId="305"/>
            <ac:spMk id="2" creationId="{258BCB29-3F25-4405-A1D0-B56D11717F04}"/>
          </ac:spMkLst>
        </pc:spChg>
      </pc:sldChg>
      <pc:sldChg chg="modSp mod">
        <pc:chgData name="Lucie Konečná" userId="e77d300807919a1d" providerId="LiveId" clId="{B44E56D3-60C8-4476-8DAB-5E162C825281}" dt="2023-03-18T14:18:25.517" v="1933" actId="113"/>
        <pc:sldMkLst>
          <pc:docMk/>
          <pc:sldMk cId="3030520021" sldId="307"/>
        </pc:sldMkLst>
        <pc:spChg chg="mod">
          <ac:chgData name="Lucie Konečná" userId="e77d300807919a1d" providerId="LiveId" clId="{B44E56D3-60C8-4476-8DAB-5E162C825281}" dt="2023-03-18T14:18:25.517" v="1933" actId="113"/>
          <ac:spMkLst>
            <pc:docMk/>
            <pc:sldMk cId="3030520021" sldId="307"/>
            <ac:spMk id="3" creationId="{95FA3153-9D87-53E1-22C0-2F00937AC152}"/>
          </ac:spMkLst>
        </pc:spChg>
      </pc:sldChg>
      <pc:sldChg chg="modSp mod">
        <pc:chgData name="Lucie Konečná" userId="e77d300807919a1d" providerId="LiveId" clId="{B44E56D3-60C8-4476-8DAB-5E162C825281}" dt="2023-03-16T16:50:07.692" v="1380" actId="20577"/>
        <pc:sldMkLst>
          <pc:docMk/>
          <pc:sldMk cId="641684045" sldId="309"/>
        </pc:sldMkLst>
        <pc:spChg chg="mod">
          <ac:chgData name="Lucie Konečná" userId="e77d300807919a1d" providerId="LiveId" clId="{B44E56D3-60C8-4476-8DAB-5E162C825281}" dt="2023-03-16T16:50:07.692" v="1380" actId="20577"/>
          <ac:spMkLst>
            <pc:docMk/>
            <pc:sldMk cId="641684045" sldId="309"/>
            <ac:spMk id="3" creationId="{4F09AC85-BACC-8A3E-F32D-83377B002686}"/>
          </ac:spMkLst>
        </pc:spChg>
      </pc:sldChg>
      <pc:sldChg chg="modSp mod">
        <pc:chgData name="Lucie Konečná" userId="e77d300807919a1d" providerId="LiveId" clId="{B44E56D3-60C8-4476-8DAB-5E162C825281}" dt="2023-03-18T11:35:29.808" v="1932" actId="20577"/>
        <pc:sldMkLst>
          <pc:docMk/>
          <pc:sldMk cId="1622305147" sldId="310"/>
        </pc:sldMkLst>
        <pc:spChg chg="mod">
          <ac:chgData name="Lucie Konečná" userId="e77d300807919a1d" providerId="LiveId" clId="{B44E56D3-60C8-4476-8DAB-5E162C825281}" dt="2023-03-18T11:35:29.808" v="1932" actId="20577"/>
          <ac:spMkLst>
            <pc:docMk/>
            <pc:sldMk cId="1622305147" sldId="310"/>
            <ac:spMk id="3" creationId="{CE1E143B-5783-7DA6-A195-7FC6079EB2A8}"/>
          </ac:spMkLst>
        </pc:spChg>
      </pc:sldChg>
      <pc:sldChg chg="modSp mod">
        <pc:chgData name="Lucie Konečná" userId="e77d300807919a1d" providerId="LiveId" clId="{B44E56D3-60C8-4476-8DAB-5E162C825281}" dt="2023-03-16T18:18:45.917" v="1832" actId="20577"/>
        <pc:sldMkLst>
          <pc:docMk/>
          <pc:sldMk cId="138856562" sldId="313"/>
        </pc:sldMkLst>
        <pc:spChg chg="mod">
          <ac:chgData name="Lucie Konečná" userId="e77d300807919a1d" providerId="LiveId" clId="{B44E56D3-60C8-4476-8DAB-5E162C825281}" dt="2023-03-16T18:18:45.917" v="1832" actId="20577"/>
          <ac:spMkLst>
            <pc:docMk/>
            <pc:sldMk cId="138856562" sldId="313"/>
            <ac:spMk id="3" creationId="{A353A25E-4222-2BF5-B458-2FD72A2A319C}"/>
          </ac:spMkLst>
        </pc:spChg>
      </pc:sldChg>
      <pc:sldChg chg="addSp delSp modSp mod">
        <pc:chgData name="Lucie Konečná" userId="e77d300807919a1d" providerId="LiveId" clId="{B44E56D3-60C8-4476-8DAB-5E162C825281}" dt="2023-03-20T15:11:04.048" v="2081" actId="313"/>
        <pc:sldMkLst>
          <pc:docMk/>
          <pc:sldMk cId="2346554804" sldId="314"/>
        </pc:sldMkLst>
        <pc:spChg chg="mod">
          <ac:chgData name="Lucie Konečná" userId="e77d300807919a1d" providerId="LiveId" clId="{B44E56D3-60C8-4476-8DAB-5E162C825281}" dt="2023-03-16T10:34:10.821" v="29" actId="20577"/>
          <ac:spMkLst>
            <pc:docMk/>
            <pc:sldMk cId="2346554804" sldId="314"/>
            <ac:spMk id="2" creationId="{3861466B-FDF0-EAFD-4EC6-92EEA0E8AB26}"/>
          </ac:spMkLst>
        </pc:spChg>
        <pc:spChg chg="mod">
          <ac:chgData name="Lucie Konečná" userId="e77d300807919a1d" providerId="LiveId" clId="{B44E56D3-60C8-4476-8DAB-5E162C825281}" dt="2023-03-20T15:11:04.048" v="2081" actId="313"/>
          <ac:spMkLst>
            <pc:docMk/>
            <pc:sldMk cId="2346554804" sldId="314"/>
            <ac:spMk id="3" creationId="{044CE113-C8D4-C8A4-8FD7-AEFD27FD7D9B}"/>
          </ac:spMkLst>
        </pc:spChg>
        <pc:picChg chg="add del">
          <ac:chgData name="Lucie Konečná" userId="e77d300807919a1d" providerId="LiveId" clId="{B44E56D3-60C8-4476-8DAB-5E162C825281}" dt="2023-03-16T10:40:56.233" v="696" actId="478"/>
          <ac:picMkLst>
            <pc:docMk/>
            <pc:sldMk cId="2346554804" sldId="314"/>
            <ac:picMk id="5" creationId="{4B91D0EE-E67F-2401-A51F-B5D2E5055773}"/>
          </ac:picMkLst>
        </pc:picChg>
      </pc:sldChg>
      <pc:sldChg chg="del">
        <pc:chgData name="Lucie Konečná" userId="e77d300807919a1d" providerId="LiveId" clId="{B44E56D3-60C8-4476-8DAB-5E162C825281}" dt="2023-03-16T10:43:02.440" v="1004" actId="47"/>
        <pc:sldMkLst>
          <pc:docMk/>
          <pc:sldMk cId="3484743019" sldId="315"/>
        </pc:sldMkLst>
      </pc:sldChg>
      <pc:sldChg chg="modSp mod">
        <pc:chgData name="Lucie Konečná" userId="e77d300807919a1d" providerId="LiveId" clId="{B44E56D3-60C8-4476-8DAB-5E162C825281}" dt="2023-03-16T15:32:23.294" v="1349" actId="114"/>
        <pc:sldMkLst>
          <pc:docMk/>
          <pc:sldMk cId="2258728007" sldId="317"/>
        </pc:sldMkLst>
        <pc:spChg chg="mod">
          <ac:chgData name="Lucie Konečná" userId="e77d300807919a1d" providerId="LiveId" clId="{B44E56D3-60C8-4476-8DAB-5E162C825281}" dt="2023-03-16T15:32:23.294" v="1349" actId="114"/>
          <ac:spMkLst>
            <pc:docMk/>
            <pc:sldMk cId="2258728007" sldId="317"/>
            <ac:spMk id="3" creationId="{9434BD90-2F69-A257-A227-E8C712581F61}"/>
          </ac:spMkLst>
        </pc:spChg>
      </pc:sldChg>
      <pc:sldChg chg="modSp mod">
        <pc:chgData name="Lucie Konečná" userId="e77d300807919a1d" providerId="LiveId" clId="{B44E56D3-60C8-4476-8DAB-5E162C825281}" dt="2023-03-16T16:32:50.891" v="1379" actId="20577"/>
        <pc:sldMkLst>
          <pc:docMk/>
          <pc:sldMk cId="1527712849" sldId="321"/>
        </pc:sldMkLst>
        <pc:spChg chg="mod">
          <ac:chgData name="Lucie Konečná" userId="e77d300807919a1d" providerId="LiveId" clId="{B44E56D3-60C8-4476-8DAB-5E162C825281}" dt="2023-03-16T16:32:50.891" v="1379" actId="20577"/>
          <ac:spMkLst>
            <pc:docMk/>
            <pc:sldMk cId="1527712849" sldId="321"/>
            <ac:spMk id="3" creationId="{3F426D22-1C04-B41C-246B-7D3866135280}"/>
          </ac:spMkLst>
        </pc:spChg>
      </pc:sldChg>
      <pc:sldChg chg="addSp delSp modSp add mod">
        <pc:chgData name="Lucie Konečná" userId="e77d300807919a1d" providerId="LiveId" clId="{B44E56D3-60C8-4476-8DAB-5E162C825281}" dt="2023-03-16T10:31:44.965" v="20" actId="732"/>
        <pc:sldMkLst>
          <pc:docMk/>
          <pc:sldMk cId="1752808526" sldId="326"/>
        </pc:sldMkLst>
        <pc:spChg chg="mod">
          <ac:chgData name="Lucie Konečná" userId="e77d300807919a1d" providerId="LiveId" clId="{B44E56D3-60C8-4476-8DAB-5E162C825281}" dt="2023-03-16T10:30:35.406" v="10" actId="1076"/>
          <ac:spMkLst>
            <pc:docMk/>
            <pc:sldMk cId="1752808526" sldId="326"/>
            <ac:spMk id="2" creationId="{B977E698-3B8D-3FE9-6208-AE0508A081C8}"/>
          </ac:spMkLst>
        </pc:spChg>
        <pc:picChg chg="add mod modCrop">
          <ac:chgData name="Lucie Konečná" userId="e77d300807919a1d" providerId="LiveId" clId="{B44E56D3-60C8-4476-8DAB-5E162C825281}" dt="2023-03-16T10:31:44.965" v="20" actId="732"/>
          <ac:picMkLst>
            <pc:docMk/>
            <pc:sldMk cId="1752808526" sldId="326"/>
            <ac:picMk id="5" creationId="{66018F79-FE1A-79C8-C999-5BEC6BAA9399}"/>
          </ac:picMkLst>
        </pc:picChg>
        <pc:picChg chg="del">
          <ac:chgData name="Lucie Konečná" userId="e77d300807919a1d" providerId="LiveId" clId="{B44E56D3-60C8-4476-8DAB-5E162C825281}" dt="2023-03-16T10:29:43.384" v="1" actId="478"/>
          <ac:picMkLst>
            <pc:docMk/>
            <pc:sldMk cId="1752808526" sldId="326"/>
            <ac:picMk id="6" creationId="{5EB3F9EE-8AE4-6AD5-5281-A32997F6941A}"/>
          </ac:picMkLst>
        </pc:picChg>
        <pc:picChg chg="add mod">
          <ac:chgData name="Lucie Konečná" userId="e77d300807919a1d" providerId="LiveId" clId="{B44E56D3-60C8-4476-8DAB-5E162C825281}" dt="2023-03-16T10:31:24.740" v="18" actId="14100"/>
          <ac:picMkLst>
            <pc:docMk/>
            <pc:sldMk cId="1752808526" sldId="326"/>
            <ac:picMk id="8" creationId="{3571DD78-C641-050A-C793-AA7D31481408}"/>
          </ac:picMkLst>
        </pc:picChg>
        <pc:picChg chg="del">
          <ac:chgData name="Lucie Konečná" userId="e77d300807919a1d" providerId="LiveId" clId="{B44E56D3-60C8-4476-8DAB-5E162C825281}" dt="2023-03-16T10:29:44.596" v="2" actId="478"/>
          <ac:picMkLst>
            <pc:docMk/>
            <pc:sldMk cId="1752808526" sldId="326"/>
            <ac:picMk id="11" creationId="{52809C3E-D368-1EED-F2C1-E536AFF23025}"/>
          </ac:picMkLst>
        </pc:picChg>
      </pc:sldChg>
      <pc:sldChg chg="modSp new mod ord">
        <pc:chgData name="Lucie Konečná" userId="e77d300807919a1d" providerId="LiveId" clId="{B44E56D3-60C8-4476-8DAB-5E162C825281}" dt="2023-03-18T09:34:40.713" v="1845" actId="20577"/>
        <pc:sldMkLst>
          <pc:docMk/>
          <pc:sldMk cId="3856220874" sldId="327"/>
        </pc:sldMkLst>
        <pc:spChg chg="mod">
          <ac:chgData name="Lucie Konečná" userId="e77d300807919a1d" providerId="LiveId" clId="{B44E56D3-60C8-4476-8DAB-5E162C825281}" dt="2023-03-16T10:43:00.264" v="1003" actId="20577"/>
          <ac:spMkLst>
            <pc:docMk/>
            <pc:sldMk cId="3856220874" sldId="327"/>
            <ac:spMk id="2" creationId="{0B065FBD-2D41-3142-EF01-448131518B9F}"/>
          </ac:spMkLst>
        </pc:spChg>
        <pc:spChg chg="mod">
          <ac:chgData name="Lucie Konečná" userId="e77d300807919a1d" providerId="LiveId" clId="{B44E56D3-60C8-4476-8DAB-5E162C825281}" dt="2023-03-18T09:34:40.713" v="1845" actId="20577"/>
          <ac:spMkLst>
            <pc:docMk/>
            <pc:sldMk cId="3856220874" sldId="327"/>
            <ac:spMk id="3" creationId="{D682E219-1065-8EF3-D310-15AC1A6A1C9D}"/>
          </ac:spMkLst>
        </pc:spChg>
      </pc:sldChg>
      <pc:sldChg chg="modSp add mod">
        <pc:chgData name="Lucie Konečná" userId="e77d300807919a1d" providerId="LiveId" clId="{B44E56D3-60C8-4476-8DAB-5E162C825281}" dt="2023-03-16T17:14:09.344" v="1565" actId="20577"/>
        <pc:sldMkLst>
          <pc:docMk/>
          <pc:sldMk cId="1639904868" sldId="328"/>
        </pc:sldMkLst>
        <pc:spChg chg="mod">
          <ac:chgData name="Lucie Konečná" userId="e77d300807919a1d" providerId="LiveId" clId="{B44E56D3-60C8-4476-8DAB-5E162C825281}" dt="2023-03-16T17:14:09.344" v="1565" actId="20577"/>
          <ac:spMkLst>
            <pc:docMk/>
            <pc:sldMk cId="1639904868" sldId="328"/>
            <ac:spMk id="3" creationId="{CE1E143B-5783-7DA6-A195-7FC6079EB2A8}"/>
          </ac:spMkLst>
        </pc:spChg>
      </pc:sldChg>
      <pc:sldChg chg="delSp modSp add mod">
        <pc:chgData name="Lucie Konečná" userId="e77d300807919a1d" providerId="LiveId" clId="{B44E56D3-60C8-4476-8DAB-5E162C825281}" dt="2023-03-16T18:11:45.730" v="1824" actId="114"/>
        <pc:sldMkLst>
          <pc:docMk/>
          <pc:sldMk cId="715299318" sldId="329"/>
        </pc:sldMkLst>
        <pc:spChg chg="mod">
          <ac:chgData name="Lucie Konečná" userId="e77d300807919a1d" providerId="LiveId" clId="{B44E56D3-60C8-4476-8DAB-5E162C825281}" dt="2023-03-16T18:11:45.730" v="1824" actId="114"/>
          <ac:spMkLst>
            <pc:docMk/>
            <pc:sldMk cId="715299318" sldId="329"/>
            <ac:spMk id="3" creationId="{656CEBD4-9A33-5890-910B-30324BBE59C2}"/>
          </ac:spMkLst>
        </pc:spChg>
        <pc:picChg chg="del">
          <ac:chgData name="Lucie Konečná" userId="e77d300807919a1d" providerId="LiveId" clId="{B44E56D3-60C8-4476-8DAB-5E162C825281}" dt="2023-03-16T17:59:19.912" v="1567" actId="478"/>
          <ac:picMkLst>
            <pc:docMk/>
            <pc:sldMk cId="715299318" sldId="329"/>
            <ac:picMk id="5" creationId="{CB193F11-D622-4344-FBC7-1F4ADC3B2F5F}"/>
          </ac:picMkLst>
        </pc:picChg>
        <pc:picChg chg="del">
          <ac:chgData name="Lucie Konečná" userId="e77d300807919a1d" providerId="LiveId" clId="{B44E56D3-60C8-4476-8DAB-5E162C825281}" dt="2023-03-16T17:59:21.504" v="1568" actId="478"/>
          <ac:picMkLst>
            <pc:docMk/>
            <pc:sldMk cId="715299318" sldId="329"/>
            <ac:picMk id="7" creationId="{5B436C8C-35CD-1AD9-C709-A620B1ACDB1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E1F37-4FCE-444B-AC2B-A21C6770713B}" type="datetimeFigureOut">
              <a:rPr lang="cs-CZ" smtClean="0"/>
              <a:t>23.03.2024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103DE-920A-48A0-9B40-F678CA472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564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4719BCC-9400-4743-840E-CE3C6926F340}" type="datetimeFigureOut">
              <a:rPr lang="cs-CZ" smtClean="0"/>
              <a:t>23.03.2024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47790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23.03.2024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2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23.03.2024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69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23.03.2024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499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19BCC-9400-4743-840E-CE3C6926F340}" type="datetimeFigureOut">
              <a:rPr lang="cs-CZ" smtClean="0"/>
              <a:t>23.03.2024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71991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23.03.2024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02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23.03.2024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050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23.03.2024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88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23.03.2024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98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19BCC-9400-4743-840E-CE3C6926F340}" type="datetimeFigureOut">
              <a:rPr lang="cs-CZ" smtClean="0"/>
              <a:t>23.03.2024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6487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19BCC-9400-4743-840E-CE3C6926F340}" type="datetimeFigureOut">
              <a:rPr lang="cs-CZ" smtClean="0"/>
              <a:t>23.03.2024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265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4719BCC-9400-4743-840E-CE3C6926F340}" type="datetimeFigureOut">
              <a:rPr lang="cs-CZ" smtClean="0"/>
              <a:t>23.03.2024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696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9A7B29-9B37-4611-AC5F-07E7BD4F6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4045" y="1525692"/>
            <a:ext cx="9199729" cy="3543780"/>
          </a:xfrm>
        </p:spPr>
        <p:txBody>
          <a:bodyPr/>
          <a:lstStyle/>
          <a:p>
            <a:r>
              <a:rPr lang="cs-CZ" sz="6000" b="1" dirty="0"/>
              <a:t>Kvalitativní komparativní analýza (QCA)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C607AE-408D-4A1E-8B41-B0D674A46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3061" y="5429947"/>
            <a:ext cx="8319052" cy="1283936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Lucie Konečná </a:t>
            </a:r>
          </a:p>
          <a:p>
            <a:pPr algn="l"/>
            <a:r>
              <a:rPr lang="en-US" dirty="0"/>
              <a:t>BSSn4403 </a:t>
            </a:r>
            <a:r>
              <a:rPr lang="en-US" dirty="0" err="1"/>
              <a:t>Komparativní</a:t>
            </a:r>
            <a:r>
              <a:rPr lang="en-US" dirty="0"/>
              <a:t> </a:t>
            </a:r>
            <a:r>
              <a:rPr lang="en-US" dirty="0" err="1"/>
              <a:t>analýza</a:t>
            </a:r>
            <a:r>
              <a:rPr lang="en-US" dirty="0"/>
              <a:t> </a:t>
            </a:r>
            <a:r>
              <a:rPr lang="en-US" dirty="0" err="1"/>
              <a:t>bezpečnostní</a:t>
            </a:r>
            <a:r>
              <a:rPr lang="cs-CZ" dirty="0"/>
              <a:t> </a:t>
            </a:r>
            <a:r>
              <a:rPr lang="en-US" dirty="0" err="1"/>
              <a:t>politiky</a:t>
            </a:r>
            <a:endParaRPr lang="cs-CZ" dirty="0"/>
          </a:p>
          <a:p>
            <a:pPr algn="l"/>
            <a:r>
              <a:rPr lang="cs-CZ" dirty="0"/>
              <a:t>26/3/2024</a:t>
            </a:r>
          </a:p>
        </p:txBody>
      </p:sp>
    </p:spTree>
    <p:extLst>
      <p:ext uri="{BB962C8B-B14F-4D97-AF65-F5344CB8AC3E}">
        <p14:creationId xmlns:p14="http://schemas.microsoft.com/office/powerpoint/2010/main" val="2497236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6EC863-D533-97F5-B41F-3D5731089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765" y="0"/>
            <a:ext cx="11718235" cy="1485900"/>
          </a:xfrm>
        </p:spPr>
        <p:txBody>
          <a:bodyPr/>
          <a:lstStyle/>
          <a:p>
            <a:pPr algn="ctr"/>
            <a:r>
              <a:rPr lang="cs-CZ" dirty="0"/>
              <a:t>QCA – Výzkumný rámec (Zpracování dat)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1E143B-5783-7DA6-A195-7FC6079EB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453" y="742950"/>
            <a:ext cx="11251095" cy="5834271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latin typeface="+mj-lt"/>
              </a:rPr>
              <a:t>D) Analýza postačujících podmínek</a:t>
            </a:r>
          </a:p>
          <a:p>
            <a:pPr lvl="1"/>
            <a:r>
              <a:rPr lang="cs-CZ" dirty="0"/>
              <a:t>Konzistence (</a:t>
            </a:r>
            <a:r>
              <a:rPr lang="cs-CZ" sz="1900" b="0" u="none" strike="noStrike" baseline="0" dirty="0"/>
              <a:t>poměr případů s postačující podmínkou a výstupem ku případům, kde se vyskytla pouze podmínka)</a:t>
            </a:r>
            <a:endParaRPr lang="cs-CZ" sz="1900" dirty="0"/>
          </a:p>
          <a:p>
            <a:pPr lvl="1" algn="just"/>
            <a:r>
              <a:rPr lang="cs-CZ" dirty="0">
                <a:latin typeface="+mj-lt"/>
              </a:rPr>
              <a:t>Pokrytí – kolik případů je vysvětleno danou podmínkou (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Hrubé – </a:t>
            </a:r>
            <a:r>
              <a:rPr lang="cs-CZ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raw</a:t>
            </a: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 Unikátní – </a:t>
            </a:r>
            <a:r>
              <a:rPr lang="cs-CZ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unique</a:t>
            </a: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pokrytí)</a:t>
            </a:r>
            <a:endParaRPr lang="cs-CZ" dirty="0">
              <a:latin typeface="+mj-lt"/>
            </a:endParaRPr>
          </a:p>
          <a:p>
            <a:pPr algn="just"/>
            <a:r>
              <a:rPr lang="cs-CZ" dirty="0">
                <a:latin typeface="+mj-lt"/>
              </a:rPr>
              <a:t>E) Druhy Řešení</a:t>
            </a:r>
          </a:p>
          <a:p>
            <a:pPr lvl="1" algn="just"/>
            <a:r>
              <a:rPr lang="cs-CZ" dirty="0" err="1">
                <a:latin typeface="+mj-lt"/>
              </a:rPr>
              <a:t>Complex</a:t>
            </a:r>
            <a:r>
              <a:rPr lang="cs-CZ" dirty="0">
                <a:latin typeface="+mj-lt"/>
              </a:rPr>
              <a:t>/Komplexní řešení, </a:t>
            </a:r>
            <a:r>
              <a:rPr lang="cs-CZ" dirty="0" err="1">
                <a:latin typeface="+mj-lt"/>
              </a:rPr>
              <a:t>Parsimonious</a:t>
            </a:r>
            <a:r>
              <a:rPr lang="cs-CZ" dirty="0">
                <a:latin typeface="+mj-lt"/>
              </a:rPr>
              <a:t>/Šetrné řešení a </a:t>
            </a:r>
            <a:r>
              <a:rPr lang="cs-CZ" dirty="0" err="1">
                <a:latin typeface="+mj-lt"/>
              </a:rPr>
              <a:t>Intermediate</a:t>
            </a:r>
            <a:r>
              <a:rPr lang="cs-CZ" dirty="0">
                <a:latin typeface="+mj-lt"/>
              </a:rPr>
              <a:t>/Střední řešení</a:t>
            </a:r>
          </a:p>
          <a:p>
            <a:pPr lvl="1" algn="just"/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Konzistence + pok</a:t>
            </a: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rytí všech vzniklých postačujících podmínek i všech postačujících podmínek dohromady (</a:t>
            </a:r>
            <a:r>
              <a:rPr lang="cs-CZ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Raw</a:t>
            </a: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Unique</a:t>
            </a: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 a </a:t>
            </a:r>
            <a:r>
              <a:rPr lang="cs-CZ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Solution</a:t>
            </a: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coverage</a:t>
            </a: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)</a:t>
            </a:r>
            <a:endParaRPr lang="cs-CZ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904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65D1E-FE2B-9485-E8A4-B5D0FC6C9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991" y="89452"/>
            <a:ext cx="9601200" cy="1485900"/>
          </a:xfrm>
        </p:spPr>
        <p:txBody>
          <a:bodyPr/>
          <a:lstStyle/>
          <a:p>
            <a:pPr algn="ctr"/>
            <a:r>
              <a:rPr lang="cs-CZ" dirty="0"/>
              <a:t>VÝHODY A NEVÝHODY QCA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426D22-1C04-B41C-246B-7D3866135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172817"/>
            <a:ext cx="9601200" cy="50292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Hlavní výhoda QCA spočívá v možnosti odhalit kontextuální kombinace podmínek.</a:t>
            </a:r>
          </a:p>
          <a:p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QCA analyzuje středně velký počet případů, a vyplňuje tak prázdné místo mezi detailním výzkumem jednoho nebo několika málo případů v případových studiích nebo naopak velký počet případů pomocí statistických metod</a:t>
            </a: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.</a:t>
            </a:r>
            <a:endParaRPr lang="cs-CZ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Silné stránky kvalitativní srovnávací analýzy vyniknou vždy, když je analýza doprovázena kvalitativním zhodnocením zjištěných kombinací podmínek, jejich popsáním na základě konkrétních historických událostí ve zkoumaných případech a interpretací těchto obecných výroků ve světle dalších důkazů</a:t>
            </a: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.</a:t>
            </a:r>
          </a:p>
          <a:p>
            <a:pPr algn="just"/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Slabými stránkami analýz QCA jsou naopak určitá míra arbitrárnosti  v procesu kalibrace a vysoká citlivost výsledků analýzy na tom, které proměnné jsou ve výchozím modelu zahrnuty.</a:t>
            </a:r>
          </a:p>
          <a:p>
            <a:pPr algn="just"/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Negativní stránkou QCA je její malá citlivost k času a k časové sekvenci.</a:t>
            </a:r>
          </a:p>
          <a:p>
            <a:pPr algn="just"/>
            <a:endParaRPr lang="cs-CZ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712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7E698-3B8D-3FE9-6208-AE0508A08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355" y="247650"/>
            <a:ext cx="12314583" cy="1485900"/>
          </a:xfrm>
        </p:spPr>
        <p:txBody>
          <a:bodyPr/>
          <a:lstStyle/>
          <a:p>
            <a:pPr algn="ctr"/>
            <a:r>
              <a:rPr lang="cs-CZ" dirty="0"/>
              <a:t>QCA – Příklady – Spillover efekt konfliktů v Africe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E99B9F-3760-396A-F46B-8B8BDF6C7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548" y="1103243"/>
            <a:ext cx="9601200" cy="3581400"/>
          </a:xfrm>
        </p:spPr>
        <p:txBody>
          <a:bodyPr/>
          <a:lstStyle/>
          <a:p>
            <a:r>
              <a:rPr lang="cs-CZ" dirty="0"/>
              <a:t>Cílem tohoto výzkumu je zanalyzovat spillover efekt konfliktů na areálu Afriky. Tento výzkum je zaměřen na časové období 1991-2020.</a:t>
            </a:r>
            <a:endParaRPr lang="cs-CZ" i="1" dirty="0"/>
          </a:p>
          <a:p>
            <a:r>
              <a:rPr lang="cs-CZ" i="1" dirty="0"/>
              <a:t>„Jaké jsou nutné a postačující podmínky pro výskyt spillover efektu v Africe?“</a:t>
            </a:r>
          </a:p>
          <a:p>
            <a:endParaRPr lang="cs-CZ" i="1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10ADB32-3E11-16B4-EBCA-D94CD3D06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7252" y="2346002"/>
            <a:ext cx="8818283" cy="1726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588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7E698-3B8D-3FE9-6208-AE0508A08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355" y="247650"/>
            <a:ext cx="12314583" cy="1485900"/>
          </a:xfrm>
        </p:spPr>
        <p:txBody>
          <a:bodyPr/>
          <a:lstStyle/>
          <a:p>
            <a:pPr algn="ctr"/>
            <a:r>
              <a:rPr lang="cs-CZ" dirty="0"/>
              <a:t>QCA – Příklady – Spillover efekt konfliktů v Africe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E99B9F-3760-396A-F46B-8B8BDF6C7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548" y="1103243"/>
            <a:ext cx="9601200" cy="3581400"/>
          </a:xfrm>
        </p:spPr>
        <p:txBody>
          <a:bodyPr/>
          <a:lstStyle/>
          <a:p>
            <a:endParaRPr lang="cs-CZ" i="1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761B9CF-0FE0-B506-C298-870466468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922" y="947737"/>
            <a:ext cx="6159078" cy="389241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42657CD1-3FB7-A32C-C87D-AE57E48652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013" y="990600"/>
            <a:ext cx="4932971" cy="554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559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7E698-3B8D-3FE9-6208-AE0508A08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355" y="247650"/>
            <a:ext cx="12314583" cy="1485900"/>
          </a:xfrm>
        </p:spPr>
        <p:txBody>
          <a:bodyPr/>
          <a:lstStyle/>
          <a:p>
            <a:pPr algn="ctr"/>
            <a:r>
              <a:rPr lang="cs-CZ" dirty="0"/>
              <a:t>QCA – Příklady – Spillover efekt konfliktů v Africe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E99B9F-3760-396A-F46B-8B8BDF6C7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548" y="1103243"/>
            <a:ext cx="9601200" cy="3581400"/>
          </a:xfrm>
        </p:spPr>
        <p:txBody>
          <a:bodyPr/>
          <a:lstStyle/>
          <a:p>
            <a:endParaRPr lang="cs-CZ" i="1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EB3F9EE-8AE4-6AD5-5281-A32997F69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953" y="1322440"/>
            <a:ext cx="6593465" cy="458392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52809C3E-D368-1EED-F2C1-E536AFF230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3871" y="1103243"/>
            <a:ext cx="4410075" cy="524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759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7E698-3B8D-3FE9-6208-AE0508A08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447" y="0"/>
            <a:ext cx="12314583" cy="1485900"/>
          </a:xfrm>
        </p:spPr>
        <p:txBody>
          <a:bodyPr/>
          <a:lstStyle/>
          <a:p>
            <a:pPr algn="ctr"/>
            <a:r>
              <a:rPr lang="cs-CZ" dirty="0"/>
              <a:t>QCA – Příklady – Spillover efekt konfliktů v Africe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E99B9F-3760-396A-F46B-8B8BDF6C7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548" y="1103243"/>
            <a:ext cx="9601200" cy="3581400"/>
          </a:xfrm>
        </p:spPr>
        <p:txBody>
          <a:bodyPr/>
          <a:lstStyle/>
          <a:p>
            <a:endParaRPr lang="cs-CZ" i="1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6018F79-FE1A-79C8-C999-5BEC6BAA93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730"/>
          <a:stretch/>
        </p:blipFill>
        <p:spPr>
          <a:xfrm>
            <a:off x="2707744" y="566653"/>
            <a:ext cx="6898835" cy="355059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3571DD78-C641-050A-C793-AA7D314814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7744" y="3986765"/>
            <a:ext cx="6898835" cy="287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808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7E698-3B8D-3FE9-6208-AE0508A08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355" y="247650"/>
            <a:ext cx="12314583" cy="1485900"/>
          </a:xfrm>
        </p:spPr>
        <p:txBody>
          <a:bodyPr/>
          <a:lstStyle/>
          <a:p>
            <a:pPr algn="ctr"/>
            <a:r>
              <a:rPr lang="cs-CZ" dirty="0"/>
              <a:t>QCA – Příklady – Spillover efekt konfliktů v Africe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E99B9F-3760-396A-F46B-8B8BDF6C7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548" y="1103243"/>
            <a:ext cx="9601200" cy="3581400"/>
          </a:xfrm>
        </p:spPr>
        <p:txBody>
          <a:bodyPr/>
          <a:lstStyle/>
          <a:p>
            <a:endParaRPr lang="cs-CZ" i="1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CAD7AD3-8D3F-0065-47CA-C529F09E0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7820" y="1046729"/>
            <a:ext cx="5319163" cy="2132889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CE2F9612-CC66-03F5-3C52-364C4C0DAD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0178" y="4101961"/>
            <a:ext cx="6829425" cy="287655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756622E-D500-AFCB-9849-2023ED1A80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949" y="990601"/>
            <a:ext cx="5732083" cy="332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898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4849AC-7286-2B48-BAB2-57F7CDBD8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479" y="149088"/>
            <a:ext cx="11277600" cy="1485900"/>
          </a:xfrm>
        </p:spPr>
        <p:txBody>
          <a:bodyPr/>
          <a:lstStyle/>
          <a:p>
            <a:pPr algn="ctr"/>
            <a:r>
              <a:rPr lang="cs-CZ" dirty="0"/>
              <a:t>QCA – Podmínky vzniku separatistických hnutí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53A25E-4222-2BF5-B458-2FD72A2A3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093" y="785192"/>
            <a:ext cx="10133398" cy="600323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Hlavním cílem práce je zjistit, za jakých podmínek se formují separatistická/iredentistická hnutí etnických menšin v postsovětském prostoru.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Hlavními výzkumnými otázkami jsou: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1. Za jakých podmínek se zformují a za jakých podmínek se nezformují 	separatistická/iredentistická hnutí etnických menšin v postsovětském 	</a:t>
            </a:r>
            <a:r>
              <a:rPr lang="cs-CZ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prostoru? Jaké 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jsou nezbytné a postačující podmínky pro 	zformování/</a:t>
            </a:r>
            <a:r>
              <a:rPr lang="cs-CZ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nezformování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těchto hnutí?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2. Jaká aktivní etnická separatistická a iredentistická hnutí existují v 	současnosti v postsovětském prostoru?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/>
              <a:t>56 případů, tedy relevantních etnických menšin v zemích bývalého sovětského prostoru. Mezi těmito menšinami se budou nacházet jak případy, u kterých vzniklo hnutí, tak případy, u kterých je pozorována jeho absence.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/>
              <a:t>Na základě nastudované literatury je možné očekávat, že ke vzniku separatistických hnutí dochází díky následujícím podmínkám: skupinová koncentrace menšiny v regionu, diskriminace, předešlá existence autonomie/nezávislosti a podpora ze strany třetího aktéra. </a:t>
            </a:r>
            <a:endParaRPr lang="cs-CZ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56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4849AC-7286-2B48-BAB2-57F7CDBD8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177" y="0"/>
            <a:ext cx="11225645" cy="1485900"/>
          </a:xfrm>
        </p:spPr>
        <p:txBody>
          <a:bodyPr/>
          <a:lstStyle/>
          <a:p>
            <a:pPr algn="ctr"/>
            <a:r>
              <a:rPr lang="cs-CZ" dirty="0"/>
              <a:t>QCA – Podmínky vzniku separatistických hnutí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2CF40A6-A18A-7E96-F2B6-D8F32C39A3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6584" y="1393802"/>
            <a:ext cx="4365352" cy="4070396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13F502E-FA84-3687-B55A-613EFB5AD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1936" y="657546"/>
            <a:ext cx="4876800" cy="343852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CEB775A2-A100-7FD7-86CA-7A02FE3DD4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1936" y="3825341"/>
            <a:ext cx="4876800" cy="294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706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A2AFC9-8BFE-EABE-E5D7-3C3FE2080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373" y="159026"/>
            <a:ext cx="11280913" cy="1485900"/>
          </a:xfrm>
        </p:spPr>
        <p:txBody>
          <a:bodyPr/>
          <a:lstStyle/>
          <a:p>
            <a:r>
              <a:rPr lang="cs-CZ" dirty="0"/>
              <a:t>QCA – Podmínky vzniku separatistických hnutí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7F7671-945D-7F0B-C308-82BDB0C22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3670E42-07D5-64A7-D2D0-7AE048F66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373" y="1120637"/>
            <a:ext cx="6019800" cy="262890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484E7F9-3D90-7974-3E71-E158BEA662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054" y="3850999"/>
            <a:ext cx="5438775" cy="284797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5ECA0B85-0637-836A-BB28-5C250E1E3A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6414" y="3850999"/>
            <a:ext cx="5928229" cy="278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46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DE232E-89BE-986F-DC2F-35631E5C9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Kauzalita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759D32-7CDC-D493-CD19-5094A0A6A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50504"/>
            <a:ext cx="9601200" cy="3581400"/>
          </a:xfrm>
        </p:spPr>
        <p:txBody>
          <a:bodyPr/>
          <a:lstStyle/>
          <a:p>
            <a:r>
              <a:rPr lang="cs-CZ" sz="3200" dirty="0"/>
              <a:t>Co je to kauzalita?</a:t>
            </a:r>
          </a:p>
          <a:p>
            <a:r>
              <a:rPr lang="cs-CZ" sz="3200" dirty="0"/>
              <a:t>Jaký je rozdíl mezi kauzalitou a korelací?</a:t>
            </a:r>
          </a:p>
          <a:p>
            <a:r>
              <a:rPr lang="cs-CZ" sz="3200" dirty="0"/>
              <a:t>Kdy je vztah kauzální?</a:t>
            </a:r>
          </a:p>
          <a:p>
            <a:r>
              <a:rPr lang="cs-CZ" sz="3200" dirty="0"/>
              <a:t>Jaké mohou být druhy kauzálního zkreslení?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93466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65FBD-2D41-3142-EF01-448131518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č. 1 – Výzkum využívající QCA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82E219-1065-8EF3-D310-15AC1A6A1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14500"/>
            <a:ext cx="9601200" cy="3581400"/>
          </a:xfrm>
        </p:spPr>
        <p:txBody>
          <a:bodyPr/>
          <a:lstStyle/>
          <a:p>
            <a:r>
              <a:rPr lang="cs-CZ" dirty="0"/>
              <a:t>Pokuste se vymyslet výzkum, který by využíval metodu QCA.</a:t>
            </a:r>
          </a:p>
          <a:p>
            <a:pPr marL="987552" lvl="1" indent="-457200">
              <a:buAutoNum type="alphaLcParenR"/>
            </a:pPr>
            <a:r>
              <a:rPr lang="cs-CZ" dirty="0"/>
              <a:t>Definujte cíle a výzkumnou otázku</a:t>
            </a:r>
          </a:p>
          <a:p>
            <a:pPr marL="987552" lvl="1" indent="-457200">
              <a:buAutoNum type="alphaLcParenR"/>
            </a:pPr>
            <a:r>
              <a:rPr lang="cs-CZ" dirty="0"/>
              <a:t>Určete případy, které budete zkoumat</a:t>
            </a:r>
          </a:p>
          <a:p>
            <a:pPr marL="987552" lvl="1" indent="-457200">
              <a:buFont typeface="Franklin Gothic Book" panose="020B0503020102020204" pitchFamily="34" charset="0"/>
              <a:buAutoNum type="alphaLcParenR"/>
            </a:pPr>
            <a:r>
              <a:rPr lang="cs-CZ" dirty="0"/>
              <a:t>Rozhodněte, co je závislou proměnnou </a:t>
            </a:r>
          </a:p>
          <a:p>
            <a:pPr marL="987552" lvl="1" indent="-457200">
              <a:buAutoNum type="alphaLcParenR"/>
            </a:pPr>
            <a:r>
              <a:rPr lang="cs-CZ" dirty="0"/>
              <a:t>Rozhodněte o 3-5 podmínkách, které budete zkoumat a operacionalizujte/zkalibrujte  je</a:t>
            </a:r>
          </a:p>
        </p:txBody>
      </p:sp>
    </p:spTree>
    <p:extLst>
      <p:ext uri="{BB962C8B-B14F-4D97-AF65-F5344CB8AC3E}">
        <p14:creationId xmlns:p14="http://schemas.microsoft.com/office/powerpoint/2010/main" val="3856220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1466B-FDF0-EAFD-4EC6-92EEA0E8A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Úkol č. 2– Motivace ke studiu BSS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4CE113-C8D4-C8A4-8FD7-AEFD27FD7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612" y="1506682"/>
            <a:ext cx="10740887" cy="5351318"/>
          </a:xfrm>
        </p:spPr>
        <p:txBody>
          <a:bodyPr>
            <a:normAutofit/>
          </a:bodyPr>
          <a:lstStyle/>
          <a:p>
            <a:r>
              <a:rPr lang="cs-CZ" dirty="0"/>
              <a:t>Výzkumná otázka: Jaké jsou motivace (nutné a postačující podmínky) pro studenty inauguračního ročníku XY studovat v navazujícím Mgr. studiu BSS?</a:t>
            </a:r>
          </a:p>
          <a:p>
            <a:pPr lvl="1"/>
            <a:r>
              <a:rPr lang="cs-CZ" dirty="0"/>
              <a:t>Cílem je zjistit, proč se studenti z daného ročníku rozhodli po absolvování bakalářského oboru pokračovat ve studiu magisterského oboru. </a:t>
            </a:r>
          </a:p>
          <a:p>
            <a:r>
              <a:rPr lang="cs-CZ" dirty="0"/>
              <a:t>Ve skupině se pokuste určit 4 podmínky/důvody, na základě kterých si myslíte, že se studenti nejčastěji rozhodují pro pokračující Mgr. studium BSS.</a:t>
            </a:r>
          </a:p>
          <a:p>
            <a:pPr lvl="1"/>
            <a:r>
              <a:rPr lang="cs-CZ" dirty="0"/>
              <a:t>Vyberte takové důvody, které lze dichotomicky kódovat, popř. u podmínek, které mohou nabývat více než dvou hodnot určete, kde a proč je stanovena hranice pro dichotomické kódování.  </a:t>
            </a:r>
          </a:p>
          <a:p>
            <a:pPr lvl="1"/>
            <a:r>
              <a:rPr lang="cs-CZ" dirty="0"/>
              <a:t>U všech podmínek proveď kalibraci.</a:t>
            </a:r>
          </a:p>
          <a:p>
            <a:r>
              <a:rPr lang="cs-CZ" dirty="0"/>
              <a:t>D1 - </a:t>
            </a:r>
          </a:p>
          <a:p>
            <a:r>
              <a:rPr lang="cs-CZ" dirty="0"/>
              <a:t>D2 - </a:t>
            </a:r>
          </a:p>
          <a:p>
            <a:r>
              <a:rPr lang="cs-CZ" dirty="0"/>
              <a:t>D3 - </a:t>
            </a:r>
          </a:p>
          <a:p>
            <a:r>
              <a:rPr lang="cs-CZ" dirty="0"/>
              <a:t>D4 -  </a:t>
            </a:r>
          </a:p>
        </p:txBody>
      </p:sp>
    </p:spTree>
    <p:extLst>
      <p:ext uri="{BB962C8B-B14F-4D97-AF65-F5344CB8AC3E}">
        <p14:creationId xmlns:p14="http://schemas.microsoft.com/office/powerpoint/2010/main" val="2346554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BCB29-3F25-4405-A1D0-B56D11717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0313" y="2771077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283349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B58823-8CFB-21A1-DD7A-4BDD3DCCE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Druhy Kauzality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5163DD-F24F-A331-310C-CE19C0A9A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38300"/>
            <a:ext cx="9601200" cy="4305300"/>
          </a:xfrm>
        </p:spPr>
        <p:txBody>
          <a:bodyPr>
            <a:normAutofit/>
          </a:bodyPr>
          <a:lstStyle/>
          <a:p>
            <a:r>
              <a:rPr lang="cs-CZ" dirty="0"/>
              <a:t>Beneš a </a:t>
            </a:r>
            <a:r>
              <a:rPr lang="cs-CZ" dirty="0" err="1"/>
              <a:t>Drulák</a:t>
            </a:r>
            <a:r>
              <a:rPr lang="cs-CZ" dirty="0"/>
              <a:t> – dvě pojetí kauzality v sociálních vědách:</a:t>
            </a:r>
          </a:p>
          <a:p>
            <a:pPr marL="530352" lvl="1" indent="0">
              <a:buNone/>
            </a:pPr>
            <a:r>
              <a:rPr lang="cs-CZ" i="0" dirty="0"/>
              <a:t>	a) Podmínkové pojetí kauzality</a:t>
            </a:r>
          </a:p>
          <a:p>
            <a:pPr marL="530352" lvl="1" indent="0">
              <a:buNone/>
            </a:pPr>
            <a:r>
              <a:rPr lang="cs-CZ" i="0" dirty="0"/>
              <a:t>	b) Korelační pojetí kauzality</a:t>
            </a:r>
          </a:p>
          <a:p>
            <a:r>
              <a:rPr lang="cs-CZ" dirty="0"/>
              <a:t>Kouba – Tři druhy kauzality v sociálních vědách: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a) </a:t>
            </a:r>
            <a:r>
              <a:rPr lang="cs-CZ" b="1" dirty="0" err="1"/>
              <a:t>Kontrafaktuální</a:t>
            </a:r>
            <a:r>
              <a:rPr lang="cs-CZ" b="1" dirty="0"/>
              <a:t> koncepce kauzality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X zvyšuje pravděpodobnost výskytu Y</a:t>
            </a:r>
          </a:p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latin typeface="+mj-lt"/>
              </a:rPr>
              <a:t>	</a:t>
            </a:r>
            <a:r>
              <a:rPr lang="cs-CZ" b="1" dirty="0">
                <a:solidFill>
                  <a:srgbClr val="000000"/>
                </a:solidFill>
                <a:latin typeface="+mj-lt"/>
              </a:rPr>
              <a:t>b) Mechanistická koncepce kauzality</a:t>
            </a:r>
          </a:p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latin typeface="+mj-lt"/>
              </a:rPr>
              <a:t>	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X je mechanismem spojujícím Y a Z</a:t>
            </a:r>
          </a:p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latin typeface="+mj-lt"/>
              </a:rPr>
              <a:t>	</a:t>
            </a:r>
            <a:r>
              <a:rPr lang="cs-CZ" b="1" dirty="0">
                <a:solidFill>
                  <a:srgbClr val="000000"/>
                </a:solidFill>
                <a:latin typeface="+mj-lt"/>
              </a:rPr>
              <a:t>c) Kauzální koncepce pravidelnosti</a:t>
            </a:r>
          </a:p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latin typeface="+mj-lt"/>
              </a:rPr>
              <a:t>	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X je nutnou (nebo postačující) příčinou Y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78031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72BCD0-2690-512E-283C-71440223D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9392"/>
            <a:ext cx="9601200" cy="1485900"/>
          </a:xfrm>
        </p:spPr>
        <p:txBody>
          <a:bodyPr/>
          <a:lstStyle/>
          <a:p>
            <a:pPr algn="ctr"/>
            <a:r>
              <a:rPr lang="cs-CZ" dirty="0"/>
              <a:t>Kauzální koncepce pravidelnosti/Podmínková kauzalita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34BD90-2F69-A257-A227-E8C712581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38299"/>
            <a:ext cx="9601200" cy="477243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ěkdy nazývána </a:t>
            </a:r>
            <a:r>
              <a:rPr lang="cs-CZ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neo-humeovská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.</a:t>
            </a:r>
          </a:p>
          <a:p>
            <a:pPr algn="just"/>
            <a:r>
              <a:rPr lang="cs-CZ" dirty="0" err="1">
                <a:solidFill>
                  <a:srgbClr val="000000"/>
                </a:solidFill>
                <a:latin typeface="+mj-lt"/>
              </a:rPr>
              <a:t>Humova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 definice: 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Příčinu můžeme definovat jako objekt následovaný jiným, a kde všechny objekty podobné tomu prvnímu jsou následovány objekty podobnými tomu druhému. Nebo, jinými slovy, pokud by první objekt nebyl, druhý by nikdy neexistoval.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</a:p>
          <a:p>
            <a:pPr algn="just"/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Nutná podmínka: </a:t>
            </a:r>
            <a:r>
              <a:rPr lang="cs-CZ" i="1" dirty="0"/>
              <a:t>Nutná podmínka je taková podmínka, bez které nemůže daný výsledek nastat. Žádný pozorovaný případ s daným výstupem nemůže tuto podmínku postrádat</a:t>
            </a:r>
            <a:r>
              <a:rPr lang="cs-CZ" dirty="0"/>
              <a:t>. </a:t>
            </a:r>
            <a:r>
              <a:rPr lang="cs-CZ" b="1" i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Lze ale pozorovat příčinu bez pozorování důsledku.</a:t>
            </a:r>
            <a:endParaRPr lang="cs-CZ" b="1" i="1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Postačující podmínka: </a:t>
            </a:r>
            <a:r>
              <a:rPr lang="cs-CZ" i="1" dirty="0"/>
              <a:t>Postačující podmínka je taková podmínka, která pokud je přítomna, je doprovázena i daným výstupem. K výstupu mohou vést i jiné podmínky, avšak nemohou existovat případy, kdy v přítomnosti podmínky není přítomen daný výstup.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Lze ale pozorovat důsledek bez pozorování příčiny.</a:t>
            </a:r>
          </a:p>
          <a:p>
            <a:pPr algn="just"/>
            <a:endParaRPr lang="cs-CZ" i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8728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9C89D-D8F8-37CA-9D74-11517F970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QCA –Obecné </a:t>
            </a:r>
            <a:r>
              <a:rPr lang="cs-CZ" dirty="0" err="1"/>
              <a:t>Info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FA3153-9D87-53E1-22C0-2F00937AC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3426" y="1428749"/>
            <a:ext cx="9601200" cy="4504911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Kvalitativní srovnávací analýza (</a:t>
            </a:r>
            <a:r>
              <a:rPr lang="cs-CZ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Qualitative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Comparative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Analysis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QCA) představuje poměrně mladý soubor metodologických postupů, zejména v ČR.</a:t>
            </a:r>
          </a:p>
          <a:p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Využití QCA lze doporučit zejména v takových výzkumných situacích, kde existuje malý či </a:t>
            </a:r>
            <a:r>
              <a:rPr lang="cs-CZ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střední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počet případů (cca. 5-30) – V praxi i výzkumy, které mají více případů – 50-80.</a:t>
            </a:r>
          </a:p>
          <a:p>
            <a:r>
              <a:rPr lang="cs-CZ" dirty="0">
                <a:solidFill>
                  <a:srgbClr val="000000"/>
                </a:solidFill>
                <a:ea typeface="Calibri" panose="020F0502020204030204" pitchFamily="34" charset="0"/>
              </a:rPr>
              <a:t>Podmínkové pojetí kauzality, tzv.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mnohonásobná konjunkturální příčinná souvislost.</a:t>
            </a:r>
            <a:endParaRPr lang="cs-CZ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Tři základní druhy QCA : </a:t>
            </a:r>
            <a:r>
              <a:rPr lang="cs-CZ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a) </a:t>
            </a:r>
            <a:r>
              <a:rPr lang="cs-CZ" b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crisp</a:t>
            </a:r>
            <a:r>
              <a:rPr lang="cs-CZ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-set QCA (</a:t>
            </a:r>
            <a:r>
              <a:rPr lang="cs-CZ" b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csQCA</a:t>
            </a:r>
            <a:r>
              <a:rPr lang="cs-CZ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) – ostré m</a:t>
            </a:r>
            <a:r>
              <a:rPr lang="cs-CZ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nožiny</a:t>
            </a:r>
          </a:p>
          <a:p>
            <a:pPr marL="2816352" lvl="6" indent="0">
              <a:buNone/>
            </a:pPr>
            <a:r>
              <a:rPr lang="cs-CZ" sz="20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  b) </a:t>
            </a:r>
            <a:r>
              <a:rPr lang="cs-CZ" sz="20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fuzzy-set QCA (</a:t>
            </a:r>
            <a:r>
              <a:rPr lang="cs-CZ" sz="2000" b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fsQCA</a:t>
            </a:r>
            <a:r>
              <a:rPr lang="cs-CZ" sz="20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) – mlhavé množiny</a:t>
            </a:r>
          </a:p>
          <a:p>
            <a:pPr marL="2816352" lvl="6" indent="0">
              <a:buNone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  c) </a:t>
            </a:r>
            <a:r>
              <a:rPr lang="cs-CZ" sz="20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multi-value</a:t>
            </a: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QCA (</a:t>
            </a:r>
            <a:r>
              <a:rPr lang="cs-CZ" sz="20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mvQCA</a:t>
            </a: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) - </a:t>
            </a:r>
            <a:r>
              <a:rPr lang="cs-CZ" sz="20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multihodnoty</a:t>
            </a:r>
            <a:endParaRPr lang="cs-CZ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Nutná, postačující podmínka a nezbytná a zároveň postačující podmínka.</a:t>
            </a:r>
          </a:p>
          <a:p>
            <a:r>
              <a:rPr lang="cs-CZ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Nezbytná a zároveň postačující podmínka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je taková, která sama o sobě způsobuje zkoumaný jev a není kombinovaná s žádnou jinou podmínkou.</a:t>
            </a:r>
          </a:p>
          <a:p>
            <a:endParaRPr lang="cs-CZ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30520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4D9CA-5FD8-BAA8-1176-89FD69556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QCA – Výzkumný rámec (Cíle)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649011-EC18-062F-1B30-64B3BF40C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113" y="1798982"/>
            <a:ext cx="9601200" cy="35814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„Jaký je průměrný kauzální efekt jedné nebo více nezávislých proměnných na demokracii?“ vs.  „Jaké jsou příčiny demokracie v konkrétních případech zemí?“ </a:t>
            </a:r>
          </a:p>
          <a:p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Nejčastější zaměření na příčiny, otázky mohou být formulovány ve formě, co, jak i proč.</a:t>
            </a:r>
          </a:p>
          <a:p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Výběr podmínek je založen na teoretickém ukotvení tématu.</a:t>
            </a:r>
          </a:p>
          <a:p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Nejčastěji 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binární data/dichotomické hodnoty, převod sociálních jevů na číselné hodnoty viz druh QCA.</a:t>
            </a:r>
            <a:endParaRPr lang="cs-CZ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505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BAAEA0-EEA7-8B6E-5BD6-FFD6744B6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90" y="0"/>
            <a:ext cx="11579087" cy="1485900"/>
          </a:xfrm>
        </p:spPr>
        <p:txBody>
          <a:bodyPr/>
          <a:lstStyle/>
          <a:p>
            <a:pPr algn="ctr"/>
            <a:r>
              <a:rPr lang="cs-CZ" dirty="0"/>
              <a:t>QCA – Výzkumný rámec (Vymezení proměnných)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09AC85-BACC-8A3E-F32D-83377B002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914" y="859735"/>
            <a:ext cx="9601200" cy="5461552"/>
          </a:xfrm>
        </p:spPr>
        <p:txBody>
          <a:bodyPr>
            <a:normAutofit/>
          </a:bodyPr>
          <a:lstStyle/>
          <a:p>
            <a:r>
              <a:rPr lang="cs-CZ" dirty="0">
                <a:latin typeface="+mj-lt"/>
              </a:rPr>
              <a:t>Kalibrace - 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převod naměřených proměnných do jednoho rozsahu hodnot. </a:t>
            </a:r>
          </a:p>
          <a:p>
            <a:pPr lvl="1"/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Př. </a:t>
            </a:r>
            <a:r>
              <a:rPr lang="cs-CZ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Zkalibrovaná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data vyjadřují členství či nečlenství (nebo dokonce částečné členství) případu v předem definované množině (kategorii).</a:t>
            </a:r>
          </a:p>
          <a:p>
            <a:r>
              <a:rPr lang="cs-CZ" dirty="0">
                <a:latin typeface="+mj-lt"/>
              </a:rPr>
              <a:t>Využití </a:t>
            </a:r>
            <a:r>
              <a:rPr lang="cs-CZ" dirty="0" err="1">
                <a:latin typeface="+mj-lt"/>
              </a:rPr>
              <a:t>Boolovské</a:t>
            </a:r>
            <a:r>
              <a:rPr lang="cs-CZ" dirty="0">
                <a:latin typeface="+mj-lt"/>
              </a:rPr>
              <a:t> algebry a minimalizace. Sedm základních principů:</a:t>
            </a:r>
          </a:p>
          <a:p>
            <a:pPr marL="987552" lvl="1" indent="-457200">
              <a:buAutoNum type="alphaLcParenR"/>
            </a:pPr>
            <a:r>
              <a:rPr lang="cs-CZ" dirty="0">
                <a:latin typeface="+mj-lt"/>
              </a:rPr>
              <a:t>Binární data?</a:t>
            </a:r>
          </a:p>
          <a:p>
            <a:pPr marL="987552" lvl="1" indent="-457200">
              <a:buAutoNum type="alphaLcParenR"/>
            </a:pPr>
            <a:r>
              <a:rPr lang="cs-CZ" dirty="0">
                <a:latin typeface="+mj-lt"/>
              </a:rPr>
              <a:t>Pravdivostní tabulky</a:t>
            </a:r>
          </a:p>
          <a:p>
            <a:pPr marL="987552" lvl="1" indent="-457200">
              <a:buAutoNum type="alphaLcParenR"/>
            </a:pPr>
            <a:r>
              <a:rPr lang="cs-CZ" dirty="0">
                <a:latin typeface="+mj-lt"/>
              </a:rPr>
              <a:t>Kombinatorická logika</a:t>
            </a:r>
          </a:p>
          <a:p>
            <a:pPr marL="987552" lvl="1" indent="-457200">
              <a:buAutoNum type="alphaLcParenR"/>
            </a:pPr>
            <a:r>
              <a:rPr lang="cs-CZ" dirty="0" err="1">
                <a:latin typeface="+mj-lt"/>
              </a:rPr>
              <a:t>Boolovská</a:t>
            </a:r>
            <a:r>
              <a:rPr lang="cs-CZ" dirty="0">
                <a:latin typeface="+mj-lt"/>
              </a:rPr>
              <a:t> minimalizace</a:t>
            </a:r>
          </a:p>
          <a:p>
            <a:pPr marL="987552" lvl="1" indent="-457200">
              <a:buAutoNum type="alphaLcParenR"/>
            </a:pPr>
            <a:r>
              <a:rPr lang="cs-CZ" dirty="0">
                <a:latin typeface="+mj-lt"/>
              </a:rPr>
              <a:t>Logická operace konjunkce </a:t>
            </a:r>
            <a:r>
              <a:rPr lang="cs-CZ" i="0" dirty="0">
                <a:latin typeface="+mj-lt"/>
              </a:rPr>
              <a:t>(</a:t>
            </a:r>
            <a:r>
              <a:rPr lang="cs-CZ" i="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„A“„*“)</a:t>
            </a:r>
            <a:endParaRPr lang="cs-CZ" i="0" dirty="0">
              <a:latin typeface="+mj-lt"/>
            </a:endParaRPr>
          </a:p>
          <a:p>
            <a:pPr marL="987552" lvl="1" indent="-457200">
              <a:buAutoNum type="alphaLcParenR"/>
            </a:pPr>
            <a:r>
              <a:rPr lang="cs-CZ" i="0" dirty="0">
                <a:latin typeface="+mj-lt"/>
              </a:rPr>
              <a:t>Logická operace disjunkce (</a:t>
            </a:r>
            <a:r>
              <a:rPr lang="cs-CZ" i="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„NEBO“„+“)</a:t>
            </a:r>
            <a:endParaRPr lang="cs-CZ" i="0" dirty="0">
              <a:latin typeface="+mj-lt"/>
            </a:endParaRPr>
          </a:p>
          <a:p>
            <a:pPr marL="987552" lvl="1" indent="-457200">
              <a:buAutoNum type="alphaLcParenR"/>
            </a:pPr>
            <a:r>
              <a:rPr lang="cs-CZ" i="0" dirty="0">
                <a:latin typeface="+mj-lt"/>
              </a:rPr>
              <a:t>Logická operace negace (</a:t>
            </a:r>
            <a:r>
              <a:rPr lang="cs-CZ" i="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„~“)</a:t>
            </a:r>
            <a:endParaRPr lang="cs-CZ" i="0" dirty="0">
              <a:latin typeface="+mj-lt"/>
            </a:endParaRPr>
          </a:p>
          <a:p>
            <a:endParaRPr lang="cs-CZ" dirty="0">
              <a:latin typeface="+mj-lt"/>
            </a:endParaRPr>
          </a:p>
          <a:p>
            <a:pPr lvl="1"/>
            <a:endParaRPr lang="cs-CZ" dirty="0">
              <a:latin typeface="+mj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3F27C19-E0E8-EBFA-2C20-8E3925C12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4614" y="3371420"/>
            <a:ext cx="3923472" cy="106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684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2DF58-3652-EB9C-B117-59D00A3C8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Booleovská algebra a minimalizace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F2F0C-1D3B-4309-AF93-DA331F9F5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38300"/>
            <a:ext cx="9601200" cy="3581400"/>
          </a:xfrm>
        </p:spPr>
        <p:txBody>
          <a:bodyPr/>
          <a:lstStyle/>
          <a:p>
            <a:pPr algn="just"/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Postup při minimalizaci je tedy následující: pokud se dva výrazy liší pouze v hodnotě jediné podmínky, ale mají shodnou hodnotu důsledku, potom lze tuto podmínku eliminovat jako logicky nerelevantní (nikoli nutnou), a vytvořit tak jednodušší rovnici.</a:t>
            </a:r>
            <a:endParaRPr lang="cs-CZ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 * v * p + t * V * p + T * v * P + T * V * p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● 1. a 3. kombinace (T * v * p a T * v * P) je zjednodušena na T * v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● 1. a 4. kombinace (T * v * p a T * V * p) je zjednodušena na T * p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● 2. a 4. kombinace (t * V * p a T * V * p) je zjednodušena na V * p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77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6EC863-D533-97F5-B41F-3D5731089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765" y="0"/>
            <a:ext cx="11718235" cy="1485900"/>
          </a:xfrm>
        </p:spPr>
        <p:txBody>
          <a:bodyPr/>
          <a:lstStyle/>
          <a:p>
            <a:pPr algn="ctr"/>
            <a:r>
              <a:rPr lang="cs-CZ" dirty="0"/>
              <a:t>QCA – Výzkumný rámec (Zpracování dat)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1E143B-5783-7DA6-A195-7FC6079EB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453" y="742950"/>
            <a:ext cx="11251095" cy="5834271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A) Analýza nutných podmínek</a:t>
            </a:r>
          </a:p>
          <a:p>
            <a:pPr lvl="1" algn="just"/>
            <a:r>
              <a:rPr lang="cs-CZ" sz="2100" dirty="0"/>
              <a:t>Konzistence (</a:t>
            </a:r>
            <a:r>
              <a:rPr lang="cs-CZ" sz="2100" dirty="0">
                <a:effectLst/>
                <a:cs typeface="TimesNewRomanPSMT"/>
              </a:rPr>
              <a:t>Konzistence ur</a:t>
            </a:r>
            <a:r>
              <a:rPr lang="cs-CZ" sz="2100" dirty="0">
                <a:effectLst/>
                <a:ea typeface="TimesNewRomanPSMT"/>
                <a:cs typeface="TimesNewRomanPSMT"/>
              </a:rPr>
              <a:t>č</a:t>
            </a:r>
            <a:r>
              <a:rPr lang="cs-CZ" sz="2100" dirty="0">
                <a:effectLst/>
                <a:cs typeface="TimesNewRomanPSMT"/>
              </a:rPr>
              <a:t>uje do jak</a:t>
            </a:r>
            <a:r>
              <a:rPr lang="cs-CZ" sz="2100" dirty="0">
                <a:effectLst/>
                <a:ea typeface="TimesNewRomanPSMT"/>
                <a:cs typeface="TimesNewRomanPSMT"/>
              </a:rPr>
              <a:t>é</a:t>
            </a:r>
            <a:r>
              <a:rPr lang="cs-CZ" sz="2100" dirty="0">
                <a:effectLst/>
                <a:cs typeface="TimesNewRomanPSMT"/>
              </a:rPr>
              <a:t> m</a:t>
            </a:r>
            <a:r>
              <a:rPr lang="cs-CZ" sz="2100" dirty="0">
                <a:effectLst/>
                <a:ea typeface="TimesNewRomanPSMT"/>
                <a:cs typeface="TimesNewRomanPSMT"/>
              </a:rPr>
              <a:t>í</a:t>
            </a:r>
            <a:r>
              <a:rPr lang="cs-CZ" sz="2100" dirty="0">
                <a:effectLst/>
                <a:cs typeface="TimesNewRomanPSMT"/>
              </a:rPr>
              <a:t>ry je v</a:t>
            </a:r>
            <a:r>
              <a:rPr lang="cs-CZ" sz="2100" dirty="0">
                <a:effectLst/>
                <a:ea typeface="TimesNewRomanPSMT"/>
                <a:cs typeface="TimesNewRomanPSMT"/>
              </a:rPr>
              <a:t>ý</a:t>
            </a:r>
            <a:r>
              <a:rPr lang="cs-CZ" sz="2100" dirty="0">
                <a:effectLst/>
                <a:cs typeface="TimesNewRomanPSMT"/>
              </a:rPr>
              <a:t>stup podmno</a:t>
            </a:r>
            <a:r>
              <a:rPr lang="cs-CZ" sz="2100" dirty="0">
                <a:effectLst/>
                <a:ea typeface="TimesNewRomanPSMT"/>
                <a:cs typeface="TimesNewRomanPSMT"/>
              </a:rPr>
              <a:t>ž</a:t>
            </a:r>
            <a:r>
              <a:rPr lang="cs-CZ" sz="2100" dirty="0">
                <a:effectLst/>
                <a:cs typeface="TimesNewRomanPSMT"/>
              </a:rPr>
              <a:t>inou nutn</a:t>
            </a:r>
            <a:r>
              <a:rPr lang="cs-CZ" sz="2100" dirty="0">
                <a:effectLst/>
                <a:ea typeface="TimesNewRomanPSMT"/>
                <a:cs typeface="TimesNewRomanPSMT"/>
              </a:rPr>
              <a:t>é</a:t>
            </a:r>
            <a:r>
              <a:rPr lang="cs-CZ" sz="2100" dirty="0">
                <a:effectLst/>
                <a:cs typeface="TimesNewRomanPSMT"/>
              </a:rPr>
              <a:t> podm</a:t>
            </a:r>
            <a:r>
              <a:rPr lang="cs-CZ" sz="2100" dirty="0">
                <a:effectLst/>
                <a:ea typeface="TimesNewRomanPSMT"/>
                <a:cs typeface="TimesNewRomanPSMT"/>
              </a:rPr>
              <a:t>í</a:t>
            </a:r>
            <a:r>
              <a:rPr lang="cs-CZ" sz="2100" dirty="0">
                <a:effectLst/>
                <a:cs typeface="TimesNewRomanPSMT"/>
              </a:rPr>
              <a:t>nky - pom</a:t>
            </a:r>
            <a:r>
              <a:rPr lang="cs-CZ" sz="2100" dirty="0">
                <a:effectLst/>
                <a:ea typeface="TimesNewRomanPSMT"/>
                <a:cs typeface="TimesNewRomanPSMT"/>
              </a:rPr>
              <a:t>ě</a:t>
            </a:r>
            <a:r>
              <a:rPr lang="cs-CZ" sz="2100" dirty="0">
                <a:effectLst/>
                <a:cs typeface="TimesNewRomanPSMT"/>
              </a:rPr>
              <a:t>r p</a:t>
            </a:r>
            <a:r>
              <a:rPr lang="cs-CZ" sz="2100" dirty="0">
                <a:effectLst/>
                <a:ea typeface="TimesNewRomanPSMT"/>
                <a:cs typeface="TimesNewRomanPSMT"/>
              </a:rPr>
              <a:t>ří</a:t>
            </a:r>
            <a:r>
              <a:rPr lang="cs-CZ" sz="2100" dirty="0">
                <a:effectLst/>
                <a:cs typeface="TimesNewRomanPSMT"/>
              </a:rPr>
              <a:t>pad</a:t>
            </a:r>
            <a:r>
              <a:rPr lang="cs-CZ" sz="2100" dirty="0">
                <a:effectLst/>
                <a:ea typeface="TimesNewRomanPSMT"/>
                <a:cs typeface="TimesNewRomanPSMT"/>
              </a:rPr>
              <a:t>ů</a:t>
            </a:r>
            <a:r>
              <a:rPr lang="cs-CZ" sz="2100" dirty="0">
                <a:effectLst/>
                <a:cs typeface="TimesNewRomanPSMT"/>
              </a:rPr>
              <a:t> s v</a:t>
            </a:r>
            <a:r>
              <a:rPr lang="cs-CZ" sz="2100" dirty="0">
                <a:effectLst/>
                <a:ea typeface="TimesNewRomanPSMT"/>
                <a:cs typeface="TimesNewRomanPSMT"/>
              </a:rPr>
              <a:t>ý</a:t>
            </a:r>
            <a:r>
              <a:rPr lang="cs-CZ" sz="2100" dirty="0">
                <a:effectLst/>
                <a:cs typeface="TimesNewRomanPSMT"/>
              </a:rPr>
              <a:t>stupem a podm</a:t>
            </a:r>
            <a:r>
              <a:rPr lang="cs-CZ" sz="2100" dirty="0">
                <a:effectLst/>
                <a:ea typeface="TimesNewRomanPSMT"/>
                <a:cs typeface="TimesNewRomanPSMT"/>
              </a:rPr>
              <a:t>í</a:t>
            </a:r>
            <a:r>
              <a:rPr lang="cs-CZ" sz="2100" dirty="0">
                <a:effectLst/>
                <a:cs typeface="TimesNewRomanPSMT"/>
              </a:rPr>
              <a:t>n</a:t>
            </a:r>
            <a:r>
              <a:rPr lang="cs-CZ" sz="2100" dirty="0">
                <a:effectLst/>
                <a:ea typeface="TimesNewRomanPSMT"/>
              </a:rPr>
              <a:t>kou a</a:t>
            </a:r>
            <a:r>
              <a:rPr lang="cs-CZ" sz="2100" dirty="0">
                <a:effectLst/>
                <a:cs typeface="TimesNewRomanPSMT"/>
              </a:rPr>
              <a:t> p</a:t>
            </a:r>
            <a:r>
              <a:rPr lang="cs-CZ" sz="2100" dirty="0">
                <a:effectLst/>
                <a:ea typeface="TimesNewRomanPSMT"/>
                <a:cs typeface="TimesNewRomanPSMT"/>
              </a:rPr>
              <a:t>ří</a:t>
            </a:r>
            <a:r>
              <a:rPr lang="cs-CZ" sz="2100" dirty="0">
                <a:effectLst/>
                <a:cs typeface="TimesNewRomanPSMT"/>
              </a:rPr>
              <a:t>pad</a:t>
            </a:r>
            <a:r>
              <a:rPr lang="cs-CZ" sz="2100" dirty="0">
                <a:effectLst/>
                <a:ea typeface="TimesNewRomanPSMT"/>
                <a:cs typeface="TimesNewRomanPSMT"/>
              </a:rPr>
              <a:t>ů</a:t>
            </a:r>
            <a:r>
              <a:rPr lang="cs-CZ" sz="2100" dirty="0">
                <a:effectLst/>
                <a:cs typeface="TimesNewRomanPSMT"/>
              </a:rPr>
              <a:t> pouze s dan</a:t>
            </a:r>
            <a:r>
              <a:rPr lang="cs-CZ" sz="2100" dirty="0">
                <a:effectLst/>
                <a:ea typeface="TimesNewRomanPSMT"/>
                <a:cs typeface="TimesNewRomanPSMT"/>
              </a:rPr>
              <a:t>ý</a:t>
            </a:r>
            <a:r>
              <a:rPr lang="cs-CZ" sz="2100" dirty="0">
                <a:effectLst/>
                <a:cs typeface="TimesNewRomanPSMT"/>
              </a:rPr>
              <a:t>m v</a:t>
            </a:r>
            <a:r>
              <a:rPr lang="cs-CZ" sz="2100" dirty="0">
                <a:effectLst/>
                <a:ea typeface="TimesNewRomanPSMT"/>
                <a:cs typeface="TimesNewRomanPSMT"/>
              </a:rPr>
              <a:t>ý</a:t>
            </a:r>
            <a:r>
              <a:rPr lang="cs-CZ" sz="2100" dirty="0">
                <a:effectLst/>
                <a:cs typeface="TimesNewRomanPSMT"/>
              </a:rPr>
              <a:t>stupem)</a:t>
            </a:r>
          </a:p>
          <a:p>
            <a:pPr lvl="1" algn="just"/>
            <a:r>
              <a:rPr lang="cs-CZ" sz="2100" dirty="0"/>
              <a:t>Pokrytí (</a:t>
            </a:r>
            <a:r>
              <a:rPr lang="cs-CZ" sz="2100" dirty="0">
                <a:effectLst/>
                <a:cs typeface="TimesNewRomanPSMT"/>
              </a:rPr>
              <a:t>Pokryt</a:t>
            </a:r>
            <a:r>
              <a:rPr lang="cs-CZ" sz="2100" dirty="0">
                <a:effectLst/>
                <a:ea typeface="TimesNewRomanPSMT"/>
                <a:cs typeface="TimesNewRomanPSMT"/>
              </a:rPr>
              <a:t>í</a:t>
            </a:r>
            <a:r>
              <a:rPr lang="cs-CZ" sz="2100" dirty="0">
                <a:ea typeface="TimesNewRomanPSMT"/>
                <a:cs typeface="TimesNewRomanPSMT"/>
              </a:rPr>
              <a:t> </a:t>
            </a:r>
            <a:r>
              <a:rPr lang="cs-CZ" sz="2100" dirty="0">
                <a:effectLst/>
                <a:cs typeface="TimesNewRomanPSMT"/>
              </a:rPr>
              <a:t>p</a:t>
            </a:r>
            <a:r>
              <a:rPr lang="cs-CZ" sz="2100" dirty="0">
                <a:effectLst/>
                <a:ea typeface="TimesNewRomanPSMT"/>
                <a:cs typeface="TimesNewRomanPSMT"/>
              </a:rPr>
              <a:t>ř</a:t>
            </a:r>
            <a:r>
              <a:rPr lang="cs-CZ" sz="2100" dirty="0">
                <a:effectLst/>
                <a:cs typeface="TimesNewRomanPSMT"/>
              </a:rPr>
              <a:t>edstavuje relevanci nutn</a:t>
            </a:r>
            <a:r>
              <a:rPr lang="cs-CZ" sz="2100" dirty="0">
                <a:effectLst/>
                <a:ea typeface="TimesNewRomanPSMT"/>
                <a:cs typeface="TimesNewRomanPSMT"/>
              </a:rPr>
              <a:t>é</a:t>
            </a:r>
            <a:r>
              <a:rPr lang="cs-CZ" sz="2100" dirty="0">
                <a:effectLst/>
                <a:cs typeface="TimesNewRomanPSMT"/>
              </a:rPr>
              <a:t> podm</a:t>
            </a:r>
            <a:r>
              <a:rPr lang="cs-CZ" sz="2100" dirty="0">
                <a:effectLst/>
                <a:ea typeface="TimesNewRomanPSMT"/>
                <a:cs typeface="TimesNewRomanPSMT"/>
              </a:rPr>
              <a:t>í</a:t>
            </a:r>
            <a:r>
              <a:rPr lang="cs-CZ" sz="2100" dirty="0">
                <a:effectLst/>
                <a:cs typeface="TimesNewRomanPSMT"/>
              </a:rPr>
              <a:t>nky - pom</a:t>
            </a:r>
            <a:r>
              <a:rPr lang="cs-CZ" sz="2100" dirty="0">
                <a:effectLst/>
                <a:ea typeface="TimesNewRomanPSMT"/>
                <a:cs typeface="TimesNewRomanPSMT"/>
              </a:rPr>
              <a:t>ě</a:t>
            </a:r>
            <a:r>
              <a:rPr lang="cs-CZ" sz="2100" dirty="0">
                <a:effectLst/>
                <a:cs typeface="TimesNewRomanPSMT"/>
              </a:rPr>
              <a:t>r p</a:t>
            </a:r>
            <a:r>
              <a:rPr lang="cs-CZ" sz="2100" dirty="0">
                <a:effectLst/>
                <a:ea typeface="TimesNewRomanPSMT"/>
                <a:cs typeface="TimesNewRomanPSMT"/>
              </a:rPr>
              <a:t>ří</a:t>
            </a:r>
            <a:r>
              <a:rPr lang="cs-CZ" sz="2100" dirty="0">
                <a:effectLst/>
                <a:cs typeface="TimesNewRomanPSMT"/>
              </a:rPr>
              <a:t>pad</a:t>
            </a:r>
            <a:r>
              <a:rPr lang="cs-CZ" sz="2100" dirty="0">
                <a:effectLst/>
                <a:ea typeface="TimesNewRomanPSMT"/>
                <a:cs typeface="TimesNewRomanPSMT"/>
              </a:rPr>
              <a:t>ů</a:t>
            </a:r>
            <a:r>
              <a:rPr lang="cs-CZ" sz="2100" dirty="0">
                <a:effectLst/>
                <a:ea typeface="TimesNewRomanPSMT"/>
              </a:rPr>
              <a:t> s </a:t>
            </a:r>
            <a:r>
              <a:rPr lang="cs-CZ" sz="2100" dirty="0">
                <a:effectLst/>
                <a:cs typeface="TimesNewRomanPSMT"/>
              </a:rPr>
              <a:t>v</a:t>
            </a:r>
            <a:r>
              <a:rPr lang="cs-CZ" sz="2100" dirty="0">
                <a:effectLst/>
                <a:ea typeface="TimesNewRomanPSMT"/>
                <a:cs typeface="TimesNewRomanPSMT"/>
              </a:rPr>
              <a:t>ý</a:t>
            </a:r>
            <a:r>
              <a:rPr lang="cs-CZ" sz="2100" dirty="0">
                <a:effectLst/>
                <a:cs typeface="TimesNewRomanPSMT"/>
              </a:rPr>
              <a:t>stupem a podm</a:t>
            </a:r>
            <a:r>
              <a:rPr lang="cs-CZ" sz="2100" dirty="0">
                <a:effectLst/>
                <a:ea typeface="TimesNewRomanPSMT"/>
                <a:cs typeface="TimesNewRomanPSMT"/>
              </a:rPr>
              <a:t>í</a:t>
            </a:r>
            <a:r>
              <a:rPr lang="cs-CZ" sz="2100" dirty="0">
                <a:effectLst/>
                <a:cs typeface="TimesNewRomanPSMT"/>
              </a:rPr>
              <a:t>nkou k p</a:t>
            </a:r>
            <a:r>
              <a:rPr lang="cs-CZ" sz="2100" dirty="0">
                <a:effectLst/>
                <a:ea typeface="TimesNewRomanPSMT"/>
                <a:cs typeface="TimesNewRomanPSMT"/>
              </a:rPr>
              <a:t>ří</a:t>
            </a:r>
            <a:r>
              <a:rPr lang="cs-CZ" sz="2100" dirty="0">
                <a:effectLst/>
                <a:cs typeface="TimesNewRomanPSMT"/>
              </a:rPr>
              <a:t>pad</a:t>
            </a:r>
            <a:r>
              <a:rPr lang="cs-CZ" sz="2100" dirty="0">
                <a:effectLst/>
                <a:ea typeface="TimesNewRomanPSMT"/>
                <a:cs typeface="TimesNewRomanPSMT"/>
              </a:rPr>
              <a:t>ů</a:t>
            </a:r>
            <a:r>
              <a:rPr lang="cs-CZ" sz="2100" dirty="0">
                <a:effectLst/>
                <a:cs typeface="TimesNewRomanPSMT"/>
              </a:rPr>
              <a:t>m pouze s podm</a:t>
            </a:r>
            <a:r>
              <a:rPr lang="cs-CZ" sz="2100" dirty="0">
                <a:effectLst/>
                <a:ea typeface="TimesNewRomanPSMT"/>
                <a:cs typeface="TimesNewRomanPSMT"/>
              </a:rPr>
              <a:t>í</a:t>
            </a:r>
            <a:r>
              <a:rPr lang="cs-CZ" sz="2100" dirty="0">
                <a:effectLst/>
                <a:cs typeface="TimesNewRomanPSMT"/>
              </a:rPr>
              <a:t>nkou bez v</a:t>
            </a:r>
            <a:r>
              <a:rPr lang="cs-CZ" sz="2100" dirty="0">
                <a:effectLst/>
                <a:ea typeface="TimesNewRomanPSMT"/>
                <a:cs typeface="TimesNewRomanPSMT"/>
              </a:rPr>
              <a:t>ý</a:t>
            </a:r>
            <a:r>
              <a:rPr lang="cs-CZ" sz="2100" dirty="0">
                <a:effectLst/>
                <a:cs typeface="TimesNewRomanPSMT"/>
              </a:rPr>
              <a:t>stupu)</a:t>
            </a:r>
            <a:endParaRPr lang="cs-CZ" sz="2100" dirty="0"/>
          </a:p>
          <a:p>
            <a:pPr lvl="1" algn="just"/>
            <a:r>
              <a:rPr lang="cs-CZ" sz="2100" dirty="0"/>
              <a:t>Triviální podmínka</a:t>
            </a:r>
          </a:p>
          <a:p>
            <a:pPr algn="just"/>
            <a:r>
              <a:rPr lang="cs-CZ" dirty="0"/>
              <a:t>B) Pravdivostní tabulka a analýza postačujících podmínek</a:t>
            </a:r>
          </a:p>
          <a:p>
            <a:pPr lvl="1" algn="just"/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ygenerována softwarem a zobrazuje všechny možné kombinace podmínek, které mohou vzniknout. Každý řádek zobrazuje jednu z možných konfigurací.</a:t>
            </a:r>
          </a:p>
          <a:p>
            <a:pPr lvl="1" algn="just"/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Řádky, u nichž pozorujeme přítomnost výstupu (1), řádky, u nichž výstup nepozorujeme (0), kontradiktorní řádky</a:t>
            </a: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 a 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logické zbytky.</a:t>
            </a:r>
          </a:p>
          <a:p>
            <a:pPr lvl="1" algn="just"/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Řešení kontradiktorních řádků </a:t>
            </a:r>
            <a:endParaRPr lang="cs-CZ" dirty="0"/>
          </a:p>
          <a:p>
            <a:pPr algn="just"/>
            <a:r>
              <a:rPr lang="cs-CZ" dirty="0"/>
              <a:t>C) </a:t>
            </a:r>
            <a:r>
              <a:rPr lang="cs-CZ" dirty="0" err="1"/>
              <a:t>Implikant</a:t>
            </a:r>
            <a:endParaRPr lang="cs-CZ" dirty="0"/>
          </a:p>
          <a:p>
            <a:pPr lvl="1" algn="just"/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Pokud software na základě algoritmu nemůže už dále zjednodušit konfigurace z pravdivostní tabulky. Na základě znalosti výzkumníka tak probíhá volba základního </a:t>
            </a:r>
            <a:r>
              <a:rPr lang="cs-CZ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implikantu</a:t>
            </a: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který je odvozen z původního řádku pravdivostní tabulky neboli základního výrazu.</a:t>
            </a:r>
            <a:endParaRPr lang="cs-CZ" dirty="0">
              <a:latin typeface="+mj-lt"/>
            </a:endParaRPr>
          </a:p>
          <a:p>
            <a:pPr marL="530352" lvl="1" indent="0">
              <a:buNone/>
            </a:pPr>
            <a:endParaRPr lang="cs-CZ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230514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25096</TotalTime>
  <Words>1505</Words>
  <Application>Microsoft Office PowerPoint</Application>
  <PresentationFormat>Širokoúhlá obrazovka</PresentationFormat>
  <Paragraphs>114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Calibri</vt:lpstr>
      <vt:lpstr>Franklin Gothic Book</vt:lpstr>
      <vt:lpstr>Times New Roman</vt:lpstr>
      <vt:lpstr>TimesNewRomanPSMT</vt:lpstr>
      <vt:lpstr>Crop</vt:lpstr>
      <vt:lpstr>Kvalitativní komparativní analýza (QCA)</vt:lpstr>
      <vt:lpstr>Kauzalita</vt:lpstr>
      <vt:lpstr>Druhy Kauzality</vt:lpstr>
      <vt:lpstr>Kauzální koncepce pravidelnosti/Podmínková kauzalita</vt:lpstr>
      <vt:lpstr>QCA –Obecné Info</vt:lpstr>
      <vt:lpstr>QCA – Výzkumný rámec (Cíle)</vt:lpstr>
      <vt:lpstr>QCA – Výzkumný rámec (Vymezení proměnných)</vt:lpstr>
      <vt:lpstr>Booleovská algebra a minimalizace</vt:lpstr>
      <vt:lpstr>QCA – Výzkumný rámec (Zpracování dat)</vt:lpstr>
      <vt:lpstr>QCA – Výzkumný rámec (Zpracování dat)</vt:lpstr>
      <vt:lpstr>VÝHODY A NEVÝHODY QCA</vt:lpstr>
      <vt:lpstr>QCA – Příklady – Spillover efekt konfliktů v Africe</vt:lpstr>
      <vt:lpstr>QCA – Příklady – Spillover efekt konfliktů v Africe</vt:lpstr>
      <vt:lpstr>QCA – Příklady – Spillover efekt konfliktů v Africe</vt:lpstr>
      <vt:lpstr>QCA – Příklady – Spillover efekt konfliktů v Africe</vt:lpstr>
      <vt:lpstr>QCA – Příklady – Spillover efekt konfliktů v Africe</vt:lpstr>
      <vt:lpstr>QCA – Podmínky vzniku separatistických hnutí</vt:lpstr>
      <vt:lpstr>QCA – Podmínky vzniku separatistických hnutí</vt:lpstr>
      <vt:lpstr>QCA – Podmínky vzniku separatistických hnutí</vt:lpstr>
      <vt:lpstr>Úkol č. 1 – Výzkum využívající QCA</vt:lpstr>
      <vt:lpstr>Úkol č. 2– Motivace ke studiu BSS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Migration in East Africa: Problems with refugees</dc:title>
  <dc:creator>Lucie Konečná</dc:creator>
  <cp:lastModifiedBy>Lucie Konečná</cp:lastModifiedBy>
  <cp:revision>443</cp:revision>
  <dcterms:created xsi:type="dcterms:W3CDTF">2017-10-06T12:11:29Z</dcterms:created>
  <dcterms:modified xsi:type="dcterms:W3CDTF">2024-03-23T18:44:06Z</dcterms:modified>
</cp:coreProperties>
</file>