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64" r:id="rId4"/>
    <p:sldId id="270" r:id="rId5"/>
    <p:sldId id="268" r:id="rId6"/>
    <p:sldId id="269" r:id="rId7"/>
    <p:sldId id="271" r:id="rId8"/>
    <p:sldId id="272" r:id="rId9"/>
    <p:sldId id="266" r:id="rId10"/>
    <p:sldId id="265" r:id="rId11"/>
    <p:sldId id="267" r:id="rId12"/>
    <p:sldId id="282" r:id="rId13"/>
    <p:sldId id="283" r:id="rId14"/>
    <p:sldId id="273" r:id="rId15"/>
    <p:sldId id="284" r:id="rId16"/>
    <p:sldId id="274" r:id="rId17"/>
    <p:sldId id="276" r:id="rId18"/>
    <p:sldId id="281" r:id="rId19"/>
    <p:sldId id="277" r:id="rId20"/>
    <p:sldId id="278" r:id="rId21"/>
    <p:sldId id="279" r:id="rId22"/>
    <p:sldId id="280" r:id="rId23"/>
    <p:sldId id="286" r:id="rId24"/>
    <p:sldId id="289" r:id="rId25"/>
    <p:sldId id="287" r:id="rId26"/>
    <p:sldId id="288" r:id="rId27"/>
    <p:sldId id="263" r:id="rId28"/>
    <p:sldId id="275" r:id="rId29"/>
    <p:sldId id="285" r:id="rId30"/>
    <p:sldId id="291" r:id="rId3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5AC8AF"/>
    <a:srgbClr val="007A53"/>
    <a:srgbClr val="9100DC"/>
    <a:srgbClr val="0000DC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9" autoAdjust="0"/>
    <p:restoredTop sz="95768" autoAdjust="0"/>
  </p:normalViewPr>
  <p:slideViewPr>
    <p:cSldViewPr snapToGrid="0">
      <p:cViewPr varScale="1">
        <p:scale>
          <a:sx n="123" d="100"/>
          <a:sy n="123" d="100"/>
        </p:scale>
        <p:origin x="90" y="13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2F7DBC-3A59-480E-96D7-A2E971ACBF3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A1FC35-58E1-465E-96CE-ADCD2A663100}">
      <dgm:prSet/>
      <dgm:spPr/>
      <dgm:t>
        <a:bodyPr/>
        <a:lstStyle/>
        <a:p>
          <a:r>
            <a:rPr lang="cs-CZ" b="0"/>
            <a:t>Nestátní aktéři: základní rámec.</a:t>
          </a:r>
          <a:endParaRPr lang="en-US"/>
        </a:p>
      </dgm:t>
    </dgm:pt>
    <dgm:pt modelId="{D6A493B2-7426-4E7A-9ABE-CA909259F51D}" type="parTrans" cxnId="{9F2FF0D6-D838-43D4-A150-75398AD84604}">
      <dgm:prSet/>
      <dgm:spPr/>
      <dgm:t>
        <a:bodyPr/>
        <a:lstStyle/>
        <a:p>
          <a:endParaRPr lang="en-US"/>
        </a:p>
      </dgm:t>
    </dgm:pt>
    <dgm:pt modelId="{0E24B015-F02C-4837-8DAF-8D11EAB307BF}" type="sibTrans" cxnId="{9F2FF0D6-D838-43D4-A150-75398AD84604}">
      <dgm:prSet/>
      <dgm:spPr/>
      <dgm:t>
        <a:bodyPr/>
        <a:lstStyle/>
        <a:p>
          <a:endParaRPr lang="en-US"/>
        </a:p>
      </dgm:t>
    </dgm:pt>
    <dgm:pt modelId="{28CAE553-D1A1-4EF8-BE17-D4F41AA02347}">
      <dgm:prSet/>
      <dgm:spPr/>
      <dgm:t>
        <a:bodyPr/>
        <a:lstStyle/>
        <a:p>
          <a:r>
            <a:rPr lang="cs-CZ" b="0" dirty="0"/>
            <a:t>Nestátní aktéři z pohledu vybraných teorií (mezinárodních vztahů).</a:t>
          </a:r>
          <a:endParaRPr lang="en-US" dirty="0"/>
        </a:p>
      </dgm:t>
    </dgm:pt>
    <dgm:pt modelId="{CCAA61D6-CD85-40F1-94D3-23D9C3EBBC74}" type="parTrans" cxnId="{3433C17A-A660-4CB9-9025-A30C8C2387C4}">
      <dgm:prSet/>
      <dgm:spPr/>
      <dgm:t>
        <a:bodyPr/>
        <a:lstStyle/>
        <a:p>
          <a:endParaRPr lang="en-US"/>
        </a:p>
      </dgm:t>
    </dgm:pt>
    <dgm:pt modelId="{94BF9E83-DF2A-48A2-AF9B-294AC0FE85DC}" type="sibTrans" cxnId="{3433C17A-A660-4CB9-9025-A30C8C2387C4}">
      <dgm:prSet/>
      <dgm:spPr/>
      <dgm:t>
        <a:bodyPr/>
        <a:lstStyle/>
        <a:p>
          <a:endParaRPr lang="en-US"/>
        </a:p>
      </dgm:t>
    </dgm:pt>
    <dgm:pt modelId="{F9D612D6-D93E-4EA3-83DE-D136D371068A}">
      <dgm:prSet/>
      <dgm:spPr/>
      <dgm:t>
        <a:bodyPr/>
        <a:lstStyle/>
        <a:p>
          <a:r>
            <a:rPr lang="cs-CZ" b="0"/>
            <a:t>Stát a státní moc.</a:t>
          </a:r>
          <a:endParaRPr lang="en-US"/>
        </a:p>
      </dgm:t>
    </dgm:pt>
    <dgm:pt modelId="{DF315730-61CD-4AAE-90F0-C4642936ADEF}" type="parTrans" cxnId="{9830B93E-3447-4323-8DFB-2A5E388B58CC}">
      <dgm:prSet/>
      <dgm:spPr/>
      <dgm:t>
        <a:bodyPr/>
        <a:lstStyle/>
        <a:p>
          <a:endParaRPr lang="en-US"/>
        </a:p>
      </dgm:t>
    </dgm:pt>
    <dgm:pt modelId="{A09FFE26-DD10-4FF1-A228-91B807121EDA}" type="sibTrans" cxnId="{9830B93E-3447-4323-8DFB-2A5E388B58CC}">
      <dgm:prSet/>
      <dgm:spPr/>
      <dgm:t>
        <a:bodyPr/>
        <a:lstStyle/>
        <a:p>
          <a:endParaRPr lang="en-US"/>
        </a:p>
      </dgm:t>
    </dgm:pt>
    <dgm:pt modelId="{7164CCF8-BE2A-4DE8-8846-CD6503309212}">
      <dgm:prSet/>
      <dgm:spPr/>
      <dgm:t>
        <a:bodyPr/>
        <a:lstStyle/>
        <a:p>
          <a:r>
            <a:rPr lang="cs-CZ" b="0" dirty="0"/>
            <a:t>Nestátní aktéři jako vyzyvatelé a doplněk státní moci.</a:t>
          </a:r>
          <a:endParaRPr lang="en-US" dirty="0"/>
        </a:p>
      </dgm:t>
    </dgm:pt>
    <dgm:pt modelId="{F570F400-F84B-43CB-A73F-1D10258566F0}" type="parTrans" cxnId="{B36D81A3-F252-400B-B0F5-FB13DCA7DE6A}">
      <dgm:prSet/>
      <dgm:spPr/>
      <dgm:t>
        <a:bodyPr/>
        <a:lstStyle/>
        <a:p>
          <a:endParaRPr lang="en-US"/>
        </a:p>
      </dgm:t>
    </dgm:pt>
    <dgm:pt modelId="{CA299478-316B-4AB0-8CB6-2D3E86E38DEE}" type="sibTrans" cxnId="{B36D81A3-F252-400B-B0F5-FB13DCA7DE6A}">
      <dgm:prSet/>
      <dgm:spPr/>
      <dgm:t>
        <a:bodyPr/>
        <a:lstStyle/>
        <a:p>
          <a:endParaRPr lang="en-US"/>
        </a:p>
      </dgm:t>
    </dgm:pt>
    <dgm:pt modelId="{463569A8-E2F3-4FBB-B575-BF2A2604FDE6}" type="pres">
      <dgm:prSet presAssocID="{152F7DBC-3A59-480E-96D7-A2E971ACBF3C}" presName="outerComposite" presStyleCnt="0">
        <dgm:presLayoutVars>
          <dgm:chMax val="5"/>
          <dgm:dir/>
          <dgm:resizeHandles val="exact"/>
        </dgm:presLayoutVars>
      </dgm:prSet>
      <dgm:spPr/>
    </dgm:pt>
    <dgm:pt modelId="{9AA6DC41-0CC0-4192-A687-CDC7EFA9D501}" type="pres">
      <dgm:prSet presAssocID="{152F7DBC-3A59-480E-96D7-A2E971ACBF3C}" presName="dummyMaxCanvas" presStyleCnt="0">
        <dgm:presLayoutVars/>
      </dgm:prSet>
      <dgm:spPr/>
    </dgm:pt>
    <dgm:pt modelId="{446AA100-9B8E-4F10-B1B7-268EEBD8857F}" type="pres">
      <dgm:prSet presAssocID="{152F7DBC-3A59-480E-96D7-A2E971ACBF3C}" presName="FourNodes_1" presStyleLbl="node1" presStyleIdx="0" presStyleCnt="4">
        <dgm:presLayoutVars>
          <dgm:bulletEnabled val="1"/>
        </dgm:presLayoutVars>
      </dgm:prSet>
      <dgm:spPr/>
    </dgm:pt>
    <dgm:pt modelId="{1515F03C-E4B5-4BE1-B0CE-40F8235F4C0E}" type="pres">
      <dgm:prSet presAssocID="{152F7DBC-3A59-480E-96D7-A2E971ACBF3C}" presName="FourNodes_2" presStyleLbl="node1" presStyleIdx="1" presStyleCnt="4">
        <dgm:presLayoutVars>
          <dgm:bulletEnabled val="1"/>
        </dgm:presLayoutVars>
      </dgm:prSet>
      <dgm:spPr/>
    </dgm:pt>
    <dgm:pt modelId="{9FC166E1-2FA0-43FC-B6FF-3D197BF95C2A}" type="pres">
      <dgm:prSet presAssocID="{152F7DBC-3A59-480E-96D7-A2E971ACBF3C}" presName="FourNodes_3" presStyleLbl="node1" presStyleIdx="2" presStyleCnt="4">
        <dgm:presLayoutVars>
          <dgm:bulletEnabled val="1"/>
        </dgm:presLayoutVars>
      </dgm:prSet>
      <dgm:spPr/>
    </dgm:pt>
    <dgm:pt modelId="{9A088DF8-4274-484F-9FB6-2EB9718D5353}" type="pres">
      <dgm:prSet presAssocID="{152F7DBC-3A59-480E-96D7-A2E971ACBF3C}" presName="FourNodes_4" presStyleLbl="node1" presStyleIdx="3" presStyleCnt="4">
        <dgm:presLayoutVars>
          <dgm:bulletEnabled val="1"/>
        </dgm:presLayoutVars>
      </dgm:prSet>
      <dgm:spPr/>
    </dgm:pt>
    <dgm:pt modelId="{5687F394-FEBE-4ACA-B53B-8FD660FE2554}" type="pres">
      <dgm:prSet presAssocID="{152F7DBC-3A59-480E-96D7-A2E971ACBF3C}" presName="FourConn_1-2" presStyleLbl="fgAccFollowNode1" presStyleIdx="0" presStyleCnt="3">
        <dgm:presLayoutVars>
          <dgm:bulletEnabled val="1"/>
        </dgm:presLayoutVars>
      </dgm:prSet>
      <dgm:spPr/>
    </dgm:pt>
    <dgm:pt modelId="{F01315EE-D456-4625-BD4F-1DE92BC12373}" type="pres">
      <dgm:prSet presAssocID="{152F7DBC-3A59-480E-96D7-A2E971ACBF3C}" presName="FourConn_2-3" presStyleLbl="fgAccFollowNode1" presStyleIdx="1" presStyleCnt="3">
        <dgm:presLayoutVars>
          <dgm:bulletEnabled val="1"/>
        </dgm:presLayoutVars>
      </dgm:prSet>
      <dgm:spPr/>
    </dgm:pt>
    <dgm:pt modelId="{558F22A1-6A32-461A-8244-8520936B8A8D}" type="pres">
      <dgm:prSet presAssocID="{152F7DBC-3A59-480E-96D7-A2E971ACBF3C}" presName="FourConn_3-4" presStyleLbl="fgAccFollowNode1" presStyleIdx="2" presStyleCnt="3">
        <dgm:presLayoutVars>
          <dgm:bulletEnabled val="1"/>
        </dgm:presLayoutVars>
      </dgm:prSet>
      <dgm:spPr/>
    </dgm:pt>
    <dgm:pt modelId="{11BA1440-8DCB-4503-A86F-DC9E216B93ED}" type="pres">
      <dgm:prSet presAssocID="{152F7DBC-3A59-480E-96D7-A2E971ACBF3C}" presName="FourNodes_1_text" presStyleLbl="node1" presStyleIdx="3" presStyleCnt="4">
        <dgm:presLayoutVars>
          <dgm:bulletEnabled val="1"/>
        </dgm:presLayoutVars>
      </dgm:prSet>
      <dgm:spPr/>
    </dgm:pt>
    <dgm:pt modelId="{4B7122CE-AE14-4ED6-8928-0E1CCB20D974}" type="pres">
      <dgm:prSet presAssocID="{152F7DBC-3A59-480E-96D7-A2E971ACBF3C}" presName="FourNodes_2_text" presStyleLbl="node1" presStyleIdx="3" presStyleCnt="4">
        <dgm:presLayoutVars>
          <dgm:bulletEnabled val="1"/>
        </dgm:presLayoutVars>
      </dgm:prSet>
      <dgm:spPr/>
    </dgm:pt>
    <dgm:pt modelId="{B178A66B-C8B7-4F72-8EDE-D0D413E80FDE}" type="pres">
      <dgm:prSet presAssocID="{152F7DBC-3A59-480E-96D7-A2E971ACBF3C}" presName="FourNodes_3_text" presStyleLbl="node1" presStyleIdx="3" presStyleCnt="4">
        <dgm:presLayoutVars>
          <dgm:bulletEnabled val="1"/>
        </dgm:presLayoutVars>
      </dgm:prSet>
      <dgm:spPr/>
    </dgm:pt>
    <dgm:pt modelId="{0ED96FC3-25EB-4E03-BC9E-CB2A81EA0234}" type="pres">
      <dgm:prSet presAssocID="{152F7DBC-3A59-480E-96D7-A2E971ACBF3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2C522618-2D6A-49FA-A74E-BC6AA5FB5BC1}" type="presOf" srcId="{94BF9E83-DF2A-48A2-AF9B-294AC0FE85DC}" destId="{F01315EE-D456-4625-BD4F-1DE92BC12373}" srcOrd="0" destOrd="0" presId="urn:microsoft.com/office/officeart/2005/8/layout/vProcess5"/>
    <dgm:cxn modelId="{9830B93E-3447-4323-8DFB-2A5E388B58CC}" srcId="{152F7DBC-3A59-480E-96D7-A2E971ACBF3C}" destId="{F9D612D6-D93E-4EA3-83DE-D136D371068A}" srcOrd="2" destOrd="0" parTransId="{DF315730-61CD-4AAE-90F0-C4642936ADEF}" sibTransId="{A09FFE26-DD10-4FF1-A228-91B807121EDA}"/>
    <dgm:cxn modelId="{25074645-C24C-4236-912E-BDC6F09E7F02}" type="presOf" srcId="{F9D612D6-D93E-4EA3-83DE-D136D371068A}" destId="{9FC166E1-2FA0-43FC-B6FF-3D197BF95C2A}" srcOrd="0" destOrd="0" presId="urn:microsoft.com/office/officeart/2005/8/layout/vProcess5"/>
    <dgm:cxn modelId="{EF4F2F66-979E-4395-AFF8-3EF371454C4C}" type="presOf" srcId="{F9D612D6-D93E-4EA3-83DE-D136D371068A}" destId="{B178A66B-C8B7-4F72-8EDE-D0D413E80FDE}" srcOrd="1" destOrd="0" presId="urn:microsoft.com/office/officeart/2005/8/layout/vProcess5"/>
    <dgm:cxn modelId="{4F131F52-33EA-4E84-8181-21921F99340E}" type="presOf" srcId="{7164CCF8-BE2A-4DE8-8846-CD6503309212}" destId="{9A088DF8-4274-484F-9FB6-2EB9718D5353}" srcOrd="0" destOrd="0" presId="urn:microsoft.com/office/officeart/2005/8/layout/vProcess5"/>
    <dgm:cxn modelId="{A7A8025A-FF71-4084-BA32-D69F8FF14818}" type="presOf" srcId="{7164CCF8-BE2A-4DE8-8846-CD6503309212}" destId="{0ED96FC3-25EB-4E03-BC9E-CB2A81EA0234}" srcOrd="1" destOrd="0" presId="urn:microsoft.com/office/officeart/2005/8/layout/vProcess5"/>
    <dgm:cxn modelId="{3433C17A-A660-4CB9-9025-A30C8C2387C4}" srcId="{152F7DBC-3A59-480E-96D7-A2E971ACBF3C}" destId="{28CAE553-D1A1-4EF8-BE17-D4F41AA02347}" srcOrd="1" destOrd="0" parTransId="{CCAA61D6-CD85-40F1-94D3-23D9C3EBBC74}" sibTransId="{94BF9E83-DF2A-48A2-AF9B-294AC0FE85DC}"/>
    <dgm:cxn modelId="{B17F6B91-B165-4012-BAF3-2A669F8FE042}" type="presOf" srcId="{D8A1FC35-58E1-465E-96CE-ADCD2A663100}" destId="{11BA1440-8DCB-4503-A86F-DC9E216B93ED}" srcOrd="1" destOrd="0" presId="urn:microsoft.com/office/officeart/2005/8/layout/vProcess5"/>
    <dgm:cxn modelId="{B36D81A3-F252-400B-B0F5-FB13DCA7DE6A}" srcId="{152F7DBC-3A59-480E-96D7-A2E971ACBF3C}" destId="{7164CCF8-BE2A-4DE8-8846-CD6503309212}" srcOrd="3" destOrd="0" parTransId="{F570F400-F84B-43CB-A73F-1D10258566F0}" sibTransId="{CA299478-316B-4AB0-8CB6-2D3E86E38DEE}"/>
    <dgm:cxn modelId="{7AAE4CAC-CE70-4C54-BB5D-DC3EA689A0D0}" type="presOf" srcId="{A09FFE26-DD10-4FF1-A228-91B807121EDA}" destId="{558F22A1-6A32-461A-8244-8520936B8A8D}" srcOrd="0" destOrd="0" presId="urn:microsoft.com/office/officeart/2005/8/layout/vProcess5"/>
    <dgm:cxn modelId="{ADF30FAF-E234-4895-AB75-FC79DB307FAE}" type="presOf" srcId="{D8A1FC35-58E1-465E-96CE-ADCD2A663100}" destId="{446AA100-9B8E-4F10-B1B7-268EEBD8857F}" srcOrd="0" destOrd="0" presId="urn:microsoft.com/office/officeart/2005/8/layout/vProcess5"/>
    <dgm:cxn modelId="{59AD1EB9-A2B4-4A19-B6D6-A8F99B5D5670}" type="presOf" srcId="{28CAE553-D1A1-4EF8-BE17-D4F41AA02347}" destId="{4B7122CE-AE14-4ED6-8928-0E1CCB20D974}" srcOrd="1" destOrd="0" presId="urn:microsoft.com/office/officeart/2005/8/layout/vProcess5"/>
    <dgm:cxn modelId="{9F2FF0D6-D838-43D4-A150-75398AD84604}" srcId="{152F7DBC-3A59-480E-96D7-A2E971ACBF3C}" destId="{D8A1FC35-58E1-465E-96CE-ADCD2A663100}" srcOrd="0" destOrd="0" parTransId="{D6A493B2-7426-4E7A-9ABE-CA909259F51D}" sibTransId="{0E24B015-F02C-4837-8DAF-8D11EAB307BF}"/>
    <dgm:cxn modelId="{7C36B5E9-8B16-4B50-8A77-601C30532723}" type="presOf" srcId="{28CAE553-D1A1-4EF8-BE17-D4F41AA02347}" destId="{1515F03C-E4B5-4BE1-B0CE-40F8235F4C0E}" srcOrd="0" destOrd="0" presId="urn:microsoft.com/office/officeart/2005/8/layout/vProcess5"/>
    <dgm:cxn modelId="{B9883AFA-8B3C-4BEC-BF17-1492FE03DC00}" type="presOf" srcId="{152F7DBC-3A59-480E-96D7-A2E971ACBF3C}" destId="{463569A8-E2F3-4FBB-B575-BF2A2604FDE6}" srcOrd="0" destOrd="0" presId="urn:microsoft.com/office/officeart/2005/8/layout/vProcess5"/>
    <dgm:cxn modelId="{446035FF-AD1F-4202-8F90-864B17BCEB64}" type="presOf" srcId="{0E24B015-F02C-4837-8DAF-8D11EAB307BF}" destId="{5687F394-FEBE-4ACA-B53B-8FD660FE2554}" srcOrd="0" destOrd="0" presId="urn:microsoft.com/office/officeart/2005/8/layout/vProcess5"/>
    <dgm:cxn modelId="{B5EA38DF-D6A8-4ACB-849B-53325130201B}" type="presParOf" srcId="{463569A8-E2F3-4FBB-B575-BF2A2604FDE6}" destId="{9AA6DC41-0CC0-4192-A687-CDC7EFA9D501}" srcOrd="0" destOrd="0" presId="urn:microsoft.com/office/officeart/2005/8/layout/vProcess5"/>
    <dgm:cxn modelId="{A192C050-6979-4A69-A708-057FAD295C8B}" type="presParOf" srcId="{463569A8-E2F3-4FBB-B575-BF2A2604FDE6}" destId="{446AA100-9B8E-4F10-B1B7-268EEBD8857F}" srcOrd="1" destOrd="0" presId="urn:microsoft.com/office/officeart/2005/8/layout/vProcess5"/>
    <dgm:cxn modelId="{E10BEC14-10CE-4105-AA34-5F97865C26D6}" type="presParOf" srcId="{463569A8-E2F3-4FBB-B575-BF2A2604FDE6}" destId="{1515F03C-E4B5-4BE1-B0CE-40F8235F4C0E}" srcOrd="2" destOrd="0" presId="urn:microsoft.com/office/officeart/2005/8/layout/vProcess5"/>
    <dgm:cxn modelId="{C77A6221-D07B-4691-A23A-88D4DD395C5F}" type="presParOf" srcId="{463569A8-E2F3-4FBB-B575-BF2A2604FDE6}" destId="{9FC166E1-2FA0-43FC-B6FF-3D197BF95C2A}" srcOrd="3" destOrd="0" presId="urn:microsoft.com/office/officeart/2005/8/layout/vProcess5"/>
    <dgm:cxn modelId="{83A4E677-7DFE-493C-80E5-90A5F14CB74F}" type="presParOf" srcId="{463569A8-E2F3-4FBB-B575-BF2A2604FDE6}" destId="{9A088DF8-4274-484F-9FB6-2EB9718D5353}" srcOrd="4" destOrd="0" presId="urn:microsoft.com/office/officeart/2005/8/layout/vProcess5"/>
    <dgm:cxn modelId="{5E099BF0-A312-41E3-BC51-313CE3A590F3}" type="presParOf" srcId="{463569A8-E2F3-4FBB-B575-BF2A2604FDE6}" destId="{5687F394-FEBE-4ACA-B53B-8FD660FE2554}" srcOrd="5" destOrd="0" presId="urn:microsoft.com/office/officeart/2005/8/layout/vProcess5"/>
    <dgm:cxn modelId="{47DC2B06-DB7B-4DD6-ACF5-AF2BB5D8DBA9}" type="presParOf" srcId="{463569A8-E2F3-4FBB-B575-BF2A2604FDE6}" destId="{F01315EE-D456-4625-BD4F-1DE92BC12373}" srcOrd="6" destOrd="0" presId="urn:microsoft.com/office/officeart/2005/8/layout/vProcess5"/>
    <dgm:cxn modelId="{E3CE8743-C937-494A-9B0B-2ADAC685212C}" type="presParOf" srcId="{463569A8-E2F3-4FBB-B575-BF2A2604FDE6}" destId="{558F22A1-6A32-461A-8244-8520936B8A8D}" srcOrd="7" destOrd="0" presId="urn:microsoft.com/office/officeart/2005/8/layout/vProcess5"/>
    <dgm:cxn modelId="{1C60D411-CF71-41A1-8AC7-5BC164D5B92C}" type="presParOf" srcId="{463569A8-E2F3-4FBB-B575-BF2A2604FDE6}" destId="{11BA1440-8DCB-4503-A86F-DC9E216B93ED}" srcOrd="8" destOrd="0" presId="urn:microsoft.com/office/officeart/2005/8/layout/vProcess5"/>
    <dgm:cxn modelId="{C51AC033-A548-45DE-9767-273D365CA2F3}" type="presParOf" srcId="{463569A8-E2F3-4FBB-B575-BF2A2604FDE6}" destId="{4B7122CE-AE14-4ED6-8928-0E1CCB20D974}" srcOrd="9" destOrd="0" presId="urn:microsoft.com/office/officeart/2005/8/layout/vProcess5"/>
    <dgm:cxn modelId="{E5C91648-9996-4144-BB6F-22954E6C7E9E}" type="presParOf" srcId="{463569A8-E2F3-4FBB-B575-BF2A2604FDE6}" destId="{B178A66B-C8B7-4F72-8EDE-D0D413E80FDE}" srcOrd="10" destOrd="0" presId="urn:microsoft.com/office/officeart/2005/8/layout/vProcess5"/>
    <dgm:cxn modelId="{EEF8606A-7E24-48D5-9CA3-54CF003CEAE4}" type="presParOf" srcId="{463569A8-E2F3-4FBB-B575-BF2A2604FDE6}" destId="{0ED96FC3-25EB-4E03-BC9E-CB2A81EA0234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6AA100-9B8E-4F10-B1B7-268EEBD8857F}">
      <dsp:nvSpPr>
        <dsp:cNvPr id="0" name=""/>
        <dsp:cNvSpPr/>
      </dsp:nvSpPr>
      <dsp:spPr>
        <a:xfrm>
          <a:off x="0" y="0"/>
          <a:ext cx="8602560" cy="910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0" kern="1200"/>
            <a:t>Nestátní aktéři: základní rámec.</a:t>
          </a:r>
          <a:endParaRPr lang="en-US" sz="2500" kern="1200"/>
        </a:p>
      </dsp:txBody>
      <dsp:txXfrm>
        <a:off x="26676" y="26676"/>
        <a:ext cx="7542774" cy="857447"/>
      </dsp:txXfrm>
    </dsp:sp>
    <dsp:sp modelId="{1515F03C-E4B5-4BE1-B0CE-40F8235F4C0E}">
      <dsp:nvSpPr>
        <dsp:cNvPr id="0" name=""/>
        <dsp:cNvSpPr/>
      </dsp:nvSpPr>
      <dsp:spPr>
        <a:xfrm>
          <a:off x="720464" y="1076399"/>
          <a:ext cx="8602560" cy="910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0" kern="1200" dirty="0"/>
            <a:t>Nestátní aktéři z pohledu vybraných teorií (mezinárodních vztahů).</a:t>
          </a:r>
          <a:endParaRPr lang="en-US" sz="2500" kern="1200" dirty="0"/>
        </a:p>
      </dsp:txBody>
      <dsp:txXfrm>
        <a:off x="747140" y="1103075"/>
        <a:ext cx="7236723" cy="857447"/>
      </dsp:txXfrm>
    </dsp:sp>
    <dsp:sp modelId="{9FC166E1-2FA0-43FC-B6FF-3D197BF95C2A}">
      <dsp:nvSpPr>
        <dsp:cNvPr id="0" name=""/>
        <dsp:cNvSpPr/>
      </dsp:nvSpPr>
      <dsp:spPr>
        <a:xfrm>
          <a:off x="1430175" y="2152798"/>
          <a:ext cx="8602560" cy="910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0" kern="1200"/>
            <a:t>Stát a státní moc.</a:t>
          </a:r>
          <a:endParaRPr lang="en-US" sz="2500" kern="1200"/>
        </a:p>
      </dsp:txBody>
      <dsp:txXfrm>
        <a:off x="1456851" y="2179474"/>
        <a:ext cx="7247477" cy="857447"/>
      </dsp:txXfrm>
    </dsp:sp>
    <dsp:sp modelId="{9A088DF8-4274-484F-9FB6-2EB9718D5353}">
      <dsp:nvSpPr>
        <dsp:cNvPr id="0" name=""/>
        <dsp:cNvSpPr/>
      </dsp:nvSpPr>
      <dsp:spPr>
        <a:xfrm>
          <a:off x="2150639" y="3229198"/>
          <a:ext cx="8602560" cy="910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0" kern="1200" dirty="0"/>
            <a:t>Nestátní aktéři jako vyzyvatelé a doplněk státní moci.</a:t>
          </a:r>
          <a:endParaRPr lang="en-US" sz="2500" kern="1200" dirty="0"/>
        </a:p>
      </dsp:txBody>
      <dsp:txXfrm>
        <a:off x="2177315" y="3255874"/>
        <a:ext cx="7236723" cy="857447"/>
      </dsp:txXfrm>
    </dsp:sp>
    <dsp:sp modelId="{5687F394-FEBE-4ACA-B53B-8FD660FE2554}">
      <dsp:nvSpPr>
        <dsp:cNvPr id="0" name=""/>
        <dsp:cNvSpPr/>
      </dsp:nvSpPr>
      <dsp:spPr>
        <a:xfrm>
          <a:off x="8010540" y="697589"/>
          <a:ext cx="592019" cy="5920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8143744" y="697589"/>
        <a:ext cx="325611" cy="445494"/>
      </dsp:txXfrm>
    </dsp:sp>
    <dsp:sp modelId="{F01315EE-D456-4625-BD4F-1DE92BC12373}">
      <dsp:nvSpPr>
        <dsp:cNvPr id="0" name=""/>
        <dsp:cNvSpPr/>
      </dsp:nvSpPr>
      <dsp:spPr>
        <a:xfrm>
          <a:off x="8731004" y="1773989"/>
          <a:ext cx="592019" cy="5920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8864208" y="1773989"/>
        <a:ext cx="325611" cy="445494"/>
      </dsp:txXfrm>
    </dsp:sp>
    <dsp:sp modelId="{558F22A1-6A32-461A-8244-8520936B8A8D}">
      <dsp:nvSpPr>
        <dsp:cNvPr id="0" name=""/>
        <dsp:cNvSpPr/>
      </dsp:nvSpPr>
      <dsp:spPr>
        <a:xfrm>
          <a:off x="9440715" y="2850388"/>
          <a:ext cx="592019" cy="5920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9573919" y="2850388"/>
        <a:ext cx="325611" cy="4454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96504829-97A8-0C4A-80EE-4326F3B88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AB34EDCF-2F50-6D46-80EF-64A38D013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A3528B9-C12B-BC4F-AF93-D9895556F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F90D2AF3-9D7F-614C-BFDA-1610205D1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076177D2-E0A9-DB4F-9BE6-71A1D66CE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D12A9152-FA59-9745-A59D-D50FB6F18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98DFDC9-AC84-AB44-B9E6-08C20AB269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CF56576F-AF41-3849-BD6B-FA3394CC1B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B0B77763-CB1F-AC44-ACDB-7C064A26D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BCD4E5D6-29D8-8A49-B4AC-98EC5D460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0859298-EE15-7744-AB43-3DB4F7409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46E247F-6353-7D48-AB74-30C474494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1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sz="3700"/>
              <a:t>Nestátní aktéři jako vyzyvatelé státní moci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451475"/>
            <a:ext cx="5246518" cy="698497"/>
          </a:xfrm>
        </p:spPr>
        <p:txBody>
          <a:bodyPr anchor="t">
            <a:normAutofit/>
          </a:bodyPr>
          <a:lstStyle/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100" dirty="0"/>
              <a:t>BSSn4404 Výzkum konfliktu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100" dirty="0"/>
              <a:t>Jan Kleiner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100" dirty="0"/>
              <a:t>22.4.2024</a:t>
            </a:r>
          </a:p>
        </p:txBody>
      </p:sp>
      <p:pic>
        <p:nvPicPr>
          <p:cNvPr id="7" name="Obrázek 6" descr="Obsah obrázku kruh, zrcadlo, umění, světlo&#10;&#10;Popis byl vytvořen automaticky">
            <a:extLst>
              <a:ext uri="{FF2B5EF4-FFF2-40B4-BE49-F238E27FC236}">
                <a16:creationId xmlns:a16="http://schemas.microsoft.com/office/drawing/2014/main" id="{FFC42023-6DC5-9940-4698-090A58323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10" y="0"/>
            <a:ext cx="6858000" cy="6858000"/>
          </a:xfrm>
          <a:prstGeom prst="rect">
            <a:avLst/>
          </a:prstGeom>
          <a:noFill/>
        </p:spPr>
      </p:pic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Intro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CD640C-1DCE-6A8A-0205-08AB1A91F5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NSAs</a:t>
            </a:r>
            <a:r>
              <a:rPr lang="cs-CZ" dirty="0"/>
              <a:t> a stát: teorie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97CEE8-DC2A-CEDC-DEE7-F291E76869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195678-EA52-7034-3ADE-42A37AE5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Nestátní aktéři vs. stát z pohledu vybraných teorií (MVZ) 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7BD1B65-0CC6-F967-72F3-BD79D1C0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03915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800" b="1" u="sng" dirty="0"/>
              <a:t>Neorealismus</a:t>
            </a:r>
            <a:r>
              <a:rPr lang="cs-CZ" sz="1800" dirty="0"/>
              <a:t>: </a:t>
            </a:r>
            <a:r>
              <a:rPr lang="cs-CZ" sz="1800" b="1" dirty="0"/>
              <a:t>stát</a:t>
            </a:r>
            <a:r>
              <a:rPr lang="cs-CZ" sz="1800" dirty="0"/>
              <a:t> jako </a:t>
            </a:r>
            <a:r>
              <a:rPr lang="cs-CZ" sz="1800" b="1" dirty="0"/>
              <a:t>primární</a:t>
            </a:r>
            <a:r>
              <a:rPr lang="cs-CZ" sz="1800" dirty="0"/>
              <a:t> aktér, ale uznává roli těch </a:t>
            </a:r>
            <a:r>
              <a:rPr lang="cs-CZ" sz="1800" b="1" dirty="0"/>
              <a:t>nestátních</a:t>
            </a:r>
            <a:r>
              <a:rPr lang="cs-CZ" sz="1800" dirty="0"/>
              <a:t> (kteří jsou ale </a:t>
            </a:r>
            <a:r>
              <a:rPr lang="cs-CZ" sz="1800" b="1" dirty="0"/>
              <a:t>sekundární</a:t>
            </a:r>
            <a:r>
              <a:rPr lang="cs-CZ" sz="1800" dirty="0"/>
              <a:t>) (</a:t>
            </a:r>
            <a:r>
              <a:rPr lang="cs-CZ" sz="1800" dirty="0" err="1"/>
              <a:t>Jalal</a:t>
            </a:r>
            <a:r>
              <a:rPr lang="cs-CZ" sz="1800" dirty="0"/>
              <a:t>, 2021).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1800" b="1" u="sng" dirty="0"/>
              <a:t>Liberalismus</a:t>
            </a:r>
            <a:r>
              <a:rPr lang="cs-CZ" sz="1800" dirty="0"/>
              <a:t>: nestátní aktéři jako nadnárodní korporace, </a:t>
            </a:r>
            <a:r>
              <a:rPr lang="cs-CZ" sz="1800" dirty="0" err="1"/>
              <a:t>NGOs</a:t>
            </a:r>
            <a:r>
              <a:rPr lang="cs-CZ" sz="1800" dirty="0"/>
              <a:t> a další hrají </a:t>
            </a:r>
            <a:r>
              <a:rPr lang="cs-CZ" sz="1800" b="1" dirty="0"/>
              <a:t>klíčovou roli </a:t>
            </a:r>
            <a:r>
              <a:rPr lang="cs-CZ" sz="1800" dirty="0"/>
              <a:t>v při podpoře spolupráce a míru prostřednictvím ekonomické, globální interdependence (</a:t>
            </a:r>
            <a:r>
              <a:rPr lang="cs-CZ" sz="1800" dirty="0" err="1"/>
              <a:t>Charountaki</a:t>
            </a:r>
            <a:r>
              <a:rPr lang="cs-CZ" sz="1800" dirty="0"/>
              <a:t>, 2018).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1800" b="1" u="sng" dirty="0"/>
              <a:t>Konstruktivismus</a:t>
            </a:r>
            <a:r>
              <a:rPr lang="cs-CZ" sz="1800" dirty="0"/>
              <a:t>: Zdůrazňuje </a:t>
            </a:r>
            <a:r>
              <a:rPr lang="cs-CZ" sz="1800" b="1" dirty="0"/>
              <a:t>význam sociálních konstruktů</a:t>
            </a:r>
            <a:r>
              <a:rPr lang="cs-CZ" sz="1800" dirty="0"/>
              <a:t>, jako jsou normy, identita a kulturní faktory v mezinárodních vztazích. Nestátní aktéři </a:t>
            </a:r>
            <a:r>
              <a:rPr lang="cs-CZ" sz="1800" b="1" dirty="0"/>
              <a:t>přispívají k utváření </a:t>
            </a:r>
            <a:r>
              <a:rPr lang="cs-CZ" sz="1800" dirty="0"/>
              <a:t>těchto konstruktů, které ovlivňují chování států a mezinárodní dění (</a:t>
            </a:r>
            <a:r>
              <a:rPr lang="cs-CZ" sz="1800" dirty="0" err="1"/>
              <a:t>Jalal</a:t>
            </a:r>
            <a:r>
              <a:rPr lang="cs-CZ" sz="1800" dirty="0"/>
              <a:t>, 2021).</a:t>
            </a:r>
          </a:p>
          <a:p>
            <a:endParaRPr lang="cs-CZ" sz="1800" dirty="0"/>
          </a:p>
          <a:p>
            <a:pPr marL="72000" indent="0">
              <a:buNone/>
            </a:pPr>
            <a:r>
              <a:rPr lang="cs-CZ" sz="1800" dirty="0">
                <a:sym typeface="Wingdings" panose="05000000000000000000" pitchFamily="2" charset="2"/>
              </a:rPr>
              <a:t> </a:t>
            </a:r>
            <a:r>
              <a:rPr lang="cs-CZ" sz="1800" b="1" dirty="0" err="1">
                <a:sym typeface="Wingdings" panose="05000000000000000000" pitchFamily="2" charset="2"/>
              </a:rPr>
              <a:t>agentocentrický</a:t>
            </a:r>
            <a:r>
              <a:rPr lang="cs-CZ" sz="1800" dirty="0">
                <a:sym typeface="Wingdings" panose="05000000000000000000" pitchFamily="2" charset="2"/>
              </a:rPr>
              <a:t> (neorealismus, liberalismus) </a:t>
            </a:r>
            <a:r>
              <a:rPr lang="cs-CZ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a</a:t>
            </a:r>
            <a:r>
              <a:rPr lang="cs-CZ" sz="1800" b="1" dirty="0">
                <a:sym typeface="Wingdings" panose="05000000000000000000" pitchFamily="2" charset="2"/>
              </a:rPr>
              <a:t>/</a:t>
            </a:r>
            <a:r>
              <a:rPr lang="cs-CZ" sz="1800" b="1" dirty="0">
                <a:solidFill>
                  <a:srgbClr val="F01928"/>
                </a:solidFill>
                <a:sym typeface="Wingdings" panose="05000000000000000000" pitchFamily="2" charset="2"/>
              </a:rPr>
              <a:t>nebo</a:t>
            </a:r>
            <a:r>
              <a:rPr lang="cs-CZ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cs-CZ" sz="1800" b="1" dirty="0">
                <a:sym typeface="Wingdings" panose="05000000000000000000" pitchFamily="2" charset="2"/>
              </a:rPr>
              <a:t>strukturalistický</a:t>
            </a:r>
            <a:r>
              <a:rPr lang="cs-CZ" sz="1800" dirty="0">
                <a:sym typeface="Wingdings" panose="05000000000000000000" pitchFamily="2" charset="2"/>
              </a:rPr>
              <a:t> (konstruktivismus) pohled 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013000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4195678-EA52-7034-3ADE-42A37AE5A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Nestátní aktéři vs. stát z pohledu vybraných teorií (MVZ) II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CD640C-1DCE-6A8A-0205-08AB1A91F5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NSAs</a:t>
            </a:r>
            <a:r>
              <a:rPr lang="cs-CZ" dirty="0"/>
              <a:t> a stát: teorie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97CEE8-DC2A-CEDC-DEE7-F291E76869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11</a:t>
            </a:fld>
            <a:endParaRPr lang="cs-CZ" alt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7BD1B65-0CC6-F967-72F3-BD79D1C0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6899" y="2131066"/>
            <a:ext cx="4125465" cy="320844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700" b="1" u="sng" dirty="0"/>
              <a:t>Teorie strukturace </a:t>
            </a:r>
            <a:r>
              <a:rPr lang="cs-CZ" sz="1700" dirty="0"/>
              <a:t>- zdůrazňuje dualitu struktury a jednání v sociálních systémech. Předpokládá, že sociální struktury jsou konstituovány </a:t>
            </a:r>
            <a:r>
              <a:rPr lang="cs-CZ" sz="1700" b="1" dirty="0"/>
              <a:t>lidským jednáním </a:t>
            </a:r>
            <a:r>
              <a:rPr lang="cs-CZ" sz="1700" dirty="0"/>
              <a:t>(</a:t>
            </a:r>
            <a:r>
              <a:rPr lang="cs-CZ" sz="1700" i="1" dirty="0"/>
              <a:t>agent-</a:t>
            </a:r>
            <a:r>
              <a:rPr lang="cs-CZ" sz="1700" i="1" dirty="0" err="1"/>
              <a:t>centric</a:t>
            </a:r>
            <a:r>
              <a:rPr lang="cs-CZ" sz="1700" dirty="0"/>
              <a:t>) a </a:t>
            </a:r>
            <a:r>
              <a:rPr lang="cs-CZ" sz="1700" b="1" dirty="0"/>
              <a:t>zároveň</a:t>
            </a:r>
            <a:r>
              <a:rPr lang="cs-CZ" sz="1700" dirty="0"/>
              <a:t> jsou samotným prostředím této konstituce (</a:t>
            </a:r>
            <a:r>
              <a:rPr lang="cs-CZ" sz="1700" b="1" dirty="0"/>
              <a:t>struktury</a:t>
            </a:r>
            <a:r>
              <a:rPr lang="cs-CZ" sz="1700" dirty="0"/>
              <a:t>) (</a:t>
            </a:r>
            <a:r>
              <a:rPr lang="cs-CZ" sz="1700" dirty="0" err="1"/>
              <a:t>Giddens</a:t>
            </a:r>
            <a:r>
              <a:rPr lang="cs-CZ" sz="1700" dirty="0"/>
              <a:t>, 1984). </a:t>
            </a:r>
          </a:p>
        </p:txBody>
      </p:sp>
      <p:pic>
        <p:nvPicPr>
          <p:cNvPr id="7" name="Obrázek 6" descr="Obsah obrázku černobílá, interiér, zeď, velké&#10;&#10;Popis byl vytvořen automaticky">
            <a:extLst>
              <a:ext uri="{FF2B5EF4-FFF2-40B4-BE49-F238E27FC236}">
                <a16:creationId xmlns:a16="http://schemas.microsoft.com/office/drawing/2014/main" id="{6D73765B-907B-2E73-B8D7-06E133B29B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5" r="-3" b="16652"/>
          <a:stretch/>
        </p:blipFill>
        <p:spPr>
          <a:xfrm>
            <a:off x="729509" y="1665288"/>
            <a:ext cx="6207791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9370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EEEDE9-32D6-E77D-E470-1C91AA253D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NSAs</a:t>
            </a:r>
            <a:r>
              <a:rPr lang="cs-CZ" dirty="0"/>
              <a:t> a stát: teorie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63D82F-EBB3-C929-1276-37566E53D3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1E76D30-25A0-1649-C0FA-E9F9142B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NSAs v kontextu EU a teorie nového intergovernmentalismu (Baird, 2017)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89240B9-4704-E0FB-715E-3A7B9777CA23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sz="1500" dirty="0"/>
              <a:t>Navzdory </a:t>
            </a:r>
            <a:r>
              <a:rPr lang="cs-CZ" sz="1500" b="1" dirty="0"/>
              <a:t>nárůstu rozsahu činností EU </a:t>
            </a:r>
            <a:r>
              <a:rPr lang="cs-CZ" sz="1500" dirty="0"/>
              <a:t>nebyly na EK, EP apod. přeneseny významné nové pravomoci. Členské </a:t>
            </a:r>
            <a:r>
              <a:rPr lang="cs-CZ" sz="1500" b="1" dirty="0"/>
              <a:t>státy </a:t>
            </a:r>
            <a:r>
              <a:rPr lang="cs-CZ" sz="1500" dirty="0"/>
              <a:t>si</a:t>
            </a:r>
            <a:r>
              <a:rPr lang="cs-CZ" sz="1500" b="1" dirty="0"/>
              <a:t> zachovaly silnou roli </a:t>
            </a:r>
            <a:r>
              <a:rPr lang="cs-CZ" sz="1500" dirty="0"/>
              <a:t>v řízení EU a často dávají přednost mezivládním metodám spolupráce a rozhodování (</a:t>
            </a:r>
            <a:r>
              <a:rPr lang="fi-FI" sz="1500" dirty="0"/>
              <a:t>Bickerton, Hodson</a:t>
            </a:r>
            <a:r>
              <a:rPr lang="cs-CZ" sz="1500" dirty="0"/>
              <a:t> a </a:t>
            </a:r>
            <a:r>
              <a:rPr lang="fi-FI" sz="1500" dirty="0"/>
              <a:t>Puetter</a:t>
            </a:r>
            <a:r>
              <a:rPr lang="cs-CZ" sz="1500" dirty="0"/>
              <a:t>, </a:t>
            </a:r>
            <a:r>
              <a:rPr lang="fi-FI" sz="1500" dirty="0"/>
              <a:t>2015)</a:t>
            </a:r>
            <a:r>
              <a:rPr lang="cs-CZ" sz="1500" dirty="0"/>
              <a:t> </a:t>
            </a:r>
            <a:r>
              <a:rPr lang="cs-CZ" sz="1500" dirty="0">
                <a:sym typeface="Wingdings" panose="05000000000000000000" pitchFamily="2" charset="2"/>
              </a:rPr>
              <a:t></a:t>
            </a:r>
            <a:r>
              <a:rPr lang="cs-CZ" sz="1500" dirty="0"/>
              <a:t> </a:t>
            </a:r>
            <a:r>
              <a:rPr lang="cs-CZ" sz="1500" b="1" dirty="0">
                <a:solidFill>
                  <a:srgbClr val="FF0000"/>
                </a:solidFill>
              </a:rPr>
              <a:t>přehlížejí roli nestátních aktérů</a:t>
            </a:r>
            <a:r>
              <a:rPr lang="cs-CZ" sz="1500" dirty="0"/>
              <a:t>, zejména ekonomickou v procesu evropské integrace </a:t>
            </a:r>
            <a:r>
              <a:rPr lang="cs-CZ" sz="1500" dirty="0">
                <a:sym typeface="Wingdings" panose="05000000000000000000" pitchFamily="2" charset="2"/>
              </a:rPr>
              <a:t></a:t>
            </a:r>
            <a:r>
              <a:rPr lang="cs-CZ" sz="1500" dirty="0"/>
              <a:t> 6 hypotéz.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cs-CZ" sz="1500" dirty="0"/>
          </a:p>
        </p:txBody>
      </p:sp>
      <p:pic>
        <p:nvPicPr>
          <p:cNvPr id="7" name="Obrázek 6" descr="Obsah obrázku interiér, židle, nábytek, strop&#10;&#10;Popis byl vytvořen automaticky">
            <a:extLst>
              <a:ext uri="{FF2B5EF4-FFF2-40B4-BE49-F238E27FC236}">
                <a16:creationId xmlns:a16="http://schemas.microsoft.com/office/drawing/2014/main" id="{2CF7B7CE-3E99-733D-9E82-3FCBB48576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r="14213" b="2"/>
          <a:stretch/>
        </p:blipFill>
        <p:spPr>
          <a:xfrm>
            <a:off x="6251280" y="1701505"/>
            <a:ext cx="5219998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5304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553AA96-9562-2B2F-3888-7C153D051F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 err="1"/>
              <a:t>NSAs</a:t>
            </a:r>
            <a:r>
              <a:rPr lang="cs-CZ" dirty="0"/>
              <a:t> a stát: teorie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7398455-A7D3-CF0D-850B-BFDC23AA36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F1232D2-2EEE-BF62-3C2D-7F45FA0DA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sz="2400" dirty="0"/>
              <a:t>6 hypotéz upravujících nový intergovernmentalismus (</a:t>
            </a:r>
            <a:r>
              <a:rPr lang="cs-CZ" sz="2400" dirty="0" err="1"/>
              <a:t>Baird</a:t>
            </a:r>
            <a:r>
              <a:rPr lang="cs-CZ" sz="2400" dirty="0"/>
              <a:t>, 2017)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72B19C8-539A-8A1B-E32A-2C0540BA4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64331"/>
            <a:ext cx="10753200" cy="3529338"/>
          </a:xfrm>
        </p:spPr>
        <p:txBody>
          <a:bodyPr/>
          <a:lstStyle/>
          <a:p>
            <a:pPr marL="529200" indent="-457200">
              <a:lnSpc>
                <a:spcPct val="100000"/>
              </a:lnSpc>
              <a:buFont typeface="+mj-lt"/>
              <a:buAutoNum type="arabicPeriod"/>
            </a:pPr>
            <a:r>
              <a:rPr lang="cs-CZ" sz="2000" dirty="0"/>
              <a:t>Jednání a konsenzus (v EU) </a:t>
            </a:r>
            <a:r>
              <a:rPr lang="cs-CZ" sz="2000" b="1" dirty="0"/>
              <a:t>podmíněny</a:t>
            </a:r>
            <a:r>
              <a:rPr lang="cs-CZ" sz="2000" dirty="0"/>
              <a:t> informacemi a zdroji od </a:t>
            </a:r>
            <a:r>
              <a:rPr lang="cs-CZ" sz="2000" b="1" dirty="0"/>
              <a:t>soukromých subjektů</a:t>
            </a:r>
            <a:r>
              <a:rPr lang="cs-CZ" sz="2000" dirty="0"/>
              <a:t>.</a:t>
            </a:r>
          </a:p>
          <a:p>
            <a:pPr marL="529200" indent="-457200">
              <a:lnSpc>
                <a:spcPct val="100000"/>
              </a:lnSpc>
              <a:buFont typeface="+mj-lt"/>
              <a:buAutoNum type="arabicPeriod"/>
            </a:pPr>
            <a:r>
              <a:rPr lang="cs-CZ" sz="2000" dirty="0"/>
              <a:t>Nadnárodní soukromí aktéři </a:t>
            </a:r>
            <a:r>
              <a:rPr lang="cs-CZ" sz="2000" b="1" dirty="0"/>
              <a:t>nemusí nutně podporovat integraci států </a:t>
            </a:r>
            <a:r>
              <a:rPr lang="cs-CZ" sz="2000" dirty="0"/>
              <a:t>– musí to vyhovovat jejich ekonomickým zájmům. </a:t>
            </a:r>
          </a:p>
          <a:p>
            <a:pPr marL="529200" indent="-457200">
              <a:lnSpc>
                <a:spcPct val="100000"/>
              </a:lnSpc>
              <a:buFont typeface="+mj-lt"/>
              <a:buAutoNum type="arabicPeriod"/>
            </a:pPr>
            <a:r>
              <a:rPr lang="cs-CZ" sz="2000" dirty="0"/>
              <a:t>Vytvoření a posílení pravomocí </a:t>
            </a:r>
            <a:r>
              <a:rPr lang="cs-CZ" sz="2000" b="1" dirty="0"/>
              <a:t>nových orgánů </a:t>
            </a:r>
            <a:r>
              <a:rPr lang="cs-CZ" sz="2000" dirty="0"/>
              <a:t>vytváří prostor pro soukromé subjekty k  přesunu zdrojů s cílem </a:t>
            </a:r>
            <a:r>
              <a:rPr lang="cs-CZ" sz="2000" b="1" dirty="0"/>
              <a:t>získání vlivu</a:t>
            </a:r>
            <a:r>
              <a:rPr lang="cs-CZ" sz="2000" dirty="0"/>
              <a:t> na činnost a rozhodovací procesy těchto orgánů.</a:t>
            </a:r>
          </a:p>
          <a:p>
            <a:pPr marL="529200" indent="-457200">
              <a:lnSpc>
                <a:spcPct val="100000"/>
              </a:lnSpc>
              <a:buFont typeface="+mj-lt"/>
              <a:buAutoNum type="arabicPeriod"/>
            </a:pPr>
            <a:r>
              <a:rPr lang="cs-CZ" sz="2000" dirty="0"/>
              <a:t>Nadnárodní soukromé subjekty se snaží zasahovat do procedur i výstupů a mohou </a:t>
            </a:r>
            <a:r>
              <a:rPr lang="cs-CZ" sz="2000" b="1" dirty="0"/>
              <a:t>obcházet problémy na domácí scéně </a:t>
            </a:r>
            <a:r>
              <a:rPr lang="cs-CZ" sz="2000" dirty="0"/>
              <a:t>prostřednictvím víceúrovňových strategií (přenesení/obejití domácího problému na úroveň EU).</a:t>
            </a:r>
          </a:p>
          <a:p>
            <a:pPr marL="529200" indent="-457200">
              <a:lnSpc>
                <a:spcPct val="100000"/>
              </a:lnSpc>
              <a:buFont typeface="+mj-lt"/>
              <a:buAutoNum type="arabicPeriod"/>
            </a:pPr>
            <a:r>
              <a:rPr lang="cs-CZ" sz="2000" dirty="0"/>
              <a:t>Soukromé subjekty přispívají k </a:t>
            </a:r>
            <a:r>
              <a:rPr lang="cs-CZ" sz="2000" b="1" dirty="0"/>
              <a:t>rozostření rozdílu </a:t>
            </a:r>
            <a:r>
              <a:rPr lang="cs-CZ" sz="2000" dirty="0"/>
              <a:t>mezi vysokou a nízkou politikou (problém </a:t>
            </a:r>
            <a:r>
              <a:rPr lang="cs-CZ" sz="2000" i="1" dirty="0" err="1"/>
              <a:t>synoptic</a:t>
            </a:r>
            <a:r>
              <a:rPr lang="cs-CZ" sz="2000" i="1" dirty="0"/>
              <a:t> </a:t>
            </a:r>
            <a:r>
              <a:rPr lang="cs-CZ" sz="2000" i="1" dirty="0" err="1"/>
              <a:t>delusion</a:t>
            </a:r>
            <a:r>
              <a:rPr lang="cs-CZ" sz="2000" i="1" dirty="0"/>
              <a:t> </a:t>
            </a:r>
            <a:r>
              <a:rPr lang="cs-CZ" sz="2000" dirty="0"/>
              <a:t>a </a:t>
            </a:r>
            <a:r>
              <a:rPr lang="cs-CZ" sz="2000" dirty="0" err="1"/>
              <a:t>Hayekovo</a:t>
            </a:r>
            <a:r>
              <a:rPr lang="cs-CZ" sz="2000" dirty="0"/>
              <a:t> (1973) a </a:t>
            </a:r>
            <a:r>
              <a:rPr lang="cs-CZ" sz="2000" dirty="0" err="1"/>
              <a:t>Gausovo</a:t>
            </a:r>
            <a:r>
              <a:rPr lang="cs-CZ" sz="2000" dirty="0"/>
              <a:t> (2021) řešení).</a:t>
            </a:r>
          </a:p>
          <a:p>
            <a:pPr marL="529200" indent="-457200">
              <a:lnSpc>
                <a:spcPct val="100000"/>
              </a:lnSpc>
              <a:buFont typeface="+mj-lt"/>
              <a:buAutoNum type="arabicPeriod"/>
            </a:pPr>
            <a:r>
              <a:rPr lang="cs-CZ" sz="2000" dirty="0"/>
              <a:t>Soukromé subjekty přispívají k </a:t>
            </a:r>
            <a:r>
              <a:rPr lang="cs-CZ" sz="2000" b="1" dirty="0"/>
              <a:t>nerovnovážnému</a:t>
            </a:r>
            <a:r>
              <a:rPr lang="cs-CZ" sz="2000" dirty="0"/>
              <a:t> stavu EU.</a:t>
            </a:r>
          </a:p>
        </p:txBody>
      </p:sp>
    </p:spTree>
    <p:extLst>
      <p:ext uri="{BB962C8B-B14F-4D97-AF65-F5344CB8AC3E}">
        <p14:creationId xmlns:p14="http://schemas.microsoft.com/office/powerpoint/2010/main" val="499446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EB85A1-ECC8-0476-B81F-0ED8E3F766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E4394DE-465F-95B4-494E-7E2F5FFD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Stát a státní moc</a:t>
            </a:r>
          </a:p>
        </p:txBody>
      </p:sp>
      <p:pic>
        <p:nvPicPr>
          <p:cNvPr id="7" name="Obrázek 6" descr="Obsah obrázku černobílá, zeď, zrcadlo, budova&#10;&#10;Popis byl vytvořen automaticky">
            <a:extLst>
              <a:ext uri="{FF2B5EF4-FFF2-40B4-BE49-F238E27FC236}">
                <a16:creationId xmlns:a16="http://schemas.microsoft.com/office/drawing/2014/main" id="{605F9327-0339-FABB-6646-551A8F6E25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1B574E9-49AB-63D9-3B4E-637C496EFD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Stát a státní moc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6812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982407B-FAA0-0FAC-1FEA-912BA73183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Stát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BA8B23-5D59-6FDD-CE93-715A9D0E44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45445E4-C6F0-D8A6-8DF7-07776B8B3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Stát a státní moc (</a:t>
            </a:r>
            <a:r>
              <a:rPr lang="cs-CZ" sz="3600" dirty="0" err="1"/>
              <a:t>Vandergeest</a:t>
            </a:r>
            <a:r>
              <a:rPr lang="cs-CZ" sz="3600" dirty="0"/>
              <a:t> a </a:t>
            </a:r>
            <a:r>
              <a:rPr lang="cs-CZ" sz="3600" dirty="0" err="1"/>
              <a:t>Peluso</a:t>
            </a:r>
            <a:r>
              <a:rPr lang="cs-CZ" sz="3600" dirty="0"/>
              <a:t>, 1995)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6AC7DB-1A95-DE73-D02E-BC08B78A6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Politická organizace </a:t>
            </a:r>
            <a:r>
              <a:rPr lang="cs-CZ" sz="2000" dirty="0"/>
              <a:t>- nárokuje si a udržuje </a:t>
            </a:r>
            <a:r>
              <a:rPr lang="cs-CZ" sz="2000" b="1" dirty="0"/>
              <a:t>monopol na legitimní použití fyzické síly </a:t>
            </a:r>
            <a:r>
              <a:rPr lang="cs-CZ" sz="2000" dirty="0"/>
              <a:t>na vymezeném území. </a:t>
            </a:r>
          </a:p>
          <a:p>
            <a:r>
              <a:rPr lang="cs-CZ" sz="2000" dirty="0"/>
              <a:t>Státní moc, odvozená od tohoto monopolu, je vykonávána prostřednictvím </a:t>
            </a:r>
            <a:r>
              <a:rPr lang="cs-CZ" sz="2000" b="1" dirty="0"/>
              <a:t>mechanismů řízení</a:t>
            </a:r>
            <a:r>
              <a:rPr lang="cs-CZ" sz="2000" dirty="0"/>
              <a:t>, které zahrnují legislativu, výkon práva a soudní procesy. </a:t>
            </a:r>
          </a:p>
          <a:p>
            <a:r>
              <a:rPr lang="cs-CZ" sz="2000" dirty="0"/>
              <a:t>Monopol síly definuje </a:t>
            </a:r>
            <a:r>
              <a:rPr lang="cs-CZ" sz="2000" b="1" dirty="0"/>
              <a:t>svrchovanost státu </a:t>
            </a:r>
            <a:r>
              <a:rPr lang="cs-CZ" sz="2000" dirty="0"/>
              <a:t>nad jeho </a:t>
            </a:r>
            <a:r>
              <a:rPr lang="cs-CZ" sz="2000" b="1" dirty="0"/>
              <a:t>územím</a:t>
            </a:r>
            <a:r>
              <a:rPr lang="cs-CZ" sz="2000" dirty="0"/>
              <a:t> a </a:t>
            </a:r>
            <a:r>
              <a:rPr lang="cs-CZ" sz="2000" b="1" dirty="0"/>
              <a:t>lidmi</a:t>
            </a:r>
            <a:r>
              <a:rPr lang="cs-CZ" sz="2000" dirty="0"/>
              <a:t> na ně </a:t>
            </a:r>
            <a:r>
              <a:rPr lang="cs-CZ" sz="2000" dirty="0">
                <a:sym typeface="Wingdings" panose="05000000000000000000" pitchFamily="2" charset="2"/>
              </a:rPr>
              <a:t> země, vzduch a voda (</a:t>
            </a:r>
            <a:r>
              <a:rPr lang="cs-CZ" sz="2000" dirty="0" err="1">
                <a:sym typeface="Wingdings" panose="05000000000000000000" pitchFamily="2" charset="2"/>
              </a:rPr>
              <a:t>Vuniqi</a:t>
            </a:r>
            <a:r>
              <a:rPr lang="cs-CZ" sz="2000" dirty="0">
                <a:sym typeface="Wingdings" panose="05000000000000000000" pitchFamily="2" charset="2"/>
              </a:rPr>
              <a:t> a </a:t>
            </a:r>
            <a:r>
              <a:rPr lang="cs-CZ" sz="2000" dirty="0" err="1">
                <a:sym typeface="Wingdings" panose="05000000000000000000" pitchFamily="2" charset="2"/>
              </a:rPr>
              <a:t>Riza</a:t>
            </a:r>
            <a:r>
              <a:rPr lang="cs-CZ" sz="2000" dirty="0">
                <a:sym typeface="Wingdings" panose="05000000000000000000" pitchFamily="2" charset="2"/>
              </a:rPr>
              <a:t>, 2019) + kybernetická suverenita (</a:t>
            </a:r>
            <a:r>
              <a:rPr lang="cs-CZ" sz="2000" dirty="0" err="1">
                <a:sym typeface="Wingdings" panose="05000000000000000000" pitchFamily="2" charset="2"/>
              </a:rPr>
              <a:t>Corn</a:t>
            </a:r>
            <a:r>
              <a:rPr lang="cs-CZ" sz="2000" dirty="0">
                <a:sym typeface="Wingdings" panose="05000000000000000000" pitchFamily="2" charset="2"/>
              </a:rPr>
              <a:t> a Taylor, 2017).</a:t>
            </a:r>
          </a:p>
          <a:p>
            <a:r>
              <a:rPr lang="cs-CZ" sz="2000" dirty="0">
                <a:sym typeface="Wingdings" panose="05000000000000000000" pitchFamily="2" charset="2"/>
              </a:rPr>
              <a:t>+ Další </a:t>
            </a:r>
            <a:r>
              <a:rPr lang="cs-CZ" sz="2000" i="1" dirty="0" err="1">
                <a:sym typeface="Wingdings" panose="05000000000000000000" pitchFamily="2" charset="2"/>
              </a:rPr>
              <a:t>modes</a:t>
            </a:r>
            <a:r>
              <a:rPr lang="cs-CZ" sz="2000" i="1" dirty="0">
                <a:sym typeface="Wingdings" panose="05000000000000000000" pitchFamily="2" charset="2"/>
              </a:rPr>
              <a:t> </a:t>
            </a:r>
            <a:r>
              <a:rPr lang="cs-CZ" sz="2000" i="1" dirty="0" err="1">
                <a:sym typeface="Wingdings" panose="05000000000000000000" pitchFamily="2" charset="2"/>
              </a:rPr>
              <a:t>of</a:t>
            </a:r>
            <a:r>
              <a:rPr lang="cs-CZ" sz="2000" i="1" dirty="0">
                <a:sym typeface="Wingdings" panose="05000000000000000000" pitchFamily="2" charset="2"/>
              </a:rPr>
              <a:t> </a:t>
            </a:r>
            <a:r>
              <a:rPr lang="cs-CZ" sz="2000" i="1" dirty="0" err="1">
                <a:sym typeface="Wingdings" panose="05000000000000000000" pitchFamily="2" charset="2"/>
              </a:rPr>
              <a:t>governance</a:t>
            </a:r>
            <a:r>
              <a:rPr lang="cs-CZ" sz="2000" i="1" dirty="0">
                <a:sym typeface="Wingdings" panose="05000000000000000000" pitchFamily="2" charset="2"/>
              </a:rPr>
              <a:t> </a:t>
            </a:r>
            <a:r>
              <a:rPr lang="cs-CZ" sz="2000" dirty="0">
                <a:sym typeface="Wingdings" panose="05000000000000000000" pitchFamily="2" charset="2"/>
              </a:rPr>
              <a:t>(Bell a </a:t>
            </a:r>
            <a:r>
              <a:rPr lang="cs-CZ" sz="2000" dirty="0" err="1">
                <a:sym typeface="Wingdings" panose="05000000000000000000" pitchFamily="2" charset="2"/>
              </a:rPr>
              <a:t>Hindmoore</a:t>
            </a:r>
            <a:r>
              <a:rPr lang="cs-CZ" sz="2000" dirty="0">
                <a:sym typeface="Wingdings" panose="05000000000000000000" pitchFamily="2" charset="2"/>
              </a:rPr>
              <a:t>, 2009): hierarchie, přesvědčování, trhy, </a:t>
            </a:r>
            <a:r>
              <a:rPr lang="cs-CZ" sz="2000" i="1" dirty="0" err="1">
                <a:sym typeface="Wingdings" panose="05000000000000000000" pitchFamily="2" charset="2"/>
              </a:rPr>
              <a:t>community</a:t>
            </a:r>
            <a:r>
              <a:rPr lang="cs-CZ" sz="2000" i="1" dirty="0">
                <a:sym typeface="Wingdings" panose="05000000000000000000" pitchFamily="2" charset="2"/>
              </a:rPr>
              <a:t> </a:t>
            </a:r>
            <a:r>
              <a:rPr lang="cs-CZ" sz="2000" i="1" dirty="0" err="1">
                <a:sym typeface="Wingdings" panose="05000000000000000000" pitchFamily="2" charset="2"/>
              </a:rPr>
              <a:t>engagement</a:t>
            </a:r>
            <a:r>
              <a:rPr lang="cs-CZ" sz="2000" dirty="0">
                <a:sym typeface="Wingdings" panose="05000000000000000000" pitchFamily="2" charset="2"/>
              </a:rPr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198766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EB85A1-ECC8-0476-B81F-0ED8E3F766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16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E4394DE-465F-95B4-494E-7E2F5FFD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1" y="2900365"/>
            <a:ext cx="4542953" cy="2198108"/>
          </a:xfrm>
        </p:spPr>
        <p:txBody>
          <a:bodyPr anchor="t">
            <a:normAutofit/>
          </a:bodyPr>
          <a:lstStyle/>
          <a:p>
            <a:r>
              <a:rPr lang="cs-CZ" sz="3600" dirty="0" err="1"/>
              <a:t>NSAs</a:t>
            </a:r>
            <a:r>
              <a:rPr lang="cs-CZ" sz="3600" dirty="0"/>
              <a:t> jako vyzyvatelé státní moci</a:t>
            </a:r>
          </a:p>
        </p:txBody>
      </p:sp>
      <p:pic>
        <p:nvPicPr>
          <p:cNvPr id="6" name="Obrázek 5" descr="Obsah obrázku černobílá, umění, kresba, černobílý&#10;&#10;Popis byl vytvořen automaticky">
            <a:extLst>
              <a:ext uri="{FF2B5EF4-FFF2-40B4-BE49-F238E27FC236}">
                <a16:creationId xmlns:a16="http://schemas.microsoft.com/office/drawing/2014/main" id="{3D0030C7-AFD8-7889-CDDA-D316D9000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1B574E9-49AB-63D9-3B4E-637C496EFD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NSAs</a:t>
            </a:r>
            <a:r>
              <a:rPr lang="cs-CZ" dirty="0"/>
              <a:t> vs. stát</a:t>
            </a:r>
          </a:p>
        </p:txBody>
      </p:sp>
    </p:spTree>
    <p:extLst>
      <p:ext uri="{BB962C8B-B14F-4D97-AF65-F5344CB8AC3E}">
        <p14:creationId xmlns:p14="http://schemas.microsoft.com/office/powerpoint/2010/main" val="3964161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66C1A7B-6E1D-6146-D6CC-C6AE4EB225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 err="1"/>
              <a:t>NSAs</a:t>
            </a:r>
            <a:r>
              <a:rPr lang="cs-CZ" dirty="0"/>
              <a:t> vs. stát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ACEB48-9101-5279-917A-7F06B0B8F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641A053-B44C-0902-DF0B-B13763D6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Outsourcing násilí (</a:t>
            </a:r>
            <a:r>
              <a:rPr lang="cs-CZ" sz="3200" dirty="0" err="1"/>
              <a:t>Cork</a:t>
            </a:r>
            <a:r>
              <a:rPr lang="cs-CZ" sz="3200" dirty="0"/>
              <a:t>, 2000)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63FDBB3-FBDF-CD13-F060-DFCC965F5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err="1"/>
              <a:t>PMCs</a:t>
            </a:r>
            <a:r>
              <a:rPr lang="cs-CZ" sz="2000" dirty="0"/>
              <a:t> nabízejí </a:t>
            </a:r>
            <a:r>
              <a:rPr lang="cs-CZ" sz="2000" b="1" dirty="0"/>
              <a:t>levnější</a:t>
            </a:r>
            <a:r>
              <a:rPr lang="cs-CZ" sz="2000" dirty="0"/>
              <a:t> služby, než jaké mohou poskytovat vlády pro vojenské operace.</a:t>
            </a:r>
          </a:p>
          <a:p>
            <a:r>
              <a:rPr lang="cs-CZ" sz="2000" dirty="0"/>
              <a:t>Po studené válce – trend nárůstu </a:t>
            </a:r>
            <a:r>
              <a:rPr lang="cs-CZ" sz="2000" b="1" dirty="0"/>
              <a:t>privatizace bezpečnosti </a:t>
            </a:r>
            <a:r>
              <a:rPr lang="cs-CZ" sz="2000" dirty="0"/>
              <a:t>- zpochybňuje tradiční představu, že státy mají monopol na legitimní použití násilí.</a:t>
            </a:r>
          </a:p>
          <a:p>
            <a:r>
              <a:rPr lang="cs-CZ" sz="2000" b="1" dirty="0"/>
              <a:t>Propojení s korporacemi </a:t>
            </a:r>
            <a:r>
              <a:rPr lang="cs-CZ" sz="2000" dirty="0"/>
              <a:t>(</a:t>
            </a:r>
            <a:r>
              <a:rPr lang="cs-CZ" sz="2000" dirty="0" err="1"/>
              <a:t>MNCs</a:t>
            </a:r>
            <a:r>
              <a:rPr lang="cs-CZ" sz="2000" dirty="0"/>
              <a:t>) – obrací se na </a:t>
            </a:r>
            <a:r>
              <a:rPr lang="cs-CZ" sz="2000" dirty="0" err="1"/>
              <a:t>PMCs</a:t>
            </a:r>
            <a:r>
              <a:rPr lang="cs-CZ" sz="2000" dirty="0"/>
              <a:t>, aby chránily své ekonomické zájmy v zahraničí, zejména v nestabilních regionech – nebudují ale svoje kapacity, protože se primárně zaměřují na </a:t>
            </a:r>
            <a:r>
              <a:rPr lang="cs-CZ" sz="2000" b="1" dirty="0"/>
              <a:t>maximalizaci zisku</a:t>
            </a:r>
            <a:r>
              <a:rPr lang="cs-CZ" sz="2000" dirty="0"/>
              <a:t>.</a:t>
            </a:r>
          </a:p>
          <a:p>
            <a:r>
              <a:rPr lang="cs-CZ" sz="2000" dirty="0"/>
              <a:t>ALE: nemusí nutně znamenat nahrazení státních armád - spíše partnerství mezi veřejným a soukromým sektorem.</a:t>
            </a:r>
          </a:p>
        </p:txBody>
      </p:sp>
    </p:spTree>
    <p:extLst>
      <p:ext uri="{BB962C8B-B14F-4D97-AF65-F5344CB8AC3E}">
        <p14:creationId xmlns:p14="http://schemas.microsoft.com/office/powerpoint/2010/main" val="1771974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B08AF0E-EA6E-D4BB-949A-65CE4E04D7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NSAs</a:t>
            </a:r>
            <a:r>
              <a:rPr lang="cs-CZ" dirty="0"/>
              <a:t> vs. stát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C7E238-E7CC-F2A5-3DC5-B9AE924040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18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0DB5D75-F3F2-8F52-36BC-E237CFC51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400" dirty="0"/>
              <a:t>Autonomní násilní </a:t>
            </a:r>
            <a:r>
              <a:rPr lang="cs-CZ" sz="2400" dirty="0" err="1"/>
              <a:t>NSAs</a:t>
            </a:r>
            <a:r>
              <a:rPr lang="cs-CZ" sz="2400" dirty="0"/>
              <a:t> (</a:t>
            </a:r>
            <a:r>
              <a:rPr lang="cs-CZ" sz="2400" dirty="0" err="1"/>
              <a:t>Tokdemir</a:t>
            </a:r>
            <a:r>
              <a:rPr lang="cs-CZ" sz="2400" dirty="0"/>
              <a:t> a </a:t>
            </a:r>
            <a:r>
              <a:rPr lang="cs-CZ" sz="2400" dirty="0" err="1"/>
              <a:t>Akcinaroglu</a:t>
            </a:r>
            <a:r>
              <a:rPr lang="cs-CZ" sz="2400" dirty="0"/>
              <a:t>, 2022). </a:t>
            </a:r>
          </a:p>
        </p:txBody>
      </p:sp>
      <p:pic>
        <p:nvPicPr>
          <p:cNvPr id="9" name="Obrázek 8" descr="Obsah obrázku Pozemní vozidlo, vozidlo, silnice, kolo&#10;&#10;Popis byl vytvořen automaticky">
            <a:extLst>
              <a:ext uri="{FF2B5EF4-FFF2-40B4-BE49-F238E27FC236}">
                <a16:creationId xmlns:a16="http://schemas.microsoft.com/office/drawing/2014/main" id="{72CD7C3A-57B6-2897-E2E6-16DCDAF389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9" b="2750"/>
          <a:stretch/>
        </p:blipFill>
        <p:spPr>
          <a:xfrm>
            <a:off x="720000" y="1701505"/>
            <a:ext cx="5219998" cy="4139998"/>
          </a:xfrm>
          <a:prstGeom prst="rect">
            <a:avLst/>
          </a:prstGeom>
          <a:noFill/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4F29C35-8D16-D0E4-1416-9C034718B167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2002" y="2046198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800" dirty="0"/>
              <a:t>Násilní nestátní aktéři </a:t>
            </a:r>
            <a:r>
              <a:rPr lang="cs-CZ" sz="1800" b="1" dirty="0"/>
              <a:t>nemusí být nutně jen násilní</a:t>
            </a:r>
            <a:r>
              <a:rPr lang="cs-CZ" sz="1800" dirty="0"/>
              <a:t> </a:t>
            </a:r>
            <a:r>
              <a:rPr lang="cs-CZ" sz="1800" dirty="0">
                <a:sym typeface="Wingdings" panose="05000000000000000000" pitchFamily="2" charset="2"/>
              </a:rPr>
              <a:t></a:t>
            </a:r>
            <a:r>
              <a:rPr lang="cs-CZ" sz="1800" dirty="0"/>
              <a:t> AVNSA představují významnou výzvu pro existenci a legitimitu států a využívají strategie, které přesahují rámec násilí, aby oslabily státy a získaly loajalitu lidí </a:t>
            </a:r>
            <a:r>
              <a:rPr lang="cs-CZ" sz="1800" dirty="0">
                <a:sym typeface="Wingdings" panose="05000000000000000000" pitchFamily="2" charset="2"/>
              </a:rPr>
              <a:t></a:t>
            </a:r>
            <a:r>
              <a:rPr lang="cs-CZ" sz="1800" dirty="0"/>
              <a:t> kombinace s IN a COIN: </a:t>
            </a:r>
            <a:r>
              <a:rPr lang="cs-CZ" sz="1800" i="1" dirty="0" err="1"/>
              <a:t>hearts</a:t>
            </a:r>
            <a:r>
              <a:rPr lang="cs-CZ" sz="1800" i="1" dirty="0"/>
              <a:t> and </a:t>
            </a:r>
            <a:r>
              <a:rPr lang="cs-CZ" sz="1800" i="1" dirty="0" err="1"/>
              <a:t>minds</a:t>
            </a:r>
            <a:r>
              <a:rPr lang="cs-CZ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6788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35BD31-9216-E34A-6F62-14CDB3F9B7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 err="1"/>
              <a:t>NSAs</a:t>
            </a:r>
            <a:r>
              <a:rPr lang="cs-CZ" dirty="0"/>
              <a:t> vs. stát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A40304-8D3D-E25B-F63C-53F365B63D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6375720-5326-33A6-6E36-75BA2CC7D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Nadnárodní organizovaný zločin (</a:t>
            </a:r>
            <a:r>
              <a:rPr lang="cs-CZ" sz="3200" dirty="0" err="1"/>
              <a:t>Galeotti</a:t>
            </a:r>
            <a:r>
              <a:rPr lang="cs-CZ" sz="3200" dirty="0"/>
              <a:t>, 2000)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7B593A0-F87F-78FC-00E5-62C10150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38651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Globalizace + technologie + měnící se role států </a:t>
            </a:r>
            <a:r>
              <a:rPr lang="cs-CZ" sz="2000" dirty="0">
                <a:sym typeface="Wingdings" panose="05000000000000000000" pitchFamily="2" charset="2"/>
              </a:rPr>
              <a:t> rozšíření nadnárodního organizovaného zločinu.</a:t>
            </a:r>
          </a:p>
          <a:p>
            <a:pPr>
              <a:lnSpc>
                <a:spcPct val="100000"/>
              </a:lnSpc>
            </a:pPr>
            <a:endParaRPr lang="cs-CZ" sz="20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cs-CZ" sz="2000" dirty="0"/>
              <a:t>Organizovaný zločin může narušovat suverenitu státu tím, že </a:t>
            </a:r>
            <a:r>
              <a:rPr lang="cs-CZ" sz="2000" b="1" dirty="0"/>
              <a:t>korumpuje úředníky</a:t>
            </a:r>
            <a:r>
              <a:rPr lang="cs-CZ" sz="2000" dirty="0"/>
              <a:t>, </a:t>
            </a:r>
            <a:r>
              <a:rPr lang="cs-CZ" sz="2000" b="1" dirty="0"/>
              <a:t>zpochybňuje státní monopol na násilí </a:t>
            </a:r>
            <a:r>
              <a:rPr lang="cs-CZ" sz="2000" dirty="0"/>
              <a:t>a vytváří </a:t>
            </a:r>
            <a:r>
              <a:rPr lang="cs-CZ" sz="2000" b="1" dirty="0"/>
              <a:t>nestabilitu</a:t>
            </a:r>
            <a:r>
              <a:rPr lang="cs-CZ" sz="2000" dirty="0"/>
              <a:t> prostřednictvím </a:t>
            </a:r>
            <a:r>
              <a:rPr lang="cs-CZ" sz="2000" b="1" dirty="0"/>
              <a:t>nezákonného obchodu</a:t>
            </a:r>
            <a:r>
              <a:rPr lang="cs-CZ" sz="2000" dirty="0"/>
              <a:t> a </a:t>
            </a:r>
            <a:r>
              <a:rPr lang="cs-CZ" sz="2000" b="1" dirty="0"/>
              <a:t>násilí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V některých "kriminalizovaných" státech jsou politické elity podřízeny zločineckým zájmům nebo s nimi splynuly a utvářejí zahraniční politiku tak, aby vyhovovala zločineckým záměrům – fenomén </a:t>
            </a:r>
            <a:r>
              <a:rPr lang="cs-CZ" sz="2000" b="1" i="1" dirty="0" err="1"/>
              <a:t>state</a:t>
            </a:r>
            <a:r>
              <a:rPr lang="cs-CZ" sz="2000" b="1" i="1" dirty="0"/>
              <a:t> </a:t>
            </a:r>
            <a:r>
              <a:rPr lang="cs-CZ" sz="2000" b="1" i="1" dirty="0" err="1"/>
              <a:t>capture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Zločinecké skupiny se často </a:t>
            </a:r>
            <a:r>
              <a:rPr lang="cs-CZ" sz="2000" b="1" dirty="0"/>
              <a:t>spojují s teroristickými/povstaleckými skupinami </a:t>
            </a:r>
            <a:r>
              <a:rPr lang="cs-CZ" sz="2000" dirty="0"/>
              <a:t>a poskytují jim finanční prostředky a logistiku výměnou za přístup k trasám, diasporám atd.</a:t>
            </a:r>
          </a:p>
        </p:txBody>
      </p:sp>
    </p:spTree>
    <p:extLst>
      <p:ext uri="{BB962C8B-B14F-4D97-AF65-F5344CB8AC3E}">
        <p14:creationId xmlns:p14="http://schemas.microsoft.com/office/powerpoint/2010/main" val="3695757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CD76370-CF9F-B411-9750-FC75EAD17A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Intro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61600A3-1364-52D4-FF2E-D6D00D9C74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083F0E-BA6C-E9A4-0CA7-8CB4F4DA0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Rest z minula a povinná literatura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FC01713-4EA6-5D50-F416-DF3A59BA3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sym typeface="Wingdings" panose="05000000000000000000" pitchFamily="2" charset="2"/>
              </a:rPr>
              <a:t>Seminář III měl ještě být zarámovaný do kontextu vnitrostátních konfliktů </a:t>
            </a:r>
          </a:p>
          <a:p>
            <a:pPr lvl="1"/>
            <a:r>
              <a:rPr lang="cs-CZ" sz="1600" b="1" dirty="0">
                <a:sym typeface="Wingdings" panose="05000000000000000000" pitchFamily="2" charset="2"/>
              </a:rPr>
              <a:t>Prediktory viz</a:t>
            </a:r>
            <a:r>
              <a:rPr lang="cs-CZ" sz="1600" dirty="0">
                <a:sym typeface="Wingdings" panose="05000000000000000000" pitchFamily="2" charset="2"/>
              </a:rPr>
              <a:t>: </a:t>
            </a:r>
            <a:r>
              <a:rPr lang="en-GB" sz="1600" dirty="0" err="1">
                <a:sym typeface="Wingdings" panose="05000000000000000000" pitchFamily="2" charset="2"/>
              </a:rPr>
              <a:t>Trinn</a:t>
            </a:r>
            <a:r>
              <a:rPr lang="en-GB" sz="1600" dirty="0">
                <a:sym typeface="Wingdings" panose="05000000000000000000" pitchFamily="2" charset="2"/>
              </a:rPr>
              <a:t>, C., a </a:t>
            </a:r>
            <a:r>
              <a:rPr lang="en-GB" sz="1600" dirty="0" err="1">
                <a:sym typeface="Wingdings" panose="05000000000000000000" pitchFamily="2" charset="2"/>
              </a:rPr>
              <a:t>Wencker</a:t>
            </a:r>
            <a:r>
              <a:rPr lang="en-GB" sz="1600" dirty="0">
                <a:sym typeface="Wingdings" panose="05000000000000000000" pitchFamily="2" charset="2"/>
              </a:rPr>
              <a:t>, T. (2021). Integrating the quantitative research on the onset and incidence of violent intrastate conflicts. International Studies Review, 23(1), 115-139 [25 </a:t>
            </a:r>
            <a:r>
              <a:rPr lang="en-GB" sz="1600" dirty="0" err="1">
                <a:sym typeface="Wingdings" panose="05000000000000000000" pitchFamily="2" charset="2"/>
              </a:rPr>
              <a:t>stran</a:t>
            </a:r>
            <a:r>
              <a:rPr lang="en-GB" sz="1600" dirty="0">
                <a:sym typeface="Wingdings" panose="05000000000000000000" pitchFamily="2" charset="2"/>
              </a:rPr>
              <a:t>]</a:t>
            </a:r>
            <a:endParaRPr lang="cs-CZ" sz="1600" dirty="0">
              <a:sym typeface="Wingdings" panose="05000000000000000000" pitchFamily="2" charset="2"/>
            </a:endParaRPr>
          </a:p>
          <a:p>
            <a:endParaRPr lang="cs-CZ" sz="2400" dirty="0">
              <a:sym typeface="Wingdings" panose="05000000000000000000" pitchFamily="2" charset="2"/>
            </a:endParaRPr>
          </a:p>
          <a:p>
            <a:endParaRPr lang="cs-CZ" sz="2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cs-CZ" sz="1800" dirty="0" err="1">
                <a:sym typeface="Wingdings" panose="05000000000000000000" pitchFamily="2" charset="2"/>
              </a:rPr>
              <a:t>Ezrow</a:t>
            </a:r>
            <a:r>
              <a:rPr lang="cs-CZ" sz="1800" dirty="0">
                <a:sym typeface="Wingdings" panose="05000000000000000000" pitchFamily="2" charset="2"/>
              </a:rPr>
              <a:t>, N. (2017). </a:t>
            </a:r>
            <a:r>
              <a:rPr lang="cs-CZ" sz="1800" dirty="0" err="1">
                <a:sym typeface="Wingdings" panose="05000000000000000000" pitchFamily="2" charset="2"/>
              </a:rPr>
              <a:t>Global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Politics</a:t>
            </a:r>
            <a:r>
              <a:rPr lang="cs-CZ" sz="1800" dirty="0">
                <a:sym typeface="Wingdings" panose="05000000000000000000" pitchFamily="2" charset="2"/>
              </a:rPr>
              <a:t> and </a:t>
            </a:r>
            <a:r>
              <a:rPr lang="cs-CZ" sz="1800" b="1" dirty="0" err="1">
                <a:sym typeface="Wingdings" panose="05000000000000000000" pitchFamily="2" charset="2"/>
              </a:rPr>
              <a:t>Violent</a:t>
            </a:r>
            <a:r>
              <a:rPr lang="cs-CZ" sz="1800" dirty="0">
                <a:sym typeface="Wingdings" panose="05000000000000000000" pitchFamily="2" charset="2"/>
              </a:rPr>
              <a:t> Non-</a:t>
            </a:r>
            <a:r>
              <a:rPr lang="cs-CZ" sz="1800" dirty="0" err="1">
                <a:sym typeface="Wingdings" panose="05000000000000000000" pitchFamily="2" charset="2"/>
              </a:rPr>
              <a:t>State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Actors</a:t>
            </a:r>
            <a:r>
              <a:rPr lang="cs-CZ" sz="1800" dirty="0">
                <a:sym typeface="Wingdings" panose="05000000000000000000" pitchFamily="2" charset="2"/>
              </a:rPr>
              <a:t>. Londýn: SAGE </a:t>
            </a:r>
            <a:r>
              <a:rPr lang="cs-CZ" sz="1800" dirty="0" err="1">
                <a:sym typeface="Wingdings" panose="05000000000000000000" pitchFamily="2" charset="2"/>
              </a:rPr>
              <a:t>Publications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Inc</a:t>
            </a:r>
            <a:r>
              <a:rPr lang="cs-CZ" sz="1800" dirty="0">
                <a:sym typeface="Wingdings" panose="05000000000000000000" pitchFamily="2" charset="2"/>
              </a:rPr>
              <a:t>, Part III (kap. 6-10) [112 stran].</a:t>
            </a:r>
          </a:p>
          <a:p>
            <a:pPr lvl="1"/>
            <a:r>
              <a:rPr lang="cs-CZ" sz="1600" dirty="0">
                <a:sym typeface="Wingdings" panose="05000000000000000000" pitchFamily="2" charset="2"/>
              </a:rPr>
              <a:t>Typologie nestátních </a:t>
            </a:r>
            <a:r>
              <a:rPr lang="cs-CZ" sz="1600" b="1" dirty="0">
                <a:sym typeface="Wingdings" panose="05000000000000000000" pitchFamily="2" charset="2"/>
              </a:rPr>
              <a:t>násilných</a:t>
            </a:r>
            <a:r>
              <a:rPr lang="cs-CZ" sz="1600" dirty="0">
                <a:sym typeface="Wingdings" panose="05000000000000000000" pitchFamily="2" charset="2"/>
              </a:rPr>
              <a:t> aktérů – tak, abyste je byli schopni vlastními slovy popsat a odlišit od sebe.</a:t>
            </a:r>
          </a:p>
        </p:txBody>
      </p:sp>
    </p:spTree>
    <p:extLst>
      <p:ext uri="{BB962C8B-B14F-4D97-AF65-F5344CB8AC3E}">
        <p14:creationId xmlns:p14="http://schemas.microsoft.com/office/powerpoint/2010/main" val="3350396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3A814D5-9CBC-8E4A-9C8D-41CE9E3F8A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 err="1"/>
              <a:t>NSAs</a:t>
            </a:r>
            <a:r>
              <a:rPr lang="cs-CZ" dirty="0"/>
              <a:t> vs. stát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16DE7D7-21AE-99C5-1F36-0D1B708300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A7BD32F-9B36-902C-EC41-B4C4D4E9F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Diaspory (</a:t>
            </a:r>
            <a:r>
              <a:rPr lang="cs-CZ" sz="3600" dirty="0" err="1">
                <a:sym typeface="Wingdings" panose="05000000000000000000" pitchFamily="2" charset="2"/>
              </a:rPr>
              <a:t>Ostegaard-Nielsen</a:t>
            </a:r>
            <a:r>
              <a:rPr lang="cs-CZ" sz="3600" dirty="0">
                <a:sym typeface="Wingdings" panose="05000000000000000000" pitchFamily="2" charset="2"/>
              </a:rPr>
              <a:t>, 2000).</a:t>
            </a:r>
            <a:r>
              <a:rPr lang="cs-CZ" sz="3600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CCE1C57-8503-6658-4ECA-9C3BE47A6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Nadnárodní komunity - udržují ekonomické, sociální, politické a emocionální vazby se svou vlastí nebo jinými segmenty diaspory.</a:t>
            </a:r>
          </a:p>
          <a:p>
            <a:r>
              <a:rPr lang="cs-CZ" sz="2000" dirty="0"/>
              <a:t>Opět globalizace + technologie + ekonomické propojení.</a:t>
            </a:r>
          </a:p>
          <a:p>
            <a:r>
              <a:rPr lang="cs-CZ" sz="2000" b="1" u="sng" dirty="0"/>
              <a:t>Nástroje</a:t>
            </a:r>
            <a:r>
              <a:rPr lang="cs-CZ" sz="2000" dirty="0"/>
              <a:t>:</a:t>
            </a:r>
          </a:p>
          <a:p>
            <a:pPr lvl="1"/>
            <a:r>
              <a:rPr lang="cs-CZ" sz="1800" dirty="0"/>
              <a:t>přímé </a:t>
            </a:r>
            <a:r>
              <a:rPr lang="cs-CZ" sz="1800" b="1" dirty="0"/>
              <a:t>ovlivňování</a:t>
            </a:r>
            <a:r>
              <a:rPr lang="cs-CZ" sz="1800" dirty="0"/>
              <a:t> dění ve vlasti prostřednictvím ekonomických/politických prostředků;</a:t>
            </a:r>
          </a:p>
          <a:p>
            <a:pPr lvl="1"/>
            <a:r>
              <a:rPr lang="cs-CZ" sz="1800" b="1" dirty="0"/>
              <a:t>lobbování</a:t>
            </a:r>
            <a:r>
              <a:rPr lang="cs-CZ" sz="1800" dirty="0"/>
              <a:t> u hostitelských vlád, aby prosazovaly </a:t>
            </a:r>
            <a:r>
              <a:rPr lang="cs-CZ" sz="1800" b="1" dirty="0"/>
              <a:t>určitou politiku </a:t>
            </a:r>
            <a:r>
              <a:rPr lang="cs-CZ" sz="1800" dirty="0"/>
              <a:t>ve své vlasti;</a:t>
            </a:r>
          </a:p>
          <a:p>
            <a:pPr lvl="1"/>
            <a:r>
              <a:rPr lang="cs-CZ" sz="1800" dirty="0"/>
              <a:t>hledání </a:t>
            </a:r>
            <a:r>
              <a:rPr lang="cs-CZ" sz="1800" b="1" dirty="0"/>
              <a:t>podpory/ochrany v zahraničí</a:t>
            </a:r>
            <a:r>
              <a:rPr lang="cs-CZ" sz="1800" dirty="0"/>
              <a:t>;</a:t>
            </a:r>
          </a:p>
          <a:p>
            <a:pPr lvl="1"/>
            <a:r>
              <a:rPr lang="cs-CZ" sz="1800" b="1" dirty="0"/>
              <a:t>mobilizace</a:t>
            </a:r>
            <a:r>
              <a:rPr lang="cs-CZ" sz="1800" dirty="0"/>
              <a:t> za sebeurčení nebo proti režimu v domovině.</a:t>
            </a:r>
          </a:p>
          <a:p>
            <a:r>
              <a:rPr lang="cs-CZ" sz="2000" dirty="0"/>
              <a:t>Diaspory </a:t>
            </a:r>
            <a:r>
              <a:rPr lang="cs-CZ" sz="2000" b="1" dirty="0"/>
              <a:t>zpochybňují</a:t>
            </a:r>
            <a:r>
              <a:rPr lang="cs-CZ" sz="2000" dirty="0"/>
              <a:t> představy o </a:t>
            </a:r>
            <a:r>
              <a:rPr lang="cs-CZ" sz="2000" b="1" dirty="0"/>
              <a:t>teritoriální ohraničenosti "politického" </a:t>
            </a:r>
            <a:r>
              <a:rPr lang="cs-CZ" sz="2000" dirty="0"/>
              <a:t>tím, že udržují nadstátní loajalitu.</a:t>
            </a:r>
          </a:p>
        </p:txBody>
      </p:sp>
    </p:spTree>
    <p:extLst>
      <p:ext uri="{BB962C8B-B14F-4D97-AF65-F5344CB8AC3E}">
        <p14:creationId xmlns:p14="http://schemas.microsoft.com/office/powerpoint/2010/main" val="665036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CABEA0-67D2-AA8E-DDF7-ADBA75AC73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 err="1"/>
              <a:t>NSAs</a:t>
            </a:r>
            <a:r>
              <a:rPr lang="cs-CZ" dirty="0"/>
              <a:t> vs. stát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25E5E5-AE4F-1128-57B6-383C560A1E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B4E23CA-7604-482E-D068-F462FCC79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Náboženská (islamistická) hnutí (</a:t>
            </a:r>
            <a:r>
              <a:rPr lang="cs-CZ" sz="3200" dirty="0" err="1"/>
              <a:t>Dalacoura</a:t>
            </a:r>
            <a:r>
              <a:rPr lang="cs-CZ" sz="3200" dirty="0"/>
              <a:t>, 2000)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DA0C0C9-BA23-C79A-878D-613272D53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Vytvářejí </a:t>
            </a:r>
            <a:r>
              <a:rPr lang="cs-CZ" sz="2000" b="1" dirty="0"/>
              <a:t>sociální, kulturní, teroristické</a:t>
            </a:r>
            <a:r>
              <a:rPr lang="cs-CZ" sz="2000" dirty="0"/>
              <a:t> a </a:t>
            </a:r>
            <a:r>
              <a:rPr lang="cs-CZ" sz="2000" b="1" dirty="0"/>
              <a:t>kriminální</a:t>
            </a:r>
            <a:r>
              <a:rPr lang="cs-CZ" sz="2000" dirty="0"/>
              <a:t> vazby obcházející vlády.</a:t>
            </a:r>
          </a:p>
          <a:p>
            <a:r>
              <a:rPr lang="cs-CZ" sz="2000" dirty="0"/>
              <a:t>Jejich vzniku napomohly faktory jako selhání arabského nacionalismu po roce 1967, ekonomické krize podkopávající legitimitu státu a íránská revoluce v roce 1979 </a:t>
            </a:r>
            <a:r>
              <a:rPr lang="cs-CZ" sz="2000" dirty="0">
                <a:sym typeface="Wingdings" panose="05000000000000000000" pitchFamily="2" charset="2"/>
              </a:rPr>
              <a:t> </a:t>
            </a:r>
            <a:r>
              <a:rPr lang="cs-CZ" sz="2000" b="1" dirty="0">
                <a:sym typeface="Wingdings" panose="05000000000000000000" pitchFamily="2" charset="2"/>
              </a:rPr>
              <a:t>strukturalistický pohled </a:t>
            </a:r>
            <a:r>
              <a:rPr lang="cs-CZ" sz="2000" dirty="0">
                <a:sym typeface="Wingdings" panose="05000000000000000000" pitchFamily="2" charset="2"/>
              </a:rPr>
              <a:t>– # podobně např. první vlna </a:t>
            </a:r>
            <a:r>
              <a:rPr lang="cs-CZ" sz="2000" dirty="0" err="1">
                <a:sym typeface="Wingdings" panose="05000000000000000000" pitchFamily="2" charset="2"/>
              </a:rPr>
              <a:t>homegrown</a:t>
            </a:r>
            <a:r>
              <a:rPr lang="cs-CZ" sz="2000" dirty="0">
                <a:sym typeface="Wingdings" panose="05000000000000000000" pitchFamily="2" charset="2"/>
              </a:rPr>
              <a:t> extremismu a terorismu v USA.</a:t>
            </a:r>
          </a:p>
          <a:p>
            <a:r>
              <a:rPr lang="cs-CZ" sz="2000" dirty="0"/>
              <a:t> Státy čelí islamistické výzvě tím, že tato hnutí </a:t>
            </a:r>
            <a:r>
              <a:rPr lang="cs-CZ" sz="2000" b="1" dirty="0"/>
              <a:t>zadržují</a:t>
            </a:r>
            <a:r>
              <a:rPr lang="cs-CZ" sz="2000" dirty="0"/>
              <a:t> (Západ), </a:t>
            </a:r>
            <a:r>
              <a:rPr lang="cs-CZ" sz="2000" b="1" dirty="0"/>
              <a:t>kooptují</a:t>
            </a:r>
            <a:r>
              <a:rPr lang="cs-CZ" sz="2000" dirty="0"/>
              <a:t> nebo </a:t>
            </a:r>
            <a:r>
              <a:rPr lang="cs-CZ" sz="2000" b="1" dirty="0"/>
              <a:t>formují</a:t>
            </a:r>
            <a:r>
              <a:rPr lang="cs-CZ" sz="2000" dirty="0"/>
              <a:t> (Írán) v souladu se svými zájmy. </a:t>
            </a:r>
          </a:p>
        </p:txBody>
      </p:sp>
    </p:spTree>
    <p:extLst>
      <p:ext uri="{BB962C8B-B14F-4D97-AF65-F5344CB8AC3E}">
        <p14:creationId xmlns:p14="http://schemas.microsoft.com/office/powerpoint/2010/main" val="2746285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AC0E28-DAB8-AA70-480E-E820C3FDAF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NSAs</a:t>
            </a:r>
            <a:r>
              <a:rPr lang="cs-CZ" dirty="0"/>
              <a:t> vs. stát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D7DE3C-ADA0-6192-D2D4-8507FA6E87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8EB5B5A-E822-92D5-84FC-CA64C5CB3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2800" dirty="0" err="1"/>
              <a:t>NSAs</a:t>
            </a:r>
            <a:r>
              <a:rPr lang="cs-CZ" sz="2800" dirty="0"/>
              <a:t> v kyberprostoru (</a:t>
            </a:r>
            <a:r>
              <a:rPr lang="cs-CZ" sz="2800" dirty="0" err="1"/>
              <a:t>Sigholm</a:t>
            </a:r>
            <a:r>
              <a:rPr lang="cs-CZ" sz="2800" dirty="0"/>
              <a:t>, 2013)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5B5A19-F4A6-4E44-FBFC-357766A07E82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553256"/>
            <a:ext cx="5219998" cy="443649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s-CZ" b="1" u="sng" dirty="0"/>
              <a:t>Charakteristiky</a:t>
            </a:r>
            <a:r>
              <a:rPr lang="cs-CZ" dirty="0"/>
              <a:t>: asymetrie, absence </a:t>
            </a:r>
            <a:r>
              <a:rPr lang="cs-CZ" dirty="0" err="1"/>
              <a:t>atribuce</a:t>
            </a:r>
            <a:r>
              <a:rPr lang="cs-CZ" dirty="0"/>
              <a:t>, nízké vstupní náklady, právní nejednoznačnost a účinnost při šíření zpráv a narativů.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s-CZ" dirty="0"/>
              <a:t>Opět </a:t>
            </a:r>
            <a:r>
              <a:rPr lang="cs-CZ" b="1" dirty="0"/>
              <a:t>vyzyvatelé i doplněk státu </a:t>
            </a:r>
            <a:r>
              <a:rPr lang="cs-CZ" dirty="0"/>
              <a:t>– zapojení se do jeho kybernetických operací (v jeho prospěch).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s-CZ" b="1" dirty="0" err="1"/>
              <a:t>Hacktivisté</a:t>
            </a:r>
            <a:r>
              <a:rPr lang="cs-CZ" dirty="0"/>
              <a:t> (politická/společenská změna, Anonymous), </a:t>
            </a:r>
            <a:r>
              <a:rPr lang="cs-CZ" b="1" dirty="0"/>
              <a:t>patriotičtí hackeři </a:t>
            </a:r>
            <a:r>
              <a:rPr lang="cs-CZ" dirty="0"/>
              <a:t>(podpora „svého“ státu), </a:t>
            </a:r>
            <a:r>
              <a:rPr lang="cs-CZ" b="1" dirty="0" err="1"/>
              <a:t>kybermilice</a:t>
            </a:r>
            <a:r>
              <a:rPr lang="cs-CZ" dirty="0"/>
              <a:t> (podobně jako armáda, ale nejsou podporovaní státem), </a:t>
            </a:r>
            <a:r>
              <a:rPr lang="cs-CZ" b="1" dirty="0"/>
              <a:t>rouge malware </a:t>
            </a:r>
            <a:r>
              <a:rPr lang="cs-CZ" b="1" dirty="0" err="1"/>
              <a:t>authors</a:t>
            </a:r>
            <a:r>
              <a:rPr lang="cs-CZ" b="1" dirty="0"/>
              <a:t> </a:t>
            </a:r>
            <a:r>
              <a:rPr lang="cs-CZ" dirty="0"/>
              <a:t>(jednotlivci/skupiny, ekonomický zisk), </a:t>
            </a:r>
            <a:r>
              <a:rPr lang="cs-CZ" b="1" dirty="0"/>
              <a:t>organizovaní kyberzločinci, nestátní aktéři</a:t>
            </a:r>
            <a:r>
              <a:rPr lang="cs-CZ" dirty="0"/>
              <a:t>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cs-CZ" dirty="0"/>
              <a:t>Koncept „</a:t>
            </a:r>
            <a:r>
              <a:rPr lang="cs-CZ" b="1" dirty="0"/>
              <a:t>sdílené suverenity</a:t>
            </a:r>
            <a:r>
              <a:rPr lang="cs-CZ" dirty="0"/>
              <a:t>“ – tech + stát (</a:t>
            </a:r>
            <a:r>
              <a:rPr lang="cs-CZ" dirty="0" err="1"/>
              <a:t>Bitas</a:t>
            </a:r>
            <a:r>
              <a:rPr lang="cs-CZ" dirty="0"/>
              <a:t>, 2022)</a:t>
            </a:r>
          </a:p>
        </p:txBody>
      </p:sp>
      <p:pic>
        <p:nvPicPr>
          <p:cNvPr id="7" name="Obrázek 6" descr="Obsah obrázku osoba, lidé, bublina, noc&#10;&#10;Popis byl vytvořen automaticky">
            <a:extLst>
              <a:ext uri="{FF2B5EF4-FFF2-40B4-BE49-F238E27FC236}">
                <a16:creationId xmlns:a16="http://schemas.microsoft.com/office/drawing/2014/main" id="{C9BD1C7B-D804-3411-4B5B-9A9FDA3CE9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7" b="1693"/>
          <a:stretch/>
        </p:blipFill>
        <p:spPr>
          <a:xfrm>
            <a:off x="6251280" y="1701505"/>
            <a:ext cx="5219998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0167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568576E-E162-C660-7281-933254FF22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NSAs</a:t>
            </a:r>
            <a:r>
              <a:rPr lang="cs-CZ" dirty="0"/>
              <a:t> vs. stát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CB2876-FBAA-32C0-6C13-302C4DA4CA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B529496-5058-676A-2827-D2CE0619B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2800" dirty="0"/>
              <a:t>Ekonomická suverenita (Davis, 2009) </a:t>
            </a:r>
          </a:p>
        </p:txBody>
      </p:sp>
      <p:pic>
        <p:nvPicPr>
          <p:cNvPr id="7" name="Obrázek 6" descr="Obsah obrázku ulice, budova, mlha, osoba&#10;&#10;Popis byl vytvořen automaticky">
            <a:extLst>
              <a:ext uri="{FF2B5EF4-FFF2-40B4-BE49-F238E27FC236}">
                <a16:creationId xmlns:a16="http://schemas.microsoft.com/office/drawing/2014/main" id="{BAFAFA97-FBA0-6904-9E12-7ED47EC8D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0"/>
          <a:stretch/>
        </p:blipFill>
        <p:spPr>
          <a:xfrm>
            <a:off x="720000" y="1701505"/>
            <a:ext cx="5219998" cy="4139998"/>
          </a:xfrm>
          <a:prstGeom prst="rect">
            <a:avLst/>
          </a:prstGeom>
          <a:noFill/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C670B9-87ED-1FE6-E7F2-04378B79E4E5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2004" y="1558073"/>
            <a:ext cx="5219998" cy="413999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/>
              <a:t>Ekonomické aktivity nestátních ozbrojených aktérů, jako jsou soukromé bezpečnostní firmy, gangy a mafie, vytváří </a:t>
            </a:r>
            <a:r>
              <a:rPr lang="cs-CZ" sz="2000" b="1" dirty="0"/>
              <a:t>alternativní mocenské a ekonomické sítě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/>
              <a:t>Napoleoni (2011) upozorňuje na propojení globálních ekonomických praktik s financováním a šířením teroristických sítí a nekalých ekonomických aktivit </a:t>
            </a:r>
            <a:r>
              <a:rPr lang="cs-CZ" sz="2000" dirty="0">
                <a:sym typeface="Wingdings" panose="05000000000000000000" pitchFamily="2" charset="2"/>
              </a:rPr>
              <a:t></a:t>
            </a:r>
            <a:r>
              <a:rPr lang="cs-CZ" sz="2000" dirty="0"/>
              <a:t> </a:t>
            </a:r>
            <a:r>
              <a:rPr lang="cs-CZ" sz="2000" b="1" dirty="0"/>
              <a:t>stínová ekonomika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/>
              <a:t>od 7 až 8 % HDP v zemích s vysokou mírou regulace a ekonomickou stabilitou až po více než 60 % v zemích s vysokou mírou korupce a slabým právním systémem (Medina a Schneider, 2018).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/>
              <a:t>Ve stínové ekonomice figurují i státy! – např. britské daňové ráje.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b="1" dirty="0"/>
              <a:t>Rozvojové banky </a:t>
            </a:r>
            <a:r>
              <a:rPr lang="cs-CZ" sz="2000" dirty="0"/>
              <a:t>jako významní nestátní aktéři (</a:t>
            </a:r>
            <a:r>
              <a:rPr lang="en-GB" sz="2000" dirty="0"/>
              <a:t>Bull</a:t>
            </a:r>
            <a:r>
              <a:rPr lang="cs-CZ" sz="2000" dirty="0"/>
              <a:t> s </a:t>
            </a:r>
            <a:r>
              <a:rPr lang="en-GB" sz="2000" dirty="0" err="1"/>
              <a:t>Bøas</a:t>
            </a:r>
            <a:r>
              <a:rPr lang="en-GB" sz="2000" dirty="0"/>
              <a:t>, 2003).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73318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44A242-E3C0-29FD-5C36-99FAFBC768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 err="1"/>
              <a:t>NSAs</a:t>
            </a:r>
            <a:r>
              <a:rPr lang="cs-CZ" dirty="0"/>
              <a:t> vs. stát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EBABD8-CC11-2F39-1AA1-62C23F060E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BCC11C-0769-8E85-7092-35AB0D1B8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Stínová ekonomika - prediktory (Medina a Schneider, 2018)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38DF8F7-57A2-807F-877D-43C614D8A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32909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800" b="1" dirty="0"/>
              <a:t>Vyšší daňové a pojistné zatížení </a:t>
            </a:r>
            <a:r>
              <a:rPr lang="cs-CZ" sz="1800" dirty="0"/>
              <a:t>má tendenci tlačit více ekonomických aktivit do šedé ekonomiky, protože jednotlivci a podniky se snaží snížit své daňové povinnosti.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Špatná kvalita institucí </a:t>
            </a:r>
            <a:r>
              <a:rPr lang="cs-CZ" sz="1800" dirty="0"/>
              <a:t>a vysoká míra korupce mohou zvýšit rozsah stínové ekonomiky. Efektivní, transparentní a odpovědné instituce mají tendenci odrazovat od aktivit v šedé ekonomice.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Přísné regulace</a:t>
            </a:r>
            <a:r>
              <a:rPr lang="cs-CZ" sz="1800" dirty="0"/>
              <a:t>, zejména v oblasti trhu práce nebo obchodu, mohou motivovat jednotlivce a podniky k neformální činnosti, aby se vyhnuly nákladům a omezením, které tyto regulace přinášejí.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Nekvalitní a nedostatečné veřejné služby </a:t>
            </a:r>
            <a:r>
              <a:rPr lang="cs-CZ" sz="1800" dirty="0"/>
              <a:t>mohou snížit výhody spojené s formálními ekonomickými aktivitami a vytlačit více aktivit do stínového sektoru.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Vyšší daňová morálka</a:t>
            </a:r>
            <a:r>
              <a:rPr lang="cs-CZ" sz="1800" dirty="0"/>
              <a:t>, kdy jednotlivci cítí morální povinnost platit daně, je spojena s menší šedou ekonomikou. Efektivní veřejné služby zlepšují daňovou morálku.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Vyšší míra nezaměstnanosti </a:t>
            </a:r>
            <a:r>
              <a:rPr lang="cs-CZ" sz="1800" dirty="0"/>
              <a:t>a nižší celkový hospodářský růst mohou zvýšit stínovou ekonomiku, protože lidé hledají alternativní způsoby výdělku mimo formální sektor. </a:t>
            </a:r>
          </a:p>
          <a:p>
            <a:pPr>
              <a:lnSpc>
                <a:spcPct val="100000"/>
              </a:lnSpc>
            </a:pPr>
            <a:r>
              <a:rPr lang="cs-CZ" sz="1800" b="1" dirty="0"/>
              <a:t>Ekonomiky s vyšším využíváním hotovosti </a:t>
            </a:r>
            <a:r>
              <a:rPr lang="cs-CZ" sz="1800" dirty="0"/>
              <a:t>mají tendenci mít větší stínovou ekonomiku, protože hotovostní transakce je obtížnější sledovat a regulovat.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999037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E77C30-D61B-D4BD-922A-DBE1C01EDC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 err="1"/>
              <a:t>NSAs</a:t>
            </a:r>
            <a:r>
              <a:rPr lang="cs-CZ" dirty="0"/>
              <a:t> vs. stát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31F8420-ABCE-D5E1-FA54-BF75FAC5EB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D779F5-452D-3599-4C60-54D1671E9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Válka proti teroru a její dopady (Napoleoni, 2011)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E65A527-17AA-FF5A-DB53-B9C65BD5B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192244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dirty="0"/>
              <a:t>Přímé náklady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Nepřímé náklady </a:t>
            </a:r>
            <a:r>
              <a:rPr lang="cs-CZ" sz="2000" dirty="0"/>
              <a:t>- dlouhodobé závazky na obnovu válkou zničených regionů, podpora spojeneckých vlád, zvýšené pojistné, zvýšená bezpečnostní opatření ve veřejném i soukromém sektoru, narušení světového obchodu + </a:t>
            </a:r>
            <a:r>
              <a:rPr lang="cs-CZ" sz="2000" i="1" dirty="0" err="1"/>
              <a:t>spillover</a:t>
            </a:r>
            <a:r>
              <a:rPr lang="cs-CZ" sz="2000" i="1" dirty="0"/>
              <a:t> </a:t>
            </a:r>
            <a:r>
              <a:rPr lang="cs-CZ" sz="2000" i="1" dirty="0" err="1"/>
              <a:t>effect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Změna</a:t>
            </a:r>
            <a:r>
              <a:rPr lang="cs-CZ" sz="2000" dirty="0"/>
              <a:t> globálních ekonomických </a:t>
            </a:r>
            <a:r>
              <a:rPr lang="cs-CZ" sz="2000" b="1" dirty="0"/>
              <a:t>priorit</a:t>
            </a:r>
            <a:r>
              <a:rPr lang="cs-CZ" sz="2000" dirty="0"/>
              <a:t> a toků investic.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Náklady obětované příležitosti – </a:t>
            </a:r>
            <a:r>
              <a:rPr lang="cs-CZ" sz="2000" dirty="0"/>
              <a:t>protiteroristická opatření místo zdravotnictví apod.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Dlouhodobá narušení ekonomik – </a:t>
            </a:r>
            <a:r>
              <a:rPr lang="cs-CZ" sz="2000" dirty="0"/>
              <a:t>vč. snížení efektivity globálních trhů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Dluhy</a:t>
            </a:r>
            <a:r>
              <a:rPr lang="cs-CZ" sz="2000" dirty="0"/>
              <a:t>.</a:t>
            </a:r>
          </a:p>
        </p:txBody>
      </p:sp>
      <p:pic>
        <p:nvPicPr>
          <p:cNvPr id="9" name="Obrázek 8" descr="Obsah obrázku obloha, venku, voda, osoba&#10;&#10;Popis byl vytvořen automaticky">
            <a:extLst>
              <a:ext uri="{FF2B5EF4-FFF2-40B4-BE49-F238E27FC236}">
                <a16:creationId xmlns:a16="http://schemas.microsoft.com/office/drawing/2014/main" id="{B8CA7C1C-7E59-7FC7-0D39-C442D0D7B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479" y="1461479"/>
            <a:ext cx="4370521" cy="437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36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3408F1-C876-6715-80B6-DC79588353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NSAs</a:t>
            </a:r>
            <a:r>
              <a:rPr lang="cs-CZ" dirty="0"/>
              <a:t> vs. stát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659088A-E700-0A1C-02B0-4BA27086CE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26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7A2551-FBC9-5620-C759-6EA404D3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Veřejné zdraví a bezpečnost (</a:t>
            </a:r>
            <a:r>
              <a:rPr lang="cs-CZ" sz="2200" err="1"/>
              <a:t>Lemard</a:t>
            </a:r>
            <a:r>
              <a:rPr lang="cs-CZ" sz="2200"/>
              <a:t>-Marlow a </a:t>
            </a:r>
            <a:r>
              <a:rPr lang="cs-CZ" sz="2200" err="1"/>
              <a:t>Wilt</a:t>
            </a:r>
            <a:r>
              <a:rPr lang="cs-CZ" sz="2200"/>
              <a:t>, 2017)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584DC46-6860-8666-2D7A-FA2472AA8E0A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649728"/>
            <a:ext cx="5219998" cy="413999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/>
              <a:t>V regionech s vysokou mírou násilí hrají nestátní aktéři klíčovou roli na různých úrovních správy (od národní po komunitní) a  mohou zde </a:t>
            </a:r>
            <a:r>
              <a:rPr lang="cs-CZ" sz="2000" b="1" dirty="0"/>
              <a:t>posilovat sociální a ekonomický rozvoj</a:t>
            </a:r>
            <a:r>
              <a:rPr lang="cs-CZ" sz="2000" dirty="0"/>
              <a:t>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cs-CZ" sz="2000" dirty="0"/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endParaRPr lang="cs-CZ" sz="20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/>
              <a:t>Zapojení do systému veřejného zdraví </a:t>
            </a:r>
            <a:r>
              <a:rPr lang="cs-CZ" sz="2000" dirty="0">
                <a:sym typeface="Wingdings" panose="05000000000000000000" pitchFamily="2" charset="2"/>
              </a:rPr>
              <a:t></a:t>
            </a:r>
            <a:r>
              <a:rPr lang="cs-CZ" sz="2000" dirty="0"/>
              <a:t> i </a:t>
            </a:r>
            <a:r>
              <a:rPr lang="cs-CZ" sz="2000" b="1" dirty="0"/>
              <a:t>pozitivní přispění </a:t>
            </a:r>
            <a:r>
              <a:rPr lang="cs-CZ" sz="2000" dirty="0"/>
              <a:t>nad rámec tradičních bezpečnostních rolí tam, kde stát toto nedokáže. </a:t>
            </a:r>
          </a:p>
        </p:txBody>
      </p:sp>
      <p:pic>
        <p:nvPicPr>
          <p:cNvPr id="7" name="Obrázek 6" descr="Obsah obrázku plavecký bazén, obloha, voda, bazén&#10;&#10;Popis byl vytvořen automaticky">
            <a:extLst>
              <a:ext uri="{FF2B5EF4-FFF2-40B4-BE49-F238E27FC236}">
                <a16:creationId xmlns:a16="http://schemas.microsoft.com/office/drawing/2014/main" id="{D67E280F-B7C4-5B55-B933-97BEACA1B1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4" b="396"/>
          <a:stretch/>
        </p:blipFill>
        <p:spPr>
          <a:xfrm>
            <a:off x="6251280" y="1701505"/>
            <a:ext cx="5219998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0216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918F63-C308-841D-5A92-70E465C960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Reference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5F579B-F770-0936-7C4D-AEC163B002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099E440-9D99-8804-64D7-B91EAF07E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Reference 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114A7AF-D78F-F33B-1B19-A7016A92A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88802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600" dirty="0">
                <a:sym typeface="Wingdings" panose="05000000000000000000" pitchFamily="2" charset="2"/>
              </a:rPr>
              <a:t>Bell, S</a:t>
            </a:r>
            <a:r>
              <a:rPr lang="cs-CZ" sz="1600" dirty="0">
                <a:sym typeface="Wingdings" panose="05000000000000000000" pitchFamily="2" charset="2"/>
              </a:rPr>
              <a:t>.</a:t>
            </a:r>
            <a:r>
              <a:rPr lang="en-GB" sz="1600" dirty="0">
                <a:sym typeface="Wingdings" panose="05000000000000000000" pitchFamily="2" charset="2"/>
              </a:rPr>
              <a:t> a </a:t>
            </a:r>
            <a:r>
              <a:rPr lang="en-GB" sz="1600" dirty="0" err="1">
                <a:sym typeface="Wingdings" panose="05000000000000000000" pitchFamily="2" charset="2"/>
              </a:rPr>
              <a:t>Hindmoore</a:t>
            </a:r>
            <a:r>
              <a:rPr lang="cs-CZ" sz="1600" dirty="0">
                <a:sym typeface="Wingdings" panose="05000000000000000000" pitchFamily="2" charset="2"/>
              </a:rPr>
              <a:t>, A</a:t>
            </a:r>
            <a:r>
              <a:rPr lang="en-GB" sz="1600" dirty="0">
                <a:sym typeface="Wingdings" panose="05000000000000000000" pitchFamily="2" charset="2"/>
              </a:rPr>
              <a:t>. </a:t>
            </a:r>
            <a:r>
              <a:rPr lang="cs-CZ" sz="1600" dirty="0">
                <a:sym typeface="Wingdings" panose="05000000000000000000" pitchFamily="2" charset="2"/>
              </a:rPr>
              <a:t>(</a:t>
            </a:r>
            <a:r>
              <a:rPr lang="en-GB" sz="1600" dirty="0">
                <a:sym typeface="Wingdings" panose="05000000000000000000" pitchFamily="2" charset="2"/>
              </a:rPr>
              <a:t>2009</a:t>
            </a:r>
            <a:r>
              <a:rPr lang="cs-CZ" sz="1600" dirty="0">
                <a:sym typeface="Wingdings" panose="05000000000000000000" pitchFamily="2" charset="2"/>
              </a:rPr>
              <a:t>)</a:t>
            </a:r>
            <a:r>
              <a:rPr lang="en-GB" sz="1600" dirty="0">
                <a:sym typeface="Wingdings" panose="05000000000000000000" pitchFamily="2" charset="2"/>
              </a:rPr>
              <a:t>. </a:t>
            </a:r>
            <a:r>
              <a:rPr lang="en-GB" sz="1600" i="1" dirty="0">
                <a:sym typeface="Wingdings" panose="05000000000000000000" pitchFamily="2" charset="2"/>
              </a:rPr>
              <a:t>Rethinking Governance: The Centrality of the State in Modern Society</a:t>
            </a:r>
            <a:r>
              <a:rPr lang="en-GB" sz="1600" dirty="0">
                <a:sym typeface="Wingdings" panose="05000000000000000000" pitchFamily="2" charset="2"/>
              </a:rPr>
              <a:t>. Cambridge University Press</a:t>
            </a:r>
            <a:endParaRPr lang="cs-CZ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600" dirty="0">
                <a:sym typeface="Wingdings" panose="05000000000000000000" pitchFamily="2" charset="2"/>
              </a:rPr>
              <a:t>Bickerton, C. J., Hodson, D., &amp; </a:t>
            </a:r>
            <a:r>
              <a:rPr lang="en-GB" sz="1600" dirty="0" err="1">
                <a:sym typeface="Wingdings" panose="05000000000000000000" pitchFamily="2" charset="2"/>
              </a:rPr>
              <a:t>Puetter</a:t>
            </a:r>
            <a:r>
              <a:rPr lang="en-GB" sz="1600" dirty="0">
                <a:sym typeface="Wingdings" panose="05000000000000000000" pitchFamily="2" charset="2"/>
              </a:rPr>
              <a:t>, U. (2015). The new intergovernmentalism and the study of European integration. The new intergovernmentalism: States and supranational actors in the post-Maastricht era, 1-48.</a:t>
            </a:r>
            <a:endParaRPr lang="cs-CZ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600" dirty="0" err="1">
                <a:sym typeface="Wingdings" panose="05000000000000000000" pitchFamily="2" charset="2"/>
              </a:rPr>
              <a:t>Bitas</a:t>
            </a:r>
            <a:r>
              <a:rPr lang="en-GB" sz="1600" dirty="0">
                <a:sym typeface="Wingdings" panose="05000000000000000000" pitchFamily="2" charset="2"/>
              </a:rPr>
              <a:t>, B. (2022). Finding Equilibrium Amid the Deep Disruption of the “Geopolitical Metaverse”: Implications for the Sino-US Relationship and ASEAN. China and the World. https://doi.org/10.1142/s2591729322300014.</a:t>
            </a:r>
            <a:endParaRPr lang="cs-CZ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600" dirty="0">
                <a:sym typeface="Wingdings" panose="05000000000000000000" pitchFamily="2" charset="2"/>
              </a:rPr>
              <a:t>Bull, B., &amp; </a:t>
            </a:r>
            <a:r>
              <a:rPr lang="en-GB" sz="1600" dirty="0" err="1">
                <a:sym typeface="Wingdings" panose="05000000000000000000" pitchFamily="2" charset="2"/>
              </a:rPr>
              <a:t>Bøas</a:t>
            </a:r>
            <a:r>
              <a:rPr lang="en-GB" sz="1600" dirty="0">
                <a:sym typeface="Wingdings" panose="05000000000000000000" pitchFamily="2" charset="2"/>
              </a:rPr>
              <a:t>, M. (2003). Multilateral Development Banks as Regionalising Actors: The Asian Development Bank and the Inter-American Development Bank. New Political Economy, 8, 245 - 261. https://doi.org/10.1080/13563460307176.</a:t>
            </a:r>
            <a:endParaRPr lang="cs-CZ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600" dirty="0" err="1">
                <a:sym typeface="Wingdings" panose="05000000000000000000" pitchFamily="2" charset="2"/>
              </a:rPr>
              <a:t>Charountaki</a:t>
            </a:r>
            <a:r>
              <a:rPr lang="en-GB" sz="1600" dirty="0">
                <a:sym typeface="Wingdings" panose="05000000000000000000" pitchFamily="2" charset="2"/>
              </a:rPr>
              <a:t>, M. (2018). State and non-state interactions in International Relations: an alternative theoretical outlook. British Journal of Middle Eastern Studies, 45, 528 - 542. https://doi.org/10.1080/13530194.2018.1430530.</a:t>
            </a:r>
            <a:endParaRPr lang="cs-CZ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cs-CZ" sz="1600" dirty="0" err="1">
                <a:sym typeface="Wingdings" panose="05000000000000000000" pitchFamily="2" charset="2"/>
              </a:rPr>
              <a:t>Cocker</a:t>
            </a:r>
            <a:r>
              <a:rPr lang="cs-CZ" sz="1600" dirty="0">
                <a:sym typeface="Wingdings" panose="05000000000000000000" pitchFamily="2" charset="2"/>
              </a:rPr>
              <a:t>, Ch. (2000). </a:t>
            </a:r>
            <a:r>
              <a:rPr lang="cs-CZ" sz="1600" i="1" dirty="0">
                <a:sym typeface="Wingdings" panose="05000000000000000000" pitchFamily="2" charset="2"/>
              </a:rPr>
              <a:t>Outsourcing </a:t>
            </a:r>
            <a:r>
              <a:rPr lang="cs-CZ" sz="1600" i="1" dirty="0" err="1">
                <a:sym typeface="Wingdings" panose="05000000000000000000" pitchFamily="2" charset="2"/>
              </a:rPr>
              <a:t>war</a:t>
            </a:r>
            <a:r>
              <a:rPr lang="cs-CZ" sz="1600" i="1" dirty="0">
                <a:sym typeface="Wingdings" panose="05000000000000000000" pitchFamily="2" charset="2"/>
              </a:rPr>
              <a:t>. </a:t>
            </a:r>
            <a:r>
              <a:rPr lang="cs-CZ" sz="1600" dirty="0">
                <a:sym typeface="Wingdings" panose="05000000000000000000" pitchFamily="2" charset="2"/>
              </a:rPr>
              <a:t>In: </a:t>
            </a:r>
            <a:r>
              <a:rPr lang="en-GB" sz="1600" dirty="0" err="1">
                <a:sym typeface="Wingdings" panose="05000000000000000000" pitchFamily="2" charset="2"/>
              </a:rPr>
              <a:t>Josselin</a:t>
            </a:r>
            <a:r>
              <a:rPr lang="en-GB" sz="1600" dirty="0">
                <a:sym typeface="Wingdings" panose="05000000000000000000" pitchFamily="2" charset="2"/>
              </a:rPr>
              <a:t>, D., &amp; Wallace, W. (2001). Non-state actors in world politics: a framework. In Non-state actors in world politics (pp. 1</a:t>
            </a:r>
            <a:r>
              <a:rPr lang="cs-CZ" sz="1600" dirty="0">
                <a:sym typeface="Wingdings" panose="05000000000000000000" pitchFamily="2" charset="2"/>
              </a:rPr>
              <a:t>89</a:t>
            </a:r>
            <a:r>
              <a:rPr lang="en-GB" sz="1600" dirty="0">
                <a:sym typeface="Wingdings" panose="05000000000000000000" pitchFamily="2" charset="2"/>
              </a:rPr>
              <a:t>-20</a:t>
            </a:r>
            <a:r>
              <a:rPr lang="cs-CZ" sz="1600" dirty="0">
                <a:sym typeface="Wingdings" panose="05000000000000000000" pitchFamily="2" charset="2"/>
              </a:rPr>
              <a:t>2</a:t>
            </a:r>
            <a:r>
              <a:rPr lang="en-GB" sz="1600" dirty="0">
                <a:sym typeface="Wingdings" panose="05000000000000000000" pitchFamily="2" charset="2"/>
              </a:rPr>
              <a:t>). London: Palgrave Macmillan UK.</a:t>
            </a:r>
            <a:endParaRPr lang="cs-CZ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600" dirty="0">
                <a:sym typeface="Wingdings" panose="05000000000000000000" pitchFamily="2" charset="2"/>
              </a:rPr>
              <a:t>Corn, G., &amp; Taylor, R. (2017). Sovereignty in the Age of Cyber. AJIL Unbound, 111, 207 - 212. https://doi.org/10.1017/aju.2017.57.</a:t>
            </a:r>
            <a:endParaRPr lang="cs-CZ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600" dirty="0">
                <a:sym typeface="Wingdings" panose="05000000000000000000" pitchFamily="2" charset="2"/>
              </a:rPr>
              <a:t>Davis, D. (2009). Non-State Armed Actors, New Imagined Communities, and Shifting Patterns of Sovereignty and Insecurity in the Modern World. Contemporary Security Policy, 30, 221 - 245. https://doi.org/10.1080/13523260903059757.</a:t>
            </a:r>
            <a:endParaRPr lang="cs-CZ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cs-CZ" sz="16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22360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918F63-C308-841D-5A92-70E465C960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Reference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5F579B-F770-0936-7C4D-AEC163B002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099E440-9D99-8804-64D7-B91EAF07E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Reference II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114A7AF-D78F-F33B-1B19-A7016A92A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43401"/>
            <a:ext cx="10753200" cy="458459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600" dirty="0" err="1">
                <a:sym typeface="Wingdings" panose="05000000000000000000" pitchFamily="2" charset="2"/>
              </a:rPr>
              <a:t>Ezrow</a:t>
            </a:r>
            <a:r>
              <a:rPr lang="cs-CZ" sz="1600" dirty="0">
                <a:sym typeface="Wingdings" panose="05000000000000000000" pitchFamily="2" charset="2"/>
              </a:rPr>
              <a:t>, N. (2017). </a:t>
            </a:r>
            <a:r>
              <a:rPr lang="cs-CZ" sz="1600" dirty="0" err="1">
                <a:sym typeface="Wingdings" panose="05000000000000000000" pitchFamily="2" charset="2"/>
              </a:rPr>
              <a:t>Global</a:t>
            </a:r>
            <a:r>
              <a:rPr lang="cs-CZ" sz="1600" dirty="0">
                <a:sym typeface="Wingdings" panose="05000000000000000000" pitchFamily="2" charset="2"/>
              </a:rPr>
              <a:t> </a:t>
            </a:r>
            <a:r>
              <a:rPr lang="cs-CZ" sz="1600" dirty="0" err="1">
                <a:sym typeface="Wingdings" panose="05000000000000000000" pitchFamily="2" charset="2"/>
              </a:rPr>
              <a:t>Politics</a:t>
            </a:r>
            <a:r>
              <a:rPr lang="cs-CZ" sz="1600" dirty="0">
                <a:sym typeface="Wingdings" panose="05000000000000000000" pitchFamily="2" charset="2"/>
              </a:rPr>
              <a:t> and </a:t>
            </a:r>
            <a:r>
              <a:rPr lang="cs-CZ" sz="1600" dirty="0" err="1">
                <a:sym typeface="Wingdings" panose="05000000000000000000" pitchFamily="2" charset="2"/>
              </a:rPr>
              <a:t>Violent</a:t>
            </a:r>
            <a:r>
              <a:rPr lang="cs-CZ" sz="1600" dirty="0">
                <a:sym typeface="Wingdings" panose="05000000000000000000" pitchFamily="2" charset="2"/>
              </a:rPr>
              <a:t> Non-</a:t>
            </a:r>
            <a:r>
              <a:rPr lang="cs-CZ" sz="1600" dirty="0" err="1">
                <a:sym typeface="Wingdings" panose="05000000000000000000" pitchFamily="2" charset="2"/>
              </a:rPr>
              <a:t>State</a:t>
            </a:r>
            <a:r>
              <a:rPr lang="cs-CZ" sz="1600" dirty="0">
                <a:sym typeface="Wingdings" panose="05000000000000000000" pitchFamily="2" charset="2"/>
              </a:rPr>
              <a:t> </a:t>
            </a:r>
            <a:r>
              <a:rPr lang="cs-CZ" sz="1600" dirty="0" err="1">
                <a:sym typeface="Wingdings" panose="05000000000000000000" pitchFamily="2" charset="2"/>
              </a:rPr>
              <a:t>Actors</a:t>
            </a:r>
            <a:r>
              <a:rPr lang="cs-CZ" sz="1600" dirty="0">
                <a:sym typeface="Wingdings" panose="05000000000000000000" pitchFamily="2" charset="2"/>
              </a:rPr>
              <a:t>. Londýn: SAGE </a:t>
            </a:r>
            <a:r>
              <a:rPr lang="cs-CZ" sz="1600" dirty="0" err="1">
                <a:sym typeface="Wingdings" panose="05000000000000000000" pitchFamily="2" charset="2"/>
              </a:rPr>
              <a:t>Publications</a:t>
            </a:r>
            <a:r>
              <a:rPr lang="cs-CZ" sz="1600" dirty="0">
                <a:sym typeface="Wingdings" panose="05000000000000000000" pitchFamily="2" charset="2"/>
              </a:rPr>
              <a:t> </a:t>
            </a:r>
            <a:r>
              <a:rPr lang="cs-CZ" sz="1600" dirty="0" err="1">
                <a:sym typeface="Wingdings" panose="05000000000000000000" pitchFamily="2" charset="2"/>
              </a:rPr>
              <a:t>Inc</a:t>
            </a:r>
            <a:r>
              <a:rPr lang="cs-CZ" sz="1600" dirty="0">
                <a:sym typeface="Wingdings" panose="05000000000000000000" pitchFamily="2" charset="2"/>
              </a:rPr>
              <a:t>, Part III (kap. 6-10).</a:t>
            </a:r>
          </a:p>
          <a:p>
            <a:pPr>
              <a:lnSpc>
                <a:spcPct val="100000"/>
              </a:lnSpc>
            </a:pPr>
            <a:r>
              <a:rPr lang="cs-CZ" sz="1600" dirty="0" err="1">
                <a:sym typeface="Wingdings" panose="05000000000000000000" pitchFamily="2" charset="2"/>
              </a:rPr>
              <a:t>Galeotti</a:t>
            </a:r>
            <a:r>
              <a:rPr lang="cs-CZ" sz="1600" dirty="0">
                <a:sym typeface="Wingdings" panose="05000000000000000000" pitchFamily="2" charset="2"/>
              </a:rPr>
              <a:t>, M. (2000). </a:t>
            </a:r>
            <a:r>
              <a:rPr lang="cs-CZ" sz="1600" i="1" dirty="0" err="1">
                <a:sym typeface="Wingdings" panose="05000000000000000000" pitchFamily="2" charset="2"/>
              </a:rPr>
              <a:t>Underworld</a:t>
            </a:r>
            <a:r>
              <a:rPr lang="cs-CZ" sz="1600" i="1" dirty="0">
                <a:sym typeface="Wingdings" panose="05000000000000000000" pitchFamily="2" charset="2"/>
              </a:rPr>
              <a:t> and </a:t>
            </a:r>
            <a:r>
              <a:rPr lang="cs-CZ" sz="1600" i="1" dirty="0" err="1">
                <a:sym typeface="Wingdings" panose="05000000000000000000" pitchFamily="2" charset="2"/>
              </a:rPr>
              <a:t>Upperworld</a:t>
            </a:r>
            <a:r>
              <a:rPr lang="cs-CZ" sz="1600" i="1" dirty="0">
                <a:sym typeface="Wingdings" panose="05000000000000000000" pitchFamily="2" charset="2"/>
              </a:rPr>
              <a:t>: </a:t>
            </a:r>
            <a:r>
              <a:rPr lang="cs-CZ" sz="1600" i="1" dirty="0" err="1">
                <a:sym typeface="Wingdings" panose="05000000000000000000" pitchFamily="2" charset="2"/>
              </a:rPr>
              <a:t>Transnational</a:t>
            </a:r>
            <a:r>
              <a:rPr lang="cs-CZ" sz="1600" i="1" dirty="0">
                <a:sym typeface="Wingdings" panose="05000000000000000000" pitchFamily="2" charset="2"/>
              </a:rPr>
              <a:t> </a:t>
            </a:r>
            <a:r>
              <a:rPr lang="cs-CZ" sz="1600" i="1" dirty="0" err="1">
                <a:sym typeface="Wingdings" panose="05000000000000000000" pitchFamily="2" charset="2"/>
              </a:rPr>
              <a:t>Organized</a:t>
            </a:r>
            <a:r>
              <a:rPr lang="cs-CZ" sz="1600" i="1" dirty="0">
                <a:sym typeface="Wingdings" panose="05000000000000000000" pitchFamily="2" charset="2"/>
              </a:rPr>
              <a:t> </a:t>
            </a:r>
            <a:r>
              <a:rPr lang="cs-CZ" sz="1600" i="1" dirty="0" err="1">
                <a:sym typeface="Wingdings" panose="05000000000000000000" pitchFamily="2" charset="2"/>
              </a:rPr>
              <a:t>Crime</a:t>
            </a:r>
            <a:r>
              <a:rPr lang="cs-CZ" sz="1600" i="1" dirty="0">
                <a:sym typeface="Wingdings" panose="05000000000000000000" pitchFamily="2" charset="2"/>
              </a:rPr>
              <a:t> and </a:t>
            </a:r>
            <a:r>
              <a:rPr lang="cs-CZ" sz="1600" i="1" dirty="0" err="1">
                <a:sym typeface="Wingdings" panose="05000000000000000000" pitchFamily="2" charset="2"/>
              </a:rPr>
              <a:t>Global</a:t>
            </a:r>
            <a:r>
              <a:rPr lang="cs-CZ" sz="1600" i="1" dirty="0">
                <a:sym typeface="Wingdings" panose="05000000000000000000" pitchFamily="2" charset="2"/>
              </a:rPr>
              <a:t> Society. </a:t>
            </a:r>
            <a:r>
              <a:rPr lang="cs-CZ" sz="1600" dirty="0">
                <a:sym typeface="Wingdings" panose="05000000000000000000" pitchFamily="2" charset="2"/>
              </a:rPr>
              <a:t>In: </a:t>
            </a:r>
            <a:r>
              <a:rPr lang="en-GB" sz="1600" dirty="0" err="1">
                <a:sym typeface="Wingdings" panose="05000000000000000000" pitchFamily="2" charset="2"/>
              </a:rPr>
              <a:t>Josselin</a:t>
            </a:r>
            <a:r>
              <a:rPr lang="en-GB" sz="1600" dirty="0">
                <a:sym typeface="Wingdings" panose="05000000000000000000" pitchFamily="2" charset="2"/>
              </a:rPr>
              <a:t>, D., &amp; Wallace, W. (2001). Non-state actors in world politics: a framework. In Non-state actors in world politics (pp. </a:t>
            </a:r>
            <a:r>
              <a:rPr lang="cs-CZ" sz="1600" dirty="0">
                <a:sym typeface="Wingdings" panose="05000000000000000000" pitchFamily="2" charset="2"/>
              </a:rPr>
              <a:t>203</a:t>
            </a:r>
            <a:r>
              <a:rPr lang="en-GB" sz="1600" dirty="0">
                <a:sym typeface="Wingdings" panose="05000000000000000000" pitchFamily="2" charset="2"/>
              </a:rPr>
              <a:t>-2</a:t>
            </a:r>
            <a:r>
              <a:rPr lang="cs-CZ" sz="1600" dirty="0">
                <a:sym typeface="Wingdings" panose="05000000000000000000" pitchFamily="2" charset="2"/>
              </a:rPr>
              <a:t>17</a:t>
            </a:r>
            <a:r>
              <a:rPr lang="en-GB" sz="1600" dirty="0">
                <a:sym typeface="Wingdings" panose="05000000000000000000" pitchFamily="2" charset="2"/>
              </a:rPr>
              <a:t>). London: Palgrave Macmillan UK.</a:t>
            </a:r>
            <a:endParaRPr lang="cs-CZ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600" dirty="0" err="1">
                <a:sym typeface="Wingdings" panose="05000000000000000000" pitchFamily="2" charset="2"/>
              </a:rPr>
              <a:t>Gaus</a:t>
            </a:r>
            <a:r>
              <a:rPr lang="en-GB" sz="1600" dirty="0">
                <a:sym typeface="Wingdings" panose="05000000000000000000" pitchFamily="2" charset="2"/>
              </a:rPr>
              <a:t>, G. (2021). The Open Society and Its Complexities. Oxford University Press.</a:t>
            </a:r>
            <a:endParaRPr lang="cs-CZ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cs-CZ" sz="1600" dirty="0" err="1">
                <a:sym typeface="Wingdings" panose="05000000000000000000" pitchFamily="2" charset="2"/>
              </a:rPr>
              <a:t>Giddens</a:t>
            </a:r>
            <a:r>
              <a:rPr lang="cs-CZ" sz="1600" dirty="0">
                <a:sym typeface="Wingdings" panose="05000000000000000000" pitchFamily="2" charset="2"/>
              </a:rPr>
              <a:t>, A. (1984). </a:t>
            </a:r>
            <a:r>
              <a:rPr lang="cs-CZ" sz="1600" i="1" dirty="0" err="1">
                <a:sym typeface="Wingdings" panose="05000000000000000000" pitchFamily="2" charset="2"/>
              </a:rPr>
              <a:t>The</a:t>
            </a:r>
            <a:r>
              <a:rPr lang="cs-CZ" sz="1600" i="1" dirty="0">
                <a:sym typeface="Wingdings" panose="05000000000000000000" pitchFamily="2" charset="2"/>
              </a:rPr>
              <a:t> </a:t>
            </a:r>
            <a:r>
              <a:rPr lang="cs-CZ" sz="1600" i="1" dirty="0" err="1">
                <a:sym typeface="Wingdings" panose="05000000000000000000" pitchFamily="2" charset="2"/>
              </a:rPr>
              <a:t>Constitution</a:t>
            </a:r>
            <a:r>
              <a:rPr lang="cs-CZ" sz="1600" i="1" dirty="0">
                <a:sym typeface="Wingdings" panose="05000000000000000000" pitchFamily="2" charset="2"/>
              </a:rPr>
              <a:t> </a:t>
            </a:r>
            <a:r>
              <a:rPr lang="cs-CZ" sz="1600" i="1" dirty="0" err="1">
                <a:sym typeface="Wingdings" panose="05000000000000000000" pitchFamily="2" charset="2"/>
              </a:rPr>
              <a:t>of</a:t>
            </a:r>
            <a:r>
              <a:rPr lang="cs-CZ" sz="1600" i="1" dirty="0">
                <a:sym typeface="Wingdings" panose="05000000000000000000" pitchFamily="2" charset="2"/>
              </a:rPr>
              <a:t> Society: </a:t>
            </a:r>
            <a:r>
              <a:rPr lang="cs-CZ" sz="1600" i="1" dirty="0" err="1">
                <a:sym typeface="Wingdings" panose="05000000000000000000" pitchFamily="2" charset="2"/>
              </a:rPr>
              <a:t>Outline</a:t>
            </a:r>
            <a:r>
              <a:rPr lang="cs-CZ" sz="1600" i="1" dirty="0">
                <a:sym typeface="Wingdings" panose="05000000000000000000" pitchFamily="2" charset="2"/>
              </a:rPr>
              <a:t> </a:t>
            </a:r>
            <a:r>
              <a:rPr lang="cs-CZ" sz="1600" i="1" dirty="0" err="1">
                <a:sym typeface="Wingdings" panose="05000000000000000000" pitchFamily="2" charset="2"/>
              </a:rPr>
              <a:t>of</a:t>
            </a:r>
            <a:r>
              <a:rPr lang="cs-CZ" sz="1600" i="1" dirty="0">
                <a:sym typeface="Wingdings" panose="05000000000000000000" pitchFamily="2" charset="2"/>
              </a:rPr>
              <a:t> </a:t>
            </a:r>
            <a:r>
              <a:rPr lang="cs-CZ" sz="1600" i="1" dirty="0" err="1">
                <a:sym typeface="Wingdings" panose="05000000000000000000" pitchFamily="2" charset="2"/>
              </a:rPr>
              <a:t>the</a:t>
            </a:r>
            <a:r>
              <a:rPr lang="cs-CZ" sz="1600" i="1" dirty="0">
                <a:sym typeface="Wingdings" panose="05000000000000000000" pitchFamily="2" charset="2"/>
              </a:rPr>
              <a:t> </a:t>
            </a:r>
            <a:r>
              <a:rPr lang="cs-CZ" sz="1600" i="1" dirty="0" err="1">
                <a:sym typeface="Wingdings" panose="05000000000000000000" pitchFamily="2" charset="2"/>
              </a:rPr>
              <a:t>Theory</a:t>
            </a:r>
            <a:r>
              <a:rPr lang="cs-CZ" sz="1600" i="1" dirty="0">
                <a:sym typeface="Wingdings" panose="05000000000000000000" pitchFamily="2" charset="2"/>
              </a:rPr>
              <a:t> </a:t>
            </a:r>
            <a:r>
              <a:rPr lang="cs-CZ" sz="1600" i="1" dirty="0" err="1">
                <a:sym typeface="Wingdings" panose="05000000000000000000" pitchFamily="2" charset="2"/>
              </a:rPr>
              <a:t>of</a:t>
            </a:r>
            <a:r>
              <a:rPr lang="cs-CZ" sz="1600" i="1" dirty="0">
                <a:sym typeface="Wingdings" panose="05000000000000000000" pitchFamily="2" charset="2"/>
              </a:rPr>
              <a:t> </a:t>
            </a:r>
            <a:r>
              <a:rPr lang="cs-CZ" sz="1600" i="1" dirty="0" err="1">
                <a:sym typeface="Wingdings" panose="05000000000000000000" pitchFamily="2" charset="2"/>
              </a:rPr>
              <a:t>Structuration</a:t>
            </a:r>
            <a:r>
              <a:rPr lang="cs-CZ" sz="1600" dirty="0">
                <a:sym typeface="Wingdings" panose="05000000000000000000" pitchFamily="2" charset="2"/>
              </a:rPr>
              <a:t>. Polity </a:t>
            </a:r>
            <a:r>
              <a:rPr lang="cs-CZ" sz="1600" dirty="0" err="1">
                <a:sym typeface="Wingdings" panose="05000000000000000000" pitchFamily="2" charset="2"/>
              </a:rPr>
              <a:t>Press</a:t>
            </a:r>
            <a:r>
              <a:rPr lang="cs-CZ" sz="1600" dirty="0">
                <a:sym typeface="Wingdings" panose="05000000000000000000" pitchFamily="2" charset="2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GB" sz="1600" dirty="0">
                <a:sym typeface="Wingdings" panose="05000000000000000000" pitchFamily="2" charset="2"/>
              </a:rPr>
              <a:t>Hayek, F. A. (1973). Law, Legislation and Liberty, Volume 1: Rules and Order. The University of Chicago Press.</a:t>
            </a:r>
            <a:endParaRPr lang="cs-CZ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600" dirty="0">
                <a:sym typeface="Wingdings" panose="05000000000000000000" pitchFamily="2" charset="2"/>
              </a:rPr>
              <a:t>Jalal, H. (2021). Theoretical approaches towards the steps of non-state actors in world politics: global para-diplomacy of the Iraqi Kurdistan (KRI). International Relations, 23-33. https://doi.org/10.7256/2454-0641.2021.1.34461.</a:t>
            </a:r>
            <a:endParaRPr lang="cs-CZ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600" dirty="0" err="1">
                <a:sym typeface="Wingdings" panose="05000000000000000000" pitchFamily="2" charset="2"/>
              </a:rPr>
              <a:t>Josselin</a:t>
            </a:r>
            <a:r>
              <a:rPr lang="en-GB" sz="1600" dirty="0">
                <a:sym typeface="Wingdings" panose="05000000000000000000" pitchFamily="2" charset="2"/>
              </a:rPr>
              <a:t>, D., </a:t>
            </a:r>
            <a:r>
              <a:rPr lang="cs-CZ" sz="1600" dirty="0">
                <a:sym typeface="Wingdings" panose="05000000000000000000" pitchFamily="2" charset="2"/>
              </a:rPr>
              <a:t>a</a:t>
            </a:r>
            <a:r>
              <a:rPr lang="en-GB" sz="1600" dirty="0">
                <a:sym typeface="Wingdings" panose="05000000000000000000" pitchFamily="2" charset="2"/>
              </a:rPr>
              <a:t> Wallace, W. (2001). </a:t>
            </a:r>
            <a:r>
              <a:rPr lang="en-GB" sz="1600" i="1" dirty="0">
                <a:sym typeface="Wingdings" panose="05000000000000000000" pitchFamily="2" charset="2"/>
              </a:rPr>
              <a:t>Non-state actors in world politics: a framework</a:t>
            </a:r>
            <a:r>
              <a:rPr lang="en-GB" sz="1600" dirty="0">
                <a:sym typeface="Wingdings" panose="05000000000000000000" pitchFamily="2" charset="2"/>
              </a:rPr>
              <a:t>. In Non-state actors in world politics (pp. 1-20). London: Palgrave Macmillan UK.</a:t>
            </a:r>
            <a:endParaRPr lang="cs-CZ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600" dirty="0" err="1">
                <a:sym typeface="Wingdings" panose="05000000000000000000" pitchFamily="2" charset="2"/>
              </a:rPr>
              <a:t>Lemard</a:t>
            </a:r>
            <a:r>
              <a:rPr lang="en-GB" sz="1600" dirty="0">
                <a:sym typeface="Wingdings" panose="05000000000000000000" pitchFamily="2" charset="2"/>
              </a:rPr>
              <a:t>-Marlow, G., &amp; Wilt, R. (2017). Global Governance and the Role of Non-state Actors in Improving the Social and Economic Development of Growing Economies: A Conceptual Approach Using a Global Public Health Framework on Violence Prevention. Civil Society: The Engine for Economic and Social Well-Being. https://doi.org/10.1007/978-3-319-89872-8_11.</a:t>
            </a:r>
            <a:endParaRPr lang="cs-CZ" sz="16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cs-CZ" sz="16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70243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918F63-C308-841D-5A92-70E465C960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Reference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5F579B-F770-0936-7C4D-AEC163B002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099E440-9D99-8804-64D7-B91EAF07E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Reference III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114A7AF-D78F-F33B-1B19-A7016A92A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699963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400" dirty="0">
                <a:sym typeface="Wingdings" panose="05000000000000000000" pitchFamily="2" charset="2"/>
              </a:rPr>
              <a:t>Medina, L., &amp; Schneider, F. (2018). Shadow Economies Around the World: What Did We Learn Over the Last 20 Years? IMF Working Paper, WP/18/17. International Monetary Fund.</a:t>
            </a:r>
            <a:endParaRPr lang="cs-CZ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400" dirty="0" err="1">
                <a:sym typeface="Wingdings" panose="05000000000000000000" pitchFamily="2" charset="2"/>
              </a:rPr>
              <a:t>Napoleoni</a:t>
            </a:r>
            <a:r>
              <a:rPr lang="en-GB" sz="1400" dirty="0">
                <a:sym typeface="Wingdings" panose="05000000000000000000" pitchFamily="2" charset="2"/>
              </a:rPr>
              <a:t>, L. (2011). </a:t>
            </a:r>
            <a:r>
              <a:rPr lang="en-GB" sz="1400" i="1" dirty="0">
                <a:sym typeface="Wingdings" panose="05000000000000000000" pitchFamily="2" charset="2"/>
              </a:rPr>
              <a:t>Terrorism and the economy: How the war on terror is bankrupting the world</a:t>
            </a:r>
            <a:r>
              <a:rPr lang="en-GB" sz="1400" dirty="0">
                <a:sym typeface="Wingdings" panose="05000000000000000000" pitchFamily="2" charset="2"/>
              </a:rPr>
              <a:t>. Seven Stories Press.</a:t>
            </a:r>
            <a:endParaRPr lang="cs-CZ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cs-CZ" sz="1400" dirty="0" err="1">
                <a:sym typeface="Wingdings" panose="05000000000000000000" pitchFamily="2" charset="2"/>
              </a:rPr>
              <a:t>Ostegaard-Nielsen</a:t>
            </a:r>
            <a:r>
              <a:rPr lang="cs-CZ" sz="1400" dirty="0">
                <a:sym typeface="Wingdings" panose="05000000000000000000" pitchFamily="2" charset="2"/>
              </a:rPr>
              <a:t>, E. (2000). </a:t>
            </a:r>
            <a:r>
              <a:rPr lang="cs-CZ" sz="1400" i="1" dirty="0" err="1">
                <a:sym typeface="Wingdings" panose="05000000000000000000" pitchFamily="2" charset="2"/>
              </a:rPr>
              <a:t>Diasporas</a:t>
            </a:r>
            <a:r>
              <a:rPr lang="cs-CZ" sz="1400" i="1" dirty="0">
                <a:sym typeface="Wingdings" panose="05000000000000000000" pitchFamily="2" charset="2"/>
              </a:rPr>
              <a:t> in </a:t>
            </a:r>
            <a:r>
              <a:rPr lang="cs-CZ" sz="1400" i="1" dirty="0" err="1">
                <a:sym typeface="Wingdings" panose="05000000000000000000" pitchFamily="2" charset="2"/>
              </a:rPr>
              <a:t>World</a:t>
            </a:r>
            <a:r>
              <a:rPr lang="cs-CZ" sz="1400" i="1" dirty="0">
                <a:sym typeface="Wingdings" panose="05000000000000000000" pitchFamily="2" charset="2"/>
              </a:rPr>
              <a:t> </a:t>
            </a:r>
            <a:r>
              <a:rPr lang="cs-CZ" sz="1400" i="1" dirty="0" err="1">
                <a:sym typeface="Wingdings" panose="05000000000000000000" pitchFamily="2" charset="2"/>
              </a:rPr>
              <a:t>Politics</a:t>
            </a:r>
            <a:r>
              <a:rPr lang="cs-CZ" sz="1400" dirty="0">
                <a:sym typeface="Wingdings" panose="05000000000000000000" pitchFamily="2" charset="2"/>
              </a:rPr>
              <a:t>. In: </a:t>
            </a:r>
            <a:r>
              <a:rPr lang="en-GB" sz="1400" dirty="0" err="1">
                <a:sym typeface="Wingdings" panose="05000000000000000000" pitchFamily="2" charset="2"/>
              </a:rPr>
              <a:t>Josselin</a:t>
            </a:r>
            <a:r>
              <a:rPr lang="en-GB" sz="1400" dirty="0">
                <a:sym typeface="Wingdings" panose="05000000000000000000" pitchFamily="2" charset="2"/>
              </a:rPr>
              <a:t>, D., &amp; Wallace, W. (2001). Non-state actors in world politics: a framework. In Non-state actors in world politics (pp. 1</a:t>
            </a:r>
            <a:r>
              <a:rPr lang="cs-CZ" sz="1400" dirty="0">
                <a:sym typeface="Wingdings" panose="05000000000000000000" pitchFamily="2" charset="2"/>
              </a:rPr>
              <a:t>89</a:t>
            </a:r>
            <a:r>
              <a:rPr lang="en-GB" sz="1400" dirty="0">
                <a:sym typeface="Wingdings" panose="05000000000000000000" pitchFamily="2" charset="2"/>
              </a:rPr>
              <a:t>-20</a:t>
            </a:r>
            <a:r>
              <a:rPr lang="cs-CZ" sz="1400" dirty="0">
                <a:sym typeface="Wingdings" panose="05000000000000000000" pitchFamily="2" charset="2"/>
              </a:rPr>
              <a:t>2</a:t>
            </a:r>
            <a:r>
              <a:rPr lang="en-GB" sz="1400" dirty="0">
                <a:sym typeface="Wingdings" panose="05000000000000000000" pitchFamily="2" charset="2"/>
              </a:rPr>
              <a:t>). London: Palgrave Macmillan UK.</a:t>
            </a:r>
            <a:endParaRPr lang="cs-CZ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400" dirty="0" err="1">
                <a:sym typeface="Wingdings" panose="05000000000000000000" pitchFamily="2" charset="2"/>
              </a:rPr>
              <a:t>Sigholm</a:t>
            </a:r>
            <a:r>
              <a:rPr lang="en-GB" sz="1400" dirty="0">
                <a:sym typeface="Wingdings" panose="05000000000000000000" pitchFamily="2" charset="2"/>
              </a:rPr>
              <a:t>, J. (2013). Non-state actors in cyberspace operations. Journal of Military Studies, 4(1), 1-37.</a:t>
            </a:r>
            <a:endParaRPr lang="cs-CZ" sz="14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GB" sz="1400" dirty="0" err="1">
                <a:sym typeface="Wingdings" panose="05000000000000000000" pitchFamily="2" charset="2"/>
              </a:rPr>
              <a:t>Trinn</a:t>
            </a:r>
            <a:r>
              <a:rPr lang="en-GB" sz="1400" dirty="0">
                <a:sym typeface="Wingdings" panose="05000000000000000000" pitchFamily="2" charset="2"/>
              </a:rPr>
              <a:t>, C., a </a:t>
            </a:r>
            <a:r>
              <a:rPr lang="en-GB" sz="1400" dirty="0" err="1">
                <a:sym typeface="Wingdings" panose="05000000000000000000" pitchFamily="2" charset="2"/>
              </a:rPr>
              <a:t>Wencker</a:t>
            </a:r>
            <a:r>
              <a:rPr lang="en-GB" sz="1400" dirty="0">
                <a:sym typeface="Wingdings" panose="05000000000000000000" pitchFamily="2" charset="2"/>
              </a:rPr>
              <a:t>, T. (2021). Integrating the quantitative research on the onset and incidence of violent intrastate conflicts. International Studies Review, 23(1)</a:t>
            </a:r>
            <a:r>
              <a:rPr lang="cs-CZ" sz="1400" dirty="0">
                <a:sym typeface="Wingdings" panose="05000000000000000000" pitchFamily="2" charset="2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GB" sz="1400" dirty="0" err="1"/>
              <a:t>Tokdemir</a:t>
            </a:r>
            <a:r>
              <a:rPr lang="en-GB" sz="1400" dirty="0"/>
              <a:t>, E., &amp; </a:t>
            </a:r>
            <a:r>
              <a:rPr lang="en-GB" sz="1400" dirty="0" err="1"/>
              <a:t>Akcinaroglu</a:t>
            </a:r>
            <a:r>
              <a:rPr lang="en-GB" sz="1400" dirty="0"/>
              <a:t>, S. (2022). </a:t>
            </a:r>
            <a:r>
              <a:rPr lang="en-GB" sz="1400" i="1" dirty="0"/>
              <a:t>State and non-state actors in world politics</a:t>
            </a:r>
            <a:r>
              <a:rPr lang="en-GB" sz="1400" dirty="0"/>
              <a:t>. In Handbook of Research Methods in International Relations (pp. 167-182). Edward Elgar Publishing.</a:t>
            </a:r>
            <a:endParaRPr lang="cs-CZ" sz="1400" dirty="0"/>
          </a:p>
          <a:p>
            <a:pPr>
              <a:lnSpc>
                <a:spcPct val="100000"/>
              </a:lnSpc>
            </a:pPr>
            <a:r>
              <a:rPr lang="en-GB" sz="1400" dirty="0" err="1"/>
              <a:t>Vandergeest</a:t>
            </a:r>
            <a:r>
              <a:rPr lang="en-GB" sz="1400" dirty="0"/>
              <a:t>, P., &amp; Peluso, N. (1995). Territorialization and state power in Thailand. Theory and Society, 24, 385-426. https://doi.org/10.1007/BF00993352.</a:t>
            </a:r>
            <a:endParaRPr lang="cs-CZ" sz="1400" dirty="0"/>
          </a:p>
          <a:p>
            <a:pPr>
              <a:lnSpc>
                <a:spcPct val="100000"/>
              </a:lnSpc>
            </a:pPr>
            <a:r>
              <a:rPr lang="en-GB" sz="1400" dirty="0" err="1"/>
              <a:t>Vuniqi</a:t>
            </a:r>
            <a:r>
              <a:rPr lang="en-GB" sz="1400" dirty="0"/>
              <a:t>, D., &amp; Riza, A. (2019). Independence, Sovereignty, Preponderance – The Prevalence and the Territorial Expansion of State Power. PRIZREN SOCIAL SCIENCE JOURNAL. https://doi.org/10.2139/SSRN.2374615.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50388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E1E89A-0F7A-FAA2-64C7-B1A5CACA8A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Intro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6EF13E-248F-5A81-3D58-C4E1A4DEDA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89536DA-7413-E3B7-3BA2-F896C2C79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2800" dirty="0" err="1"/>
              <a:t>Outline</a:t>
            </a:r>
            <a:r>
              <a:rPr lang="cs-CZ" sz="2800" dirty="0"/>
              <a:t> přednášky</a:t>
            </a:r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D125A9CF-1792-7FB8-4255-53A55338CB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8345404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0139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30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sz="3700" dirty="0"/>
              <a:t>Děkuji za pozornost!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451475"/>
            <a:ext cx="5246518" cy="698497"/>
          </a:xfrm>
        </p:spPr>
        <p:txBody>
          <a:bodyPr anchor="t">
            <a:normAutofit/>
          </a:bodyPr>
          <a:lstStyle/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100" dirty="0"/>
              <a:t>Nestátní aktéři jako vyzyvatelé státní moci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100" dirty="0"/>
              <a:t>Dotazy?</a:t>
            </a:r>
          </a:p>
          <a:p>
            <a:pPr>
              <a:lnSpc>
                <a:spcPct val="104000"/>
              </a:lnSpc>
              <a:spcAft>
                <a:spcPts val="600"/>
              </a:spcAft>
            </a:pPr>
            <a:r>
              <a:rPr lang="cs-CZ" sz="1100" dirty="0"/>
              <a:t>Dotazy k projektům?</a:t>
            </a:r>
          </a:p>
        </p:txBody>
      </p:sp>
      <p:pic>
        <p:nvPicPr>
          <p:cNvPr id="7" name="Obrázek 6" descr="Obsah obrázku kruh, zrcadlo, umění, světlo&#10;&#10;Popis byl vytvořen automaticky">
            <a:extLst>
              <a:ext uri="{FF2B5EF4-FFF2-40B4-BE49-F238E27FC236}">
                <a16:creationId xmlns:a16="http://schemas.microsoft.com/office/drawing/2014/main" id="{FFC42023-6DC5-9940-4698-090A58323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10" y="0"/>
            <a:ext cx="6858000" cy="6858000"/>
          </a:xfrm>
          <a:prstGeom prst="rect">
            <a:avLst/>
          </a:prstGeom>
          <a:noFill/>
        </p:spPr>
      </p:pic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 err="1"/>
              <a:t>Outro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6705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039809F-5CEE-36BD-1DAE-EA9E4DD1BE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730D851-7934-0E94-4B0A-D3969BC64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Nestátní aktéři: základní rámec</a:t>
            </a:r>
          </a:p>
        </p:txBody>
      </p:sp>
      <p:pic>
        <p:nvPicPr>
          <p:cNvPr id="7" name="Obrázek 6" descr="Obsah obrázku osoba, lidé, interiér&#10;&#10;Popis byl vytvořen automaticky">
            <a:extLst>
              <a:ext uri="{FF2B5EF4-FFF2-40B4-BE49-F238E27FC236}">
                <a16:creationId xmlns:a16="http://schemas.microsoft.com/office/drawing/2014/main" id="{D87EE695-EC0A-7AD9-638A-335FB6AC5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6" r="1125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4B73CBC-77B6-F879-F4B1-98827CB5F3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Intro</a:t>
            </a:r>
          </a:p>
        </p:txBody>
      </p:sp>
    </p:spTree>
    <p:extLst>
      <p:ext uri="{BB962C8B-B14F-4D97-AF65-F5344CB8AC3E}">
        <p14:creationId xmlns:p14="http://schemas.microsoft.com/office/powerpoint/2010/main" val="2539984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1C380E-F3AE-7E1D-4858-F8361E09A0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NSAs</a:t>
            </a:r>
            <a:r>
              <a:rPr lang="cs-CZ" dirty="0"/>
              <a:t>: základní rámec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B68FA59-E72B-DD1F-188E-1B0A960B7B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3B06BF9-01AB-AE68-F8D7-1514E3703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Nestátní aktéři (</a:t>
            </a:r>
            <a:r>
              <a:rPr lang="cs-CZ" dirty="0" err="1"/>
              <a:t>Josselin</a:t>
            </a:r>
            <a:r>
              <a:rPr lang="cs-CZ" dirty="0"/>
              <a:t> a </a:t>
            </a:r>
            <a:r>
              <a:rPr lang="cs-CZ" dirty="0" err="1"/>
              <a:t>Wallace</a:t>
            </a:r>
            <a:r>
              <a:rPr lang="cs-CZ" dirty="0"/>
              <a:t>, 2000)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1AE8B68-05B5-CDC3-AF80-3D30AD5BF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u="sng" dirty="0"/>
              <a:t>Obecně: </a:t>
            </a:r>
            <a:r>
              <a:rPr lang="cs-CZ" sz="2000" dirty="0"/>
              <a:t>subjekty, které se </a:t>
            </a:r>
            <a:r>
              <a:rPr lang="cs-CZ" sz="2000" b="1" dirty="0"/>
              <a:t>účastní mezinárodních vztahů </a:t>
            </a:r>
            <a:r>
              <a:rPr lang="cs-CZ" sz="2000" dirty="0"/>
              <a:t>prostřednictvím </a:t>
            </a:r>
            <a:r>
              <a:rPr lang="cs-CZ" sz="2000" b="1" dirty="0"/>
              <a:t>interakcí</a:t>
            </a:r>
            <a:r>
              <a:rPr lang="cs-CZ" sz="2000" dirty="0"/>
              <a:t> s vládními orgány, jinými nestátními subjekty a mezinárodními organizacemi, </a:t>
            </a:r>
            <a:r>
              <a:rPr lang="cs-CZ" sz="2000" b="1" dirty="0"/>
              <a:t>aniž by byly oficiální vládou nebo státem</a:t>
            </a:r>
            <a:r>
              <a:rPr lang="cs-CZ" sz="2000" dirty="0"/>
              <a:t>.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b="1" u="sng" dirty="0"/>
              <a:t>3 indikátory</a:t>
            </a:r>
            <a:r>
              <a:rPr lang="cs-CZ" sz="2000" dirty="0"/>
              <a:t>: „[1] organizace zcela, nebo zásadně </a:t>
            </a:r>
            <a:r>
              <a:rPr lang="cs-CZ" sz="2000" b="1" dirty="0">
                <a:solidFill>
                  <a:srgbClr val="FF0000"/>
                </a:solidFill>
              </a:rPr>
              <a:t>autonomní na vládě </a:t>
            </a:r>
            <a:r>
              <a:rPr lang="cs-CZ" sz="2000" dirty="0"/>
              <a:t>a jejím </a:t>
            </a:r>
            <a:r>
              <a:rPr lang="cs-CZ" sz="2000" b="1" dirty="0">
                <a:solidFill>
                  <a:srgbClr val="FF0000"/>
                </a:solidFill>
              </a:rPr>
              <a:t>financování</a:t>
            </a:r>
            <a:r>
              <a:rPr lang="cs-CZ" sz="2000" dirty="0"/>
              <a:t>, které vychází z občanské společnosti, tržních sil, nebo politických impulzů za hranicí státní kontroly nebo direkce; [2] operující nebo účastnící se sítí, které </a:t>
            </a:r>
            <a:r>
              <a:rPr lang="cs-CZ" sz="2000" b="1" dirty="0">
                <a:solidFill>
                  <a:srgbClr val="0070C0"/>
                </a:solidFill>
              </a:rPr>
              <a:t>přesahují hranice jednoho státu</a:t>
            </a:r>
            <a:r>
              <a:rPr lang="cs-CZ" sz="2000" dirty="0"/>
              <a:t> – tedy účastnící se nadnárodních vztahů…; [3] chovající se způsoby, které </a:t>
            </a:r>
            <a:r>
              <a:rPr lang="cs-CZ" sz="2000" b="1" dirty="0">
                <a:solidFill>
                  <a:srgbClr val="00B050"/>
                </a:solidFill>
              </a:rPr>
              <a:t>mají politické důsledky</a:t>
            </a:r>
            <a:r>
              <a:rPr lang="cs-CZ" sz="2000" dirty="0"/>
              <a:t> v jednom nebo více státech nebo v rámci mezinárodních institucí – buď jako primární cíl nebo jako aspekt jejich aktivit“ (</a:t>
            </a:r>
            <a:r>
              <a:rPr lang="cs-CZ" sz="2000" dirty="0" err="1"/>
              <a:t>Josselin</a:t>
            </a:r>
            <a:r>
              <a:rPr lang="cs-CZ" sz="2000" dirty="0"/>
              <a:t> a </a:t>
            </a:r>
            <a:r>
              <a:rPr lang="cs-CZ" sz="2000" dirty="0" err="1"/>
              <a:t>Wallace</a:t>
            </a:r>
            <a:r>
              <a:rPr lang="cs-CZ" sz="2000" dirty="0"/>
              <a:t>, 2000, s. 3-4).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48253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6AFA1FA-7C7A-E89C-A552-BADE4F0DF5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NSAs</a:t>
            </a:r>
            <a:r>
              <a:rPr lang="cs-CZ" dirty="0"/>
              <a:t>: základní rámec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B51FFB-A350-9F09-0569-392AD4B979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5D33997-86E0-6143-B56A-FE95AAD89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nestátních aktérů (</a:t>
            </a:r>
            <a:r>
              <a:rPr lang="cs-CZ" dirty="0" err="1"/>
              <a:t>Josselin</a:t>
            </a:r>
            <a:r>
              <a:rPr lang="cs-CZ" dirty="0"/>
              <a:t> a </a:t>
            </a:r>
            <a:r>
              <a:rPr lang="cs-CZ" dirty="0" err="1"/>
              <a:t>Wallace</a:t>
            </a:r>
            <a:r>
              <a:rPr lang="cs-CZ" dirty="0"/>
              <a:t>, 2000)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79A9FDE-3570-8A0F-B055-1410E1B03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98002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u="sng" dirty="0"/>
              <a:t>Základní dělení</a:t>
            </a:r>
            <a:r>
              <a:rPr lang="cs-CZ" sz="2000" dirty="0"/>
              <a:t>: násilní (teroristé, guerilla apod.) vs. nenásilní (</a:t>
            </a:r>
            <a:r>
              <a:rPr lang="cs-CZ" sz="2000" dirty="0" err="1"/>
              <a:t>NGOs</a:t>
            </a:r>
            <a:r>
              <a:rPr lang="cs-CZ" sz="2000" dirty="0"/>
              <a:t>, environmentální skupiny, kulturní organizace apod.)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b="1" u="sng" dirty="0"/>
              <a:t>Nevládní organizace</a:t>
            </a:r>
            <a:r>
              <a:rPr lang="cs-CZ" sz="2000" dirty="0"/>
              <a:t>: organizace které usilují o sociální, humanitární a politické změny (např. </a:t>
            </a:r>
            <a:r>
              <a:rPr lang="cs-CZ" sz="2000" dirty="0" err="1"/>
              <a:t>Amnesty</a:t>
            </a:r>
            <a:r>
              <a:rPr lang="cs-CZ" sz="2000" dirty="0"/>
              <a:t> International).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Nadnárodní korporace (MNC)</a:t>
            </a:r>
            <a:r>
              <a:rPr lang="cs-CZ" sz="2000" dirty="0"/>
              <a:t>: velké společnosti působící za hranicemi které ovlivňují hospodářskou politiku (např. Shell, Microsoft).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Teroristické skupiny</a:t>
            </a:r>
            <a:r>
              <a:rPr lang="cs-CZ" sz="2000" dirty="0"/>
              <a:t>: organizace, které využívají násilí k dosažení politických cílů a ovlivňují bezpečnostní politiku na celém světě (např. ISIS).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Mezinárodní média</a:t>
            </a:r>
            <a:r>
              <a:rPr lang="cs-CZ" sz="2000" dirty="0"/>
              <a:t>: vydavatelství, která utvářejí veřejné mínění a tok informací napříč zeměmi (např. BBC, CNN).</a:t>
            </a:r>
          </a:p>
        </p:txBody>
      </p:sp>
    </p:spTree>
    <p:extLst>
      <p:ext uri="{BB962C8B-B14F-4D97-AF65-F5344CB8AC3E}">
        <p14:creationId xmlns:p14="http://schemas.microsoft.com/office/powerpoint/2010/main" val="2497948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1AF4BBC-A800-C3CB-B29E-3C0B099D8C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NSAs</a:t>
            </a:r>
            <a:r>
              <a:rPr lang="cs-CZ" dirty="0"/>
              <a:t>: základní rámec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14F725-EBA3-FC98-EB76-55B528F9CF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AF4B79E-63F5-DA53-AE9F-056E32F8E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Vliv a mechanismy: </a:t>
            </a:r>
            <a:r>
              <a:rPr lang="cs-CZ" dirty="0" err="1"/>
              <a:t>NSAs</a:t>
            </a:r>
            <a:r>
              <a:rPr lang="cs-CZ" dirty="0"/>
              <a:t> jako doplněk ke státní moci (</a:t>
            </a:r>
            <a:r>
              <a:rPr lang="cs-CZ" dirty="0" err="1"/>
              <a:t>Josselin</a:t>
            </a:r>
            <a:r>
              <a:rPr lang="cs-CZ" dirty="0"/>
              <a:t> a </a:t>
            </a:r>
            <a:r>
              <a:rPr lang="cs-CZ" dirty="0" err="1"/>
              <a:t>Wallace</a:t>
            </a:r>
            <a:r>
              <a:rPr lang="cs-CZ" dirty="0"/>
              <a:t>, 2000)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9E2C4E-FDBC-7A18-0885-BC02FD395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2214002"/>
            <a:ext cx="10753200" cy="4139998"/>
          </a:xfrm>
        </p:spPr>
        <p:txBody>
          <a:bodyPr/>
          <a:lstStyle/>
          <a:p>
            <a:r>
              <a:rPr lang="cs-CZ" b="1" u="sng" dirty="0"/>
              <a:t>Mechanismy vlivu</a:t>
            </a:r>
            <a:r>
              <a:rPr lang="cs-CZ" dirty="0"/>
              <a:t>:</a:t>
            </a:r>
          </a:p>
          <a:p>
            <a:pPr lvl="1"/>
            <a:r>
              <a:rPr lang="cs-CZ" b="1" dirty="0"/>
              <a:t>Lobbing a propagace</a:t>
            </a:r>
            <a:r>
              <a:rPr lang="cs-CZ" dirty="0"/>
              <a:t>: přímá interakce s politickými představiteli a fóry.</a:t>
            </a:r>
          </a:p>
          <a:p>
            <a:pPr lvl="1"/>
            <a:r>
              <a:rPr lang="cs-CZ" b="1" dirty="0"/>
              <a:t>Veřejné kampaně</a:t>
            </a:r>
            <a:r>
              <a:rPr lang="cs-CZ" dirty="0"/>
              <a:t>: využití médií a veřejných akcí k formování názorů a nátlaku na vládu. </a:t>
            </a:r>
          </a:p>
          <a:p>
            <a:pPr lvl="1"/>
            <a:r>
              <a:rPr lang="cs-CZ" b="1" dirty="0"/>
              <a:t>Partnerství</a:t>
            </a:r>
            <a:r>
              <a:rPr lang="cs-CZ" dirty="0"/>
              <a:t>: spolupráce s vládami a dalšími organizacemi při realizaci projektů.</a:t>
            </a:r>
          </a:p>
          <a:p>
            <a:pPr marL="324000" lvl="1" indent="0">
              <a:buNone/>
            </a:pPr>
            <a:endParaRPr lang="cs-CZ" dirty="0"/>
          </a:p>
          <a:p>
            <a:r>
              <a:rPr lang="cs-CZ" b="1" u="sng" dirty="0"/>
              <a:t>Příklady vlivu</a:t>
            </a:r>
            <a:r>
              <a:rPr lang="cs-CZ" dirty="0"/>
              <a:t>: </a:t>
            </a:r>
          </a:p>
          <a:p>
            <a:pPr lvl="1"/>
            <a:r>
              <a:rPr lang="cs-CZ" b="1" dirty="0"/>
              <a:t>Nevládní organizace</a:t>
            </a:r>
            <a:r>
              <a:rPr lang="cs-CZ" dirty="0"/>
              <a:t>: kampaně za lidská práva a environmentální standardy. </a:t>
            </a:r>
          </a:p>
          <a:p>
            <a:pPr lvl="1"/>
            <a:r>
              <a:rPr lang="cs-CZ" b="1" dirty="0"/>
              <a:t>Nadnárodní korporace</a:t>
            </a:r>
            <a:r>
              <a:rPr lang="cs-CZ" dirty="0"/>
              <a:t>: lobbování za příznivé obchodní podmínky a právní předpisy.</a:t>
            </a:r>
          </a:p>
        </p:txBody>
      </p:sp>
    </p:spTree>
    <p:extLst>
      <p:ext uri="{BB962C8B-B14F-4D97-AF65-F5344CB8AC3E}">
        <p14:creationId xmlns:p14="http://schemas.microsoft.com/office/powerpoint/2010/main" val="1201476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43B091-48B8-7A01-CEC2-4C83559C27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/>
              <a:t>NSAs</a:t>
            </a:r>
            <a:r>
              <a:rPr lang="cs-CZ" dirty="0"/>
              <a:t>: základní rámec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E225F1-FEDB-D930-A3E4-3176C24FA5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951C7A1-8EB9-A74C-36AF-D96156A85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Výzvy a kritika (</a:t>
            </a:r>
            <a:r>
              <a:rPr lang="cs-CZ" dirty="0" err="1"/>
              <a:t>Josselin</a:t>
            </a:r>
            <a:r>
              <a:rPr lang="cs-CZ" dirty="0"/>
              <a:t> a </a:t>
            </a:r>
            <a:r>
              <a:rPr lang="cs-CZ" dirty="0" err="1"/>
              <a:t>Wallace</a:t>
            </a:r>
            <a:r>
              <a:rPr lang="cs-CZ" dirty="0"/>
              <a:t>, 2000)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08ABAF-B95E-A851-3C8E-358AB58E3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Odpovědnost</a:t>
            </a:r>
            <a:r>
              <a:rPr lang="cs-CZ" sz="2400" dirty="0"/>
              <a:t> (</a:t>
            </a:r>
            <a:r>
              <a:rPr lang="cs-CZ" sz="2400" dirty="0" err="1"/>
              <a:t>accountability</a:t>
            </a:r>
            <a:r>
              <a:rPr lang="cs-CZ" sz="2400" dirty="0"/>
              <a:t>): otázky týkající se toho, koho nestátní subjekty zastupují, čí zájmy hájí a komu a jak jsou za své jednání odpovědné.</a:t>
            </a:r>
          </a:p>
          <a:p>
            <a:r>
              <a:rPr lang="cs-CZ" sz="2400" b="1" dirty="0"/>
              <a:t>Legitimita</a:t>
            </a:r>
            <a:r>
              <a:rPr lang="cs-CZ" sz="2400" dirty="0"/>
              <a:t>: obavy o demokratickou legitimitu vlivu nestátních subjektů na veřejnou politiku.</a:t>
            </a:r>
          </a:p>
          <a:p>
            <a:r>
              <a:rPr lang="cs-CZ" sz="2400" b="1" dirty="0"/>
              <a:t>Dopad na státní suverenitu</a:t>
            </a:r>
            <a:r>
              <a:rPr lang="cs-CZ" sz="2400" dirty="0"/>
              <a:t>: otázky týkající se oslabení tradičních pravomocí státu v souvislosti s činností nestátních subjektů (viz další slidy).</a:t>
            </a:r>
          </a:p>
        </p:txBody>
      </p:sp>
    </p:spTree>
    <p:extLst>
      <p:ext uri="{BB962C8B-B14F-4D97-AF65-F5344CB8AC3E}">
        <p14:creationId xmlns:p14="http://schemas.microsoft.com/office/powerpoint/2010/main" val="3608866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59BFBC-1912-96B0-0D78-31B369BB64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060E4A6-2275-0DD9-720D-8D6BD81B2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1" y="2900365"/>
            <a:ext cx="5374225" cy="2512144"/>
          </a:xfrm>
        </p:spPr>
        <p:txBody>
          <a:bodyPr anchor="t">
            <a:normAutofit/>
          </a:bodyPr>
          <a:lstStyle/>
          <a:p>
            <a:r>
              <a:rPr lang="cs-CZ" sz="2800" dirty="0"/>
              <a:t>Vědecký pluralismus vs. vědecký </a:t>
            </a:r>
            <a:r>
              <a:rPr lang="cs-CZ" sz="2800" dirty="0" err="1"/>
              <a:t>monoismus</a:t>
            </a:r>
            <a:r>
              <a:rPr lang="cs-CZ" sz="2800" dirty="0"/>
              <a:t>: </a:t>
            </a:r>
            <a:r>
              <a:rPr lang="cs-CZ" sz="2800" dirty="0" err="1"/>
              <a:t>NSAs</a:t>
            </a:r>
            <a:r>
              <a:rPr lang="cs-CZ" sz="2800" dirty="0"/>
              <a:t> z pohledu vybraných teorií MVZ</a:t>
            </a:r>
          </a:p>
        </p:txBody>
      </p:sp>
      <p:pic>
        <p:nvPicPr>
          <p:cNvPr id="10" name="Obrázek 9" descr="Obsah obrázku ozubené kolo, kovové předměty, kolo&#10;&#10;Popis byl vytvořen automaticky">
            <a:extLst>
              <a:ext uri="{FF2B5EF4-FFF2-40B4-BE49-F238E27FC236}">
                <a16:creationId xmlns:a16="http://schemas.microsoft.com/office/drawing/2014/main" id="{BFC30C5A-0426-FDB9-BDB5-D852FF539F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9F31FF-4FDE-C588-D0A9-DFD34AD0F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Nestátní aktéři z pohledu mezinárodních vztahů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74129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fss-prezentace-16-9-cz-v11.potx" id="{1A432768-ED11-4D80-BB7B-F2DE57BF66BD}" vid="{70834B49-2483-4B2E-9811-25D90AF3623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Seminář I - úvod do R a kvantitativního zkoumání konfliktů</Template>
  <TotalTime>1419</TotalTime>
  <Words>3154</Words>
  <Application>Microsoft Office PowerPoint</Application>
  <PresentationFormat>Širokoúhlá obrazovka</PresentationFormat>
  <Paragraphs>219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Tahoma</vt:lpstr>
      <vt:lpstr>Wingdings</vt:lpstr>
      <vt:lpstr>Prezentace_MU_CZ</vt:lpstr>
      <vt:lpstr>Nestátní aktéři jako vyzyvatelé státní moci</vt:lpstr>
      <vt:lpstr>Rest z minula a povinná literatura</vt:lpstr>
      <vt:lpstr>Outline přednášky</vt:lpstr>
      <vt:lpstr>Nestátní aktéři: základní rámec</vt:lpstr>
      <vt:lpstr>Nestátní aktéři (Josselin a Wallace, 2000)</vt:lpstr>
      <vt:lpstr>Typy nestátních aktérů (Josselin a Wallace, 2000)</vt:lpstr>
      <vt:lpstr>Vliv a mechanismy: NSAs jako doplněk ke státní moci (Josselin a Wallace, 2000)</vt:lpstr>
      <vt:lpstr>Výzvy a kritika (Josselin a Wallace, 2000)</vt:lpstr>
      <vt:lpstr>Vědecký pluralismus vs. vědecký monoismus: NSAs z pohledu vybraných teorií MVZ</vt:lpstr>
      <vt:lpstr>Nestátní aktéři vs. stát z pohledu vybraných teorií (MVZ) I</vt:lpstr>
      <vt:lpstr>Nestátní aktéři vs. stát z pohledu vybraných teorií (MVZ) II</vt:lpstr>
      <vt:lpstr>NSAs v kontextu EU a teorie nového intergovernmentalismu (Baird, 2017)</vt:lpstr>
      <vt:lpstr>6 hypotéz upravujících nový intergovernmentalismus (Baird, 2017)</vt:lpstr>
      <vt:lpstr>Stát a státní moc</vt:lpstr>
      <vt:lpstr>Stát a státní moc (Vandergeest a Peluso, 1995)</vt:lpstr>
      <vt:lpstr>NSAs jako vyzyvatelé státní moci</vt:lpstr>
      <vt:lpstr>Outsourcing násilí (Cork, 2000)</vt:lpstr>
      <vt:lpstr>Autonomní násilní NSAs (Tokdemir a Akcinaroglu, 2022). </vt:lpstr>
      <vt:lpstr>Nadnárodní organizovaný zločin (Galeotti, 2000)</vt:lpstr>
      <vt:lpstr>Diaspory (Ostegaard-Nielsen, 2000). </vt:lpstr>
      <vt:lpstr>Náboženská (islamistická) hnutí (Dalacoura, 2000)</vt:lpstr>
      <vt:lpstr>NSAs v kyberprostoru (Sigholm, 2013)</vt:lpstr>
      <vt:lpstr>Ekonomická suverenita (Davis, 2009) </vt:lpstr>
      <vt:lpstr>Stínová ekonomika - prediktory (Medina a Schneider, 2018)</vt:lpstr>
      <vt:lpstr>Válka proti teroru a její dopady (Napoleoni, 2011)</vt:lpstr>
      <vt:lpstr>Veřejné zdraví a bezpečnost (Lemard-Marlow a Wilt, 2017)</vt:lpstr>
      <vt:lpstr>Reference I</vt:lpstr>
      <vt:lpstr>Reference II</vt:lpstr>
      <vt:lpstr>Reference III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Seminář I – Kvantitativní přístup ke zkoumání konfliktů a úvod do R a programování</dc:title>
  <dc:creator>Jan Kleiner</dc:creator>
  <cp:lastModifiedBy>Jan Kleiner</cp:lastModifiedBy>
  <cp:revision>59</cp:revision>
  <cp:lastPrinted>1601-01-01T00:00:00Z</cp:lastPrinted>
  <dcterms:created xsi:type="dcterms:W3CDTF">2024-02-24T08:44:51Z</dcterms:created>
  <dcterms:modified xsi:type="dcterms:W3CDTF">2024-04-22T09:49:46Z</dcterms:modified>
</cp:coreProperties>
</file>