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9" r:id="rId3"/>
    <p:sldId id="257" r:id="rId4"/>
    <p:sldId id="294" r:id="rId5"/>
    <p:sldId id="295" r:id="rId6"/>
    <p:sldId id="300" r:id="rId7"/>
    <p:sldId id="297" r:id="rId8"/>
    <p:sldId id="298" r:id="rId9"/>
    <p:sldId id="296" r:id="rId10"/>
    <p:sldId id="301" r:id="rId11"/>
    <p:sldId id="292" r:id="rId12"/>
    <p:sldId id="293" r:id="rId13"/>
    <p:sldId id="304" r:id="rId14"/>
    <p:sldId id="302" r:id="rId15"/>
    <p:sldId id="305" r:id="rId16"/>
    <p:sldId id="306" r:id="rId17"/>
    <p:sldId id="303" r:id="rId18"/>
    <p:sldId id="307" r:id="rId19"/>
    <p:sldId id="308" r:id="rId20"/>
    <p:sldId id="309" r:id="rId21"/>
    <p:sldId id="310" r:id="rId22"/>
    <p:sldId id="285" r:id="rId23"/>
    <p:sldId id="311" r:id="rId24"/>
    <p:sldId id="291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5AC8AF"/>
    <a:srgbClr val="007A53"/>
    <a:srgbClr val="9100DC"/>
    <a:srgbClr val="00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5768" autoAdjust="0"/>
  </p:normalViewPr>
  <p:slideViewPr>
    <p:cSldViewPr snapToGrid="0">
      <p:cViewPr varScale="1">
        <p:scale>
          <a:sx n="122" d="100"/>
          <a:sy n="122" d="100"/>
        </p:scale>
        <p:origin x="102" y="20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ABA07-C49C-47F5-A76E-52EE9A54C9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D7C2BD-CF7D-41B2-8E73-BBEB8155ABA8}">
      <dgm:prSet/>
      <dgm:spPr/>
      <dgm:t>
        <a:bodyPr/>
        <a:lstStyle/>
        <a:p>
          <a:r>
            <a:rPr lang="cs-CZ" b="0"/>
            <a:t>Strany konfliktu, jejich různé role při řešení a metody řešení konfliktů.</a:t>
          </a:r>
          <a:endParaRPr lang="en-US"/>
        </a:p>
      </dgm:t>
    </dgm:pt>
    <dgm:pt modelId="{2389A520-528B-461D-8625-E1C843B96F44}" type="parTrans" cxnId="{3AC51792-10E0-4056-B77B-612EB76DDDF1}">
      <dgm:prSet/>
      <dgm:spPr/>
      <dgm:t>
        <a:bodyPr/>
        <a:lstStyle/>
        <a:p>
          <a:endParaRPr lang="en-US"/>
        </a:p>
      </dgm:t>
    </dgm:pt>
    <dgm:pt modelId="{BE5403E8-CAA2-443B-8AAB-BB41666C3357}" type="sibTrans" cxnId="{3AC51792-10E0-4056-B77B-612EB76DDDF1}">
      <dgm:prSet/>
      <dgm:spPr/>
      <dgm:t>
        <a:bodyPr/>
        <a:lstStyle/>
        <a:p>
          <a:endParaRPr lang="en-US"/>
        </a:p>
      </dgm:t>
    </dgm:pt>
    <dgm:pt modelId="{ADAA8ABE-E9C7-41C9-B520-A431F2B4EECC}">
      <dgm:prSet/>
      <dgm:spPr/>
      <dgm:t>
        <a:bodyPr/>
        <a:lstStyle/>
        <a:p>
          <a:r>
            <a:rPr lang="cs-CZ" b="0"/>
            <a:t>Legitimní násilí (válka) jako jeden z prostředků řešení.</a:t>
          </a:r>
          <a:endParaRPr lang="en-US"/>
        </a:p>
      </dgm:t>
    </dgm:pt>
    <dgm:pt modelId="{3B08176D-1823-4BB9-9663-2FC1EF23C6D3}" type="parTrans" cxnId="{3B9AF43A-2F5D-4E73-B4FB-589F12918EB4}">
      <dgm:prSet/>
      <dgm:spPr/>
      <dgm:t>
        <a:bodyPr/>
        <a:lstStyle/>
        <a:p>
          <a:endParaRPr lang="en-US"/>
        </a:p>
      </dgm:t>
    </dgm:pt>
    <dgm:pt modelId="{A37870F0-B176-4A4A-BD57-5293C30655E3}" type="sibTrans" cxnId="{3B9AF43A-2F5D-4E73-B4FB-589F12918EB4}">
      <dgm:prSet/>
      <dgm:spPr/>
      <dgm:t>
        <a:bodyPr/>
        <a:lstStyle/>
        <a:p>
          <a:endParaRPr lang="en-US"/>
        </a:p>
      </dgm:t>
    </dgm:pt>
    <dgm:pt modelId="{CB364374-4806-4C16-B313-EC23247B5D76}">
      <dgm:prSet/>
      <dgm:spPr/>
      <dgm:t>
        <a:bodyPr/>
        <a:lstStyle/>
        <a:p>
          <a:r>
            <a:rPr lang="cs-CZ" b="0"/>
            <a:t>Teorie her.</a:t>
          </a:r>
          <a:endParaRPr lang="en-US"/>
        </a:p>
      </dgm:t>
    </dgm:pt>
    <dgm:pt modelId="{0B579B05-79C6-4E43-9567-641A0C683E04}" type="parTrans" cxnId="{7655997A-A54E-409D-9E8F-2252E3091141}">
      <dgm:prSet/>
      <dgm:spPr/>
      <dgm:t>
        <a:bodyPr/>
        <a:lstStyle/>
        <a:p>
          <a:endParaRPr lang="en-US"/>
        </a:p>
      </dgm:t>
    </dgm:pt>
    <dgm:pt modelId="{7E19D37A-61D5-4EC6-9057-6BEC291BF7AB}" type="sibTrans" cxnId="{7655997A-A54E-409D-9E8F-2252E3091141}">
      <dgm:prSet/>
      <dgm:spPr/>
      <dgm:t>
        <a:bodyPr/>
        <a:lstStyle/>
        <a:p>
          <a:endParaRPr lang="en-US"/>
        </a:p>
      </dgm:t>
    </dgm:pt>
    <dgm:pt modelId="{F81BED3C-A923-47FC-A6F2-6FA57026AA59}">
      <dgm:prSet/>
      <dgm:spPr/>
      <dgm:t>
        <a:bodyPr/>
        <a:lstStyle/>
        <a:p>
          <a:r>
            <a:rPr lang="cs-CZ" b="0"/>
            <a:t>Teorie her v praxi.</a:t>
          </a:r>
          <a:endParaRPr lang="en-US"/>
        </a:p>
      </dgm:t>
    </dgm:pt>
    <dgm:pt modelId="{A21CE0B4-5BF1-408F-BDB4-32DD05798447}" type="parTrans" cxnId="{A8A89502-CECA-4A8F-8AD3-F91004D1D53C}">
      <dgm:prSet/>
      <dgm:spPr/>
      <dgm:t>
        <a:bodyPr/>
        <a:lstStyle/>
        <a:p>
          <a:endParaRPr lang="en-US"/>
        </a:p>
      </dgm:t>
    </dgm:pt>
    <dgm:pt modelId="{41027CF0-F843-49FD-9C0B-6172EF99945F}" type="sibTrans" cxnId="{A8A89502-CECA-4A8F-8AD3-F91004D1D53C}">
      <dgm:prSet/>
      <dgm:spPr/>
      <dgm:t>
        <a:bodyPr/>
        <a:lstStyle/>
        <a:p>
          <a:endParaRPr lang="en-US"/>
        </a:p>
      </dgm:t>
    </dgm:pt>
    <dgm:pt modelId="{2413A64B-1874-44AD-98D8-1FA9FFEA47C3}" type="pres">
      <dgm:prSet presAssocID="{800ABA07-C49C-47F5-A76E-52EE9A54C971}" presName="outerComposite" presStyleCnt="0">
        <dgm:presLayoutVars>
          <dgm:chMax val="5"/>
          <dgm:dir/>
          <dgm:resizeHandles val="exact"/>
        </dgm:presLayoutVars>
      </dgm:prSet>
      <dgm:spPr/>
    </dgm:pt>
    <dgm:pt modelId="{2FEA68CA-E12C-45CC-A86D-EE1A8871E616}" type="pres">
      <dgm:prSet presAssocID="{800ABA07-C49C-47F5-A76E-52EE9A54C971}" presName="dummyMaxCanvas" presStyleCnt="0">
        <dgm:presLayoutVars/>
      </dgm:prSet>
      <dgm:spPr/>
    </dgm:pt>
    <dgm:pt modelId="{BB46AC26-EA04-45FC-BB20-A7F24377C338}" type="pres">
      <dgm:prSet presAssocID="{800ABA07-C49C-47F5-A76E-52EE9A54C971}" presName="FourNodes_1" presStyleLbl="node1" presStyleIdx="0" presStyleCnt="4">
        <dgm:presLayoutVars>
          <dgm:bulletEnabled val="1"/>
        </dgm:presLayoutVars>
      </dgm:prSet>
      <dgm:spPr/>
    </dgm:pt>
    <dgm:pt modelId="{983C030F-8E86-4ACC-9B4C-576D9410AC81}" type="pres">
      <dgm:prSet presAssocID="{800ABA07-C49C-47F5-A76E-52EE9A54C971}" presName="FourNodes_2" presStyleLbl="node1" presStyleIdx="1" presStyleCnt="4">
        <dgm:presLayoutVars>
          <dgm:bulletEnabled val="1"/>
        </dgm:presLayoutVars>
      </dgm:prSet>
      <dgm:spPr/>
    </dgm:pt>
    <dgm:pt modelId="{77582859-334A-4328-9324-C4593291EB3D}" type="pres">
      <dgm:prSet presAssocID="{800ABA07-C49C-47F5-A76E-52EE9A54C971}" presName="FourNodes_3" presStyleLbl="node1" presStyleIdx="2" presStyleCnt="4">
        <dgm:presLayoutVars>
          <dgm:bulletEnabled val="1"/>
        </dgm:presLayoutVars>
      </dgm:prSet>
      <dgm:spPr/>
    </dgm:pt>
    <dgm:pt modelId="{6724B675-48E1-4149-B85A-B3873EEB9D1D}" type="pres">
      <dgm:prSet presAssocID="{800ABA07-C49C-47F5-A76E-52EE9A54C971}" presName="FourNodes_4" presStyleLbl="node1" presStyleIdx="3" presStyleCnt="4">
        <dgm:presLayoutVars>
          <dgm:bulletEnabled val="1"/>
        </dgm:presLayoutVars>
      </dgm:prSet>
      <dgm:spPr/>
    </dgm:pt>
    <dgm:pt modelId="{538B6279-1925-4F1F-82B5-718EB179B8DF}" type="pres">
      <dgm:prSet presAssocID="{800ABA07-C49C-47F5-A76E-52EE9A54C971}" presName="FourConn_1-2" presStyleLbl="fgAccFollowNode1" presStyleIdx="0" presStyleCnt="3">
        <dgm:presLayoutVars>
          <dgm:bulletEnabled val="1"/>
        </dgm:presLayoutVars>
      </dgm:prSet>
      <dgm:spPr/>
    </dgm:pt>
    <dgm:pt modelId="{E34A78BC-7FB1-407F-9B5B-2C9441A2063E}" type="pres">
      <dgm:prSet presAssocID="{800ABA07-C49C-47F5-A76E-52EE9A54C971}" presName="FourConn_2-3" presStyleLbl="fgAccFollowNode1" presStyleIdx="1" presStyleCnt="3">
        <dgm:presLayoutVars>
          <dgm:bulletEnabled val="1"/>
        </dgm:presLayoutVars>
      </dgm:prSet>
      <dgm:spPr/>
    </dgm:pt>
    <dgm:pt modelId="{0B3BCEE4-7858-4589-B0D4-0BCEECAA76E2}" type="pres">
      <dgm:prSet presAssocID="{800ABA07-C49C-47F5-A76E-52EE9A54C971}" presName="FourConn_3-4" presStyleLbl="fgAccFollowNode1" presStyleIdx="2" presStyleCnt="3">
        <dgm:presLayoutVars>
          <dgm:bulletEnabled val="1"/>
        </dgm:presLayoutVars>
      </dgm:prSet>
      <dgm:spPr/>
    </dgm:pt>
    <dgm:pt modelId="{A5AEB262-B43C-4A9F-8258-632FA5DCB3E8}" type="pres">
      <dgm:prSet presAssocID="{800ABA07-C49C-47F5-A76E-52EE9A54C971}" presName="FourNodes_1_text" presStyleLbl="node1" presStyleIdx="3" presStyleCnt="4">
        <dgm:presLayoutVars>
          <dgm:bulletEnabled val="1"/>
        </dgm:presLayoutVars>
      </dgm:prSet>
      <dgm:spPr/>
    </dgm:pt>
    <dgm:pt modelId="{05ED0C84-E978-4C24-88CF-1768F809011B}" type="pres">
      <dgm:prSet presAssocID="{800ABA07-C49C-47F5-A76E-52EE9A54C971}" presName="FourNodes_2_text" presStyleLbl="node1" presStyleIdx="3" presStyleCnt="4">
        <dgm:presLayoutVars>
          <dgm:bulletEnabled val="1"/>
        </dgm:presLayoutVars>
      </dgm:prSet>
      <dgm:spPr/>
    </dgm:pt>
    <dgm:pt modelId="{A7F7673F-3579-4059-9690-6B245D246C49}" type="pres">
      <dgm:prSet presAssocID="{800ABA07-C49C-47F5-A76E-52EE9A54C971}" presName="FourNodes_3_text" presStyleLbl="node1" presStyleIdx="3" presStyleCnt="4">
        <dgm:presLayoutVars>
          <dgm:bulletEnabled val="1"/>
        </dgm:presLayoutVars>
      </dgm:prSet>
      <dgm:spPr/>
    </dgm:pt>
    <dgm:pt modelId="{308CCD10-70B1-4E6B-9818-B064101239A0}" type="pres">
      <dgm:prSet presAssocID="{800ABA07-C49C-47F5-A76E-52EE9A54C97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8A89502-CECA-4A8F-8AD3-F91004D1D53C}" srcId="{800ABA07-C49C-47F5-A76E-52EE9A54C971}" destId="{F81BED3C-A923-47FC-A6F2-6FA57026AA59}" srcOrd="3" destOrd="0" parTransId="{A21CE0B4-5BF1-408F-BDB4-32DD05798447}" sibTransId="{41027CF0-F843-49FD-9C0B-6172EF99945F}"/>
    <dgm:cxn modelId="{A84D600A-643D-4C15-8696-97931A018F68}" type="presOf" srcId="{BE5403E8-CAA2-443B-8AAB-BB41666C3357}" destId="{538B6279-1925-4F1F-82B5-718EB179B8DF}" srcOrd="0" destOrd="0" presId="urn:microsoft.com/office/officeart/2005/8/layout/vProcess5"/>
    <dgm:cxn modelId="{940D0125-DC97-48BC-BA82-58C736E4B186}" type="presOf" srcId="{F81BED3C-A923-47FC-A6F2-6FA57026AA59}" destId="{308CCD10-70B1-4E6B-9818-B064101239A0}" srcOrd="1" destOrd="0" presId="urn:microsoft.com/office/officeart/2005/8/layout/vProcess5"/>
    <dgm:cxn modelId="{F631A22F-6536-4840-95A2-660131D27D1C}" type="presOf" srcId="{F4D7C2BD-CF7D-41B2-8E73-BBEB8155ABA8}" destId="{A5AEB262-B43C-4A9F-8258-632FA5DCB3E8}" srcOrd="1" destOrd="0" presId="urn:microsoft.com/office/officeart/2005/8/layout/vProcess5"/>
    <dgm:cxn modelId="{3B9AF43A-2F5D-4E73-B4FB-589F12918EB4}" srcId="{800ABA07-C49C-47F5-A76E-52EE9A54C971}" destId="{ADAA8ABE-E9C7-41C9-B520-A431F2B4EECC}" srcOrd="1" destOrd="0" parTransId="{3B08176D-1823-4BB9-9663-2FC1EF23C6D3}" sibTransId="{A37870F0-B176-4A4A-BD57-5293C30655E3}"/>
    <dgm:cxn modelId="{A0114667-EFDA-4EE4-8B79-54D46619107E}" type="presOf" srcId="{CB364374-4806-4C16-B313-EC23247B5D76}" destId="{77582859-334A-4328-9324-C4593291EB3D}" srcOrd="0" destOrd="0" presId="urn:microsoft.com/office/officeart/2005/8/layout/vProcess5"/>
    <dgm:cxn modelId="{543D296B-08F4-429D-8E0C-BE83B9413917}" type="presOf" srcId="{CB364374-4806-4C16-B313-EC23247B5D76}" destId="{A7F7673F-3579-4059-9690-6B245D246C49}" srcOrd="1" destOrd="0" presId="urn:microsoft.com/office/officeart/2005/8/layout/vProcess5"/>
    <dgm:cxn modelId="{5A5FF652-6D36-4564-88C3-72462244DC01}" type="presOf" srcId="{ADAA8ABE-E9C7-41C9-B520-A431F2B4EECC}" destId="{05ED0C84-E978-4C24-88CF-1768F809011B}" srcOrd="1" destOrd="0" presId="urn:microsoft.com/office/officeart/2005/8/layout/vProcess5"/>
    <dgm:cxn modelId="{7655997A-A54E-409D-9E8F-2252E3091141}" srcId="{800ABA07-C49C-47F5-A76E-52EE9A54C971}" destId="{CB364374-4806-4C16-B313-EC23247B5D76}" srcOrd="2" destOrd="0" parTransId="{0B579B05-79C6-4E43-9567-641A0C683E04}" sibTransId="{7E19D37A-61D5-4EC6-9057-6BEC291BF7AB}"/>
    <dgm:cxn modelId="{80834D8C-C398-443D-9BB4-E9C517405BF2}" type="presOf" srcId="{A37870F0-B176-4A4A-BD57-5293C30655E3}" destId="{E34A78BC-7FB1-407F-9B5B-2C9441A2063E}" srcOrd="0" destOrd="0" presId="urn:microsoft.com/office/officeart/2005/8/layout/vProcess5"/>
    <dgm:cxn modelId="{3AC51792-10E0-4056-B77B-612EB76DDDF1}" srcId="{800ABA07-C49C-47F5-A76E-52EE9A54C971}" destId="{F4D7C2BD-CF7D-41B2-8E73-BBEB8155ABA8}" srcOrd="0" destOrd="0" parTransId="{2389A520-528B-461D-8625-E1C843B96F44}" sibTransId="{BE5403E8-CAA2-443B-8AAB-BB41666C3357}"/>
    <dgm:cxn modelId="{8717BCA2-BB76-4288-8549-1B444C1F3E3B}" type="presOf" srcId="{F81BED3C-A923-47FC-A6F2-6FA57026AA59}" destId="{6724B675-48E1-4149-B85A-B3873EEB9D1D}" srcOrd="0" destOrd="0" presId="urn:microsoft.com/office/officeart/2005/8/layout/vProcess5"/>
    <dgm:cxn modelId="{6A3D51B0-EA33-4E6C-B9B0-CCF5BCE55639}" type="presOf" srcId="{800ABA07-C49C-47F5-A76E-52EE9A54C971}" destId="{2413A64B-1874-44AD-98D8-1FA9FFEA47C3}" srcOrd="0" destOrd="0" presId="urn:microsoft.com/office/officeart/2005/8/layout/vProcess5"/>
    <dgm:cxn modelId="{417DC3D0-65C5-4FD1-8D07-99D66911D3ED}" type="presOf" srcId="{ADAA8ABE-E9C7-41C9-B520-A431F2B4EECC}" destId="{983C030F-8E86-4ACC-9B4C-576D9410AC81}" srcOrd="0" destOrd="0" presId="urn:microsoft.com/office/officeart/2005/8/layout/vProcess5"/>
    <dgm:cxn modelId="{DA1C06E1-DB3A-4C1C-8426-7E47959A6D7D}" type="presOf" srcId="{F4D7C2BD-CF7D-41B2-8E73-BBEB8155ABA8}" destId="{BB46AC26-EA04-45FC-BB20-A7F24377C338}" srcOrd="0" destOrd="0" presId="urn:microsoft.com/office/officeart/2005/8/layout/vProcess5"/>
    <dgm:cxn modelId="{79E544E9-50AF-4442-8E39-8FAC51AD2A01}" type="presOf" srcId="{7E19D37A-61D5-4EC6-9057-6BEC291BF7AB}" destId="{0B3BCEE4-7858-4589-B0D4-0BCEECAA76E2}" srcOrd="0" destOrd="0" presId="urn:microsoft.com/office/officeart/2005/8/layout/vProcess5"/>
    <dgm:cxn modelId="{CC6C4199-3FB8-4203-AA13-3795DEE2DA3F}" type="presParOf" srcId="{2413A64B-1874-44AD-98D8-1FA9FFEA47C3}" destId="{2FEA68CA-E12C-45CC-A86D-EE1A8871E616}" srcOrd="0" destOrd="0" presId="urn:microsoft.com/office/officeart/2005/8/layout/vProcess5"/>
    <dgm:cxn modelId="{3BE4DC6A-2EED-4DDC-B231-1707426BAE23}" type="presParOf" srcId="{2413A64B-1874-44AD-98D8-1FA9FFEA47C3}" destId="{BB46AC26-EA04-45FC-BB20-A7F24377C338}" srcOrd="1" destOrd="0" presId="urn:microsoft.com/office/officeart/2005/8/layout/vProcess5"/>
    <dgm:cxn modelId="{F311940F-0822-422C-9C3C-24D7DE739689}" type="presParOf" srcId="{2413A64B-1874-44AD-98D8-1FA9FFEA47C3}" destId="{983C030F-8E86-4ACC-9B4C-576D9410AC81}" srcOrd="2" destOrd="0" presId="urn:microsoft.com/office/officeart/2005/8/layout/vProcess5"/>
    <dgm:cxn modelId="{596EF25E-4FBC-4E13-8B5C-D3EA2E813D01}" type="presParOf" srcId="{2413A64B-1874-44AD-98D8-1FA9FFEA47C3}" destId="{77582859-334A-4328-9324-C4593291EB3D}" srcOrd="3" destOrd="0" presId="urn:microsoft.com/office/officeart/2005/8/layout/vProcess5"/>
    <dgm:cxn modelId="{0BADF202-0FE5-4E23-AE0E-65E8CAC7C290}" type="presParOf" srcId="{2413A64B-1874-44AD-98D8-1FA9FFEA47C3}" destId="{6724B675-48E1-4149-B85A-B3873EEB9D1D}" srcOrd="4" destOrd="0" presId="urn:microsoft.com/office/officeart/2005/8/layout/vProcess5"/>
    <dgm:cxn modelId="{E43EFEB7-1D2B-4C9C-9607-4058CA543EFE}" type="presParOf" srcId="{2413A64B-1874-44AD-98D8-1FA9FFEA47C3}" destId="{538B6279-1925-4F1F-82B5-718EB179B8DF}" srcOrd="5" destOrd="0" presId="urn:microsoft.com/office/officeart/2005/8/layout/vProcess5"/>
    <dgm:cxn modelId="{0C4FBEF0-05A8-4594-871A-D1BD0BF5B2AA}" type="presParOf" srcId="{2413A64B-1874-44AD-98D8-1FA9FFEA47C3}" destId="{E34A78BC-7FB1-407F-9B5B-2C9441A2063E}" srcOrd="6" destOrd="0" presId="urn:microsoft.com/office/officeart/2005/8/layout/vProcess5"/>
    <dgm:cxn modelId="{381729B1-6A72-493A-B4CE-942499112CDB}" type="presParOf" srcId="{2413A64B-1874-44AD-98D8-1FA9FFEA47C3}" destId="{0B3BCEE4-7858-4589-B0D4-0BCEECAA76E2}" srcOrd="7" destOrd="0" presId="urn:microsoft.com/office/officeart/2005/8/layout/vProcess5"/>
    <dgm:cxn modelId="{24C58784-450A-4282-9503-CA1A598F4B6C}" type="presParOf" srcId="{2413A64B-1874-44AD-98D8-1FA9FFEA47C3}" destId="{A5AEB262-B43C-4A9F-8258-632FA5DCB3E8}" srcOrd="8" destOrd="0" presId="urn:microsoft.com/office/officeart/2005/8/layout/vProcess5"/>
    <dgm:cxn modelId="{652E0A6F-E79D-46F1-A8AB-950B4099A211}" type="presParOf" srcId="{2413A64B-1874-44AD-98D8-1FA9FFEA47C3}" destId="{05ED0C84-E978-4C24-88CF-1768F809011B}" srcOrd="9" destOrd="0" presId="urn:microsoft.com/office/officeart/2005/8/layout/vProcess5"/>
    <dgm:cxn modelId="{77E98C71-5C24-439C-8159-20247CD1D930}" type="presParOf" srcId="{2413A64B-1874-44AD-98D8-1FA9FFEA47C3}" destId="{A7F7673F-3579-4059-9690-6B245D246C49}" srcOrd="10" destOrd="0" presId="urn:microsoft.com/office/officeart/2005/8/layout/vProcess5"/>
    <dgm:cxn modelId="{035A537B-5820-4F0C-8A89-95B80F43DBB3}" type="presParOf" srcId="{2413A64B-1874-44AD-98D8-1FA9FFEA47C3}" destId="{308CCD10-70B1-4E6B-9818-B064101239A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6AC26-EA04-45FC-BB20-A7F24377C338}">
      <dsp:nvSpPr>
        <dsp:cNvPr id="0" name=""/>
        <dsp:cNvSpPr/>
      </dsp:nvSpPr>
      <dsp:spPr>
        <a:xfrm>
          <a:off x="0" y="0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Strany konfliktu, jejich různé role při řešení a metody řešení konfliktů.</a:t>
          </a:r>
          <a:endParaRPr lang="en-US" sz="2500" kern="1200"/>
        </a:p>
      </dsp:txBody>
      <dsp:txXfrm>
        <a:off x="26676" y="26676"/>
        <a:ext cx="7542774" cy="857447"/>
      </dsp:txXfrm>
    </dsp:sp>
    <dsp:sp modelId="{983C030F-8E86-4ACC-9B4C-576D9410AC81}">
      <dsp:nvSpPr>
        <dsp:cNvPr id="0" name=""/>
        <dsp:cNvSpPr/>
      </dsp:nvSpPr>
      <dsp:spPr>
        <a:xfrm>
          <a:off x="720464" y="1076399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Legitimní násilí (válka) jako jeden z prostředků řešení.</a:t>
          </a:r>
          <a:endParaRPr lang="en-US" sz="2500" kern="1200"/>
        </a:p>
      </dsp:txBody>
      <dsp:txXfrm>
        <a:off x="747140" y="1103075"/>
        <a:ext cx="7236723" cy="857447"/>
      </dsp:txXfrm>
    </dsp:sp>
    <dsp:sp modelId="{77582859-334A-4328-9324-C4593291EB3D}">
      <dsp:nvSpPr>
        <dsp:cNvPr id="0" name=""/>
        <dsp:cNvSpPr/>
      </dsp:nvSpPr>
      <dsp:spPr>
        <a:xfrm>
          <a:off x="1430175" y="2152798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Teorie her.</a:t>
          </a:r>
          <a:endParaRPr lang="en-US" sz="2500" kern="1200"/>
        </a:p>
      </dsp:txBody>
      <dsp:txXfrm>
        <a:off x="1456851" y="2179474"/>
        <a:ext cx="7247477" cy="857447"/>
      </dsp:txXfrm>
    </dsp:sp>
    <dsp:sp modelId="{6724B675-48E1-4149-B85A-B3873EEB9D1D}">
      <dsp:nvSpPr>
        <dsp:cNvPr id="0" name=""/>
        <dsp:cNvSpPr/>
      </dsp:nvSpPr>
      <dsp:spPr>
        <a:xfrm>
          <a:off x="2150639" y="3229198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Teorie her v praxi.</a:t>
          </a:r>
          <a:endParaRPr lang="en-US" sz="2500" kern="1200"/>
        </a:p>
      </dsp:txBody>
      <dsp:txXfrm>
        <a:off x="2177315" y="3255874"/>
        <a:ext cx="7236723" cy="857447"/>
      </dsp:txXfrm>
    </dsp:sp>
    <dsp:sp modelId="{538B6279-1925-4F1F-82B5-718EB179B8DF}">
      <dsp:nvSpPr>
        <dsp:cNvPr id="0" name=""/>
        <dsp:cNvSpPr/>
      </dsp:nvSpPr>
      <dsp:spPr>
        <a:xfrm>
          <a:off x="8010540" y="6975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143744" y="697589"/>
        <a:ext cx="325611" cy="445494"/>
      </dsp:txXfrm>
    </dsp:sp>
    <dsp:sp modelId="{E34A78BC-7FB1-407F-9B5B-2C9441A2063E}">
      <dsp:nvSpPr>
        <dsp:cNvPr id="0" name=""/>
        <dsp:cNvSpPr/>
      </dsp:nvSpPr>
      <dsp:spPr>
        <a:xfrm>
          <a:off x="8731004" y="17739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864208" y="1773989"/>
        <a:ext cx="325611" cy="445494"/>
      </dsp:txXfrm>
    </dsp:sp>
    <dsp:sp modelId="{0B3BCEE4-7858-4589-B0D4-0BCEECAA76E2}">
      <dsp:nvSpPr>
        <dsp:cNvPr id="0" name=""/>
        <dsp:cNvSpPr/>
      </dsp:nvSpPr>
      <dsp:spPr>
        <a:xfrm>
          <a:off x="9440715" y="2850388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573919" y="2850388"/>
        <a:ext cx="325611" cy="44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700" dirty="0"/>
              <a:t>Řešení konfliktu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451475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BSSn4404 Výzkum konfliktu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Jan Kleiner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6.5.2024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Intro</a:t>
            </a:r>
            <a:endParaRPr lang="cs-CZ"/>
          </a:p>
        </p:txBody>
      </p:sp>
      <p:pic>
        <p:nvPicPr>
          <p:cNvPr id="8" name="Obrázek 7" descr="Obsah obrázku ruka, osoba, prst, zápěstí&#10;&#10;Popis byl vytvořen automaticky">
            <a:extLst>
              <a:ext uri="{FF2B5EF4-FFF2-40B4-BE49-F238E27FC236}">
                <a16:creationId xmlns:a16="http://schemas.microsoft.com/office/drawing/2014/main" id="{B8800221-0522-60D8-4103-1B988C8F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9BDE0F-2440-9AEC-AECD-CA7F0A6FE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Metody řešení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F29F5D-2959-C83C-C62E-CE71C27D6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C6D7C1-A3D7-4B75-0EA4-2AA8E865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Kooperační a kolaborační metody řešení (</a:t>
            </a:r>
            <a:r>
              <a:rPr lang="cs-CZ" dirty="0" err="1"/>
              <a:t>Ramsbotham</a:t>
            </a:r>
            <a:r>
              <a:rPr lang="cs-CZ" dirty="0"/>
              <a:t> a kol., 2011)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662AE6-91D1-F81B-6054-B85F094C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r>
              <a:rPr lang="cs-CZ" sz="2400" b="1" dirty="0"/>
              <a:t>Přístupy založené na spolupráci</a:t>
            </a:r>
            <a:r>
              <a:rPr lang="cs-CZ" sz="2400" dirty="0"/>
              <a:t>: stále větší význam v mezinárodních vztazích, zejména v environmentálních konfliktech s více zúčastněnými stranami.</a:t>
            </a:r>
          </a:p>
          <a:p>
            <a:r>
              <a:rPr lang="cs-CZ" sz="2400" b="1" dirty="0"/>
              <a:t>Zprostředkované dialogy</a:t>
            </a:r>
            <a:r>
              <a:rPr lang="cs-CZ" sz="2400" dirty="0"/>
              <a:t>: klíčové v bezpečnostních iniciativách na úrovni komunit, které posilují místní kapacity pro řešení konfliktů a přivádí do situace emancipační snahy.</a:t>
            </a:r>
          </a:p>
        </p:txBody>
      </p:sp>
    </p:spTree>
    <p:extLst>
      <p:ext uri="{BB962C8B-B14F-4D97-AF65-F5344CB8AC3E}">
        <p14:creationId xmlns:p14="http://schemas.microsoft.com/office/powerpoint/2010/main" val="425794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C8E804-4ADC-3EDF-74D9-6C602E84F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59CB84-51F1-F95E-8330-DDFB75846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7DBB1A-3EE5-991B-483B-5E926FCE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1137376"/>
          </a:xfrm>
        </p:spPr>
        <p:txBody>
          <a:bodyPr/>
          <a:lstStyle/>
          <a:p>
            <a:r>
              <a:rPr lang="cs-CZ" dirty="0"/>
              <a:t>Je válka legitimním prostředkem řešení konfliktů? Proč ano/ne? Jaká je v tomto současná diskuze o válce na Ukrajině?</a:t>
            </a:r>
          </a:p>
        </p:txBody>
      </p:sp>
    </p:spTree>
    <p:extLst>
      <p:ext uri="{BB962C8B-B14F-4D97-AF65-F5344CB8AC3E}">
        <p14:creationId xmlns:p14="http://schemas.microsoft.com/office/powerpoint/2010/main" val="235578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96E3E-88EF-1B2A-E192-0F8311837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Násilné řešení konfliktu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A65A8-020A-89B4-2132-F8207A471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6F4AA6-1E06-B225-78B6-69DC2A19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Válka jako řešení konfliktů I - realismus</a:t>
            </a:r>
          </a:p>
        </p:txBody>
      </p:sp>
      <p:pic>
        <p:nvPicPr>
          <p:cNvPr id="7" name="Obrázek 6" descr="Obsah obrázku zbraň, Chladná zbraň, meč, hřebík&#10;&#10;Popis byl vytvořen automaticky">
            <a:extLst>
              <a:ext uri="{FF2B5EF4-FFF2-40B4-BE49-F238E27FC236}">
                <a16:creationId xmlns:a16="http://schemas.microsoft.com/office/drawing/2014/main" id="{F1BDC49C-79AC-68B2-B56B-9C88673F0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3220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A63F6C-BE85-9AB3-41BB-CD8AF9679B6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err="1"/>
              <a:t>Luttwak</a:t>
            </a:r>
            <a:r>
              <a:rPr lang="cs-CZ" sz="1800" dirty="0"/>
              <a:t> (1999): V určitých případech může </a:t>
            </a:r>
            <a:r>
              <a:rPr lang="cs-CZ" sz="1800" b="1" dirty="0"/>
              <a:t>humanitární akce </a:t>
            </a:r>
            <a:r>
              <a:rPr lang="cs-CZ" sz="1800" dirty="0"/>
              <a:t>v probíhajícím konfliktu být </a:t>
            </a:r>
            <a:r>
              <a:rPr lang="cs-CZ" sz="1800" b="1" dirty="0"/>
              <a:t>škodlivá</a:t>
            </a:r>
            <a:r>
              <a:rPr lang="cs-CZ" sz="1800" dirty="0"/>
              <a:t>, zbytečně jej </a:t>
            </a:r>
            <a:r>
              <a:rPr lang="cs-CZ" sz="1800" b="1" dirty="0"/>
              <a:t>protahovat</a:t>
            </a:r>
            <a:r>
              <a:rPr lang="cs-CZ" sz="1800" dirty="0"/>
              <a:t> a </a:t>
            </a:r>
            <a:r>
              <a:rPr lang="cs-CZ" sz="1800" b="1" dirty="0"/>
              <a:t>neadresovat jeho příčiny </a:t>
            </a:r>
            <a:r>
              <a:rPr lang="cs-CZ" sz="1800" b="1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 měly by se balancovat okamžité potřeby obyvatelstva a zároveň dlouhodobé politické a vojenské aspekty.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Ukončení konfliktu </a:t>
            </a:r>
            <a:r>
              <a:rPr lang="cs-CZ" sz="1800" b="1" dirty="0"/>
              <a:t>vyčerpáním válčících stran </a:t>
            </a:r>
            <a:r>
              <a:rPr lang="cs-CZ" sz="1800" dirty="0"/>
              <a:t>nebo </a:t>
            </a:r>
            <a:r>
              <a:rPr lang="cs-CZ" sz="1800" b="1" dirty="0"/>
              <a:t>jedné ze stran </a:t>
            </a:r>
            <a:r>
              <a:rPr lang="cs-CZ" sz="1800" dirty="0"/>
              <a:t>a </a:t>
            </a:r>
            <a:r>
              <a:rPr lang="cs-CZ" sz="1800" b="1" dirty="0"/>
              <a:t>vítězstvím</a:t>
            </a:r>
            <a:r>
              <a:rPr lang="cs-CZ" sz="1800" dirty="0"/>
              <a:t> té druhé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 mír prostřednictvím vojenského řešení.</a:t>
            </a:r>
          </a:p>
        </p:txBody>
      </p:sp>
    </p:spTree>
    <p:extLst>
      <p:ext uri="{BB962C8B-B14F-4D97-AF65-F5344CB8AC3E}">
        <p14:creationId xmlns:p14="http://schemas.microsoft.com/office/powerpoint/2010/main" val="150331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B89A59-5339-6759-4827-7A7788189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Násilné řešení konfliktů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3A2C61-8932-F6D7-FFFB-7B8B82A61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465381-84DF-F862-1A64-95B20D4C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Válka jako řešení konfliktů II - liberalismus</a:t>
            </a:r>
          </a:p>
        </p:txBody>
      </p:sp>
      <p:pic>
        <p:nvPicPr>
          <p:cNvPr id="7" name="Obrázek 6" descr="Obsah obrázku zbraň, Chladná zbraň, meč, hřebík&#10;&#10;Popis byl vytvořen automaticky">
            <a:extLst>
              <a:ext uri="{FF2B5EF4-FFF2-40B4-BE49-F238E27FC236}">
                <a16:creationId xmlns:a16="http://schemas.microsoft.com/office/drawing/2014/main" id="{4AC6FCB9-88DA-82B5-990E-75E0E6616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3220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18C93F-89D9-8CD5-2234-CC2AE7955D6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Negativní důsledky </a:t>
            </a:r>
            <a:r>
              <a:rPr lang="cs-CZ" sz="2000" dirty="0"/>
              <a:t>– ekonomické a humanitární (</a:t>
            </a:r>
            <a:r>
              <a:rPr lang="cs-CZ" sz="2000" dirty="0" err="1"/>
              <a:t>Wani</a:t>
            </a:r>
            <a:r>
              <a:rPr lang="cs-CZ" sz="2000" dirty="0"/>
              <a:t>, 2011).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Preferována jsou mírová řešení </a:t>
            </a:r>
            <a:r>
              <a:rPr lang="cs-CZ" sz="2000" dirty="0"/>
              <a:t>– mediace, diplomacie, vyjednávání apod. (</a:t>
            </a:r>
            <a:r>
              <a:rPr lang="cs-CZ" sz="2000" dirty="0" err="1"/>
              <a:t>Forrester</a:t>
            </a:r>
            <a:r>
              <a:rPr lang="cs-CZ" sz="2000" dirty="0"/>
              <a:t>, 2003).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Násilí není inherentní lidské povaze </a:t>
            </a:r>
            <a:r>
              <a:rPr lang="cs-CZ" sz="2000" dirty="0"/>
              <a:t>(</a:t>
            </a:r>
            <a:r>
              <a:rPr lang="cs-CZ" sz="2000" dirty="0" err="1"/>
              <a:t>Bonta</a:t>
            </a:r>
            <a:r>
              <a:rPr lang="cs-CZ" sz="2000" dirty="0"/>
              <a:t>, 1996) - jakou má lidstvo povahu?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cs-CZ" sz="2000" dirty="0"/>
              <a:t> evoluční vhled: ani </a:t>
            </a:r>
            <a:r>
              <a:rPr lang="cs-CZ" sz="2000" dirty="0" err="1"/>
              <a:t>hyperkooperující</a:t>
            </a:r>
            <a:r>
              <a:rPr lang="cs-CZ" sz="2000" dirty="0"/>
              <a:t> jedinci, ani machiavelističtí sobci (</a:t>
            </a:r>
            <a:r>
              <a:rPr lang="cs-CZ" sz="2000" dirty="0" err="1"/>
              <a:t>Gaus</a:t>
            </a:r>
            <a:r>
              <a:rPr lang="cs-CZ" sz="2000" dirty="0"/>
              <a:t>, 2020).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+ marxismus: násilí jako nástroj vládnoucích elit.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538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31B19A-7DAC-1C4D-1E22-E8BAC3AE2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B97FAE-6A3B-E214-545C-02A9D8E75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07DC48-1149-38C4-8735-3DF61F07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her (</a:t>
            </a:r>
            <a:r>
              <a:rPr lang="cs-CZ" dirty="0" err="1"/>
              <a:t>Binmore</a:t>
            </a:r>
            <a:r>
              <a:rPr lang="cs-CZ" dirty="0"/>
              <a:t>, 2007)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78B59C-B808-4F5D-2DF9-2CF2C3239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sz="2000" b="1" dirty="0"/>
              <a:t>Kdykoliv lidé interagují</a:t>
            </a:r>
            <a:r>
              <a:rPr lang="cs-CZ" sz="2000" dirty="0"/>
              <a:t>, hrají „hru“.</a:t>
            </a:r>
          </a:p>
          <a:p>
            <a:r>
              <a:rPr lang="cs-CZ" sz="2000" dirty="0"/>
              <a:t>Závisí na předpokladu </a:t>
            </a:r>
            <a:r>
              <a:rPr lang="cs-CZ" sz="2000" b="1" dirty="0"/>
              <a:t>racionality</a:t>
            </a:r>
            <a:r>
              <a:rPr lang="cs-CZ" sz="2000" dirty="0"/>
              <a:t> – v čem je zde problém?</a:t>
            </a:r>
          </a:p>
          <a:p>
            <a:r>
              <a:rPr lang="cs-CZ" sz="2000" b="1" dirty="0" err="1"/>
              <a:t>Nashovo</a:t>
            </a:r>
            <a:r>
              <a:rPr lang="cs-CZ" sz="2000" b="1" dirty="0"/>
              <a:t> </a:t>
            </a:r>
            <a:r>
              <a:rPr lang="cs-CZ" sz="2000" b="1" dirty="0" err="1"/>
              <a:t>equilibrium</a:t>
            </a:r>
            <a:r>
              <a:rPr lang="cs-CZ" sz="2000" dirty="0"/>
              <a:t>: stabilní výsledek, kdy žádný z hráčů nemůže profitovat z jednostranné změny své strategie. Rozhodnutí každého hráče je nejlepší reakcí na to, co dělají ostatní, takže se každý drží své volby (</a:t>
            </a:r>
            <a:r>
              <a:rPr lang="cs-CZ" sz="2000" dirty="0" err="1"/>
              <a:t>Nash</a:t>
            </a:r>
            <a:r>
              <a:rPr lang="cs-CZ" sz="2000" dirty="0"/>
              <a:t>, 1950).</a:t>
            </a:r>
          </a:p>
          <a:p>
            <a:r>
              <a:rPr lang="cs-CZ" sz="2000" b="1" i="1" dirty="0" err="1"/>
              <a:t>Finite</a:t>
            </a:r>
            <a:r>
              <a:rPr lang="cs-CZ" sz="2000" dirty="0"/>
              <a:t> vs. </a:t>
            </a:r>
            <a:r>
              <a:rPr lang="cs-CZ" sz="2000" b="1" i="1" dirty="0" err="1"/>
              <a:t>infinite</a:t>
            </a:r>
            <a:r>
              <a:rPr lang="cs-CZ" sz="2000" b="1" i="1" dirty="0"/>
              <a:t> </a:t>
            </a:r>
            <a:r>
              <a:rPr lang="cs-CZ" sz="2000" b="1" i="1" dirty="0" err="1"/>
              <a:t>games</a:t>
            </a:r>
            <a:r>
              <a:rPr lang="cs-CZ" sz="2000" b="1" i="1" dirty="0"/>
              <a:t> </a:t>
            </a:r>
            <a:r>
              <a:rPr lang="cs-CZ" sz="2000" dirty="0"/>
              <a:t>(př. vězňovo dilema) a role </a:t>
            </a:r>
            <a:r>
              <a:rPr lang="cs-CZ" sz="2000" b="1" dirty="0"/>
              <a:t>reciprocity </a:t>
            </a:r>
            <a:r>
              <a:rPr lang="cs-CZ" sz="2000" dirty="0"/>
              <a:t> a </a:t>
            </a:r>
            <a:r>
              <a:rPr lang="cs-CZ" sz="2000" b="1" dirty="0"/>
              <a:t>trestu</a:t>
            </a:r>
            <a:r>
              <a:rPr lang="cs-CZ" sz="2000" dirty="0"/>
              <a:t> pro alespoň přiblížení se k pochopení chování společnosti (sociální psychologie).</a:t>
            </a:r>
          </a:p>
          <a:p>
            <a:r>
              <a:rPr lang="cs-CZ" sz="2000" dirty="0"/>
              <a:t>Každá </a:t>
            </a:r>
            <a:r>
              <a:rPr lang="cs-CZ" sz="2000" i="1" dirty="0" err="1"/>
              <a:t>finite</a:t>
            </a:r>
            <a:r>
              <a:rPr lang="cs-CZ" sz="2000" i="1" dirty="0"/>
              <a:t> game </a:t>
            </a:r>
            <a:r>
              <a:rPr lang="cs-CZ" sz="2000" dirty="0"/>
              <a:t>má alespoň 1 </a:t>
            </a:r>
            <a:r>
              <a:rPr lang="cs-CZ" sz="2000" dirty="0" err="1"/>
              <a:t>Nashovo</a:t>
            </a:r>
            <a:r>
              <a:rPr lang="cs-CZ" sz="2000" dirty="0"/>
              <a:t> ekvilibrium.</a:t>
            </a:r>
          </a:p>
        </p:txBody>
      </p:sp>
    </p:spTree>
    <p:extLst>
      <p:ext uri="{BB962C8B-B14F-4D97-AF65-F5344CB8AC3E}">
        <p14:creationId xmlns:p14="http://schemas.microsoft.com/office/powerpoint/2010/main" val="221604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A79C90-6378-62DA-F0AF-04E3B5449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2FA12C-557D-1604-5D1B-43CF4A1EB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830BEC-8D9F-AD2F-8FD2-16DC6785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Vězňovo dilema (</a:t>
            </a:r>
            <a:r>
              <a:rPr lang="cs-CZ" dirty="0" err="1"/>
              <a:t>Binmore</a:t>
            </a:r>
            <a:r>
              <a:rPr lang="cs-CZ" dirty="0"/>
              <a:t>, 2007)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E52032-1101-3692-213D-20C9B2B5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81842"/>
            <a:ext cx="10753200" cy="4139998"/>
          </a:xfrm>
        </p:spPr>
        <p:txBody>
          <a:bodyPr/>
          <a:lstStyle/>
          <a:p>
            <a:r>
              <a:rPr lang="cs-CZ" sz="2400" dirty="0"/>
              <a:t>Dvěma vězňům je nabídnuta dohoda. (1) Pokud se </a:t>
            </a:r>
            <a:r>
              <a:rPr lang="cs-CZ" sz="2400" b="1" dirty="0">
                <a:solidFill>
                  <a:srgbClr val="FF0000"/>
                </a:solidFill>
              </a:rPr>
              <a:t>oba navzájem zradí</a:t>
            </a:r>
            <a:r>
              <a:rPr lang="cs-CZ" sz="2400" dirty="0"/>
              <a:t>, dostanou </a:t>
            </a:r>
            <a:r>
              <a:rPr lang="cs-CZ" sz="2400" b="1" dirty="0">
                <a:solidFill>
                  <a:srgbClr val="FF0000"/>
                </a:solidFill>
              </a:rPr>
              <a:t>mírné tresty</a:t>
            </a:r>
            <a:r>
              <a:rPr lang="cs-CZ" sz="2400" dirty="0"/>
              <a:t>. (2) Pokud </a:t>
            </a:r>
            <a:r>
              <a:rPr lang="cs-CZ" sz="2400" b="1" dirty="0">
                <a:solidFill>
                  <a:srgbClr val="FFC000"/>
                </a:solidFill>
              </a:rPr>
              <a:t>jeden zradí a druhý mlčí</a:t>
            </a:r>
            <a:r>
              <a:rPr lang="cs-CZ" sz="2400" dirty="0"/>
              <a:t>, je </a:t>
            </a:r>
            <a:r>
              <a:rPr lang="cs-CZ" sz="2400" b="1" dirty="0">
                <a:solidFill>
                  <a:srgbClr val="FFC000"/>
                </a:solidFill>
              </a:rPr>
              <a:t>zrádce propuštěn</a:t>
            </a:r>
            <a:r>
              <a:rPr lang="cs-CZ" sz="2400" dirty="0"/>
              <a:t>, zatímco </a:t>
            </a:r>
            <a:r>
              <a:rPr lang="cs-CZ" sz="2400" b="1" dirty="0">
                <a:solidFill>
                  <a:srgbClr val="FFC000"/>
                </a:solidFill>
              </a:rPr>
              <a:t>mlčící dostane dlouhý trest</a:t>
            </a:r>
            <a:r>
              <a:rPr lang="cs-CZ" sz="2400" dirty="0"/>
              <a:t>. (3) Pokud </a:t>
            </a:r>
            <a:r>
              <a:rPr lang="cs-CZ" sz="2400" b="1" dirty="0">
                <a:solidFill>
                  <a:srgbClr val="00B050"/>
                </a:solidFill>
              </a:rPr>
              <a:t>oba mlčí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B050"/>
                </a:solidFill>
              </a:rPr>
              <a:t>každý</a:t>
            </a:r>
            <a:r>
              <a:rPr lang="cs-CZ" sz="2400" dirty="0"/>
              <a:t> z nich </a:t>
            </a:r>
            <a:r>
              <a:rPr lang="cs-CZ" sz="2400" b="1" dirty="0">
                <a:solidFill>
                  <a:srgbClr val="00B050"/>
                </a:solidFill>
              </a:rPr>
              <a:t>dostane krátký trest</a:t>
            </a:r>
            <a:r>
              <a:rPr lang="cs-CZ" sz="2400" dirty="0"/>
              <a:t>. </a:t>
            </a:r>
          </a:p>
          <a:p>
            <a:r>
              <a:rPr lang="cs-CZ" sz="2400" dirty="0"/>
              <a:t>Ani jeden z vězňů neví, co si ten druhý vybere, a musí se rozhodnout sám.</a:t>
            </a:r>
          </a:p>
          <a:p>
            <a:endParaRPr lang="cs-CZ" sz="2400" dirty="0"/>
          </a:p>
          <a:p>
            <a:r>
              <a:rPr lang="cs-CZ" sz="2400" b="1" u="sng" dirty="0"/>
              <a:t>Aktivita</a:t>
            </a:r>
            <a:r>
              <a:rPr lang="cs-CZ" sz="2400" dirty="0"/>
              <a:t>: rozdělte se do dvojic a bez mluvení ani jakékoliv signalizace si rozmyslete, jakou cestou se vydáte.</a:t>
            </a:r>
          </a:p>
        </p:txBody>
      </p:sp>
    </p:spTree>
    <p:extLst>
      <p:ext uri="{BB962C8B-B14F-4D97-AF65-F5344CB8AC3E}">
        <p14:creationId xmlns:p14="http://schemas.microsoft.com/office/powerpoint/2010/main" val="231054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9760DE-2326-D278-F8CB-42249DB7C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Teorie her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3070DF-0A2F-DCCA-65D8-7316101B8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5881BE-F4C4-17CE-3BEF-095CDF10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/>
              <a:t>Vězňovo dilema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2F6C49-8C9F-6A0D-AAE3-438A9E22F08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A teď si hru zahrajte znovu… a znovu… a znovu – jak se změnila vaše strategie?</a:t>
            </a:r>
          </a:p>
          <a:p>
            <a:pPr marL="72000" indent="0">
              <a:spcAft>
                <a:spcPts val="600"/>
              </a:spcAft>
              <a:buNone/>
            </a:pPr>
            <a:endParaRPr lang="cs-CZ" sz="2400" dirty="0"/>
          </a:p>
          <a:p>
            <a:pPr marL="72000" indent="0">
              <a:spcAft>
                <a:spcPts val="600"/>
              </a:spcAft>
              <a:buNone/>
            </a:pP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Rozdíl mezi </a:t>
            </a:r>
            <a:r>
              <a:rPr lang="cs-CZ" sz="2400" b="1" i="1" dirty="0" err="1"/>
              <a:t>finite</a:t>
            </a:r>
            <a:r>
              <a:rPr lang="cs-CZ" sz="2400" dirty="0"/>
              <a:t> a </a:t>
            </a:r>
            <a:r>
              <a:rPr lang="cs-CZ" sz="2400" b="1" i="1" dirty="0" err="1"/>
              <a:t>infinite</a:t>
            </a:r>
            <a:r>
              <a:rPr lang="cs-CZ" sz="2400" dirty="0"/>
              <a:t> game.</a:t>
            </a:r>
          </a:p>
        </p:txBody>
      </p:sp>
      <p:pic>
        <p:nvPicPr>
          <p:cNvPr id="7" name="Obrázek 6" descr="Obsah obrázku nábytek, černobílá, zeď, židle&#10;&#10;Popis byl vytvořen automaticky">
            <a:extLst>
              <a:ext uri="{FF2B5EF4-FFF2-40B4-BE49-F238E27FC236}">
                <a16:creationId xmlns:a16="http://schemas.microsoft.com/office/drawing/2014/main" id="{DC740BDF-4869-5A1B-55EF-B8AB1051D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92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257497-6F94-A802-A2BF-210E34F7B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4FF430-7390-6A83-7CA3-C40E3F069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E7775-25C2-E167-5B96-8E80461F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Stag</a:t>
            </a:r>
            <a:r>
              <a:rPr lang="cs-CZ" dirty="0"/>
              <a:t> </a:t>
            </a:r>
            <a:r>
              <a:rPr lang="cs-CZ" dirty="0" err="1"/>
              <a:t>hunt</a:t>
            </a:r>
            <a:r>
              <a:rPr lang="cs-CZ" dirty="0"/>
              <a:t> (</a:t>
            </a:r>
            <a:r>
              <a:rPr lang="cs-CZ" dirty="0" err="1"/>
              <a:t>Binmore</a:t>
            </a:r>
            <a:r>
              <a:rPr lang="cs-CZ" dirty="0"/>
              <a:t>, 2007)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B5FC8F-9F32-C349-8D72-114F6861A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Dva lovci </a:t>
            </a:r>
            <a:r>
              <a:rPr lang="cs-CZ" sz="2400" dirty="0"/>
              <a:t>mohou buď (1) </a:t>
            </a:r>
            <a:r>
              <a:rPr lang="cs-CZ" sz="2400" b="1" dirty="0">
                <a:solidFill>
                  <a:srgbClr val="00B050"/>
                </a:solidFill>
              </a:rPr>
              <a:t>spolupracovat</a:t>
            </a:r>
            <a:r>
              <a:rPr lang="cs-CZ" sz="2400" dirty="0"/>
              <a:t> při lovu </a:t>
            </a:r>
            <a:r>
              <a:rPr lang="cs-CZ" sz="2400" b="1" dirty="0">
                <a:solidFill>
                  <a:srgbClr val="00B050"/>
                </a:solidFill>
              </a:rPr>
              <a:t>jelena</a:t>
            </a:r>
            <a:r>
              <a:rPr lang="cs-CZ" sz="2400" dirty="0"/>
              <a:t> (což </a:t>
            </a:r>
            <a:r>
              <a:rPr lang="cs-CZ" sz="2400" b="1" dirty="0"/>
              <a:t>vyžaduje</a:t>
            </a:r>
            <a:r>
              <a:rPr lang="cs-CZ" sz="2400" dirty="0"/>
              <a:t>, aby </a:t>
            </a:r>
            <a:r>
              <a:rPr lang="cs-CZ" sz="2400" b="1" dirty="0"/>
              <a:t>oba uspěli </a:t>
            </a:r>
            <a:r>
              <a:rPr lang="cs-CZ" sz="2400" dirty="0"/>
              <a:t>a přináší </a:t>
            </a:r>
            <a:r>
              <a:rPr lang="cs-CZ" sz="2400" b="1" dirty="0">
                <a:solidFill>
                  <a:srgbClr val="00B050"/>
                </a:solidFill>
              </a:rPr>
              <a:t>velkou odměnu</a:t>
            </a:r>
            <a:r>
              <a:rPr lang="cs-CZ" sz="2400" dirty="0"/>
              <a:t>), nebo (2) </a:t>
            </a:r>
            <a:r>
              <a:rPr lang="cs-CZ" sz="2400" b="1" dirty="0">
                <a:solidFill>
                  <a:srgbClr val="FFC000"/>
                </a:solidFill>
              </a:rPr>
              <a:t>každý zvlášť ulovit zajíce </a:t>
            </a:r>
            <a:r>
              <a:rPr lang="cs-CZ" sz="2400" dirty="0"/>
              <a:t>(což zaručuje </a:t>
            </a:r>
            <a:r>
              <a:rPr lang="cs-CZ" sz="2400" b="1" dirty="0">
                <a:solidFill>
                  <a:srgbClr val="FFC000"/>
                </a:solidFill>
              </a:rPr>
              <a:t>menší odměnu</a:t>
            </a:r>
            <a:r>
              <a:rPr lang="cs-CZ" sz="2400" dirty="0"/>
              <a:t>, ale je to </a:t>
            </a:r>
            <a:r>
              <a:rPr lang="cs-CZ" sz="2400" b="1" dirty="0">
                <a:solidFill>
                  <a:srgbClr val="FFC000"/>
                </a:solidFill>
              </a:rPr>
              <a:t>snazší</a:t>
            </a:r>
            <a:r>
              <a:rPr lang="cs-CZ" sz="2400" dirty="0"/>
              <a:t>). </a:t>
            </a:r>
          </a:p>
          <a:p>
            <a:r>
              <a:rPr lang="cs-CZ" sz="2400" dirty="0"/>
              <a:t>Musí se rozhodnout, zda budou spolupracovat, nebo půjdou sami.</a:t>
            </a:r>
          </a:p>
          <a:p>
            <a:endParaRPr lang="cs-CZ" sz="2400" dirty="0"/>
          </a:p>
          <a:p>
            <a:r>
              <a:rPr lang="cs-CZ" sz="2400" b="1" u="sng" dirty="0"/>
              <a:t>Aktivita</a:t>
            </a:r>
            <a:r>
              <a:rPr lang="cs-CZ" sz="2400" dirty="0"/>
              <a:t>: rozdělte se do skupin po 3 lidech a dohodněte se, jestli půjdete na jelena (hod kostkou (3-6) - 50% šance neúspěchu, musí souhlasit všichni), nebo každý sám (hod kostkou (1) – cca 17% pravděpodobnost neúspěchu).</a:t>
            </a:r>
          </a:p>
          <a:p>
            <a:r>
              <a:rPr lang="cs-CZ" sz="2400" b="1" u="sng" dirty="0"/>
              <a:t>Diskuze</a:t>
            </a:r>
            <a:r>
              <a:rPr lang="cs-CZ" sz="2400" dirty="0"/>
              <a:t>: </a:t>
            </a:r>
            <a:r>
              <a:rPr lang="cs-CZ" sz="2400" dirty="0" err="1"/>
              <a:t>mundane</a:t>
            </a:r>
            <a:r>
              <a:rPr lang="cs-CZ" sz="2400" dirty="0"/>
              <a:t> </a:t>
            </a:r>
            <a:r>
              <a:rPr lang="cs-CZ" sz="2400" dirty="0" err="1"/>
              <a:t>realism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773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9C97B6-C68D-42A7-56A9-42C9849A0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89454-E619-A4F8-AD2E-9BB99B2D6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BDE483-9DAA-DA58-4DDF-5ACFADB1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Assurance</a:t>
            </a:r>
            <a:r>
              <a:rPr lang="cs-CZ" dirty="0"/>
              <a:t> game (</a:t>
            </a:r>
            <a:r>
              <a:rPr lang="cs-CZ" dirty="0" err="1"/>
              <a:t>Binmore</a:t>
            </a:r>
            <a:r>
              <a:rPr lang="cs-CZ" dirty="0"/>
              <a:t>, 2007)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7A4985-C691-4D2F-4869-221B10B4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Něco mezi vězňovým dilematem a </a:t>
            </a:r>
            <a:r>
              <a:rPr lang="cs-CZ" i="1" dirty="0" err="1"/>
              <a:t>stag</a:t>
            </a:r>
            <a:r>
              <a:rPr lang="cs-CZ" i="1" dirty="0"/>
              <a:t> </a:t>
            </a:r>
            <a:r>
              <a:rPr lang="cs-CZ" i="1" dirty="0" err="1"/>
              <a:t>hunt</a:t>
            </a:r>
            <a:r>
              <a:rPr lang="cs-CZ" dirty="0"/>
              <a:t>. </a:t>
            </a:r>
          </a:p>
          <a:p>
            <a:r>
              <a:rPr lang="cs-CZ" b="1" dirty="0"/>
              <a:t>Dva hráči</a:t>
            </a:r>
            <a:r>
              <a:rPr lang="cs-CZ" dirty="0"/>
              <a:t> mohou buď (1) </a:t>
            </a:r>
            <a:r>
              <a:rPr lang="cs-CZ" b="1" dirty="0">
                <a:solidFill>
                  <a:srgbClr val="00B050"/>
                </a:solidFill>
              </a:rPr>
              <a:t>spolupracovat</a:t>
            </a:r>
            <a:r>
              <a:rPr lang="cs-CZ" dirty="0"/>
              <a:t>, nebo se (2) </a:t>
            </a:r>
            <a:r>
              <a:rPr lang="cs-CZ" b="1" dirty="0">
                <a:solidFill>
                  <a:srgbClr val="FF0000"/>
                </a:solidFill>
              </a:rPr>
              <a:t>znesvářit</a:t>
            </a:r>
            <a:r>
              <a:rPr lang="cs-CZ" dirty="0"/>
              <a:t>. </a:t>
            </a:r>
            <a:r>
              <a:rPr lang="cs-CZ" dirty="0">
                <a:solidFill>
                  <a:srgbClr val="00B050"/>
                </a:solidFill>
              </a:rPr>
              <a:t>Spolupráce</a:t>
            </a:r>
            <a:r>
              <a:rPr lang="cs-CZ" dirty="0"/>
              <a:t> je pro oba </a:t>
            </a:r>
            <a:r>
              <a:rPr lang="cs-CZ" dirty="0">
                <a:solidFill>
                  <a:srgbClr val="00B050"/>
                </a:solidFill>
              </a:rPr>
              <a:t>velmi výhodná</a:t>
            </a:r>
            <a:r>
              <a:rPr lang="cs-CZ" dirty="0"/>
              <a:t>, ale </a:t>
            </a:r>
            <a:r>
              <a:rPr lang="cs-CZ" dirty="0">
                <a:solidFill>
                  <a:srgbClr val="00B050"/>
                </a:solidFill>
              </a:rPr>
              <a:t>pouze pokud oba spolupracují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Pokud jeden </a:t>
            </a:r>
            <a:r>
              <a:rPr lang="cs-CZ" dirty="0"/>
              <a:t>z nich </a:t>
            </a:r>
            <a:r>
              <a:rPr lang="cs-CZ" dirty="0">
                <a:solidFill>
                  <a:srgbClr val="FF0000"/>
                </a:solidFill>
              </a:rPr>
              <a:t>přeběhne</a:t>
            </a:r>
            <a:r>
              <a:rPr lang="cs-CZ" dirty="0"/>
              <a:t>, zatímco druhý spolupracuje, </a:t>
            </a:r>
            <a:r>
              <a:rPr lang="cs-CZ" dirty="0">
                <a:solidFill>
                  <a:srgbClr val="FF0000"/>
                </a:solidFill>
              </a:rPr>
              <a:t>spolupracující hráč nezíská nic</a:t>
            </a:r>
            <a:r>
              <a:rPr lang="cs-CZ" dirty="0"/>
              <a:t>. Pokud </a:t>
            </a:r>
            <a:r>
              <a:rPr lang="cs-CZ" dirty="0">
                <a:solidFill>
                  <a:srgbClr val="FFC000"/>
                </a:solidFill>
              </a:rPr>
              <a:t>přeběhnou oba</a:t>
            </a:r>
            <a:r>
              <a:rPr lang="cs-CZ" dirty="0"/>
              <a:t>, dostanou </a:t>
            </a:r>
            <a:r>
              <a:rPr lang="cs-CZ" dirty="0">
                <a:solidFill>
                  <a:srgbClr val="FFC000"/>
                </a:solidFill>
              </a:rPr>
              <a:t>oba menší odměnu</a:t>
            </a:r>
            <a:r>
              <a:rPr lang="cs-CZ" dirty="0"/>
              <a:t>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 co hry pro více hráčů?</a:t>
            </a:r>
          </a:p>
        </p:txBody>
      </p:sp>
    </p:spTree>
    <p:extLst>
      <p:ext uri="{BB962C8B-B14F-4D97-AF65-F5344CB8AC3E}">
        <p14:creationId xmlns:p14="http://schemas.microsoft.com/office/powerpoint/2010/main" val="380500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19E4C9-8DD5-6552-BD89-E56500F377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7EA1F3-978C-2F46-62A8-454529FA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73998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400" dirty="0" err="1"/>
              <a:t>Tragedy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commons</a:t>
            </a:r>
            <a:r>
              <a:rPr lang="cs-CZ" sz="3400" dirty="0"/>
              <a:t> (</a:t>
            </a:r>
            <a:r>
              <a:rPr lang="cs-CZ" sz="3400" dirty="0" err="1"/>
              <a:t>Binmore</a:t>
            </a:r>
            <a:r>
              <a:rPr lang="cs-CZ" sz="3400" dirty="0"/>
              <a:t>, 2007)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D7AF08-7753-9777-D6AE-5354533CE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3373940"/>
            <a:ext cx="5246518" cy="2120275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Sto rodin pase ovce na společném prostoru (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commons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). Ten uživí efektivně 1000 ovcí (1000 ovcí znamená maximalizaci produkce mléka). Kolik ovcí by tedy měla mít každá rodina?</a:t>
            </a:r>
          </a:p>
        </p:txBody>
      </p:sp>
      <p:pic>
        <p:nvPicPr>
          <p:cNvPr id="7" name="Picture 6" descr="Stádo koz">
            <a:extLst>
              <a:ext uri="{FF2B5EF4-FFF2-40B4-BE49-F238E27FC236}">
                <a16:creationId xmlns:a16="http://schemas.microsoft.com/office/drawing/2014/main" id="{085EA06B-F1B2-FCFC-0A66-55A9AA52D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6" r="20800" b="-1"/>
          <a:stretch/>
        </p:blipFill>
        <p:spPr>
          <a:xfrm>
            <a:off x="6531484" y="882287"/>
            <a:ext cx="4751753" cy="5345713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57A2AC-A69C-6FEE-5EF6-8DDE58B8DE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Teorie her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54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53FF16-DFFD-232E-E326-65EB1E88DF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Tip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7F7979-A4AA-C419-BBE3-8E5F287F2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5CE0D2-F43D-8192-6244-42B6D7E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tipy na seminární práci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78AE15-D6ED-F208-78F6-CB3F71BB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8162"/>
            <a:ext cx="10753200" cy="4139998"/>
          </a:xfrm>
        </p:spPr>
        <p:txBody>
          <a:bodyPr/>
          <a:lstStyle/>
          <a:p>
            <a:r>
              <a:rPr lang="cs-CZ" sz="2000" dirty="0"/>
              <a:t>Základní </a:t>
            </a:r>
            <a:r>
              <a:rPr lang="cs-CZ" sz="2000" dirty="0" err="1"/>
              <a:t>konfliktologie</a:t>
            </a:r>
            <a:r>
              <a:rPr lang="cs-CZ" sz="2000" dirty="0"/>
              <a:t> (zejm. </a:t>
            </a:r>
            <a:r>
              <a:rPr lang="cs-CZ" sz="2000" b="1" dirty="0"/>
              <a:t>elementy konfliktu</a:t>
            </a:r>
            <a:r>
              <a:rPr lang="cs-CZ" sz="2000" dirty="0"/>
              <a:t>) od </a:t>
            </a:r>
            <a:r>
              <a:rPr lang="cs-CZ" sz="2000" dirty="0" err="1"/>
              <a:t>Galtunga</a:t>
            </a:r>
            <a:r>
              <a:rPr lang="cs-CZ" sz="2000" dirty="0"/>
              <a:t> (2009).</a:t>
            </a:r>
          </a:p>
          <a:p>
            <a:r>
              <a:rPr lang="cs-CZ" sz="2000" b="1" dirty="0"/>
              <a:t>Holistické</a:t>
            </a:r>
            <a:r>
              <a:rPr lang="cs-CZ" sz="2000" dirty="0"/>
              <a:t> uchopení analýzy konfliktu – promítnutí většiny okruhů kurzu – vč. řešení a ukončení konfliktu (tato přednáška a literatura).</a:t>
            </a:r>
          </a:p>
          <a:p>
            <a:r>
              <a:rPr lang="cs-CZ" sz="2000" b="1" dirty="0"/>
              <a:t>Background</a:t>
            </a:r>
            <a:r>
              <a:rPr lang="cs-CZ" sz="2000" dirty="0"/>
              <a:t> a </a:t>
            </a:r>
            <a:r>
              <a:rPr lang="cs-CZ" sz="2000" b="1" dirty="0"/>
              <a:t>kontext</a:t>
            </a:r>
            <a:r>
              <a:rPr lang="cs-CZ" sz="2000" dirty="0"/>
              <a:t>, </a:t>
            </a:r>
            <a:r>
              <a:rPr lang="cs-CZ" sz="2000" b="1" dirty="0"/>
              <a:t>strany</a:t>
            </a:r>
            <a:r>
              <a:rPr lang="cs-CZ" sz="2000" dirty="0"/>
              <a:t> (primární, sekundární), </a:t>
            </a:r>
            <a:r>
              <a:rPr lang="cs-CZ" sz="2000" b="1" dirty="0"/>
              <a:t>nekompatibilita</a:t>
            </a:r>
            <a:r>
              <a:rPr lang="cs-CZ" sz="2000" dirty="0"/>
              <a:t>, </a:t>
            </a:r>
            <a:r>
              <a:rPr lang="cs-CZ" sz="2000" b="1" dirty="0"/>
              <a:t>mocenské vztahy</a:t>
            </a:r>
            <a:r>
              <a:rPr lang="cs-CZ" sz="2000" dirty="0"/>
              <a:t> a zdroje moci, </a:t>
            </a:r>
            <a:r>
              <a:rPr lang="cs-CZ" sz="2000" b="1" dirty="0"/>
              <a:t>dynamika</a:t>
            </a:r>
            <a:r>
              <a:rPr lang="cs-CZ" sz="2000" dirty="0"/>
              <a:t> konfliktu v čase, </a:t>
            </a:r>
            <a:r>
              <a:rPr lang="cs-CZ" sz="2000" b="1" u="sng" dirty="0"/>
              <a:t>prediktory</a:t>
            </a:r>
            <a:r>
              <a:rPr lang="cs-CZ" sz="2000" dirty="0"/>
              <a:t> – strukturální a </a:t>
            </a:r>
            <a:r>
              <a:rPr lang="cs-CZ" sz="2000" dirty="0" err="1"/>
              <a:t>agentocentrické</a:t>
            </a:r>
            <a:r>
              <a:rPr lang="cs-CZ" sz="2000" dirty="0"/>
              <a:t>, </a:t>
            </a:r>
            <a:r>
              <a:rPr lang="cs-CZ" sz="2000" b="1" dirty="0"/>
              <a:t>řešení</a:t>
            </a:r>
            <a:r>
              <a:rPr lang="cs-CZ" sz="2000" dirty="0"/>
              <a:t> konfliktu.</a:t>
            </a:r>
          </a:p>
          <a:p>
            <a:r>
              <a:rPr lang="cs-CZ" sz="2000" dirty="0"/>
              <a:t>Ad hoc teoretické koncepty z povinné literatury a mimo ni.</a:t>
            </a:r>
          </a:p>
        </p:txBody>
      </p:sp>
    </p:spTree>
    <p:extLst>
      <p:ext uri="{BB962C8B-B14F-4D97-AF65-F5344CB8AC3E}">
        <p14:creationId xmlns:p14="http://schemas.microsoft.com/office/powerpoint/2010/main" val="91422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874D26-2D07-014C-B8D8-9061F4B00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816F3D-8C81-7D8C-4C72-9813892F1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5C7692-CB77-BC61-4444-89C3E3E3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Tragedy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(</a:t>
            </a:r>
            <a:r>
              <a:rPr lang="cs-CZ" dirty="0" err="1"/>
              <a:t>Binmore</a:t>
            </a:r>
            <a:r>
              <a:rPr lang="cs-CZ" dirty="0"/>
              <a:t>, 2007)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D5FFC6-DA7E-2088-8F81-2E189F0A5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první pohled 10, ale to není pro každou rodinu ekvilibrium </a:t>
            </a:r>
            <a:r>
              <a:rPr lang="cs-CZ" sz="1800" dirty="0">
                <a:sym typeface="Wingdings" panose="05000000000000000000" pitchFamily="2" charset="2"/>
              </a:rPr>
              <a:t> pokud všechny rodiny mají 10 ovcí, pak pro tu vaši je ideální mít jich 11 a být tak ve výhodě  spirála přidávání ovcí a vyčerpání krajiny.</a:t>
            </a:r>
          </a:p>
          <a:p>
            <a:r>
              <a:rPr lang="cs-CZ" sz="1800" b="1" dirty="0">
                <a:sym typeface="Wingdings" panose="05000000000000000000" pitchFamily="2" charset="2"/>
              </a:rPr>
              <a:t>Sociální dilemata</a:t>
            </a:r>
            <a:r>
              <a:rPr lang="cs-CZ" sz="1800" dirty="0">
                <a:sym typeface="Wingdings" panose="05000000000000000000" pitchFamily="2" charset="2"/>
              </a:rPr>
              <a:t> – lidé co nejblíže u pásu na letišti (všichni by na tom byli lépe, kdybychom si drželi odstup), používání bazénů v období sucha (ale proč bych se měl omezovat, když si ho soused napustil?).</a:t>
            </a:r>
          </a:p>
          <a:p>
            <a:r>
              <a:rPr lang="cs-CZ" sz="1800" dirty="0">
                <a:sym typeface="Wingdings" panose="05000000000000000000" pitchFamily="2" charset="2"/>
              </a:rPr>
              <a:t>Pro teorii her jsou tato chování racionální – </a:t>
            </a:r>
            <a:r>
              <a:rPr lang="cs-CZ" sz="1800" b="1" dirty="0">
                <a:sym typeface="Wingdings" panose="05000000000000000000" pitchFamily="2" charset="2"/>
              </a:rPr>
              <a:t>velká kritika</a:t>
            </a:r>
            <a:r>
              <a:rPr lang="cs-CZ" sz="1800" dirty="0">
                <a:sym typeface="Wingdings" panose="05000000000000000000" pitchFamily="2" charset="2"/>
              </a:rPr>
              <a:t> – k jejich vyřešení je potřeba mnohem hlubší a komplexnější analýza.</a:t>
            </a:r>
          </a:p>
          <a:p>
            <a:r>
              <a:rPr lang="cs-CZ" sz="1800" dirty="0">
                <a:sym typeface="Wingdings" panose="05000000000000000000" pitchFamily="2" charset="2"/>
              </a:rPr>
              <a:t>Co vám to připomíná za bezpečnostní koncept?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8869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FB6D60-92E2-4E3C-AA08-65664B27F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6772A2-803A-A645-CC3A-F81A8733C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DA265B-AD28-B685-FB5F-01715D3D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451576"/>
          </a:xfrm>
        </p:spPr>
        <p:txBody>
          <a:bodyPr/>
          <a:lstStyle/>
          <a:p>
            <a:r>
              <a:rPr lang="cs-CZ" dirty="0"/>
              <a:t>Diskuze: Jak byste využili teorii her ve výzkumu bezpečnosti (vašich diplomových pracích, seminární práci apod.)?</a:t>
            </a:r>
          </a:p>
        </p:txBody>
      </p:sp>
    </p:spTree>
    <p:extLst>
      <p:ext uri="{BB962C8B-B14F-4D97-AF65-F5344CB8AC3E}">
        <p14:creationId xmlns:p14="http://schemas.microsoft.com/office/powerpoint/2010/main" val="159324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918F63-C308-841D-5A92-70E465C96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5F579B-F770-0936-7C4D-AEC163B00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9E440-9D99-8804-64D7-B91EAF07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14A7AF-D78F-F33B-1B19-A7016A92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Bar-Tal, D. (2002). The elusive nature of peace education. In G. Salomon &amp; B. </a:t>
            </a:r>
            <a:r>
              <a:rPr lang="en-GB" sz="1800" dirty="0" err="1"/>
              <a:t>Nevo</a:t>
            </a:r>
            <a:r>
              <a:rPr lang="en-GB" sz="1800" dirty="0"/>
              <a:t> (Eds.), Peace education: The concept, principles, and practices around the world (pp. 27-36). Lawrence Erlbaum Associates.</a:t>
            </a:r>
          </a:p>
          <a:p>
            <a:pPr>
              <a:lnSpc>
                <a:spcPct val="100000"/>
              </a:lnSpc>
            </a:pPr>
            <a:r>
              <a:rPr lang="en-GB" sz="1800" dirty="0" err="1"/>
              <a:t>Bercovitch</a:t>
            </a:r>
            <a:r>
              <a:rPr lang="en-GB" sz="1800" dirty="0"/>
              <a:t>, J., &amp; Jackson, R. (2009). Conflict Resolution in the Twenty-first Century: Principles, Methods, and Approaches. University of Michigan Press.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 err="1"/>
              <a:t>Beriker</a:t>
            </a:r>
            <a:r>
              <a:rPr lang="en-GB" sz="1800" dirty="0"/>
              <a:t>, N. (2008). Conflict resolution: The missing link between liberal international relations theory and realistic practice. In D. J. D. Sandole, S. Byrne, I. Sandole-</a:t>
            </a:r>
            <a:r>
              <a:rPr lang="en-GB" sz="1800" dirty="0" err="1"/>
              <a:t>Staroste</a:t>
            </a:r>
            <a:r>
              <a:rPr lang="en-GB" sz="1800" dirty="0"/>
              <a:t>, &amp; J. </a:t>
            </a:r>
            <a:r>
              <a:rPr lang="en-GB" sz="1800" dirty="0" err="1"/>
              <a:t>Senehi</a:t>
            </a:r>
            <a:r>
              <a:rPr lang="en-GB" sz="1800" dirty="0"/>
              <a:t> (Eds.), </a:t>
            </a:r>
            <a:r>
              <a:rPr lang="en-GB" sz="1800" i="1" dirty="0"/>
              <a:t>Handbook of Conflict Analysis and Resolution </a:t>
            </a:r>
            <a:r>
              <a:rPr lang="en-GB" sz="1800" dirty="0"/>
              <a:t>(pp. 256-271). New York: Routledge.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 err="1"/>
              <a:t>Binmore</a:t>
            </a:r>
            <a:r>
              <a:rPr lang="cs-CZ" sz="1800" dirty="0"/>
              <a:t>, K. (2007). </a:t>
            </a:r>
            <a:r>
              <a:rPr lang="cs-CZ" sz="1800" i="1" dirty="0"/>
              <a:t>Game </a:t>
            </a:r>
            <a:r>
              <a:rPr lang="cs-CZ" sz="1800" i="1" dirty="0" err="1"/>
              <a:t>Theory</a:t>
            </a:r>
            <a:r>
              <a:rPr lang="cs-CZ" sz="1800" i="1" dirty="0"/>
              <a:t>: A Very </a:t>
            </a:r>
            <a:r>
              <a:rPr lang="cs-CZ" sz="1800" i="1" dirty="0" err="1"/>
              <a:t>Short</a:t>
            </a:r>
            <a:r>
              <a:rPr lang="cs-CZ" sz="1800" i="1" dirty="0"/>
              <a:t> </a:t>
            </a:r>
            <a:r>
              <a:rPr lang="cs-CZ" sz="1800" i="1" dirty="0" err="1"/>
              <a:t>Introduction</a:t>
            </a:r>
            <a:r>
              <a:rPr lang="cs-CZ" sz="1800" dirty="0"/>
              <a:t>. Oxford.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Bonta, B. (1996). Conflict Resolution among Peaceful Societies: The Culture of Peacefulness. Journal of Peace Research, 33, 403 - 420. https://doi.org/10.1177/0022343396033004003.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Carneiro, D., </a:t>
            </a:r>
            <a:r>
              <a:rPr lang="en-GB" sz="1800" dirty="0" err="1"/>
              <a:t>Novais</a:t>
            </a:r>
            <a:r>
              <a:rPr lang="en-GB" sz="1800" dirty="0"/>
              <a:t>, P., &amp; Neves, J. (2014). Conflict resolution and its context: From the analysis of behavioural patterns to efficient decision-making. In Handbook on decision making: Vol 2: Risk management in decision making (pp. 65-88). Springer.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Fisher, R. (1997). Interactive conflict resolution. Syracuse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650388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918F63-C308-841D-5A92-70E465C96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5F579B-F770-0936-7C4D-AEC163B00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9E440-9D99-8804-64D7-B91EAF07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14A7AF-D78F-F33B-1B19-A7016A92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Forrester, D. (2003). Violence and Non-Violence in Conflict Resolution: Some Theological Reflections. Studies in Christian Ethics, 16, 64 - 79. https://doi.org/10.1177/095394680301600205.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Ga</a:t>
            </a:r>
            <a:r>
              <a:rPr lang="cs-CZ" sz="1800" dirty="0" err="1"/>
              <a:t>lt</a:t>
            </a:r>
            <a:r>
              <a:rPr lang="en-GB" sz="1800" dirty="0" err="1"/>
              <a:t>ung</a:t>
            </a:r>
            <a:r>
              <a:rPr lang="en-GB" sz="1800" dirty="0"/>
              <a:t>, J. (with preface 2009): </a:t>
            </a:r>
            <a:r>
              <a:rPr lang="en-GB" sz="1800" i="1" dirty="0"/>
              <a:t>Theories of Conflict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1800" dirty="0" err="1"/>
              <a:t>Lutwak</a:t>
            </a:r>
            <a:r>
              <a:rPr lang="en-GB" sz="1800" dirty="0"/>
              <a:t>, E.N. (1999): Give war a chance. Foreign Affairs, 78(4), pp. 36-44.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Moore, C. W. (2003). The mediation process: Practical strategies for resolving conflict (3rd ed.). Jossey-Bass.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Nash Jr, J. F. (1950). Equilibrium points in n-person games. Proceedings of the national academy of sciences, 36(1), 48-49.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Ramsbotham, O., </a:t>
            </a:r>
            <a:r>
              <a:rPr lang="en-GB" sz="1800" dirty="0" err="1"/>
              <a:t>Miall</a:t>
            </a:r>
            <a:r>
              <a:rPr lang="en-GB" sz="1800" dirty="0"/>
              <a:t>, H., &amp; Woodhouse, T. (2011). Contemporary conflict resolution: The prevention, management and transformation of deadly conflicts (3rd ed.). Polity Press.</a:t>
            </a:r>
          </a:p>
          <a:p>
            <a:pPr>
              <a:lnSpc>
                <a:spcPct val="100000"/>
              </a:lnSpc>
            </a:pPr>
            <a:r>
              <a:rPr lang="en-GB" sz="1800" dirty="0" err="1"/>
              <a:t>Ury</a:t>
            </a:r>
            <a:r>
              <a:rPr lang="en-GB" sz="1800" dirty="0"/>
              <a:t>, W. L., Brett, J. M., &amp; Goldberg, S. B. (1988). Getting disputes resolved: Designing systems to cut the costs of conflict. Jossey-Bass.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Wani, H. (2011). Understanding conflict resolution. International journal of humanities and social science, 1, 104-111.</a:t>
            </a:r>
          </a:p>
        </p:txBody>
      </p:sp>
    </p:spTree>
    <p:extLst>
      <p:ext uri="{BB962C8B-B14F-4D97-AF65-F5344CB8AC3E}">
        <p14:creationId xmlns:p14="http://schemas.microsoft.com/office/powerpoint/2010/main" val="252692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24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700" dirty="0"/>
              <a:t>Děkuji za pozornost!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451475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Nestátní aktéři jako vyzyvatelé státní moci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Dotazy?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Dotazy k projektům?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Outro</a:t>
            </a:r>
            <a:endParaRPr lang="cs-CZ" dirty="0"/>
          </a:p>
        </p:txBody>
      </p:sp>
      <p:pic>
        <p:nvPicPr>
          <p:cNvPr id="6" name="Obrázek 5" descr="Obsah obrázku ruka, osoba, prst, zápěstí&#10;&#10;Popis byl vytvořen automaticky">
            <a:extLst>
              <a:ext uri="{FF2B5EF4-FFF2-40B4-BE49-F238E27FC236}">
                <a16:creationId xmlns:a16="http://schemas.microsoft.com/office/drawing/2014/main" id="{7186624F-2F0F-310D-BCDA-8991604A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D76370-CF9F-B411-9750-FC75EAD17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Intro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600A3-1364-52D4-FF2E-D6D00D9C7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83F0E-BA6C-E9A4-0CA7-8CB4F4DA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Outline</a:t>
            </a:r>
            <a:endParaRPr lang="cs-CZ" sz="220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4EBF7FA0-302D-6838-2D51-D2331F56B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4784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39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FF563C-14EF-3F89-D8DF-C7507D39B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Metody řešení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AFEF8C-9035-0B97-A4A3-41DD25512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96CA73-1F35-8A84-76F2-B06FB2E1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 err="1"/>
              <a:t>Partisan</a:t>
            </a:r>
            <a:r>
              <a:rPr lang="cs-CZ" sz="2800" dirty="0"/>
              <a:t> vs. </a:t>
            </a:r>
            <a:r>
              <a:rPr lang="cs-CZ" sz="2800" dirty="0" err="1"/>
              <a:t>third</a:t>
            </a:r>
            <a:r>
              <a:rPr lang="cs-CZ" sz="2800" dirty="0"/>
              <a:t>-party </a:t>
            </a:r>
            <a:r>
              <a:rPr lang="cs-CZ" sz="2800" dirty="0" err="1"/>
              <a:t>roles</a:t>
            </a:r>
            <a:r>
              <a:rPr lang="cs-CZ" sz="2800" dirty="0"/>
              <a:t> (</a:t>
            </a:r>
            <a:r>
              <a:rPr lang="cs-CZ" sz="2800" dirty="0" err="1"/>
              <a:t>Beriker</a:t>
            </a:r>
            <a:r>
              <a:rPr lang="cs-CZ" sz="2800" dirty="0"/>
              <a:t>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B39007-DC45-C538-525D-57B2C9A13AF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Řešení konfliktu je </a:t>
            </a:r>
            <a:r>
              <a:rPr lang="cs-CZ" sz="2000" b="1" dirty="0"/>
              <a:t>odvislé</a:t>
            </a:r>
            <a:r>
              <a:rPr lang="cs-CZ" sz="2000" dirty="0"/>
              <a:t> velkou měrou </a:t>
            </a:r>
            <a:r>
              <a:rPr lang="cs-CZ" sz="2000" b="1" dirty="0"/>
              <a:t>od aktérů </a:t>
            </a:r>
            <a:r>
              <a:rPr lang="cs-CZ" sz="2000" dirty="0"/>
              <a:t>a </a:t>
            </a:r>
            <a:r>
              <a:rPr lang="cs-CZ" sz="2000" b="1" dirty="0"/>
              <a:t>jejich role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Role třetích stran</a:t>
            </a:r>
            <a:r>
              <a:rPr lang="cs-CZ" sz="2000" dirty="0"/>
              <a:t>: intervence, mediace, interaktivní řešení konfliktu apod.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Role zúčastněných stran</a:t>
            </a:r>
            <a:r>
              <a:rPr lang="cs-CZ" sz="2000" dirty="0"/>
              <a:t>: diplomacie, vyjednávání, kooperace s mediátorem, zbrojení, </a:t>
            </a:r>
            <a:r>
              <a:rPr lang="cs-CZ" sz="2000" dirty="0" err="1"/>
              <a:t>blaming</a:t>
            </a:r>
            <a:r>
              <a:rPr lang="cs-CZ" sz="2000" dirty="0"/>
              <a:t>, hrozba silou, trest apod.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Vše vychází z </a:t>
            </a:r>
            <a:r>
              <a:rPr lang="cs-CZ" sz="2000" b="1" dirty="0"/>
              <a:t>monopolu síly </a:t>
            </a:r>
            <a:r>
              <a:rPr lang="cs-CZ" sz="2000" dirty="0"/>
              <a:t>a schopnosti vynutit si rozhodnutí.</a:t>
            </a:r>
          </a:p>
        </p:txBody>
      </p:sp>
      <p:pic>
        <p:nvPicPr>
          <p:cNvPr id="7" name="Obrázek 6" descr="Obsah obrázku umění&#10;&#10;Popis byl vytvořen automaticky">
            <a:extLst>
              <a:ext uri="{FF2B5EF4-FFF2-40B4-BE49-F238E27FC236}">
                <a16:creationId xmlns:a16="http://schemas.microsoft.com/office/drawing/2014/main" id="{E8229759-EC58-0BEF-28DA-48D3E7A21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9788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52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B637EA-C91F-B778-FCA2-70280D21B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Metody řešení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5E1657-618B-0766-7C49-607AD20FA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4F9941-DAE0-6A3A-FC55-FD706134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Metody řešení postavené na vyjednávání (Fischer, 1997; Ury a kol., 1988)</a:t>
            </a:r>
          </a:p>
        </p:txBody>
      </p:sp>
      <p:pic>
        <p:nvPicPr>
          <p:cNvPr id="7" name="Obrázek 6" descr="Obsah obrázku nábytek, kancelářské potřeby, Psací stůl, Stolek&#10;&#10;Popis byl vytvořen automaticky">
            <a:extLst>
              <a:ext uri="{FF2B5EF4-FFF2-40B4-BE49-F238E27FC236}">
                <a16:creationId xmlns:a16="http://schemas.microsoft.com/office/drawing/2014/main" id="{2762D424-8449-531E-8C6F-37FA19E38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6" b="9383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0B114E-BA6D-9655-4BC0-B5B6EC013E1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Vyjednávání a smlouvání</a:t>
            </a:r>
            <a:r>
              <a:rPr lang="cs-CZ" sz="2000" dirty="0"/>
              <a:t>: Přímá interakce zůstává základem diplomatických a vojenských konfliktů.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Příklad</a:t>
            </a:r>
            <a:r>
              <a:rPr lang="cs-CZ" sz="2000" dirty="0"/>
              <a:t>: dohody z Camp Davidu – trilaterální jednání USA, Izraele a Egypta.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Interaktivní řešení konfliktů</a:t>
            </a:r>
            <a:r>
              <a:rPr lang="cs-CZ" sz="2000" dirty="0"/>
              <a:t>: Neformální, neoficiální dialogy vedené prostřednictvím zprostředkovatelů jako klíčové při řešení zakořeněných konfliktů.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b="1" dirty="0"/>
              <a:t>Příklad</a:t>
            </a:r>
            <a:r>
              <a:rPr lang="cs-CZ" sz="2000" dirty="0"/>
              <a:t>: Velkopáteční dohoda v Severním Irsku.</a:t>
            </a:r>
          </a:p>
        </p:txBody>
      </p:sp>
    </p:spTree>
    <p:extLst>
      <p:ext uri="{BB962C8B-B14F-4D97-AF65-F5344CB8AC3E}">
        <p14:creationId xmlns:p14="http://schemas.microsoft.com/office/powerpoint/2010/main" val="357169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2317EA-7723-6FA5-438A-C4982CF65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Metody řešení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2EA9F2-8EEE-6340-ED0C-BF68341DD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DEC011-9740-6C47-217A-5229D3C1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Metody řešení postavené na facilitaci třetí strany (</a:t>
            </a:r>
            <a:r>
              <a:rPr lang="cs-CZ" sz="3600" dirty="0" err="1"/>
              <a:t>Moore</a:t>
            </a:r>
            <a:r>
              <a:rPr lang="cs-CZ" sz="3600" dirty="0"/>
              <a:t>, 2003)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5DF636-9918-421B-3031-4715AE0C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Mediace</a:t>
            </a:r>
            <a:r>
              <a:rPr lang="cs-CZ" sz="2400" dirty="0"/>
              <a:t>: zásadní v mezinárodních konfliktech (např. OSN v syrských mírových jednáních) – nestranný aktér, nezávazné  výsledky (na rozdíl od arbitráže).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b="1" dirty="0"/>
              <a:t>Smírčí řízení a konzultace s třetími stranami</a:t>
            </a:r>
            <a:r>
              <a:rPr lang="cs-CZ" sz="2400" dirty="0"/>
              <a:t>: např. úsilí ASEAN v regionálních sporech: efektivně využívané v etnických a korporátních konfliktech.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b="1" i="1" dirty="0"/>
              <a:t>Peer </a:t>
            </a:r>
            <a:r>
              <a:rPr lang="cs-CZ" sz="2400" b="1" i="1" dirty="0" err="1"/>
              <a:t>mediation</a:t>
            </a:r>
            <a:r>
              <a:rPr lang="cs-CZ" sz="2400" dirty="0"/>
              <a:t>: používaná při deeskalaci konfliktů ve vzdělávacím a firemním prostředí, podpora kultury dialogu.</a:t>
            </a:r>
          </a:p>
        </p:txBody>
      </p:sp>
    </p:spTree>
    <p:extLst>
      <p:ext uri="{BB962C8B-B14F-4D97-AF65-F5344CB8AC3E}">
        <p14:creationId xmlns:p14="http://schemas.microsoft.com/office/powerpoint/2010/main" val="152963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4162EF-D127-A63A-8F40-06B867D6E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Metody řešení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051AEC-21D5-5840-8DED-7E1908FFE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2ADAA0-C750-F7FC-06DD-7A6E754A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Metody řešení postavené na vzdělávání (Bar-Tal, 2002)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EE07C9-9009-5C20-EE69-D7B696AB1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sz="2400" b="1" dirty="0"/>
              <a:t>Vzdělávání v oblasti řešení konfliktů</a:t>
            </a:r>
            <a:r>
              <a:rPr lang="cs-CZ" sz="2400" dirty="0"/>
              <a:t>: klíčový význam pro rozvoj budoucích vedoucích pracovníků ve vojenském a civilním prostředí, ale i pro obecnou populaci.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b="1" dirty="0"/>
              <a:t>Workshopy zaměřené na řešení problémů</a:t>
            </a:r>
            <a:r>
              <a:rPr lang="cs-CZ" sz="2400" dirty="0"/>
              <a:t>: úloha v mírových operacích, posílení schopností mírových sil prostřednictvím praktického výcviku v řešení konfliktů.</a:t>
            </a:r>
          </a:p>
        </p:txBody>
      </p:sp>
    </p:spTree>
    <p:extLst>
      <p:ext uri="{BB962C8B-B14F-4D97-AF65-F5344CB8AC3E}">
        <p14:creationId xmlns:p14="http://schemas.microsoft.com/office/powerpoint/2010/main" val="151360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FBAE00-2E7D-9DCE-26FA-5BD249B47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Metody řešení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65A6A4-D8DB-470D-D562-F0DE96C02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2AED11-AD94-F3F8-F85B-A19CB569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(Právně) závazné metody řešení (</a:t>
            </a:r>
            <a:r>
              <a:rPr lang="cs-CZ" sz="2200" dirty="0" err="1"/>
              <a:t>Berkovitch</a:t>
            </a:r>
            <a:r>
              <a:rPr lang="cs-CZ" sz="2200" dirty="0"/>
              <a:t> a Jackson, 2009)</a:t>
            </a:r>
          </a:p>
        </p:txBody>
      </p:sp>
      <p:pic>
        <p:nvPicPr>
          <p:cNvPr id="7" name="Obrázek 6" descr="Obsah obrázku Fotka zátiší, fotka zátiší, váza, interiér&#10;&#10;Popis byl vytvořen automaticky">
            <a:extLst>
              <a:ext uri="{FF2B5EF4-FFF2-40B4-BE49-F238E27FC236}">
                <a16:creationId xmlns:a16="http://schemas.microsoft.com/office/drawing/2014/main" id="{57FF4291-99D1-9238-9234-981AC8B6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059F73-89BD-B285-F7EF-4B30BC1B3E3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800" b="1" dirty="0"/>
              <a:t>Arbitráž</a:t>
            </a:r>
            <a:r>
              <a:rPr lang="cs-CZ" sz="1800" dirty="0"/>
              <a:t>: často používané při řešení mezinárodních obchodních sporů, například skrze WTO.</a:t>
            </a:r>
          </a:p>
          <a:p>
            <a:pPr>
              <a:spcAft>
                <a:spcPts val="600"/>
              </a:spcAft>
            </a:pPr>
            <a:r>
              <a:rPr lang="cs-CZ" sz="1800" b="1" dirty="0"/>
              <a:t>Rozhodčí řízení (</a:t>
            </a:r>
            <a:r>
              <a:rPr lang="cs-CZ" sz="1800" b="1" i="1" dirty="0" err="1"/>
              <a:t>adjudication</a:t>
            </a:r>
            <a:r>
              <a:rPr lang="cs-CZ" sz="1800" b="1" dirty="0"/>
              <a:t>)</a:t>
            </a:r>
            <a:r>
              <a:rPr lang="cs-CZ" sz="1800" dirty="0"/>
              <a:t>: mezinárodní soudy, např. Mezinárodní soudní dvůr, při rozhodování sporů na úrovni států a organizací.</a:t>
            </a:r>
          </a:p>
          <a:p>
            <a:pPr>
              <a:spcAft>
                <a:spcPts val="600"/>
              </a:spcAft>
            </a:pPr>
            <a:r>
              <a:rPr lang="cs-CZ" sz="1800" b="1" dirty="0"/>
              <a:t>Právní procesy</a:t>
            </a:r>
            <a:r>
              <a:rPr lang="cs-CZ" sz="1800" dirty="0"/>
              <a:t>: vliv mezinárodního práva na utváření strategií řešení konfliktů.</a:t>
            </a:r>
          </a:p>
        </p:txBody>
      </p:sp>
    </p:spTree>
    <p:extLst>
      <p:ext uri="{BB962C8B-B14F-4D97-AF65-F5344CB8AC3E}">
        <p14:creationId xmlns:p14="http://schemas.microsoft.com/office/powerpoint/2010/main" val="207847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265836-56AA-ED44-6CB3-F86CDBCFE1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Metody řešení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81BD25-0F7C-4503-17CC-68A78B714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C3AE9A-F935-7B89-E4BC-87547433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400" dirty="0"/>
              <a:t>Metody řešení: analytický přístup (</a:t>
            </a:r>
            <a:r>
              <a:rPr lang="cs-CZ" sz="2400" dirty="0" err="1"/>
              <a:t>Caneiro</a:t>
            </a:r>
            <a:r>
              <a:rPr lang="cs-CZ" sz="2400" dirty="0"/>
              <a:t> a kol., 2014)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1527A6-CCFA-C31E-000B-48378304E79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dirty="0"/>
              <a:t>Přístup založený na konkrétních případech</a:t>
            </a:r>
            <a:r>
              <a:rPr lang="cs-CZ" sz="2400" dirty="0"/>
              <a:t>: informování a rozvoj strategií řešení konfliktů na základě historických údajů a výsledků.</a:t>
            </a:r>
          </a:p>
          <a:p>
            <a:pPr>
              <a:spcAft>
                <a:spcPts val="600"/>
              </a:spcAft>
            </a:pPr>
            <a:r>
              <a:rPr lang="cs-CZ" sz="2400" b="1" dirty="0"/>
              <a:t>Optimalizační a simulační techniky strategií a taktik </a:t>
            </a:r>
            <a:r>
              <a:rPr lang="cs-CZ" sz="2400" dirty="0"/>
              <a:t>(např. postavené na Teorii her – viz další slidy).</a:t>
            </a:r>
          </a:p>
        </p:txBody>
      </p:sp>
      <p:pic>
        <p:nvPicPr>
          <p:cNvPr id="7" name="Obrázek 6" descr="Obsah obrázku kniha, kancelářské potřeby, interiér&#10;&#10;Popis byl vytvořen automaticky">
            <a:extLst>
              <a:ext uri="{FF2B5EF4-FFF2-40B4-BE49-F238E27FC236}">
                <a16:creationId xmlns:a16="http://schemas.microsoft.com/office/drawing/2014/main" id="{303053AB-DCA9-E772-860E-66B44FA89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1448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Seminář I - úvod do R a kvantitativního zkoumání konfliktů</Template>
  <TotalTime>2174</TotalTime>
  <Words>1911</Words>
  <Application>Microsoft Office PowerPoint</Application>
  <PresentationFormat>Širokoúhlá obrazovka</PresentationFormat>
  <Paragraphs>158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Tahoma</vt:lpstr>
      <vt:lpstr>Wingdings</vt:lpstr>
      <vt:lpstr>Prezentace_MU_CZ</vt:lpstr>
      <vt:lpstr>Řešení konfliktu</vt:lpstr>
      <vt:lpstr>Závěrečné tipy na seminární práci</vt:lpstr>
      <vt:lpstr>Outline</vt:lpstr>
      <vt:lpstr>Partisan vs. third-party roles (Beriker, 2009)</vt:lpstr>
      <vt:lpstr>Metody řešení postavené na vyjednávání (Fischer, 1997; Ury a kol., 1988)</vt:lpstr>
      <vt:lpstr>Metody řešení postavené na facilitaci třetí strany (Moore, 2003)</vt:lpstr>
      <vt:lpstr>Metody řešení postavené na vzdělávání (Bar-Tal, 2002)</vt:lpstr>
      <vt:lpstr>(Právně) závazné metody řešení (Berkovitch a Jackson, 2009)</vt:lpstr>
      <vt:lpstr>Metody řešení: analytický přístup (Caneiro a kol., 2014)</vt:lpstr>
      <vt:lpstr>Kooperační a kolaborační metody řešení (Ramsbotham a kol., 2011)</vt:lpstr>
      <vt:lpstr>Je válka legitimním prostředkem řešení konfliktů? Proč ano/ne? Jaká je v tomto současná diskuze o válce na Ukrajině?</vt:lpstr>
      <vt:lpstr>Válka jako řešení konfliktů I - realismus</vt:lpstr>
      <vt:lpstr>Válka jako řešení konfliktů II - liberalismus</vt:lpstr>
      <vt:lpstr>Teorie her (Binmore, 2007)</vt:lpstr>
      <vt:lpstr>Vězňovo dilema (Binmore, 2007)</vt:lpstr>
      <vt:lpstr>Vězňovo dilema II</vt:lpstr>
      <vt:lpstr>Stag hunt (Binmore, 2007)</vt:lpstr>
      <vt:lpstr>Assurance game (Binmore, 2007)</vt:lpstr>
      <vt:lpstr>Tragedy of the commons (Binmore, 2007)</vt:lpstr>
      <vt:lpstr>Tragedy of the commons (Binmore, 2007) II</vt:lpstr>
      <vt:lpstr>Diskuze: Jak byste využili teorii her ve výzkumu bezpečnosti (vašich diplomových pracích, seminární práci apod.)?</vt:lpstr>
      <vt:lpstr>Reference I</vt:lpstr>
      <vt:lpstr>Reference II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I – Kvantitativní přístup ke zkoumání konfliktů a úvod do R a programování</dc:title>
  <dc:creator>Jan Kleiner</dc:creator>
  <cp:lastModifiedBy>Jan Kleiner</cp:lastModifiedBy>
  <cp:revision>80</cp:revision>
  <cp:lastPrinted>1601-01-01T00:00:00Z</cp:lastPrinted>
  <dcterms:created xsi:type="dcterms:W3CDTF">2024-02-24T08:44:51Z</dcterms:created>
  <dcterms:modified xsi:type="dcterms:W3CDTF">2024-05-06T08:45:41Z</dcterms:modified>
</cp:coreProperties>
</file>