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69" r:id="rId7"/>
    <p:sldId id="260" r:id="rId8"/>
    <p:sldId id="262" r:id="rId9"/>
    <p:sldId id="265" r:id="rId10"/>
    <p:sldId id="270" r:id="rId11"/>
    <p:sldId id="271" r:id="rId12"/>
    <p:sldId id="264" r:id="rId13"/>
    <p:sldId id="274" r:id="rId14"/>
    <p:sldId id="275" r:id="rId15"/>
    <p:sldId id="272" r:id="rId16"/>
    <p:sldId id="267" r:id="rId17"/>
    <p:sldId id="266" r:id="rId18"/>
    <p:sldId id="276" r:id="rId19"/>
    <p:sldId id="277" r:id="rId20"/>
    <p:sldId id="278" r:id="rId21"/>
    <p:sldId id="26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007A53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.co/download/rstudio-desktop/" TargetMode="External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swirldev/R_Programming_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25599"/>
            <a:ext cx="11361600" cy="1171580"/>
          </a:xfrm>
        </p:spPr>
        <p:txBody>
          <a:bodyPr/>
          <a:lstStyle/>
          <a:p>
            <a:r>
              <a:rPr lang="cs-CZ" dirty="0"/>
              <a:t>Seminář I – Kvantitativní přístup ke zkoumání konfliktů a úvod do R a programování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334117"/>
            <a:ext cx="11361600" cy="698497"/>
          </a:xfrm>
        </p:spPr>
        <p:txBody>
          <a:bodyPr/>
          <a:lstStyle/>
          <a:p>
            <a:r>
              <a:rPr lang="cs-CZ" dirty="0"/>
              <a:t>BSSn4404 Výzkum konfliktu</a:t>
            </a:r>
          </a:p>
          <a:p>
            <a:r>
              <a:rPr lang="cs-CZ" dirty="0"/>
              <a:t>Jan Kleiner</a:t>
            </a:r>
          </a:p>
          <a:p>
            <a:r>
              <a:rPr lang="cs-CZ" dirty="0"/>
              <a:t>26.2.2024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7AAD6E-D5C4-34CF-78FD-9A5ED63EF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954EF9-6EAC-CE9C-7A6C-F926C8E5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68B819-641A-184C-1026-B5A48E8A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Elementy konfliktu v kvantitativní optice I (</a:t>
            </a:r>
            <a:r>
              <a:rPr lang="cs-CZ" dirty="0" err="1"/>
              <a:t>Galtung</a:t>
            </a:r>
            <a:r>
              <a:rPr lang="cs-CZ" dirty="0"/>
              <a:t>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3EC365-DC4F-EA7B-ABF8-DD1AA7D0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980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sz="2400" b="1" dirty="0"/>
              <a:t>Aktéři </a:t>
            </a:r>
            <a:r>
              <a:rPr lang="cs-CZ" sz="2400" dirty="0"/>
              <a:t>– # počet, síťová analýza, jejich konceptualizace a operacionalizace – např. státy – počet obyvatel, HDP, etnické složení armád (viz </a:t>
            </a:r>
            <a:r>
              <a:rPr lang="cs-CZ" sz="2400" dirty="0" err="1"/>
              <a:t>Lyall</a:t>
            </a:r>
            <a:r>
              <a:rPr lang="cs-CZ" sz="2400" dirty="0"/>
              <a:t>, 2020).</a:t>
            </a:r>
            <a:endParaRPr lang="cs-CZ" sz="1600" dirty="0"/>
          </a:p>
          <a:p>
            <a:pPr marL="586350" indent="-514350">
              <a:buFont typeface="+mj-lt"/>
              <a:buAutoNum type="arabicPeriod"/>
            </a:pPr>
            <a:r>
              <a:rPr lang="cs-CZ" sz="2400" b="1" dirty="0"/>
              <a:t>Cíle</a:t>
            </a:r>
            <a:r>
              <a:rPr lang="cs-CZ" sz="2400" dirty="0"/>
              <a:t> – # jejich kvantifikace (operacionalizace) – seřazení (ordinální proměnné), skórování na škále (intervalová proměnná apod.).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dirty="0"/>
              <a:t>Akceptovatelná oblast </a:t>
            </a:r>
            <a:r>
              <a:rPr lang="cs-CZ" sz="2400" dirty="0"/>
              <a:t>(</a:t>
            </a:r>
            <a:r>
              <a:rPr lang="cs-CZ" sz="2400" i="1" dirty="0" err="1"/>
              <a:t>acceptability</a:t>
            </a:r>
            <a:r>
              <a:rPr lang="cs-CZ" sz="2400" i="1" dirty="0"/>
              <a:t> region</a:t>
            </a:r>
            <a:r>
              <a:rPr lang="cs-CZ" sz="2400" dirty="0"/>
              <a:t>) – prostor pro kompromis.</a:t>
            </a:r>
          </a:p>
          <a:p>
            <a:pPr marL="586350" indent="-514350">
              <a:buFont typeface="+mj-lt"/>
              <a:buAutoNum type="arabicPeriod"/>
            </a:pPr>
            <a:r>
              <a:rPr lang="cs-CZ" sz="2400" b="1" dirty="0"/>
              <a:t>Neakceptovatelná oblast </a:t>
            </a:r>
            <a:r>
              <a:rPr lang="cs-CZ" sz="2400" dirty="0"/>
              <a:t>(</a:t>
            </a:r>
            <a:r>
              <a:rPr lang="cs-CZ" sz="2400" i="1" dirty="0" err="1"/>
              <a:t>incompatibility</a:t>
            </a:r>
            <a:r>
              <a:rPr lang="cs-CZ" sz="2400" i="1" dirty="0"/>
              <a:t> region</a:t>
            </a:r>
            <a:r>
              <a:rPr lang="cs-CZ" sz="2400" dirty="0"/>
              <a:t>) - pro 1 nebo více aktérů.</a:t>
            </a:r>
          </a:p>
          <a:p>
            <a:pPr marL="586350" indent="-514350">
              <a:buFont typeface="+mj-lt"/>
              <a:buAutoNum type="arabicPeriod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3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E028A3F-7F64-3176-6AB7-8A5202483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1B50A0-9740-5EEA-2904-F49603A45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B7F43-88ED-29EC-915F-E8F97E05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Elementy konfliktu v kvantitativní optice II (</a:t>
            </a:r>
            <a:r>
              <a:rPr lang="cs-CZ" dirty="0" err="1"/>
              <a:t>Galtung</a:t>
            </a:r>
            <a:r>
              <a:rPr lang="cs-CZ" dirty="0"/>
              <a:t>, 2009)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E08511-D50E-D14D-E163-EBCBA63EF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14002"/>
            <a:ext cx="10753200" cy="4139998"/>
          </a:xfrm>
        </p:spPr>
        <p:txBody>
          <a:bodyPr/>
          <a:lstStyle/>
          <a:p>
            <a:pPr marL="586350" indent="-514350">
              <a:buFont typeface="+mj-lt"/>
              <a:buAutoNum type="arabicPeriod" startAt="5"/>
            </a:pPr>
            <a:r>
              <a:rPr lang="cs-CZ" sz="2800" b="1" dirty="0"/>
              <a:t>Konflikt</a:t>
            </a:r>
            <a:r>
              <a:rPr lang="cs-CZ" sz="2800" dirty="0"/>
              <a:t> – neexistence překryvu mezi body 3 a 4 - # např. dichotomická proměnná.</a:t>
            </a:r>
          </a:p>
          <a:p>
            <a:pPr marL="586350" indent="-514350">
              <a:buFont typeface="+mj-lt"/>
              <a:buAutoNum type="arabicPeriod" startAt="5"/>
            </a:pPr>
            <a:r>
              <a:rPr lang="cs-CZ" sz="2800" b="1" dirty="0"/>
              <a:t>Konfliktní postoj </a:t>
            </a:r>
            <a:r>
              <a:rPr lang="cs-CZ" sz="2800" dirty="0"/>
              <a:t>– # operacionalizace mentálního stavu aktérů.</a:t>
            </a:r>
          </a:p>
          <a:p>
            <a:pPr marL="586350" indent="-514350">
              <a:buFont typeface="+mj-lt"/>
              <a:buAutoNum type="arabicPeriod" startAt="5"/>
            </a:pPr>
            <a:r>
              <a:rPr lang="cs-CZ" sz="2800" b="1" dirty="0"/>
              <a:t>Konfliktní chování - </a:t>
            </a:r>
            <a:r>
              <a:rPr lang="cs-CZ" sz="2800" dirty="0"/>
              <a:t># operacionalizace chování – např. zvýšení výdajů na zbrojení.</a:t>
            </a:r>
          </a:p>
          <a:p>
            <a:pPr marL="586350" indent="-514350">
              <a:buFont typeface="+mj-lt"/>
              <a:buAutoNum type="arabicPeriod" startAt="5"/>
            </a:pPr>
            <a:r>
              <a:rPr lang="cs-CZ" sz="2800" b="1" dirty="0"/>
              <a:t>Konfliktní vyjednávání - </a:t>
            </a:r>
            <a:r>
              <a:rPr lang="cs-CZ" sz="2800" dirty="0"/>
              <a:t># simulace/pozorování.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BD0CE2-7768-811D-DAC8-D5D5C788A0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20A6D8-0899-976A-3420-CDB0687522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E16177-082A-A901-F279-632C1EDF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UCDP I (2023)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93B427-D79F-169B-AAE5-17E3218C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sz="2400" i="1" dirty="0"/>
              <a:t>Uppsala </a:t>
            </a:r>
            <a:r>
              <a:rPr lang="cs-CZ" sz="2400" i="1" dirty="0" err="1"/>
              <a:t>Conflict</a:t>
            </a:r>
            <a:r>
              <a:rPr lang="cs-CZ" sz="2400" i="1" dirty="0"/>
              <a:t> Data Program</a:t>
            </a:r>
            <a:r>
              <a:rPr lang="cs-CZ" sz="2400" dirty="0"/>
              <a:t>.</a:t>
            </a:r>
          </a:p>
          <a:p>
            <a:r>
              <a:rPr lang="cs-CZ" sz="2400" dirty="0"/>
              <a:t>Jedna z největších a nejstarších (cca 40 let) databází na organizované násilí a občanské války.</a:t>
            </a:r>
          </a:p>
          <a:p>
            <a:r>
              <a:rPr lang="cs-CZ" sz="2400" dirty="0"/>
              <a:t>Překryv se SIPRI.</a:t>
            </a:r>
          </a:p>
          <a:p>
            <a:r>
              <a:rPr lang="cs-CZ" sz="2400" dirty="0"/>
              <a:t>Nejen data, ale i definice termínů spojených s konflikty a využitých v </a:t>
            </a:r>
            <a:r>
              <a:rPr lang="cs-CZ" sz="2400" dirty="0" err="1"/>
              <a:t>datasetech</a:t>
            </a:r>
            <a:r>
              <a:rPr lang="cs-CZ" sz="2400" dirty="0"/>
              <a:t>.</a:t>
            </a:r>
          </a:p>
          <a:p>
            <a:r>
              <a:rPr lang="cs-CZ" sz="2400" dirty="0"/>
              <a:t>Kategorie konfliktů (navzájem výlučné): 1) </a:t>
            </a:r>
            <a:r>
              <a:rPr lang="cs-CZ" sz="2400" b="1" i="1" dirty="0" err="1"/>
              <a:t>state-based</a:t>
            </a:r>
            <a:r>
              <a:rPr lang="cs-CZ" sz="2400" b="1" i="1" dirty="0"/>
              <a:t> </a:t>
            </a:r>
            <a:r>
              <a:rPr lang="cs-CZ" sz="2400" b="1" i="1" dirty="0" err="1"/>
              <a:t>armed</a:t>
            </a:r>
            <a:r>
              <a:rPr lang="cs-CZ" sz="2400" b="1" i="1" dirty="0"/>
              <a:t> </a:t>
            </a:r>
            <a:r>
              <a:rPr lang="cs-CZ" sz="2400" b="1" i="1" dirty="0" err="1"/>
              <a:t>conflict</a:t>
            </a:r>
            <a:r>
              <a:rPr lang="cs-CZ" sz="2400" b="1" i="1" dirty="0"/>
              <a:t> </a:t>
            </a:r>
            <a:r>
              <a:rPr lang="cs-CZ" sz="2400" dirty="0"/>
              <a:t>(alespoň jedna strana je stát); 2) </a:t>
            </a:r>
            <a:r>
              <a:rPr lang="cs-CZ" sz="2400" b="1" i="1" dirty="0"/>
              <a:t>non-</a:t>
            </a:r>
            <a:r>
              <a:rPr lang="cs-CZ" sz="2400" b="1" i="1" dirty="0" err="1"/>
              <a:t>state</a:t>
            </a:r>
            <a:r>
              <a:rPr lang="cs-CZ" sz="2400" b="1" i="1" dirty="0"/>
              <a:t> </a:t>
            </a:r>
            <a:r>
              <a:rPr lang="cs-CZ" sz="2400" b="1" i="1" dirty="0" err="1"/>
              <a:t>conflict</a:t>
            </a:r>
            <a:r>
              <a:rPr lang="cs-CZ" sz="2400" dirty="0"/>
              <a:t> (organizovaní aktéři, ale ani jeden není stát) a 3) </a:t>
            </a:r>
            <a:r>
              <a:rPr lang="cs-CZ" sz="2400" b="1" i="1" dirty="0" err="1"/>
              <a:t>one-sided</a:t>
            </a:r>
            <a:r>
              <a:rPr lang="cs-CZ" sz="2400" b="1" i="1" dirty="0"/>
              <a:t> </a:t>
            </a:r>
            <a:r>
              <a:rPr lang="cs-CZ" sz="2400" b="1" i="1" dirty="0" err="1"/>
              <a:t>violence</a:t>
            </a:r>
            <a:r>
              <a:rPr lang="cs-CZ" sz="2400" b="1" i="1" dirty="0"/>
              <a:t> </a:t>
            </a:r>
            <a:r>
              <a:rPr lang="cs-CZ" sz="2400" dirty="0"/>
              <a:t>(násilí organizovaného aktéra proti neozbrojeným civilistům.</a:t>
            </a:r>
          </a:p>
        </p:txBody>
      </p:sp>
    </p:spTree>
    <p:extLst>
      <p:ext uri="{BB962C8B-B14F-4D97-AF65-F5344CB8AC3E}">
        <p14:creationId xmlns:p14="http://schemas.microsoft.com/office/powerpoint/2010/main" val="4791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EC4AF80-1DC8-3DA7-79E1-CCBB2E303B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13A325-B87F-F7D0-9A46-5AA1E6691E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04D40B-0D96-B7C7-9E5A-6E35EF55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UCDP II (2023)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07A88-A3E9-103E-29EE-970950B63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Jednotka analýzy – „událost“ (</a:t>
            </a:r>
            <a:r>
              <a:rPr lang="cs-CZ" sz="2400" i="1" dirty="0"/>
              <a:t>event</a:t>
            </a:r>
            <a:r>
              <a:rPr lang="cs-CZ" sz="2400" dirty="0"/>
              <a:t>) = „Incidence použití </a:t>
            </a:r>
            <a:r>
              <a:rPr lang="cs-CZ" sz="2400" b="1" dirty="0">
                <a:highlight>
                  <a:srgbClr val="FFFF00"/>
                </a:highlight>
              </a:rPr>
              <a:t>ozbrojené síly organizovaným aktérem </a:t>
            </a:r>
            <a:r>
              <a:rPr lang="cs-CZ" sz="2400" dirty="0">
                <a:highlight>
                  <a:srgbClr val="00FFFF"/>
                </a:highlight>
              </a:rPr>
              <a:t>proti jinému </a:t>
            </a:r>
            <a:r>
              <a:rPr lang="cs-CZ" sz="2400" b="1" dirty="0">
                <a:highlight>
                  <a:srgbClr val="00FFFF"/>
                </a:highlight>
              </a:rPr>
              <a:t>organizovanému aktérovi</a:t>
            </a:r>
            <a:r>
              <a:rPr lang="cs-CZ" sz="2400" dirty="0">
                <a:highlight>
                  <a:srgbClr val="00FFFF"/>
                </a:highlight>
              </a:rPr>
              <a:t>, nebo </a:t>
            </a:r>
            <a:r>
              <a:rPr lang="cs-CZ" sz="2400" b="1" dirty="0">
                <a:highlight>
                  <a:srgbClr val="00FFFF"/>
                </a:highlight>
              </a:rPr>
              <a:t>civilistům</a:t>
            </a:r>
            <a:r>
              <a:rPr lang="cs-CZ" sz="2400" dirty="0"/>
              <a:t> </a:t>
            </a:r>
            <a:r>
              <a:rPr lang="cs-CZ" sz="2400" dirty="0">
                <a:highlight>
                  <a:srgbClr val="5AC8AF"/>
                </a:highlight>
              </a:rPr>
              <a:t>vyúsťující v </a:t>
            </a:r>
            <a:r>
              <a:rPr lang="cs-CZ" sz="2400" b="1" dirty="0">
                <a:highlight>
                  <a:srgbClr val="5AC8AF"/>
                </a:highlight>
              </a:rPr>
              <a:t>nejméně 1 přímou smrt</a:t>
            </a:r>
            <a:r>
              <a:rPr lang="cs-CZ" sz="2400" dirty="0">
                <a:highlight>
                  <a:srgbClr val="5AC8AF"/>
                </a:highlight>
              </a:rPr>
              <a:t>…</a:t>
            </a:r>
            <a:r>
              <a:rPr lang="cs-CZ" sz="2400" dirty="0"/>
              <a:t> </a:t>
            </a:r>
            <a:r>
              <a:rPr lang="cs-CZ" sz="2400" dirty="0">
                <a:highlight>
                  <a:srgbClr val="00FF00"/>
                </a:highlight>
              </a:rPr>
              <a:t>na </a:t>
            </a:r>
            <a:r>
              <a:rPr lang="cs-CZ" sz="2400" b="1" dirty="0">
                <a:highlight>
                  <a:srgbClr val="00FF00"/>
                </a:highlight>
              </a:rPr>
              <a:t>specifickém místě</a:t>
            </a:r>
            <a:r>
              <a:rPr lang="cs-CZ" sz="2400" dirty="0">
                <a:highlight>
                  <a:srgbClr val="00FF00"/>
                </a:highlight>
              </a:rPr>
              <a:t> a ve </a:t>
            </a:r>
            <a:r>
              <a:rPr lang="cs-CZ" sz="2400" b="1" dirty="0">
                <a:highlight>
                  <a:srgbClr val="00FF00"/>
                </a:highlight>
              </a:rPr>
              <a:t>specifickém čase</a:t>
            </a:r>
            <a:r>
              <a:rPr lang="cs-CZ" sz="2400" dirty="0"/>
              <a:t>“ (</a:t>
            </a:r>
            <a:r>
              <a:rPr lang="cs-CZ" sz="2400" dirty="0" err="1"/>
              <a:t>Sundberg</a:t>
            </a:r>
            <a:r>
              <a:rPr lang="cs-CZ" sz="2400" dirty="0"/>
              <a:t> a </a:t>
            </a:r>
            <a:r>
              <a:rPr lang="cs-CZ" sz="2400" dirty="0" err="1"/>
              <a:t>Melander</a:t>
            </a:r>
            <a:r>
              <a:rPr lang="cs-CZ" sz="2400" dirty="0"/>
              <a:t>, 2013: 524; cit. dle UCDP, 2023).</a:t>
            </a:r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Sběr dat na základě agregátoru </a:t>
            </a:r>
            <a:r>
              <a:rPr lang="cs-CZ" sz="2400" dirty="0" err="1"/>
              <a:t>Factiva</a:t>
            </a:r>
            <a:r>
              <a:rPr lang="cs-CZ" sz="2400" dirty="0"/>
              <a:t> (Dow Jones) – zprávy s počty mrtvých + sociální sítě </a:t>
            </a:r>
            <a:r>
              <a:rPr lang="cs-CZ" sz="2400" dirty="0">
                <a:sym typeface="Wingdings" panose="05000000000000000000" pitchFamily="2" charset="2"/>
              </a:rPr>
              <a:t>+ reporty organizací jako OSN, SOHR apod.</a:t>
            </a:r>
            <a:r>
              <a:rPr lang="cs-CZ" sz="2400" dirty="0"/>
              <a:t> </a:t>
            </a:r>
            <a:r>
              <a:rPr lang="cs-CZ" sz="2400" dirty="0">
                <a:sym typeface="Wingdings" panose="05000000000000000000" pitchFamily="2" charset="2"/>
              </a:rPr>
              <a:t> 50k článků  obsahová analýza a kódování 10-12k kódovaných událostí za rok.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3393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FFC7B6-3EE9-4E8C-A51B-E0C86858A4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1231A-CB68-D0B1-2B31-2CBA30A4D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7D0734-B899-C787-E728-7C05F413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UCDP III - problémy (2023)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8B869-47AC-E0A9-D17F-A2670FD32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informace z veřejných zdrojů – velký problém </a:t>
            </a:r>
            <a:r>
              <a:rPr lang="cs-CZ" dirty="0" err="1"/>
              <a:t>konfliktologie</a:t>
            </a:r>
            <a:r>
              <a:rPr lang="cs-CZ" dirty="0"/>
              <a:t> = </a:t>
            </a:r>
            <a:r>
              <a:rPr lang="cs-CZ" dirty="0" err="1"/>
              <a:t>missing</a:t>
            </a:r>
            <a:r>
              <a:rPr lang="cs-CZ" dirty="0"/>
              <a:t> data – existuje dokonce vědecká oblast zabývající se nenáhodností reportování o konfliktech (# rasismus, </a:t>
            </a:r>
            <a:r>
              <a:rPr lang="cs-CZ" dirty="0" err="1"/>
              <a:t>západocentricmus</a:t>
            </a:r>
            <a:r>
              <a:rPr lang="cs-CZ" dirty="0"/>
              <a:t> apod.).</a:t>
            </a:r>
          </a:p>
          <a:p>
            <a:r>
              <a:rPr lang="cs-CZ" i="1" dirty="0" err="1"/>
              <a:t>Human-coded</a:t>
            </a:r>
            <a:r>
              <a:rPr lang="cs-CZ" dirty="0"/>
              <a:t> – # i přes důsledné školení kodérů </a:t>
            </a:r>
            <a:r>
              <a:rPr lang="cs-CZ" dirty="0" err="1"/>
              <a:t>bias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i když se jedná o numerická data, nejsou přesná!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4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2B8D0E-E12E-DE2A-D228-7F1B26F61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6A2C63-52DB-1C40-0907-95BF978F5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7E6787-41D6-A13E-C792-E3DC179F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COW a Project Mars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D26612-56A8-2877-A6E6-12D7DDBF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/>
              <a:t>Correlates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War</a:t>
            </a:r>
            <a:r>
              <a:rPr lang="cs-CZ" i="1" dirty="0"/>
              <a:t> </a:t>
            </a:r>
            <a:r>
              <a:rPr lang="cs-CZ" dirty="0"/>
              <a:t>(2022).</a:t>
            </a:r>
          </a:p>
          <a:p>
            <a:pPr lvl="1"/>
            <a:r>
              <a:rPr lang="cs-CZ" dirty="0" err="1"/>
              <a:t>Datasety</a:t>
            </a:r>
            <a:r>
              <a:rPr lang="cs-CZ" dirty="0"/>
              <a:t> pro oblast mezinárodních vztahů (schopnosti národních států, válečná data 1816-2007 apod.).</a:t>
            </a:r>
          </a:p>
          <a:p>
            <a:r>
              <a:rPr lang="cs-CZ" dirty="0"/>
              <a:t>Project Mars staví na COW a obsahuje data 1800-2011. </a:t>
            </a:r>
          </a:p>
          <a:p>
            <a:pPr lvl="1"/>
            <a:r>
              <a:rPr lang="cs-CZ" dirty="0"/>
              <a:t>Práh 500 mrtvých za rok, aby byl konflikt považován za válku (oproti 1000 UCDP).</a:t>
            </a:r>
          </a:p>
          <a:p>
            <a:endParaRPr lang="cs-CZ" dirty="0"/>
          </a:p>
          <a:p>
            <a:endParaRPr lang="cs-CZ" dirty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6145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9DE0CA-E565-BDBF-C5C3-AC7CF9ABA0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00D3A4-9618-4E1C-1F0D-2E681A8C0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3978B1-57BA-CC1C-9919-B02B221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kvantitativního přístupu (Beck, 2000)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FA2A4B-F443-22E3-98A2-E9A500625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9802"/>
            <a:ext cx="10753200" cy="4139998"/>
          </a:xfrm>
        </p:spPr>
        <p:txBody>
          <a:bodyPr/>
          <a:lstStyle/>
          <a:p>
            <a:r>
              <a:rPr lang="cs-CZ" dirty="0"/>
              <a:t>Neuspokojivé výsledky – statistiky se liší článek od článku (# fascinace čísly – pořád se pohybujeme v sociální sféře!).</a:t>
            </a:r>
          </a:p>
          <a:p>
            <a:r>
              <a:rPr lang="cs-CZ" b="1" dirty="0"/>
              <a:t>Slabé vztahy </a:t>
            </a:r>
            <a:r>
              <a:rPr lang="cs-CZ" dirty="0"/>
              <a:t>– faktická vs. statistická významnost.</a:t>
            </a:r>
          </a:p>
          <a:p>
            <a:r>
              <a:rPr lang="cs-CZ" b="1" dirty="0"/>
              <a:t>Slabé prediktory </a:t>
            </a:r>
            <a:r>
              <a:rPr lang="cs-CZ" dirty="0"/>
              <a:t>konfliktů a </a:t>
            </a:r>
            <a:r>
              <a:rPr lang="cs-CZ" b="1" dirty="0"/>
              <a:t>slabá reliabilita</a:t>
            </a:r>
            <a:r>
              <a:rPr lang="cs-CZ" dirty="0"/>
              <a:t>.</a:t>
            </a:r>
          </a:p>
          <a:p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b="1" dirty="0">
                <a:sym typeface="Wingdings" panose="05000000000000000000" pitchFamily="2" charset="2"/>
              </a:rPr>
              <a:t>Slabé předpovědi </a:t>
            </a:r>
            <a:r>
              <a:rPr lang="cs-CZ" dirty="0">
                <a:sym typeface="Wingdings" panose="05000000000000000000" pitchFamily="2" charset="2"/>
              </a:rPr>
              <a:t>(jeden z nejvyšších cílů vědy).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047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5DFD5-C356-2EB2-B7C9-F642CD0BD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5EF509-D356-C786-4F8C-4DF65D164A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0E7A45-DC54-A943-3DEA-245483FE2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71668-B95F-D4CA-53E9-78BB6E8C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83612"/>
            <a:ext cx="10753200" cy="451576"/>
          </a:xfrm>
        </p:spPr>
        <p:txBody>
          <a:bodyPr/>
          <a:lstStyle/>
          <a:p>
            <a:pPr algn="ctr"/>
            <a:r>
              <a:rPr lang="cs-CZ" sz="3200" b="1" dirty="0"/>
              <a:t>Část II – úvod do programování a R, SWIRL</a:t>
            </a:r>
            <a:br>
              <a:rPr lang="cs-CZ" sz="3200" b="1" dirty="0"/>
            </a:br>
            <a:endParaRPr lang="cs-CZ" sz="3200" dirty="0"/>
          </a:p>
        </p:txBody>
      </p:sp>
      <p:pic>
        <p:nvPicPr>
          <p:cNvPr id="8" name="Obrázek 7" descr="Obsah obrázku Digitální kompozice, snímek obrazovky, měsíc, text&#10;&#10;Popis byl vytvořen automaticky">
            <a:extLst>
              <a:ext uri="{FF2B5EF4-FFF2-40B4-BE49-F238E27FC236}">
                <a16:creationId xmlns:a16="http://schemas.microsoft.com/office/drawing/2014/main" id="{0ECE13C5-F2CC-5CFB-7477-58A24AF83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13173" r="459" b="22860"/>
          <a:stretch/>
        </p:blipFill>
        <p:spPr>
          <a:xfrm>
            <a:off x="0" y="1308100"/>
            <a:ext cx="12192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6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FF169-EDE1-0C32-AD2B-7A79A82B6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AD4261-FB86-F437-067E-BB3379B322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B2F51B-E1F3-803E-FD5E-5DBBD01F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Programování 101 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F622DC-8CD2-E17B-9439-20C6E2DC7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Prostředek dorozumívání mezi člověkem a počítačem – chceme, aby vykonal nějaké úkoly a dáváme mu instrukce.</a:t>
            </a:r>
          </a:p>
          <a:p>
            <a:r>
              <a:rPr lang="cs-CZ" dirty="0"/>
              <a:t>Nejpoužívanější programovací jazyk – Python (i v Excelu, GPT model…).</a:t>
            </a:r>
          </a:p>
          <a:p>
            <a:r>
              <a:rPr lang="cs-CZ" dirty="0"/>
              <a:t>Nejpoužívanější statistický programovací jazyk – R.</a:t>
            </a:r>
          </a:p>
          <a:p>
            <a:r>
              <a:rPr lang="cs-CZ" b="1" dirty="0"/>
              <a:t>R </a:t>
            </a:r>
            <a:r>
              <a:rPr lang="cs-CZ" b="1" dirty="0" err="1"/>
              <a:t>console</a:t>
            </a:r>
            <a:r>
              <a:rPr lang="cs-CZ" b="1" dirty="0"/>
              <a:t> </a:t>
            </a:r>
            <a:r>
              <a:rPr lang="cs-CZ" dirty="0"/>
              <a:t>jako </a:t>
            </a:r>
            <a:r>
              <a:rPr lang="cs-CZ" b="1" dirty="0" err="1"/>
              <a:t>command</a:t>
            </a:r>
            <a:r>
              <a:rPr lang="cs-CZ" b="1" dirty="0"/>
              <a:t>-line interface </a:t>
            </a:r>
            <a:r>
              <a:rPr lang="cs-CZ" dirty="0"/>
              <a:t>(CLI) a </a:t>
            </a:r>
            <a:r>
              <a:rPr lang="cs-CZ" b="1" dirty="0"/>
              <a:t>R studio </a:t>
            </a:r>
            <a:r>
              <a:rPr lang="cs-CZ" dirty="0"/>
              <a:t>jako </a:t>
            </a:r>
            <a:r>
              <a:rPr lang="cs-CZ" b="1" dirty="0" err="1"/>
              <a:t>integrated</a:t>
            </a:r>
            <a:r>
              <a:rPr lang="cs-CZ" b="1" dirty="0"/>
              <a:t> development environment </a:t>
            </a:r>
            <a:r>
              <a:rPr lang="cs-CZ" dirty="0"/>
              <a:t>(IDE) vs. běžné </a:t>
            </a:r>
            <a:r>
              <a:rPr lang="cs-CZ" b="1" dirty="0" err="1"/>
              <a:t>graphical</a:t>
            </a:r>
            <a:r>
              <a:rPr lang="cs-CZ" b="1" dirty="0"/>
              <a:t> user interface </a:t>
            </a:r>
            <a:r>
              <a:rPr lang="cs-CZ" dirty="0"/>
              <a:t>(GUI).</a:t>
            </a:r>
          </a:p>
        </p:txBody>
      </p:sp>
    </p:spTree>
    <p:extLst>
      <p:ext uri="{BB962C8B-B14F-4D97-AF65-F5344CB8AC3E}">
        <p14:creationId xmlns:p14="http://schemas.microsoft.com/office/powerpoint/2010/main" val="369011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36E2E5-CB3C-8B75-AE70-63881B8B3C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5B24E5-C1B7-33B5-7506-90B4031FE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1E1A4C-8F61-8B3A-B6DD-AC484F0E4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Programovaní 101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50A104-ACFF-1DC0-16B1-2D5900B3F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 je </a:t>
            </a:r>
            <a:r>
              <a:rPr lang="cs-CZ" b="1" dirty="0"/>
              <a:t>open-source</a:t>
            </a:r>
            <a:r>
              <a:rPr lang="cs-CZ" dirty="0"/>
              <a:t>, takže existuje obrovské množství </a:t>
            </a:r>
            <a:r>
              <a:rPr lang="cs-CZ" b="1" dirty="0" err="1"/>
              <a:t>packages</a:t>
            </a:r>
            <a:r>
              <a:rPr lang="cs-CZ" dirty="0"/>
              <a:t> v R </a:t>
            </a:r>
            <a:r>
              <a:rPr lang="cs-CZ" b="1" dirty="0" err="1"/>
              <a:t>library</a:t>
            </a:r>
            <a:r>
              <a:rPr lang="cs-CZ" dirty="0"/>
              <a:t> – je možné je nainstalovat [</a:t>
            </a:r>
            <a:r>
              <a:rPr lang="cs-CZ" b="1" dirty="0"/>
              <a:t>funkce</a:t>
            </a:r>
            <a:r>
              <a:rPr lang="cs-CZ" dirty="0"/>
              <a:t> </a:t>
            </a:r>
            <a:r>
              <a:rPr lang="cs-CZ" dirty="0" err="1"/>
              <a:t>install.packages</a:t>
            </a:r>
            <a:r>
              <a:rPr lang="cs-CZ" dirty="0"/>
              <a:t>() a pak je musíme </a:t>
            </a:r>
            <a:r>
              <a:rPr lang="cs-CZ" b="1" dirty="0"/>
              <a:t>vyvolat funkcí </a:t>
            </a:r>
            <a:r>
              <a:rPr lang="cs-CZ" dirty="0" err="1"/>
              <a:t>library</a:t>
            </a:r>
            <a:r>
              <a:rPr lang="cs-CZ" dirty="0"/>
              <a:t>()].</a:t>
            </a:r>
          </a:p>
          <a:p>
            <a:r>
              <a:rPr lang="cs-CZ" dirty="0"/>
              <a:t>Používejte </a:t>
            </a:r>
            <a:r>
              <a:rPr lang="cs-CZ" b="1" dirty="0"/>
              <a:t>komentáře</a:t>
            </a:r>
            <a:r>
              <a:rPr lang="cs-CZ" dirty="0"/>
              <a:t> v kódu – co jste danou funkcí zamýšleli, jaká zdrojová data je nutná nahrát apod. – používá se „#“ – vše, co je za ním R nebere jako kód.</a:t>
            </a:r>
          </a:p>
          <a:p>
            <a:r>
              <a:rPr lang="cs-CZ" b="1" dirty="0"/>
              <a:t>Odsazování</a:t>
            </a:r>
            <a:r>
              <a:rPr lang="cs-CZ" dirty="0"/>
              <a:t> ve funkcích – složitější (</a:t>
            </a:r>
            <a:r>
              <a:rPr lang="cs-CZ" dirty="0" err="1"/>
              <a:t>nested</a:t>
            </a:r>
            <a:r>
              <a:rPr lang="cs-CZ" dirty="0"/>
              <a:t>) funkce je dobré odsazovat, aby byly vždy v rozlišitelném bloku.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195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D76370-CF9F-B411-9750-FC75EAD17A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1600A3-1364-52D4-FF2E-D6D00D9C7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83F0E-BA6C-E9A4-0CA7-8CB4F4DA0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organizaci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C01713-4EA6-5D50-F416-DF3A59BA3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SWIRL</a:t>
            </a:r>
            <a:r>
              <a:rPr lang="cs-CZ" sz="2400" dirty="0"/>
              <a:t> – 15 lekcí do 7.4.2024</a:t>
            </a:r>
          </a:p>
          <a:p>
            <a:r>
              <a:rPr lang="cs-CZ" sz="2400" b="1" dirty="0"/>
              <a:t>Analýza konfliktu </a:t>
            </a:r>
            <a:r>
              <a:rPr lang="cs-CZ" sz="2400" dirty="0"/>
              <a:t>– do 15.4. si zvolit téma (na semináři bude prostor ke konzultaci); využití teoretických konceptů celého kurzu a kvantitativní komparace s </a:t>
            </a:r>
            <a:r>
              <a:rPr lang="cs-CZ" sz="2400" dirty="0" err="1"/>
              <a:t>datasety</a:t>
            </a:r>
            <a:r>
              <a:rPr lang="cs-CZ" sz="2400" dirty="0"/>
              <a:t> Project Mars / COW / UCDP aj. (jiné </a:t>
            </a:r>
            <a:r>
              <a:rPr lang="cs-CZ" sz="2400" dirty="0" err="1"/>
              <a:t>datasety</a:t>
            </a:r>
            <a:r>
              <a:rPr lang="cs-CZ" sz="2400" dirty="0"/>
              <a:t> musí schválit vyučující) </a:t>
            </a:r>
            <a:r>
              <a:rPr lang="cs-CZ" sz="2400" dirty="0">
                <a:sym typeface="Wingdings" panose="05000000000000000000" pitchFamily="2" charset="2"/>
              </a:rPr>
              <a:t> </a:t>
            </a:r>
            <a:r>
              <a:rPr lang="cs-CZ" sz="2400" b="1" dirty="0">
                <a:sym typeface="Wingdings" panose="05000000000000000000" pitchFamily="2" charset="2"/>
              </a:rPr>
              <a:t>smíšený výzkum?  metody sběru a analýzy dat </a:t>
            </a:r>
            <a:r>
              <a:rPr lang="cs-CZ" sz="2400" dirty="0">
                <a:sym typeface="Wingdings" panose="05000000000000000000" pitchFamily="2" charset="2"/>
              </a:rPr>
              <a:t>– určuje student a konzultuje s vyučujícím na semináři 15.4.</a:t>
            </a:r>
            <a:endParaRPr lang="cs-CZ" sz="2400" b="1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Jasně </a:t>
            </a:r>
            <a:r>
              <a:rPr lang="cs-CZ" sz="2400" b="1" dirty="0">
                <a:sym typeface="Wingdings" panose="05000000000000000000" pitchFamily="2" charset="2"/>
              </a:rPr>
              <a:t>daná struktura </a:t>
            </a:r>
            <a:r>
              <a:rPr lang="cs-CZ" sz="2400" dirty="0">
                <a:sym typeface="Wingdings" panose="05000000000000000000" pitchFamily="2" charset="2"/>
              </a:rPr>
              <a:t>(viz příloha B).</a:t>
            </a:r>
          </a:p>
          <a:p>
            <a:r>
              <a:rPr lang="cs-CZ" sz="2400" b="1" dirty="0">
                <a:sym typeface="Wingdings" panose="05000000000000000000" pitchFamily="2" charset="2"/>
              </a:rPr>
              <a:t>Zkouška </a:t>
            </a:r>
            <a:r>
              <a:rPr lang="cs-CZ" sz="2400" dirty="0">
                <a:sym typeface="Wingdings" panose="05000000000000000000" pitchFamily="2" charset="2"/>
              </a:rPr>
              <a:t>– kompletní povinná literatura dle sylabu.</a:t>
            </a:r>
          </a:p>
        </p:txBody>
      </p:sp>
    </p:spTree>
    <p:extLst>
      <p:ext uri="{BB962C8B-B14F-4D97-AF65-F5344CB8AC3E}">
        <p14:creationId xmlns:p14="http://schemas.microsoft.com/office/powerpoint/2010/main" val="335039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ACD195-4F4F-6166-4B03-130DC3C9FC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CE98DA-7C68-6EA5-C892-3D9AE10442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9053AA-A62B-4854-E96A-9F7EB3B2F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2925"/>
            <a:ext cx="10753200" cy="451576"/>
          </a:xfrm>
        </p:spPr>
        <p:txBody>
          <a:bodyPr/>
          <a:lstStyle/>
          <a:p>
            <a:r>
              <a:rPr lang="cs-CZ" dirty="0"/>
              <a:t>Pojďme na to!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D0E1D5-1C3F-146E-3C2C-DAC79E7AB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43101"/>
            <a:ext cx="10753200" cy="4139998"/>
          </a:xfrm>
        </p:spPr>
        <p:txBody>
          <a:bodyPr/>
          <a:lstStyle/>
          <a:p>
            <a:r>
              <a:rPr lang="cs-CZ" sz="2000" dirty="0"/>
              <a:t>Základy se naučíte v rámci SWIRL kurzu. Pojďme se podívat na prostředí R studio, jak SWIRL nainstalovat a následně si ukážeme, co všechno budete schopni za pár týdnů vytvořit. </a:t>
            </a:r>
            <a:r>
              <a:rPr lang="cs-CZ" sz="2000" dirty="0">
                <a:sym typeface="Wingdings" panose="05000000000000000000" pitchFamily="2" charset="2"/>
              </a:rPr>
              <a:t></a:t>
            </a: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Máte nainstalované R a R studio? </a:t>
            </a:r>
          </a:p>
          <a:p>
            <a:r>
              <a:rPr lang="cs-CZ" sz="2000" dirty="0">
                <a:hlinkClick r:id="rId2"/>
              </a:rPr>
              <a:t>https://cran.r-project.org/</a:t>
            </a:r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hlinkClick r:id="rId3"/>
              </a:rPr>
              <a:t>https://posit.co/download/rstudio-desktop/</a:t>
            </a:r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>
              <a:sym typeface="Wingdings" panose="05000000000000000000" pitchFamily="2" charset="2"/>
            </a:endParaRPr>
          </a:p>
          <a:p>
            <a:r>
              <a:rPr lang="cs-CZ" sz="2000" dirty="0">
                <a:sym typeface="Wingdings" panose="05000000000000000000" pitchFamily="2" charset="2"/>
              </a:rPr>
              <a:t>A SWIRL?</a:t>
            </a:r>
          </a:p>
          <a:p>
            <a:r>
              <a:rPr lang="cs-CZ" sz="2000" dirty="0">
                <a:sym typeface="Wingdings" panose="05000000000000000000" pitchFamily="2" charset="2"/>
                <a:hlinkClick r:id="rId4"/>
              </a:rPr>
              <a:t>https://github.com/swirldev/R_Programming_E</a:t>
            </a:r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>
              <a:sym typeface="Wingdings" panose="05000000000000000000" pitchFamily="2" charset="2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13777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918F63-C308-841D-5A92-70E465C96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5F579B-F770-0936-7C4D-AEC163B00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99E440-9D99-8804-64D7-B91EAF07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14A7AF-D78F-F33B-1B19-A7016A92A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Beck, N., King, G. A </a:t>
            </a:r>
            <a:r>
              <a:rPr lang="cs-CZ" sz="1600" dirty="0" err="1"/>
              <a:t>Zeng</a:t>
            </a:r>
            <a:r>
              <a:rPr lang="cs-CZ" sz="1600" dirty="0"/>
              <a:t>, L. (2000). </a:t>
            </a:r>
            <a:r>
              <a:rPr lang="cs-CZ" sz="1600" dirty="0" err="1"/>
              <a:t>Improving</a:t>
            </a:r>
            <a:r>
              <a:rPr lang="cs-CZ" sz="1600" dirty="0"/>
              <a:t> </a:t>
            </a:r>
            <a:r>
              <a:rPr lang="cs-CZ" sz="1600" dirty="0" err="1"/>
              <a:t>Quantitative</a:t>
            </a:r>
            <a:r>
              <a:rPr lang="cs-CZ" sz="1600" dirty="0"/>
              <a:t> </a:t>
            </a:r>
            <a:r>
              <a:rPr lang="cs-CZ" sz="1600" dirty="0" err="1"/>
              <a:t>Studies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International </a:t>
            </a:r>
            <a:r>
              <a:rPr lang="cs-CZ" sz="1600" dirty="0" err="1"/>
              <a:t>Conflict</a:t>
            </a:r>
            <a:r>
              <a:rPr lang="cs-CZ" sz="1600" dirty="0"/>
              <a:t>: A </a:t>
            </a:r>
            <a:r>
              <a:rPr lang="cs-CZ" sz="1600" dirty="0" err="1"/>
              <a:t>Conjecture</a:t>
            </a:r>
            <a:r>
              <a:rPr lang="cs-CZ" sz="1600" dirty="0"/>
              <a:t>. </a:t>
            </a:r>
            <a:r>
              <a:rPr lang="cs-CZ" sz="1600" i="1" dirty="0" err="1"/>
              <a:t>American</a:t>
            </a:r>
            <a:r>
              <a:rPr lang="cs-CZ" sz="1600" i="1" dirty="0"/>
              <a:t> </a:t>
            </a:r>
            <a:r>
              <a:rPr lang="cs-CZ" sz="1600" i="1" dirty="0" err="1"/>
              <a:t>Political</a:t>
            </a:r>
            <a:r>
              <a:rPr lang="cs-CZ" sz="1600" i="1" dirty="0"/>
              <a:t> Science </a:t>
            </a:r>
            <a:r>
              <a:rPr lang="cs-CZ" sz="1600" i="1" dirty="0" err="1"/>
              <a:t>Review</a:t>
            </a:r>
            <a:r>
              <a:rPr lang="cs-CZ" sz="1600" i="1" dirty="0"/>
              <a:t> </a:t>
            </a:r>
            <a:r>
              <a:rPr lang="cs-CZ" sz="1600" dirty="0"/>
              <a:t>94(1), 21-35.</a:t>
            </a:r>
          </a:p>
          <a:p>
            <a:r>
              <a:rPr lang="en-GB" sz="1600" dirty="0" err="1"/>
              <a:t>Druckman</a:t>
            </a:r>
            <a:r>
              <a:rPr lang="en-GB" sz="1600" dirty="0"/>
              <a:t>, D. (2005). Doing Research: Methods of Inquiry for Conflict Analysis. </a:t>
            </a:r>
            <a:r>
              <a:rPr lang="en-GB" sz="1600" dirty="0" err="1"/>
              <a:t>Londýn</a:t>
            </a:r>
            <a:r>
              <a:rPr lang="en-GB" sz="1600" dirty="0"/>
              <a:t>: SAGE Publications.</a:t>
            </a:r>
            <a:endParaRPr lang="cs-CZ" sz="1600" dirty="0"/>
          </a:p>
          <a:p>
            <a:r>
              <a:rPr lang="en-GB" sz="1600" dirty="0" err="1"/>
              <a:t>Gatlung</a:t>
            </a:r>
            <a:r>
              <a:rPr lang="en-GB" sz="1600" dirty="0"/>
              <a:t>, J. (2009)</a:t>
            </a:r>
            <a:r>
              <a:rPr lang="cs-CZ" sz="1600" dirty="0"/>
              <a:t>. </a:t>
            </a:r>
            <a:r>
              <a:rPr lang="en-GB" sz="1600" dirty="0"/>
              <a:t>Theories of Conflict.</a:t>
            </a:r>
            <a:endParaRPr lang="cs-CZ" sz="1600" dirty="0"/>
          </a:p>
          <a:p>
            <a:r>
              <a:rPr lang="en-GB" sz="1600" dirty="0"/>
              <a:t>Lyall, J. (2020). Divided Armies: Inequality and Battlefield Performance in Modern War. Princeton: Princeton University Press, pp. 172-213.</a:t>
            </a:r>
            <a:endParaRPr lang="cs-CZ" sz="1600" dirty="0"/>
          </a:p>
          <a:p>
            <a:r>
              <a:rPr lang="en-GB" sz="1600" dirty="0"/>
              <a:t>Sundberg, R</a:t>
            </a:r>
            <a:r>
              <a:rPr lang="cs-CZ" sz="1600" dirty="0"/>
              <a:t>. a </a:t>
            </a:r>
            <a:r>
              <a:rPr lang="en-GB" sz="1600" dirty="0"/>
              <a:t>Melander</a:t>
            </a:r>
            <a:r>
              <a:rPr lang="cs-CZ" sz="1600" dirty="0"/>
              <a:t>, E.</a:t>
            </a:r>
            <a:r>
              <a:rPr lang="en-GB" sz="1600" dirty="0"/>
              <a:t> (2013)</a:t>
            </a:r>
            <a:r>
              <a:rPr lang="cs-CZ" sz="1600" dirty="0"/>
              <a:t>.</a:t>
            </a:r>
            <a:r>
              <a:rPr lang="en-GB" sz="1600" dirty="0"/>
              <a:t> Introducing the UCDP Georeferenced Event Dataset. </a:t>
            </a:r>
            <a:r>
              <a:rPr lang="en-GB" sz="1600" i="1" dirty="0"/>
              <a:t>Journal of Peace Research </a:t>
            </a:r>
            <a:r>
              <a:rPr lang="en-GB" sz="1600" dirty="0"/>
              <a:t>50(4): 523-532.</a:t>
            </a:r>
            <a:endParaRPr lang="cs-CZ" sz="1600" dirty="0"/>
          </a:p>
          <a:p>
            <a:r>
              <a:rPr lang="cs-CZ" sz="1600" dirty="0"/>
              <a:t>UCDP. (2023). UCDP. </a:t>
            </a:r>
            <a:r>
              <a:rPr lang="cs-CZ" sz="1600" i="1" dirty="0"/>
              <a:t>Uppsala University</a:t>
            </a:r>
            <a:r>
              <a:rPr lang="cs-CZ" sz="1600" dirty="0"/>
              <a:t> [online]. Dostupné z: https://www.pcr.uu.se/research/ucdp/</a:t>
            </a:r>
          </a:p>
        </p:txBody>
      </p:sp>
    </p:spTree>
    <p:extLst>
      <p:ext uri="{BB962C8B-B14F-4D97-AF65-F5344CB8AC3E}">
        <p14:creationId xmlns:p14="http://schemas.microsoft.com/office/powerpoint/2010/main" val="212236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78D717-23E9-9AE4-F731-BCCB80308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6074C6-5EE7-0CDA-9339-4E1A2C7D8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E2C42F-47B4-ABA8-5D95-4DC640E8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Prerekvizita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FE166E-CDE4-1F74-D551-DEB7EF2CA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ym typeface="Wingdings" panose="05000000000000000000" pitchFamily="2" charset="2"/>
              </a:rPr>
              <a:t>Kurz staví na Mgr. metodologii BSS – ale není oficiální prerekvizitou.</a:t>
            </a:r>
            <a:endParaRPr lang="cs-CZ" sz="2800" dirty="0"/>
          </a:p>
          <a:p>
            <a:r>
              <a:rPr lang="cs-CZ" dirty="0"/>
              <a:t>Důležitá je dobrá orientace v </a:t>
            </a:r>
            <a:r>
              <a:rPr lang="cs-CZ" b="1" dirty="0"/>
              <a:t>základních metodách sociálních věd</a:t>
            </a:r>
            <a:r>
              <a:rPr lang="cs-CZ" dirty="0"/>
              <a:t>, </a:t>
            </a:r>
            <a:r>
              <a:rPr lang="cs-CZ" b="1" dirty="0"/>
              <a:t>kvantitativním a kvalitativním výzkumu</a:t>
            </a:r>
            <a:r>
              <a:rPr lang="cs-CZ" dirty="0"/>
              <a:t> a základních designech a v neposlední řadě i v </a:t>
            </a:r>
            <a:r>
              <a:rPr lang="cs-CZ" b="1" dirty="0"/>
              <a:t>základech statistiky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605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9B8432-9595-8EA5-D8FA-0A6A2037C9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D0C6CD-1F19-A152-9B33-4FBCC4918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3FF7F6-602F-16CF-DCD9-3753B21A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Dostatek času – náročný, ale kvalitní kurz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87A2A1-A778-B337-CC20-E2620C7A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51792"/>
          </a:xfrm>
        </p:spPr>
        <p:txBody>
          <a:bodyPr/>
          <a:lstStyle/>
          <a:p>
            <a:r>
              <a:rPr lang="cs-CZ" dirty="0"/>
              <a:t>Náročnost 8 ECTS = cca 200 hodin čistého času práce (cca 13 hodin týdně!). </a:t>
            </a:r>
          </a:p>
          <a:p>
            <a:r>
              <a:rPr lang="cs-CZ" dirty="0"/>
              <a:t>Nejcitovanější a nejnovější poznatky + praktická práce s R + AI.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ED62F7C-8C1B-1E3C-FED0-F28643B4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79" y="3143794"/>
            <a:ext cx="7715642" cy="27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DE21EE-8DCE-05F4-DB92-8834E9555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3FE1F-0204-B8FC-92ED-72ADE7AA3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C34B3D-9858-FD75-ADB8-6CC6A3A6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81035"/>
            <a:ext cx="10753200" cy="451576"/>
          </a:xfrm>
        </p:spPr>
        <p:txBody>
          <a:bodyPr/>
          <a:lstStyle/>
          <a:p>
            <a:r>
              <a:rPr lang="cs-CZ" dirty="0"/>
              <a:t>Moje přednášky – beta verze AI přepisu, </a:t>
            </a:r>
            <a:r>
              <a:rPr lang="cs-CZ" dirty="0" err="1"/>
              <a:t>podcasty</a:t>
            </a:r>
            <a:r>
              <a:rPr lang="cs-CZ" dirty="0"/>
              <a:t> apod.? – Ano/ne? Návrhy? Post-hoc komparace s přednáškami prof. </a:t>
            </a:r>
            <a:r>
              <a:rPr lang="cs-CZ" dirty="0" err="1"/>
              <a:t>Holzera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6192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86569A-CD9B-9737-24AF-A34E24801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3BF458-1A2A-0899-6251-C698034D82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F4669C-6FCA-8ABE-F69F-799038059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</a:t>
            </a:r>
            <a:r>
              <a:rPr lang="cs-CZ" dirty="0"/>
              <a:t> k prezentacím a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D3917D7-9667-7C56-A323-1A13FDE87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Rigorózní citování (důslednější než je standardem).</a:t>
            </a:r>
          </a:p>
          <a:p>
            <a:pPr lvl="1"/>
            <a:r>
              <a:rPr lang="cs-CZ" dirty="0"/>
              <a:t>„#“ doplnění nad rámec daného autora/zdroje.</a:t>
            </a:r>
          </a:p>
          <a:p>
            <a:pPr marL="324000" lvl="1" indent="0">
              <a:buNone/>
            </a:pPr>
            <a:endParaRPr lang="cs-CZ" dirty="0"/>
          </a:p>
          <a:p>
            <a:r>
              <a:rPr lang="cs-CZ" b="1" dirty="0"/>
              <a:t>Západní styl </a:t>
            </a:r>
            <a:r>
              <a:rPr lang="cs-CZ" dirty="0"/>
              <a:t>– prezentace, přednášky a semináře se až na drobné výjimky nezaobírají povinnou literaturou – tu by měli mít studenti alespoň prolistovanou na danou lekci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priming</a:t>
            </a:r>
            <a:r>
              <a:rPr lang="cs-CZ" dirty="0">
                <a:sym typeface="Wingdings" panose="05000000000000000000" pitchFamily="2" charset="2"/>
              </a:rPr>
              <a:t>, detailní diskuze a lepší pochopení.</a:t>
            </a:r>
          </a:p>
          <a:p>
            <a:r>
              <a:rPr lang="cs-CZ" b="1" dirty="0">
                <a:sym typeface="Wingdings" panose="05000000000000000000" pitchFamily="2" charset="2"/>
              </a:rPr>
              <a:t>Diskutujte a ptejte se co nejvíce</a:t>
            </a:r>
            <a:r>
              <a:rPr lang="cs-CZ" dirty="0">
                <a:sym typeface="Wingdings" panose="05000000000000000000" pitchFamily="2" charset="2"/>
              </a:rPr>
              <a:t>. I triviální otázky pomohou zpomalit tempo přednášky a umožnit probrání z jiného úhlu.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66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105CB6-1D5B-E22A-33CB-3620FCFE5E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6650D8-7C72-EC80-6734-B90DB9507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5057D4-611A-E0E7-4D0B-69B04024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Outline</a:t>
            </a:r>
            <a:r>
              <a:rPr lang="cs-CZ" dirty="0"/>
              <a:t>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56CA56-D83A-ED43-3920-81BD88ED4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Část I – kvantitativní přístupy ke zkoumání konfliktu</a:t>
            </a:r>
          </a:p>
          <a:p>
            <a:r>
              <a:rPr lang="cs-CZ" b="1" dirty="0"/>
              <a:t>Část II – programování a R</a:t>
            </a:r>
          </a:p>
          <a:p>
            <a:pPr lvl="1"/>
            <a:r>
              <a:rPr lang="cs-CZ" dirty="0"/>
              <a:t>Úvod do programování</a:t>
            </a:r>
          </a:p>
          <a:p>
            <a:pPr lvl="1"/>
            <a:r>
              <a:rPr lang="cs-CZ" dirty="0"/>
              <a:t>Prostředí R</a:t>
            </a:r>
          </a:p>
          <a:p>
            <a:pPr lvl="1"/>
            <a:r>
              <a:rPr lang="cs-CZ" dirty="0"/>
              <a:t>Ukázka SWIRL</a:t>
            </a:r>
          </a:p>
          <a:p>
            <a:endParaRPr lang="cs-CZ" dirty="0"/>
          </a:p>
          <a:p>
            <a:r>
              <a:rPr lang="cs-CZ" dirty="0"/>
              <a:t>Na </a:t>
            </a:r>
            <a:r>
              <a:rPr lang="cs-CZ" dirty="0">
                <a:solidFill>
                  <a:srgbClr val="FF0000"/>
                </a:solidFill>
              </a:rPr>
              <a:t>seminářích II a III </a:t>
            </a:r>
            <a:r>
              <a:rPr lang="cs-CZ" dirty="0"/>
              <a:t>(8.4. a 15.4.) – statistické operace v R s </a:t>
            </a:r>
            <a:r>
              <a:rPr lang="cs-CZ" dirty="0" err="1"/>
              <a:t>datasety</a:t>
            </a:r>
            <a:r>
              <a:rPr lang="cs-CZ" dirty="0"/>
              <a:t> PM a COW, dokončený SWIRL a orientace v R a jeho programování; deskriptivní a inferenční statistika + využití AI.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092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26AAB1-6DCE-893F-FBA3-2C88008E5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108C59-976C-B05D-B394-8BD1E391C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84D794-EC28-E9D3-6D01-AD1EAFD1E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83612"/>
            <a:ext cx="10753200" cy="451576"/>
          </a:xfrm>
        </p:spPr>
        <p:txBody>
          <a:bodyPr/>
          <a:lstStyle/>
          <a:p>
            <a:pPr algn="ctr"/>
            <a:r>
              <a:rPr lang="cs-CZ" sz="3200" b="1" dirty="0"/>
              <a:t>Část I – kvantitativní přístupy ke zkoumání konfliktu</a:t>
            </a:r>
            <a:br>
              <a:rPr lang="cs-CZ" sz="3200" b="1" dirty="0"/>
            </a:br>
            <a:endParaRPr lang="cs-CZ" sz="3200" dirty="0"/>
          </a:p>
        </p:txBody>
      </p:sp>
      <p:pic>
        <p:nvPicPr>
          <p:cNvPr id="8" name="Obrázek 7" descr="Obsah obrázku Digitální kompozice, snímek obrazovky, měsíc, text&#10;&#10;Popis byl vytvořen automaticky">
            <a:extLst>
              <a:ext uri="{FF2B5EF4-FFF2-40B4-BE49-F238E27FC236}">
                <a16:creationId xmlns:a16="http://schemas.microsoft.com/office/drawing/2014/main" id="{AAC22494-788B-4707-75C7-E2A6550959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13173" r="459" b="22860"/>
          <a:stretch/>
        </p:blipFill>
        <p:spPr>
          <a:xfrm>
            <a:off x="0" y="1308100"/>
            <a:ext cx="12192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08A3E7-9E89-E70E-E6FD-B447E6FEC3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50C4B1-5FDC-C603-6A9D-1A8B96C4D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4B0B6D-D63A-5620-C461-2E6CB6D5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Úvod do kvantitativního zkoumání konfliktů (</a:t>
            </a:r>
            <a:r>
              <a:rPr lang="cs-CZ" sz="2800" dirty="0" err="1"/>
              <a:t>Druckman</a:t>
            </a:r>
            <a:r>
              <a:rPr lang="cs-CZ" sz="2800" dirty="0"/>
              <a:t>, 2005)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592C52-A11E-97ED-D67F-41C98CE12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4689"/>
            <a:ext cx="10753200" cy="4139998"/>
          </a:xfrm>
        </p:spPr>
        <p:txBody>
          <a:bodyPr/>
          <a:lstStyle/>
          <a:p>
            <a:r>
              <a:rPr lang="cs-CZ" sz="2400" dirty="0"/>
              <a:t>Trendem je smíšený výzkum (nejen v této oblasti).</a:t>
            </a:r>
          </a:p>
          <a:p>
            <a:r>
              <a:rPr lang="cs-CZ" sz="2400" b="1" dirty="0"/>
              <a:t>Vertikální škála </a:t>
            </a:r>
            <a:r>
              <a:rPr lang="cs-CZ" sz="2400" dirty="0"/>
              <a:t>od </a:t>
            </a:r>
            <a:r>
              <a:rPr lang="cs-CZ" sz="2400" i="1" dirty="0" err="1"/>
              <a:t>small</a:t>
            </a:r>
            <a:r>
              <a:rPr lang="cs-CZ" sz="2400" dirty="0"/>
              <a:t> (případové studie, omezené experimenty apod.) po </a:t>
            </a:r>
            <a:r>
              <a:rPr lang="cs-CZ" sz="2400" i="1" dirty="0" err="1"/>
              <a:t>large</a:t>
            </a:r>
            <a:r>
              <a:rPr lang="cs-CZ" sz="2400" i="1" dirty="0"/>
              <a:t> </a:t>
            </a:r>
            <a:r>
              <a:rPr lang="cs-CZ" sz="2400" i="1" dirty="0" err="1"/>
              <a:t>studies</a:t>
            </a:r>
            <a:r>
              <a:rPr lang="cs-CZ" sz="2400" i="1" dirty="0"/>
              <a:t> </a:t>
            </a:r>
            <a:r>
              <a:rPr lang="cs-CZ" sz="2400" dirty="0"/>
              <a:t>(</a:t>
            </a:r>
            <a:r>
              <a:rPr lang="cs-CZ" sz="2400" i="1" dirty="0" err="1"/>
              <a:t>large</a:t>
            </a:r>
            <a:r>
              <a:rPr lang="cs-CZ" sz="2400" i="1" dirty="0"/>
              <a:t>-N</a:t>
            </a:r>
            <a:r>
              <a:rPr lang="cs-CZ" sz="2400" dirty="0"/>
              <a:t> komparace, systematické přehledy, meta analýzy apod.).</a:t>
            </a:r>
          </a:p>
          <a:p>
            <a:r>
              <a:rPr lang="cs-CZ" sz="2400" b="1" dirty="0"/>
              <a:t>Horizontální škála </a:t>
            </a:r>
            <a:r>
              <a:rPr lang="cs-CZ" sz="2400" dirty="0"/>
              <a:t>od simulací po (reálné) případové studie</a:t>
            </a:r>
          </a:p>
          <a:p>
            <a:pPr lvl="1"/>
            <a:r>
              <a:rPr lang="cs-CZ" sz="1800" dirty="0"/>
              <a:t># využití AI?</a:t>
            </a:r>
          </a:p>
          <a:p>
            <a:r>
              <a:rPr lang="cs-CZ" sz="2400" dirty="0"/>
              <a:t>Experimenty a meta analýzy v mediaci a vyjednávání, obsahové analýzy vyjednávání, simulace COA (</a:t>
            </a:r>
            <a:r>
              <a:rPr lang="cs-CZ" sz="2400" i="1" dirty="0" err="1"/>
              <a:t>course</a:t>
            </a:r>
            <a:r>
              <a:rPr lang="cs-CZ" sz="2400" i="1" dirty="0"/>
              <a:t>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action</a:t>
            </a:r>
            <a:r>
              <a:rPr lang="cs-CZ" sz="2400" dirty="0"/>
              <a:t>), # </a:t>
            </a:r>
            <a:r>
              <a:rPr lang="cs-CZ" sz="2400" i="1" dirty="0" err="1"/>
              <a:t>analytical</a:t>
            </a:r>
            <a:r>
              <a:rPr lang="cs-CZ" sz="2400" i="1" dirty="0"/>
              <a:t> </a:t>
            </a:r>
            <a:r>
              <a:rPr lang="cs-CZ" sz="2400" i="1" dirty="0" err="1"/>
              <a:t>wargaming</a:t>
            </a:r>
            <a:r>
              <a:rPr lang="cs-CZ" sz="2400" dirty="0"/>
              <a:t>, analýzy časových řad konfliktů, analýzy interakcí aktérů konfliktu, analýzy prediktorů konfliktů apod. </a:t>
            </a:r>
            <a:r>
              <a:rPr lang="cs-CZ" sz="2400" dirty="0">
                <a:sym typeface="Wingdings" panose="05000000000000000000" pitchFamily="2" charset="2"/>
              </a:rPr>
              <a:t> viz doporučená literatura v </a:t>
            </a:r>
            <a:r>
              <a:rPr lang="cs-CZ" sz="2400" dirty="0" err="1">
                <a:sym typeface="Wingdings" panose="05000000000000000000" pitchFamily="2" charset="2"/>
              </a:rPr>
              <a:t>ISu</a:t>
            </a:r>
            <a:r>
              <a:rPr lang="cs-CZ" sz="2400" dirty="0">
                <a:sym typeface="Wingdings" panose="05000000000000000000" pitchFamily="2" charset="2"/>
              </a:rPr>
              <a:t>.</a:t>
            </a: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0026330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Seminář I - úvod do R a kvantitativního zkoumání konfliktů</Template>
  <TotalTime>1002</TotalTime>
  <Words>1433</Words>
  <Application>Microsoft Office PowerPoint</Application>
  <PresentationFormat>Širokoúhlá obrazovka</PresentationFormat>
  <Paragraphs>141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Tahoma</vt:lpstr>
      <vt:lpstr>Wingdings</vt:lpstr>
      <vt:lpstr>Prezentace_MU_CZ</vt:lpstr>
      <vt:lpstr>Seminář I – Kvantitativní přístup ke zkoumání konfliktů a úvod do R a programování</vt:lpstr>
      <vt:lpstr>K organizaci kurzu</vt:lpstr>
      <vt:lpstr>Prerekvizita</vt:lpstr>
      <vt:lpstr>Dostatek času – náročný, ale kvalitní kurz</vt:lpstr>
      <vt:lpstr>Moje přednášky – beta verze AI přepisu, podcasty apod.? – Ano/ne? Návrhy? Post-hoc komparace s přednáškami prof. Holzera?</vt:lpstr>
      <vt:lpstr>Info k prezentacím a učení</vt:lpstr>
      <vt:lpstr>Outline semináře</vt:lpstr>
      <vt:lpstr>Část I – kvantitativní přístupy ke zkoumání konfliktu </vt:lpstr>
      <vt:lpstr>Úvod do kvantitativního zkoumání konfliktů (Druckman, 2005)</vt:lpstr>
      <vt:lpstr>Elementy konfliktu v kvantitativní optice I (Galtung, 2009)</vt:lpstr>
      <vt:lpstr>Elementy konfliktu v kvantitativní optice II (Galtung, 2009)</vt:lpstr>
      <vt:lpstr>UCDP I (2023)</vt:lpstr>
      <vt:lpstr>UCDP II (2023)</vt:lpstr>
      <vt:lpstr>UCDP III - problémy (2023)</vt:lpstr>
      <vt:lpstr>COW a Project Mars</vt:lpstr>
      <vt:lpstr>Problémy kvantitativního přístupu (Beck, 2000)</vt:lpstr>
      <vt:lpstr>Část II – úvod do programování a R, SWIRL </vt:lpstr>
      <vt:lpstr>Programování 101 I</vt:lpstr>
      <vt:lpstr>Programovaní 101 II</vt:lpstr>
      <vt:lpstr>Pojďme na to!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I – Kvantitativní přístup ke zkoumání konfliktů a úvod do R a programování</dc:title>
  <dc:creator>Jan Kleiner</dc:creator>
  <cp:lastModifiedBy>Jan Kleiner</cp:lastModifiedBy>
  <cp:revision>12</cp:revision>
  <cp:lastPrinted>1601-01-01T00:00:00Z</cp:lastPrinted>
  <dcterms:created xsi:type="dcterms:W3CDTF">2024-02-24T08:44:51Z</dcterms:created>
  <dcterms:modified xsi:type="dcterms:W3CDTF">2024-02-26T12:48:22Z</dcterms:modified>
</cp:coreProperties>
</file>