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5AC8AF"/>
    <a:srgbClr val="007A53"/>
    <a:srgbClr val="9100DC"/>
    <a:srgbClr val="0000DC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9" autoAdjust="0"/>
    <p:restoredTop sz="95768" autoAdjust="0"/>
  </p:normalViewPr>
  <p:slideViewPr>
    <p:cSldViewPr snapToGrid="0">
      <p:cViewPr varScale="1">
        <p:scale>
          <a:sx n="63" d="100"/>
          <a:sy n="63" d="100"/>
        </p:scale>
        <p:origin x="800" y="5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96504829-97A8-0C4A-80EE-4326F3B88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B34EDCF-2F50-6D46-80EF-64A38D013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A3528B9-C12B-BC4F-AF93-D9895556F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90D2AF3-9D7F-614C-BFDA-1610205D1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076177D2-E0A9-DB4F-9BE6-71A1D66CE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D12A9152-FA59-9745-A59D-D50FB6F18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98DFDC9-AC84-AB44-B9E6-08C20AB26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CF56576F-AF41-3849-BD6B-FA3394CC1B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0B77763-CB1F-AC44-ACDB-7C064A26D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CD4E5D6-29D8-8A49-B4AC-98EC5D4606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0859298-EE15-7744-AB43-3DB4F7409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46E247F-6353-7D48-AB74-30C474494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masaryk.eu.qualtrics.com/jfe/form/SV_bjh1QlSZ0QNcOo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 fontScale="90000"/>
          </a:bodyPr>
          <a:lstStyle/>
          <a:p>
            <a:r>
              <a:rPr lang="cs-CZ" sz="3700" dirty="0"/>
              <a:t>Úrovně analýzy a systémové příčiny války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451475"/>
            <a:ext cx="5246518" cy="698497"/>
          </a:xfrm>
        </p:spPr>
        <p:txBody>
          <a:bodyPr anchor="t">
            <a:normAutofit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cs-CZ" sz="1100" dirty="0"/>
              <a:t>BSSn4404 Výzkum konfliktu</a:t>
            </a:r>
          </a:p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cs-CZ" sz="1100" dirty="0"/>
              <a:t>Jan Kleiner</a:t>
            </a:r>
          </a:p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cs-CZ" sz="1100" dirty="0"/>
              <a:t>29.4.2024</a:t>
            </a:r>
          </a:p>
        </p:txBody>
      </p:sp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Intro</a:t>
            </a:r>
            <a:endParaRPr lang="cs-CZ"/>
          </a:p>
        </p:txBody>
      </p:sp>
      <p:pic>
        <p:nvPicPr>
          <p:cNvPr id="8" name="Obrázek 7" descr="Obsah obrázku obloha, židle, nábytek, Billboard&#10;&#10;Popis byl vytvořen automaticky">
            <a:extLst>
              <a:ext uri="{FF2B5EF4-FFF2-40B4-BE49-F238E27FC236}">
                <a16:creationId xmlns:a16="http://schemas.microsoft.com/office/drawing/2014/main" id="{BB0524A2-8B82-0A4D-446D-56971F6DEB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4" r="29720"/>
          <a:stretch/>
        </p:blipFill>
        <p:spPr>
          <a:xfrm>
            <a:off x="5645021" y="-13854"/>
            <a:ext cx="6546980" cy="686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CD76370-CF9F-B411-9750-FC75EAD17A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Výzkum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61600A3-1364-52D4-FF2E-D6D00D9C74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C083F0E-BA6C-E9A4-0CA7-8CB4F4DA0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Housekeeping</a:t>
            </a:r>
            <a:r>
              <a:rPr lang="cs-CZ" dirty="0"/>
              <a:t>: prosba a odměna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FC01713-4EA6-5D50-F416-DF3A59BA3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>
                <a:sym typeface="Wingdings" panose="05000000000000000000" pitchFamily="2" charset="2"/>
              </a:rPr>
              <a:t>Posunutí </a:t>
            </a:r>
            <a:r>
              <a:rPr lang="cs-CZ" sz="1600" dirty="0" err="1">
                <a:sym typeface="Wingdings" panose="05000000000000000000" pitchFamily="2" charset="2"/>
              </a:rPr>
              <a:t>deadlinu</a:t>
            </a:r>
            <a:r>
              <a:rPr lang="cs-CZ" sz="1600" dirty="0">
                <a:sym typeface="Wingdings" panose="05000000000000000000" pitchFamily="2" charset="2"/>
              </a:rPr>
              <a:t> odevzdání seminární práce na </a:t>
            </a:r>
            <a:r>
              <a:rPr lang="cs-CZ" sz="1600" b="1" dirty="0">
                <a:sym typeface="Wingdings" panose="05000000000000000000" pitchFamily="2" charset="2"/>
              </a:rPr>
              <a:t>26. 5. 2024 </a:t>
            </a:r>
            <a:r>
              <a:rPr lang="cs-CZ" sz="1600" dirty="0">
                <a:sym typeface="Wingdings" panose="05000000000000000000" pitchFamily="2" charset="2"/>
              </a:rPr>
              <a:t>vč. </a:t>
            </a:r>
          </a:p>
          <a:p>
            <a:r>
              <a:rPr lang="cs-CZ" sz="1600" dirty="0">
                <a:sym typeface="Wingdings" panose="05000000000000000000" pitchFamily="2" charset="2"/>
              </a:rPr>
              <a:t>Vhled do výzkumu na katedře a pomoc s pilotním testováním dotazníku.</a:t>
            </a:r>
          </a:p>
          <a:p>
            <a:r>
              <a:rPr lang="cs-CZ" sz="1600" dirty="0">
                <a:sym typeface="Wingdings" panose="05000000000000000000" pitchFamily="2" charset="2"/>
              </a:rPr>
              <a:t>Dotazník: </a:t>
            </a:r>
            <a:r>
              <a:rPr lang="cs-CZ" sz="1600" dirty="0">
                <a:sym typeface="Wingdings" panose="05000000000000000000" pitchFamily="2" charset="2"/>
                <a:hlinkClick r:id="rId2"/>
              </a:rPr>
              <a:t>https://masaryk.eu.qualtrics.com/jfe/form/SV_bjh1QlSZ0QNcOou</a:t>
            </a:r>
            <a:endParaRPr lang="cs-CZ" sz="1600" dirty="0">
              <a:sym typeface="Wingdings" panose="05000000000000000000" pitchFamily="2" charset="2"/>
            </a:endParaRPr>
          </a:p>
          <a:p>
            <a:r>
              <a:rPr lang="cs-CZ" sz="1600" b="1" u="sng" dirty="0">
                <a:sym typeface="Wingdings" panose="05000000000000000000" pitchFamily="2" charset="2"/>
              </a:rPr>
              <a:t>Pilotáž</a:t>
            </a:r>
            <a:r>
              <a:rPr lang="cs-CZ" sz="1600" dirty="0">
                <a:sym typeface="Wingdings" panose="05000000000000000000" pitchFamily="2" charset="2"/>
              </a:rPr>
              <a:t> (cca 40 min):</a:t>
            </a:r>
          </a:p>
          <a:p>
            <a:pPr lvl="1"/>
            <a:r>
              <a:rPr lang="cs-CZ" sz="1600" dirty="0">
                <a:sym typeface="Wingdings" panose="05000000000000000000" pitchFamily="2" charset="2"/>
              </a:rPr>
              <a:t>Nejasnosti (např. instrukce či formulace otázek).</a:t>
            </a:r>
          </a:p>
          <a:p>
            <a:pPr lvl="1"/>
            <a:r>
              <a:rPr lang="cs-CZ" sz="1600" dirty="0">
                <a:sym typeface="Wingdings" panose="05000000000000000000" pitchFamily="2" charset="2"/>
              </a:rPr>
              <a:t>Gramatické a stylistické chyby.</a:t>
            </a:r>
          </a:p>
          <a:p>
            <a:pPr lvl="1"/>
            <a:r>
              <a:rPr lang="cs-CZ" sz="1600" dirty="0">
                <a:sym typeface="Wingdings" panose="05000000000000000000" pitchFamily="2" charset="2"/>
              </a:rPr>
              <a:t>Zobrazovací chyby (např. na mobilu).</a:t>
            </a:r>
          </a:p>
          <a:p>
            <a:pPr lvl="1"/>
            <a:r>
              <a:rPr lang="cs-CZ" sz="1600" dirty="0">
                <a:sym typeface="Wingdings" panose="05000000000000000000" pitchFamily="2" charset="2"/>
              </a:rPr>
              <a:t>Další chyby, co by mohly ohrožovat validitu a reliabilitu.</a:t>
            </a:r>
          </a:p>
          <a:p>
            <a:pPr marL="324000" lvl="1" indent="0">
              <a:buNone/>
            </a:pPr>
            <a:endParaRPr lang="cs-CZ" sz="1600" dirty="0">
              <a:sym typeface="Wingdings" panose="05000000000000000000" pitchFamily="2" charset="2"/>
            </a:endParaRPr>
          </a:p>
          <a:p>
            <a:pPr lvl="1"/>
            <a:r>
              <a:rPr lang="cs-CZ" sz="1600" dirty="0">
                <a:sym typeface="Wingdings" panose="05000000000000000000" pitchFamily="2" charset="2"/>
              </a:rPr>
              <a:t>Zapisujte si prosím poznámky průběžně – na konci pak bude textové okno (příp. ústně) a kvantitativní ohodnocení – počkejte prosím, vyplníme společně.</a:t>
            </a:r>
          </a:p>
          <a:p>
            <a:pPr lvl="1"/>
            <a:r>
              <a:rPr lang="cs-CZ" sz="1600" dirty="0">
                <a:sym typeface="Wingdings" panose="05000000000000000000" pitchFamily="2" charset="2"/>
              </a:rPr>
              <a:t>Odpovídejte pravdivě (v případě otázek na zařazení, hodnost apod. samozřejmě ne)</a:t>
            </a:r>
          </a:p>
          <a:p>
            <a:pPr lvl="1"/>
            <a:r>
              <a:rPr lang="cs-CZ" sz="1600" dirty="0">
                <a:sym typeface="Wingdings" panose="05000000000000000000" pitchFamily="2" charset="2"/>
              </a:rPr>
              <a:t>Oproti reálnému dotazníku povolený </a:t>
            </a:r>
            <a:r>
              <a:rPr lang="cs-CZ" sz="1600" dirty="0" err="1">
                <a:sym typeface="Wingdings" panose="05000000000000000000" pitchFamily="2" charset="2"/>
              </a:rPr>
              <a:t>back</a:t>
            </a:r>
            <a:r>
              <a:rPr lang="cs-CZ" sz="1600" dirty="0">
                <a:sym typeface="Wingdings" panose="05000000000000000000" pitchFamily="2" charset="2"/>
              </a:rPr>
              <a:t> </a:t>
            </a:r>
            <a:r>
              <a:rPr lang="cs-CZ" sz="1600" dirty="0" err="1">
                <a:sym typeface="Wingdings" panose="05000000000000000000" pitchFamily="2" charset="2"/>
              </a:rPr>
              <a:t>button</a:t>
            </a:r>
            <a:r>
              <a:rPr lang="cs-CZ" sz="1600" dirty="0">
                <a:sym typeface="Wingdings" panose="05000000000000000000" pitchFamily="2" charset="2"/>
              </a:rPr>
              <a:t>, ale snažte se jej nepoužívat.</a:t>
            </a:r>
          </a:p>
          <a:p>
            <a:pPr lvl="1"/>
            <a:r>
              <a:rPr lang="cs-CZ" sz="1600" dirty="0" err="1">
                <a:sym typeface="Wingdings" panose="05000000000000000000" pitchFamily="2" charset="2"/>
              </a:rPr>
              <a:t>Debriefing</a:t>
            </a:r>
            <a:r>
              <a:rPr lang="cs-CZ" sz="1600" dirty="0"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10" name="Obrázek 9" descr="Obsah obrázku vzor, pixel, design&#10;&#10;Popis byl vytvořen automaticky">
            <a:extLst>
              <a:ext uri="{FF2B5EF4-FFF2-40B4-BE49-F238E27FC236}">
                <a16:creationId xmlns:a16="http://schemas.microsoft.com/office/drawing/2014/main" id="{A0AD844E-E634-8C77-E38F-4AF6A41D2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750" y="1380751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96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63D0EF-A954-0813-DE15-7BB5E4B1E8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Výzkum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DEF9B6A-4ECC-C547-AEBD-0595611F00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6D550C2-75F6-7044-D967-D2C82C249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Debriefing</a:t>
            </a:r>
            <a:r>
              <a:rPr lang="cs-CZ" dirty="0"/>
              <a:t> a feedback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98F9C02-858D-958A-B6E7-AE5A89D73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Posuďte úroveň </a:t>
            </a:r>
            <a:r>
              <a:rPr lang="cs-CZ" sz="2000" i="1" dirty="0" err="1"/>
              <a:t>mundane</a:t>
            </a:r>
            <a:r>
              <a:rPr lang="cs-CZ" sz="2000" i="1" dirty="0"/>
              <a:t> realismu </a:t>
            </a:r>
            <a:r>
              <a:rPr lang="cs-CZ" sz="2000" dirty="0"/>
              <a:t>a </a:t>
            </a:r>
            <a:r>
              <a:rPr lang="cs-CZ" sz="2000" i="1" dirty="0" err="1"/>
              <a:t>Hawthorne</a:t>
            </a:r>
            <a:r>
              <a:rPr lang="cs-CZ" sz="2000" i="1" dirty="0"/>
              <a:t> </a:t>
            </a:r>
            <a:r>
              <a:rPr lang="cs-CZ" sz="2000" i="1" dirty="0" err="1"/>
              <a:t>effect</a:t>
            </a:r>
            <a:r>
              <a:rPr lang="cs-CZ" sz="2000" dirty="0"/>
              <a:t>.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CVI + </a:t>
            </a:r>
            <a:r>
              <a:rPr lang="cs-CZ" sz="2000" dirty="0" err="1"/>
              <a:t>Cronbachovo</a:t>
            </a:r>
            <a:r>
              <a:rPr lang="cs-CZ" sz="2000" dirty="0"/>
              <a:t> alfa</a:t>
            </a:r>
          </a:p>
          <a:p>
            <a:pPr>
              <a:lnSpc>
                <a:spcPct val="100000"/>
              </a:lnSpc>
            </a:pPr>
            <a:r>
              <a:rPr lang="cs-CZ" sz="2000" b="1" dirty="0"/>
              <a:t>Design</a:t>
            </a:r>
            <a:r>
              <a:rPr lang="cs-CZ" sz="2000" dirty="0"/>
              <a:t>: (kvazi)experimentální dotazník, </a:t>
            </a:r>
            <a:r>
              <a:rPr lang="cs-CZ" sz="2000" dirty="0" err="1"/>
              <a:t>conjoint</a:t>
            </a:r>
            <a:r>
              <a:rPr lang="cs-CZ" sz="2000" dirty="0"/>
              <a:t> experiment</a:t>
            </a:r>
          </a:p>
          <a:p>
            <a:pPr>
              <a:lnSpc>
                <a:spcPct val="100000"/>
              </a:lnSpc>
            </a:pPr>
            <a:r>
              <a:rPr lang="cs-CZ" sz="2000" b="1" dirty="0" err="1"/>
              <a:t>Decepce</a:t>
            </a:r>
            <a:r>
              <a:rPr lang="cs-CZ" sz="2000" dirty="0"/>
              <a:t>: odvedení pozornosti na kybernetickou bezpečnost.</a:t>
            </a:r>
          </a:p>
          <a:p>
            <a:pPr>
              <a:lnSpc>
                <a:spcPct val="100000"/>
              </a:lnSpc>
            </a:pPr>
            <a:r>
              <a:rPr lang="cs-CZ" sz="2000" b="1" dirty="0" err="1"/>
              <a:t>Bogus</a:t>
            </a:r>
            <a:r>
              <a:rPr lang="cs-CZ" sz="2000" b="1" dirty="0"/>
              <a:t> </a:t>
            </a:r>
            <a:r>
              <a:rPr lang="cs-CZ" sz="2000" b="1" dirty="0" err="1"/>
              <a:t>pipeline</a:t>
            </a:r>
            <a:r>
              <a:rPr lang="cs-CZ" sz="2000" b="1" dirty="0"/>
              <a:t> </a:t>
            </a:r>
            <a:r>
              <a:rPr lang="cs-CZ" sz="2000" dirty="0"/>
              <a:t>– věřili jste, že jsme schopni odhalit nekoherentní/lživé odpovědi?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Pomohlo vám </a:t>
            </a:r>
            <a:r>
              <a:rPr lang="cs-CZ" sz="2000" b="1" dirty="0"/>
              <a:t>nepřímé dotazování skrze projekční techniky </a:t>
            </a:r>
            <a:r>
              <a:rPr lang="cs-CZ" sz="2000" dirty="0"/>
              <a:t>(u sdílení) k pravdivější odpovědi?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Jak podle vás fungovaly </a:t>
            </a:r>
            <a:r>
              <a:rPr lang="cs-CZ" sz="2000" b="1" dirty="0"/>
              <a:t>dezinformační bomby</a:t>
            </a:r>
            <a:r>
              <a:rPr lang="cs-CZ" sz="2000" dirty="0"/>
              <a:t>?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Jak hodnotíte </a:t>
            </a:r>
            <a:r>
              <a:rPr lang="cs-CZ" sz="2000" dirty="0" err="1"/>
              <a:t>conjoint</a:t>
            </a:r>
            <a:r>
              <a:rPr lang="cs-CZ" sz="2000" dirty="0"/>
              <a:t> design? 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Jak celkově hodnotíte dotazník? – jakékoliv připomínky/dotazy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ED27562-8614-F3B5-4557-2ADB066D0F75}"/>
              </a:ext>
            </a:extLst>
          </p:cNvPr>
          <p:cNvSpPr/>
          <p:nvPr/>
        </p:nvSpPr>
        <p:spPr bwMode="auto">
          <a:xfrm>
            <a:off x="92015" y="73324"/>
            <a:ext cx="12007970" cy="671135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800" dirty="0">
              <a:solidFill>
                <a:srgbClr val="FFC000"/>
              </a:solidFill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800" dirty="0">
              <a:solidFill>
                <a:srgbClr val="FFC000"/>
              </a:solidFill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800" dirty="0">
              <a:solidFill>
                <a:srgbClr val="FFC000"/>
              </a:solidFill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800" dirty="0">
              <a:solidFill>
                <a:srgbClr val="FFC000"/>
              </a:solidFill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800" dirty="0">
              <a:solidFill>
                <a:srgbClr val="FFC000"/>
              </a:solidFill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800" dirty="0">
              <a:solidFill>
                <a:srgbClr val="FFC000"/>
              </a:solidFill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800" dirty="0">
              <a:solidFill>
                <a:srgbClr val="FFC000"/>
              </a:solidFill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solidFill>
                  <a:srgbClr val="FFC000"/>
                </a:solidFill>
                <a:latin typeface="+mn-lt"/>
              </a:rPr>
              <a:t>		SCHVÁLNĚ ZAKRYTÉ, SMAŽTE OBRAZEC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solidFill>
                  <a:srgbClr val="FFC000"/>
                </a:solidFill>
                <a:latin typeface="+mn-lt"/>
              </a:rPr>
              <a:t>			AŽ PO DOKONČENÍ PILOTÁŽE</a:t>
            </a:r>
            <a:endParaRPr kumimoji="0" lang="cs-CZ" sz="28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7148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0B236B-5886-719E-C3D3-A902D121E2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Výzkum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7EEDB69-1269-8332-946A-3FCB85A73A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DE6B370-D1FF-54F6-3814-DA65BB605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Debriefing</a:t>
            </a:r>
            <a:r>
              <a:rPr lang="cs-CZ" dirty="0"/>
              <a:t> – testované proměnné, kauzální mechanismy a operacionalizace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6FD6078-E255-9F89-D73D-F27EB3DE9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847277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Personality </a:t>
            </a:r>
            <a:r>
              <a:rPr lang="cs-CZ" sz="2000" dirty="0" err="1"/>
              <a:t>traits</a:t>
            </a:r>
            <a:r>
              <a:rPr lang="cs-CZ" sz="2000" dirty="0"/>
              <a:t> (Big 5).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Stress </a:t>
            </a:r>
            <a:r>
              <a:rPr lang="cs-CZ" sz="2000" dirty="0" err="1"/>
              <a:t>resiliency</a:t>
            </a:r>
            <a:r>
              <a:rPr lang="cs-CZ" sz="2000" dirty="0"/>
              <a:t> – BRS (</a:t>
            </a:r>
            <a:r>
              <a:rPr lang="cs-CZ" sz="2000" dirty="0" err="1"/>
              <a:t>Brief</a:t>
            </a:r>
            <a:r>
              <a:rPr lang="cs-CZ" sz="2000" dirty="0"/>
              <a:t> </a:t>
            </a:r>
            <a:r>
              <a:rPr lang="cs-CZ" sz="2000" dirty="0" err="1"/>
              <a:t>Resillience</a:t>
            </a:r>
            <a:r>
              <a:rPr lang="cs-CZ" sz="2000" dirty="0"/>
              <a:t> </a:t>
            </a:r>
            <a:r>
              <a:rPr lang="cs-CZ" sz="2000" dirty="0" err="1"/>
              <a:t>Score</a:t>
            </a:r>
            <a:r>
              <a:rPr lang="cs-CZ" sz="2000" dirty="0"/>
              <a:t>)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Attention – timers + LAC and SAC</a:t>
            </a:r>
            <a:endParaRPr lang="cs-CZ" sz="2000" dirty="0"/>
          </a:p>
          <a:p>
            <a:pPr>
              <a:lnSpc>
                <a:spcPct val="100000"/>
              </a:lnSpc>
            </a:pPr>
            <a:r>
              <a:rPr lang="en-GB" sz="2000" dirty="0"/>
              <a:t>Source (</a:t>
            </a:r>
            <a:r>
              <a:rPr lang="en-GB" sz="2000" dirty="0" err="1"/>
              <a:t>authoritativness</a:t>
            </a:r>
            <a:r>
              <a:rPr lang="en-GB" sz="2000" dirty="0"/>
              <a:t> of source) – NÚKIB, fake NÚKIB, ČT24, AC24</a:t>
            </a:r>
            <a:endParaRPr lang="cs-CZ" sz="2000" dirty="0"/>
          </a:p>
          <a:p>
            <a:pPr>
              <a:lnSpc>
                <a:spcPct val="100000"/>
              </a:lnSpc>
            </a:pPr>
            <a:r>
              <a:rPr lang="en-GB" sz="2000" dirty="0"/>
              <a:t>Content – </a:t>
            </a:r>
            <a:r>
              <a:rPr lang="en-GB" sz="2000" dirty="0" err="1"/>
              <a:t>stratcom</a:t>
            </a:r>
            <a:r>
              <a:rPr lang="en-GB" sz="2000" dirty="0"/>
              <a:t>, disinformation, phishing, legitimate phishing </a:t>
            </a: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err="1"/>
              <a:t>Metrics</a:t>
            </a:r>
            <a:r>
              <a:rPr lang="cs-CZ" sz="2000" dirty="0"/>
              <a:t> (</a:t>
            </a:r>
            <a:r>
              <a:rPr lang="cs-CZ" sz="2000" dirty="0" err="1"/>
              <a:t>consensus</a:t>
            </a:r>
            <a:r>
              <a:rPr lang="cs-CZ" sz="2000" dirty="0"/>
              <a:t> </a:t>
            </a:r>
            <a:r>
              <a:rPr lang="cs-CZ" sz="2000" dirty="0" err="1"/>
              <a:t>indicators</a:t>
            </a:r>
            <a:r>
              <a:rPr lang="cs-CZ" sz="2000" dirty="0"/>
              <a:t>) – </a:t>
            </a:r>
            <a:r>
              <a:rPr lang="cs-CZ" sz="2000" dirty="0" err="1"/>
              <a:t>facebook</a:t>
            </a:r>
            <a:r>
              <a:rPr lang="cs-CZ" sz="2000" dirty="0"/>
              <a:t> </a:t>
            </a:r>
            <a:r>
              <a:rPr lang="cs-CZ" sz="2000" dirty="0" err="1"/>
              <a:t>engagement</a:t>
            </a:r>
            <a:r>
              <a:rPr lang="cs-CZ" sz="2000" dirty="0"/>
              <a:t> </a:t>
            </a:r>
            <a:r>
              <a:rPr lang="cs-CZ" sz="2000" dirty="0" err="1"/>
              <a:t>metrics</a:t>
            </a: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err="1"/>
              <a:t>Sociodemographic</a:t>
            </a:r>
            <a:r>
              <a:rPr lang="cs-CZ" sz="2000" dirty="0"/>
              <a:t> </a:t>
            </a:r>
            <a:r>
              <a:rPr lang="cs-CZ" sz="2000" dirty="0" err="1"/>
              <a:t>variables</a:t>
            </a: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F</a:t>
            </a:r>
            <a:r>
              <a:rPr lang="en-GB" sz="2000" dirty="0" err="1"/>
              <a:t>requency</a:t>
            </a:r>
            <a:r>
              <a:rPr lang="en-GB" sz="2000" dirty="0"/>
              <a:t> of visits to social media (time spent there)</a:t>
            </a: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err="1"/>
              <a:t>cyber-security</a:t>
            </a:r>
            <a:r>
              <a:rPr lang="cs-CZ" sz="2000" dirty="0"/>
              <a:t> </a:t>
            </a:r>
            <a:r>
              <a:rPr lang="cs-CZ" sz="2000" dirty="0" err="1"/>
              <a:t>awareness</a:t>
            </a:r>
            <a:r>
              <a:rPr lang="cs-CZ" sz="2000" dirty="0"/>
              <a:t> - </a:t>
            </a:r>
            <a:r>
              <a:rPr lang="cs-CZ" sz="2000" dirty="0" err="1"/>
              <a:t>Cyber</a:t>
            </a:r>
            <a:r>
              <a:rPr lang="cs-CZ" sz="2000" dirty="0"/>
              <a:t> </a:t>
            </a:r>
            <a:r>
              <a:rPr lang="cs-CZ" sz="2000" dirty="0" err="1"/>
              <a:t>Hygiene</a:t>
            </a:r>
            <a:r>
              <a:rPr lang="cs-CZ" sz="2000" dirty="0"/>
              <a:t> Inventory 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media </a:t>
            </a:r>
            <a:r>
              <a:rPr lang="cs-CZ" sz="2000" dirty="0" err="1"/>
              <a:t>literacy</a:t>
            </a:r>
            <a:r>
              <a:rPr lang="cs-CZ" sz="2000" dirty="0"/>
              <a:t> - </a:t>
            </a:r>
            <a:r>
              <a:rPr lang="en-GB" sz="2000" dirty="0"/>
              <a:t>Media and Information Literacy Test </a:t>
            </a:r>
            <a:endParaRPr lang="cs-CZ" sz="20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904712C-7ECE-AEA7-BAD4-D282F1775774}"/>
              </a:ext>
            </a:extLst>
          </p:cNvPr>
          <p:cNvSpPr/>
          <p:nvPr/>
        </p:nvSpPr>
        <p:spPr bwMode="auto">
          <a:xfrm>
            <a:off x="92015" y="73324"/>
            <a:ext cx="12007970" cy="671135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800" dirty="0">
              <a:solidFill>
                <a:srgbClr val="FFC000"/>
              </a:solidFill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800" dirty="0">
              <a:solidFill>
                <a:srgbClr val="FFC000"/>
              </a:solidFill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800" dirty="0">
              <a:solidFill>
                <a:srgbClr val="FFC000"/>
              </a:solidFill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800" dirty="0">
              <a:solidFill>
                <a:srgbClr val="FFC000"/>
              </a:solidFill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800" dirty="0">
              <a:solidFill>
                <a:srgbClr val="FFC000"/>
              </a:solidFill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800" dirty="0">
              <a:solidFill>
                <a:srgbClr val="FFC000"/>
              </a:solidFill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800" dirty="0">
              <a:solidFill>
                <a:srgbClr val="FFC000"/>
              </a:solidFill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solidFill>
                  <a:srgbClr val="FFC000"/>
                </a:solidFill>
                <a:latin typeface="+mn-lt"/>
              </a:rPr>
              <a:t>		SCHVÁLNĚ ZAKRYTÉ, SMAŽTE OBRAZEC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solidFill>
                  <a:srgbClr val="FFC000"/>
                </a:solidFill>
                <a:latin typeface="+mn-lt"/>
              </a:rPr>
              <a:t>			AŽ PO DOKONČENÍ PILOTÁŽE</a:t>
            </a:r>
            <a:endParaRPr kumimoji="0" lang="cs-CZ" sz="28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2226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84E7F2E-1FE7-1052-1694-013F86DEE0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Výzkum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F5A6958-ADB1-3EC0-FDB4-9CAD978994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8C1E709-C71C-F883-251F-66BDFCA73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Závislé proměnné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129D74F-5FF0-8480-9FB3-0178903B0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Likelihood of sharing </a:t>
            </a:r>
            <a:r>
              <a:rPr lang="en-GB" dirty="0"/>
              <a:t>– in % from 0 to 100 (due to conjoint design) </a:t>
            </a:r>
            <a:endParaRPr lang="cs-CZ" dirty="0"/>
          </a:p>
          <a:p>
            <a:r>
              <a:rPr lang="en-GB" b="1" dirty="0"/>
              <a:t>Accuracy/credibility/truthfulness rating </a:t>
            </a:r>
            <a:r>
              <a:rPr lang="en-GB" dirty="0"/>
              <a:t>- in % from 0 to 100 (due to conjoint design) and approximation to Likert scale above the numeric scale 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7293C4B-D0D2-4D51-AA7E-8BF35EE36A9B}"/>
              </a:ext>
            </a:extLst>
          </p:cNvPr>
          <p:cNvSpPr/>
          <p:nvPr/>
        </p:nvSpPr>
        <p:spPr bwMode="auto">
          <a:xfrm>
            <a:off x="92015" y="73324"/>
            <a:ext cx="12007970" cy="671135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800" dirty="0">
              <a:solidFill>
                <a:srgbClr val="FFC000"/>
              </a:solidFill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800" dirty="0">
              <a:solidFill>
                <a:srgbClr val="FFC000"/>
              </a:solidFill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800" dirty="0">
              <a:solidFill>
                <a:srgbClr val="FFC000"/>
              </a:solidFill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800" dirty="0">
              <a:solidFill>
                <a:srgbClr val="FFC000"/>
              </a:solidFill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800" dirty="0">
              <a:solidFill>
                <a:srgbClr val="FFC000"/>
              </a:solidFill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800" dirty="0">
              <a:solidFill>
                <a:srgbClr val="FFC000"/>
              </a:solidFill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800" dirty="0">
              <a:solidFill>
                <a:srgbClr val="FFC000"/>
              </a:solidFill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solidFill>
                  <a:srgbClr val="FFC000"/>
                </a:solidFill>
                <a:latin typeface="+mn-lt"/>
              </a:rPr>
              <a:t>		SCHVÁLNĚ ZAKRYTÉ, SMAŽTE OBRAZEC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solidFill>
                  <a:srgbClr val="FFC000"/>
                </a:solidFill>
                <a:latin typeface="+mn-lt"/>
              </a:rPr>
              <a:t>			AŽ PO DOKONČENÍ PILOTÁŽE</a:t>
            </a:r>
            <a:endParaRPr kumimoji="0" lang="cs-CZ" sz="28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325067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16-9-cz-v11.potx" id="{1A432768-ED11-4D80-BB7B-F2DE57BF66BD}" vid="{70834B49-2483-4B2E-9811-25D90AF3623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Seminář I - úvod do R a kvantitativního zkoumání konfliktů</Template>
  <TotalTime>1803</TotalTime>
  <Words>433</Words>
  <Application>Microsoft Office PowerPoint</Application>
  <PresentationFormat>Širokoúhlá obrazovka</PresentationFormat>
  <Paragraphs>80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Tahoma</vt:lpstr>
      <vt:lpstr>Wingdings</vt:lpstr>
      <vt:lpstr>Prezentace_MU_CZ</vt:lpstr>
      <vt:lpstr>Úrovně analýzy a systémové příčiny války</vt:lpstr>
      <vt:lpstr>Housekeeping: prosba a odměna</vt:lpstr>
      <vt:lpstr>Debriefing a feedback</vt:lpstr>
      <vt:lpstr>Debriefing – testované proměnné, kauzální mechanismy a operacionalizace</vt:lpstr>
      <vt:lpstr>Závislé proměnné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I – Kvantitativní přístup ke zkoumání konfliktů a úvod do R a programování</dc:title>
  <dc:creator>Jan Kleiner</dc:creator>
  <cp:lastModifiedBy>Jan Kleiner</cp:lastModifiedBy>
  <cp:revision>67</cp:revision>
  <cp:lastPrinted>1601-01-01T00:00:00Z</cp:lastPrinted>
  <dcterms:created xsi:type="dcterms:W3CDTF">2024-02-24T08:44:51Z</dcterms:created>
  <dcterms:modified xsi:type="dcterms:W3CDTF">2024-04-29T10:00:48Z</dcterms:modified>
</cp:coreProperties>
</file>