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83" r:id="rId4"/>
    <p:sldId id="301" r:id="rId5"/>
    <p:sldId id="302" r:id="rId6"/>
    <p:sldId id="284" r:id="rId7"/>
    <p:sldId id="300" r:id="rId8"/>
    <p:sldId id="285" r:id="rId9"/>
    <p:sldId id="287" r:id="rId10"/>
    <p:sldId id="288" r:id="rId11"/>
    <p:sldId id="294" r:id="rId12"/>
    <p:sldId id="289" r:id="rId13"/>
    <p:sldId id="290" r:id="rId14"/>
    <p:sldId id="297" r:id="rId15"/>
    <p:sldId id="292" r:id="rId16"/>
    <p:sldId id="275" r:id="rId17"/>
    <p:sldId id="293" r:id="rId1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00DC"/>
    <a:srgbClr val="007A53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 autoAdjust="0"/>
    <p:restoredTop sz="74309" autoAdjust="0"/>
  </p:normalViewPr>
  <p:slideViewPr>
    <p:cSldViewPr snapToGrid="0">
      <p:cViewPr varScale="1">
        <p:scale>
          <a:sx n="65" d="100"/>
          <a:sy n="65" d="100"/>
        </p:scale>
        <p:origin x="84" y="270"/>
      </p:cViewPr>
      <p:guideLst>
        <p:guide orient="horz" pos="1117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408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994338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210000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658007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876847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573534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95290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400924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86851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84487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17744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5681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94946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67095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5975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994557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63782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4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images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14" name="Obrázek 1">
            <a:extLst>
              <a:ext uri="{FF2B5EF4-FFF2-40B4-BE49-F238E27FC236}">
                <a16:creationId xmlns:a16="http://schemas.microsoft.com/office/drawing/2014/main" id="{BF3E9BB0-C9A8-0D42-8082-E684BB358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6" name="Obrázek 1">
            <a:extLst>
              <a:ext uri="{FF2B5EF4-FFF2-40B4-BE49-F238E27FC236}">
                <a16:creationId xmlns:a16="http://schemas.microsoft.com/office/drawing/2014/main" id="{A1250E97-1EDB-6C4B-8256-60FC879B8F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pic>
        <p:nvPicPr>
          <p:cNvPr id="8" name="Obrázek 5">
            <a:extLst>
              <a:ext uri="{FF2B5EF4-FFF2-40B4-BE49-F238E27FC236}">
                <a16:creationId xmlns:a16="http://schemas.microsoft.com/office/drawing/2014/main" id="{ED853E5D-CE41-C24B-B695-F75562B635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inverse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- inverse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A8CB90C7-DC53-CB48-8EE9-763EEE19CB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FSS slide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7242" y="2298933"/>
            <a:ext cx="8712448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04196C0-5142-41C5-996F-3CB323648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48943-BC41-4B4C-AF19-A880666AEC4F}" type="datetimeFigureOut">
              <a:rPr lang="cs-CZ" smtClean="0"/>
              <a:t>04.04.2024</a:t>
            </a:fld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5629FE4-8513-455F-A635-186968AA5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A5C711B-F0A0-482F-9CBC-D21EFFFB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F27B5-CDCD-4E33-944E-217F29B85493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5095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9" name="Obrázek 1">
            <a:extLst>
              <a:ext uri="{FF2B5EF4-FFF2-40B4-BE49-F238E27FC236}">
                <a16:creationId xmlns:a16="http://schemas.microsoft.com/office/drawing/2014/main" id="{92B08038-A43C-7947-B5D5-96D4BA54A4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id="{BAE90AE3-CA26-6242-B44B-5D78FEDFE6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A88DAA54-62BA-824B-9269-960989BD83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en-GB" noProof="0" dirty="0"/>
              <a:t>Click here to insert heading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140FA6A8-029F-5A47-9477-E66CDF1D8B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58EC9A8C-9A7D-0648-80D4-E55B7A2254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22" name="Obrázek 1">
            <a:extLst>
              <a:ext uri="{FF2B5EF4-FFF2-40B4-BE49-F238E27FC236}">
                <a16:creationId xmlns:a16="http://schemas.microsoft.com/office/drawing/2014/main" id="{F59E0C50-82EB-EE48-9CB7-DD9454AE84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6" name="Obrázek 1">
            <a:extLst>
              <a:ext uri="{FF2B5EF4-FFF2-40B4-BE49-F238E27FC236}">
                <a16:creationId xmlns:a16="http://schemas.microsoft.com/office/drawing/2014/main" id="{153292E3-F882-5A47-8FA9-5E70F76235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id="{BF9D2FD2-22DE-E642-8ED3-82CD1B4FDA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0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vendula.divisova@mail.muni.c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t9Lo2fgxWHw" TargetMode="Externa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carnegieendowment.org/publications/interactive/new-start" TargetMode="External"/><Relationship Id="rId3" Type="http://schemas.openxmlformats.org/officeDocument/2006/relationships/image" Target="../media/image8.jpeg"/><Relationship Id="rId7" Type="http://schemas.openxmlformats.org/officeDocument/2006/relationships/hyperlink" Target="https://www.youtube.com/watch?v=o5I5L6PbgKw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6178D330-B66C-744A-9DAE-6FE0275651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International </a:t>
            </a:r>
            <a:r>
              <a:rPr lang="cs-CZ" dirty="0" err="1"/>
              <a:t>security</a:t>
            </a:r>
            <a:r>
              <a:rPr lang="cs-CZ" dirty="0"/>
              <a:t> </a:t>
            </a:r>
            <a:r>
              <a:rPr lang="cs-CZ" dirty="0" err="1"/>
              <a:t>regimes</a:t>
            </a:r>
            <a:endParaRPr lang="en-GB" noProof="0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3CDB8457-0BA6-D54B-A726-511C9A367A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1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23A9B39-6D5B-1149-AF4B-4E9BE3220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/>
          <a:lstStyle/>
          <a:p>
            <a:r>
              <a:rPr lang="cs-CZ" sz="3200" dirty="0"/>
              <a:t>International </a:t>
            </a:r>
            <a:r>
              <a:rPr lang="cs-CZ" sz="3200" dirty="0" err="1"/>
              <a:t>security</a:t>
            </a:r>
            <a:r>
              <a:rPr lang="cs-CZ" sz="3200" dirty="0"/>
              <a:t> </a:t>
            </a:r>
            <a:r>
              <a:rPr lang="cs-CZ" sz="3200" dirty="0" err="1"/>
              <a:t>regimes</a:t>
            </a:r>
            <a:endParaRPr lang="en-GB" sz="3200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57CF0B4A-6B2F-5E47-805C-7758C9BCEB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2000" dirty="0" err="1"/>
              <a:t>Security</a:t>
            </a:r>
            <a:r>
              <a:rPr lang="cs-CZ" sz="2000" dirty="0"/>
              <a:t> Systems and </a:t>
            </a:r>
            <a:r>
              <a:rPr lang="cs-CZ" sz="2000" dirty="0" err="1"/>
              <a:t>Actors</a:t>
            </a:r>
            <a:r>
              <a:rPr lang="cs-CZ" sz="2000" dirty="0"/>
              <a:t>, </a:t>
            </a:r>
            <a:r>
              <a:rPr lang="cs-CZ" sz="2000" dirty="0" err="1"/>
              <a:t>April</a:t>
            </a:r>
            <a:r>
              <a:rPr lang="cs-CZ" sz="2000" dirty="0"/>
              <a:t> 2, 2024</a:t>
            </a:r>
          </a:p>
          <a:p>
            <a:r>
              <a:rPr lang="cs-CZ" sz="2000" dirty="0"/>
              <a:t>Vendula Divišová, </a:t>
            </a:r>
            <a:r>
              <a:rPr lang="cs-CZ" sz="2000" dirty="0">
                <a:hlinkClick r:id="rId3"/>
              </a:rPr>
              <a:t>vendula.divisova@mail.muni.cz</a:t>
            </a:r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039613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EC8D67F-5917-B634-40C8-FD0FF51AA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International </a:t>
            </a:r>
            <a:r>
              <a:rPr lang="cs-CZ" dirty="0" err="1"/>
              <a:t>security</a:t>
            </a:r>
            <a:r>
              <a:rPr lang="cs-CZ" dirty="0"/>
              <a:t> </a:t>
            </a:r>
            <a:r>
              <a:rPr lang="cs-CZ" dirty="0" err="1"/>
              <a:t>regimes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15E079D-9E90-AFBE-00E2-97FFC1CFCF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10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68C4E18-B2AF-CE44-E9A2-E9C00248B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588" y="298659"/>
            <a:ext cx="10753200" cy="451576"/>
          </a:xfrm>
        </p:spPr>
        <p:txBody>
          <a:bodyPr/>
          <a:lstStyle/>
          <a:p>
            <a:r>
              <a:rPr lang="cs-CZ" sz="3200" dirty="0"/>
              <a:t>Emergence </a:t>
            </a:r>
            <a:r>
              <a:rPr lang="cs-CZ" sz="3200" dirty="0" err="1"/>
              <a:t>of</a:t>
            </a:r>
            <a:r>
              <a:rPr lang="cs-CZ" sz="3200" dirty="0"/>
              <a:t> </a:t>
            </a:r>
            <a:r>
              <a:rPr lang="cs-CZ" sz="3200" dirty="0" err="1"/>
              <a:t>international</a:t>
            </a:r>
            <a:r>
              <a:rPr lang="cs-CZ" sz="3200" dirty="0"/>
              <a:t> </a:t>
            </a:r>
            <a:r>
              <a:rPr lang="cs-CZ" sz="3200" dirty="0" err="1"/>
              <a:t>regimes</a:t>
            </a:r>
            <a:endParaRPr lang="en-US" sz="32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BFF5B42-7AB8-4FBE-1859-51F6D8643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393853"/>
            <a:ext cx="10355600" cy="4553928"/>
          </a:xfrm>
        </p:spPr>
        <p:txBody>
          <a:bodyPr/>
          <a:lstStyle/>
          <a:p>
            <a:pPr marL="7200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2400" dirty="0"/>
              <a:t>2 possible scenarios:</a:t>
            </a:r>
          </a:p>
          <a:p>
            <a:pPr marL="529200" indent="-457200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regime does not exist + neither is its existence needed = </a:t>
            </a:r>
            <a:r>
              <a:rPr lang="en-US" sz="2400" b="1" cap="all" dirty="0">
                <a:solidFill>
                  <a:srgbClr val="007A53"/>
                </a:solidFill>
              </a:rPr>
              <a:t>a non-regime situation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sz="2400" dirty="0"/>
              <a:t>independent decision-making of sovereign entities under anarchical conditions</a:t>
            </a:r>
          </a:p>
          <a:p>
            <a:pPr marL="529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a situation, under which regime emerges + interest in its existence and continuance = </a:t>
            </a:r>
            <a:r>
              <a:rPr lang="en-US" sz="2400" b="1" cap="all" dirty="0">
                <a:solidFill>
                  <a:srgbClr val="007A53"/>
                </a:solidFill>
              </a:rPr>
              <a:t>a regime situation</a:t>
            </a:r>
          </a:p>
          <a:p>
            <a:pPr lvl="1">
              <a:lnSpc>
                <a:spcPct val="120000"/>
              </a:lnSpc>
              <a:spcAft>
                <a:spcPts val="300"/>
              </a:spcAft>
            </a:pPr>
            <a:r>
              <a:rPr lang="en-US" sz="2400" dirty="0"/>
              <a:t>all actors are willing, based on a selfish rational calculation, to give up independent decision-making in favor of joint decision-making</a:t>
            </a:r>
            <a:endParaRPr lang="cs-CZ" sz="2400" dirty="0"/>
          </a:p>
          <a:p>
            <a:pPr lvl="1">
              <a:lnSpc>
                <a:spcPct val="120000"/>
              </a:lnSpc>
              <a:spcAft>
                <a:spcPts val="300"/>
              </a:spcAft>
            </a:pPr>
            <a:r>
              <a:rPr lang="en-US" sz="2400" dirty="0"/>
              <a:t>arises in case of </a:t>
            </a:r>
            <a:r>
              <a:rPr lang="en-US" sz="2400" b="1" dirty="0"/>
              <a:t>common interest </a:t>
            </a:r>
            <a:r>
              <a:rPr lang="en-US" sz="2400" dirty="0"/>
              <a:t>or </a:t>
            </a:r>
            <a:r>
              <a:rPr lang="cs-CZ" sz="2400" b="1" dirty="0" err="1"/>
              <a:t>common</a:t>
            </a:r>
            <a:r>
              <a:rPr lang="cs-CZ" sz="2400" b="1" dirty="0"/>
              <a:t> </a:t>
            </a:r>
            <a:r>
              <a:rPr lang="en-US" sz="2400" b="1" dirty="0"/>
              <a:t>aversion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cs-CZ" sz="2200" dirty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535739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EC8D67F-5917-B634-40C8-FD0FF51AA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International </a:t>
            </a:r>
            <a:r>
              <a:rPr lang="cs-CZ" dirty="0" err="1"/>
              <a:t>security</a:t>
            </a:r>
            <a:r>
              <a:rPr lang="cs-CZ" dirty="0"/>
              <a:t> </a:t>
            </a:r>
            <a:r>
              <a:rPr lang="cs-CZ" dirty="0" err="1"/>
              <a:t>regimes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15E079D-9E90-AFBE-00E2-97FFC1CFCF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11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68C4E18-B2AF-CE44-E9A2-E9C00248B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588" y="298659"/>
            <a:ext cx="10753200" cy="451576"/>
          </a:xfrm>
        </p:spPr>
        <p:txBody>
          <a:bodyPr/>
          <a:lstStyle/>
          <a:p>
            <a:r>
              <a:rPr lang="cs-CZ" sz="3200" dirty="0"/>
              <a:t>Emergence </a:t>
            </a:r>
            <a:r>
              <a:rPr lang="cs-CZ" sz="3200" dirty="0" err="1"/>
              <a:t>of</a:t>
            </a:r>
            <a:r>
              <a:rPr lang="cs-CZ" sz="3200" dirty="0"/>
              <a:t> </a:t>
            </a:r>
            <a:r>
              <a:rPr lang="cs-CZ" sz="3200" dirty="0" err="1"/>
              <a:t>international</a:t>
            </a:r>
            <a:r>
              <a:rPr lang="cs-CZ" sz="3200" dirty="0"/>
              <a:t> </a:t>
            </a:r>
            <a:r>
              <a:rPr lang="cs-CZ" sz="3200" dirty="0" err="1"/>
              <a:t>regimes</a:t>
            </a:r>
            <a:endParaRPr lang="en-US" sz="32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BFF5B42-7AB8-4FBE-1859-51F6D8643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999" y="1570770"/>
            <a:ext cx="6677265" cy="4553928"/>
          </a:xfrm>
        </p:spPr>
        <p:txBody>
          <a:bodyPr/>
          <a:lstStyle/>
          <a:p>
            <a:pPr marL="72000" indent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cs-CZ" sz="2400" b="1" dirty="0"/>
              <a:t>C</a:t>
            </a:r>
            <a:r>
              <a:rPr lang="en-US" sz="2400" b="1" dirty="0" err="1"/>
              <a:t>ommon</a:t>
            </a:r>
            <a:r>
              <a:rPr lang="en-US" sz="2400" b="1" dirty="0"/>
              <a:t> interest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dirty="0"/>
              <a:t>when the independent decisions of actors lead to an equilibrium state that is suboptimal for all participating actors</a:t>
            </a:r>
            <a:r>
              <a:rPr lang="cs-CZ" sz="2400" dirty="0"/>
              <a:t> (</a:t>
            </a:r>
            <a:r>
              <a:rPr lang="cs-CZ" sz="2400" dirty="0" err="1"/>
              <a:t>Prisoner‘s</a:t>
            </a:r>
            <a:r>
              <a:rPr lang="cs-CZ" sz="2400" dirty="0"/>
              <a:t> </a:t>
            </a:r>
            <a:r>
              <a:rPr lang="cs-CZ" sz="2400" dirty="0" err="1"/>
              <a:t>dilemma</a:t>
            </a:r>
            <a:r>
              <a:rPr lang="cs-CZ" sz="2400" dirty="0"/>
              <a:t>)</a:t>
            </a:r>
            <a:endParaRPr lang="en-US" sz="2400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sz="2400" dirty="0"/>
              <a:t>establishment</a:t>
            </a:r>
            <a:r>
              <a:rPr lang="en-US" sz="2400" dirty="0"/>
              <a:t> of </a:t>
            </a:r>
            <a:r>
              <a:rPr lang="cs-CZ" sz="2400" dirty="0" err="1"/>
              <a:t>an</a:t>
            </a:r>
            <a:r>
              <a:rPr lang="cs-CZ" sz="2400" dirty="0"/>
              <a:t> </a:t>
            </a:r>
            <a:r>
              <a:rPr lang="cs-CZ" sz="2400" dirty="0" err="1"/>
              <a:t>international</a:t>
            </a:r>
            <a:r>
              <a:rPr lang="en-US" sz="2400" dirty="0"/>
              <a:t> regime as a guarantee that the counterparty will not cheat and</a:t>
            </a:r>
            <a:r>
              <a:rPr lang="cs-CZ" sz="2400" dirty="0"/>
              <a:t> </a:t>
            </a:r>
            <a:r>
              <a:rPr lang="cs-CZ" sz="2400" dirty="0" err="1"/>
              <a:t>will</a:t>
            </a:r>
            <a:r>
              <a:rPr lang="en-US" sz="2400" dirty="0"/>
              <a:t> cooperate</a:t>
            </a:r>
            <a:r>
              <a:rPr lang="cs-CZ" sz="2400" dirty="0"/>
              <a:t> in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future</a:t>
            </a:r>
            <a:endParaRPr lang="cs-CZ" sz="2400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sz="2400" dirty="0" err="1"/>
              <a:t>e.g</a:t>
            </a:r>
            <a:r>
              <a:rPr lang="cs-CZ" sz="2400" dirty="0"/>
              <a:t>., </a:t>
            </a:r>
            <a:r>
              <a:rPr lang="cs-CZ" sz="2400" dirty="0" err="1"/>
              <a:t>arms</a:t>
            </a:r>
            <a:r>
              <a:rPr lang="cs-CZ" sz="2400" dirty="0"/>
              <a:t> </a:t>
            </a:r>
            <a:r>
              <a:rPr lang="cs-CZ" sz="2400" dirty="0" err="1"/>
              <a:t>races</a:t>
            </a:r>
            <a:endParaRPr lang="en-US" sz="2400" dirty="0"/>
          </a:p>
          <a:p>
            <a:pPr lvl="1">
              <a:lnSpc>
                <a:spcPct val="120000"/>
              </a:lnSpc>
              <a:spcAft>
                <a:spcPts val="300"/>
              </a:spcAft>
            </a:pPr>
            <a:endParaRPr lang="en-US" sz="2200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cs-CZ" sz="2200" dirty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endParaRPr lang="cs-CZ" sz="2400" dirty="0"/>
          </a:p>
        </p:txBody>
      </p:sp>
      <p:pic>
        <p:nvPicPr>
          <p:cNvPr id="13" name="Obrázek 12" descr="Obsah obrázku diagram&#10;&#10;Popis byl vytvořen automaticky">
            <a:extLst>
              <a:ext uri="{FF2B5EF4-FFF2-40B4-BE49-F238E27FC236}">
                <a16:creationId xmlns:a16="http://schemas.microsoft.com/office/drawing/2014/main" id="{EA8CA435-5935-ACC8-1C96-ACF4D63E30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541" y="1570770"/>
            <a:ext cx="4345459" cy="425003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D5CE916-6210-0281-860B-DD55EC5A19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2763" y="524447"/>
            <a:ext cx="1532649" cy="1068895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F0A7A4CC-BE19-2E5C-BDDF-2B823A754364}"/>
              </a:ext>
            </a:extLst>
          </p:cNvPr>
          <p:cNvSpPr txBox="1"/>
          <p:nvPr/>
        </p:nvSpPr>
        <p:spPr>
          <a:xfrm>
            <a:off x="5376000" y="6139012"/>
            <a:ext cx="6096000" cy="389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sz="1800" dirty="0">
                <a:hlinkClick r:id="rId5"/>
              </a:rPr>
              <a:t>https://www.youtube.com/watch?v=t9Lo2fgxWHw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8855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EC8D67F-5917-B634-40C8-FD0FF51AA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International </a:t>
            </a:r>
            <a:r>
              <a:rPr lang="cs-CZ" dirty="0" err="1"/>
              <a:t>security</a:t>
            </a:r>
            <a:r>
              <a:rPr lang="cs-CZ" dirty="0"/>
              <a:t> </a:t>
            </a:r>
            <a:r>
              <a:rPr lang="cs-CZ" dirty="0" err="1"/>
              <a:t>regimes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15E079D-9E90-AFBE-00E2-97FFC1CFCF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12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68C4E18-B2AF-CE44-E9A2-E9C00248B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588" y="298659"/>
            <a:ext cx="10753200" cy="451576"/>
          </a:xfrm>
        </p:spPr>
        <p:txBody>
          <a:bodyPr/>
          <a:lstStyle/>
          <a:p>
            <a:r>
              <a:rPr lang="cs-CZ" sz="3200" dirty="0"/>
              <a:t>Emergence </a:t>
            </a:r>
            <a:r>
              <a:rPr lang="cs-CZ" sz="3200" dirty="0" err="1"/>
              <a:t>of</a:t>
            </a:r>
            <a:r>
              <a:rPr lang="cs-CZ" sz="3200" dirty="0"/>
              <a:t> </a:t>
            </a:r>
            <a:r>
              <a:rPr lang="cs-CZ" sz="3200" dirty="0" err="1"/>
              <a:t>international</a:t>
            </a:r>
            <a:r>
              <a:rPr lang="cs-CZ" sz="3200" dirty="0"/>
              <a:t> </a:t>
            </a:r>
            <a:r>
              <a:rPr lang="cs-CZ" sz="3200" dirty="0" err="1"/>
              <a:t>regimes</a:t>
            </a:r>
            <a:endParaRPr lang="en-US" sz="32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BFF5B42-7AB8-4FBE-1859-51F6D8643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674072"/>
            <a:ext cx="10052173" cy="4553928"/>
          </a:xfrm>
        </p:spPr>
        <p:txBody>
          <a:bodyPr/>
          <a:lstStyle/>
          <a:p>
            <a:pPr marL="72000" indent="0">
              <a:lnSpc>
                <a:spcPct val="120000"/>
              </a:lnSpc>
              <a:spcAft>
                <a:spcPts val="1200"/>
              </a:spcAft>
              <a:buNone/>
            </a:pPr>
            <a:r>
              <a:rPr lang="cs-CZ" sz="2400" b="1" dirty="0" err="1"/>
              <a:t>Common</a:t>
            </a:r>
            <a:r>
              <a:rPr lang="cs-CZ" sz="2400" b="1" dirty="0"/>
              <a:t> </a:t>
            </a:r>
            <a:r>
              <a:rPr lang="cs-CZ" sz="2400" b="1" dirty="0" err="1"/>
              <a:t>aversion</a:t>
            </a:r>
            <a:endParaRPr lang="cs-CZ" sz="2400" b="1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dirty="0"/>
              <a:t>if the actors' strategies are not to achieve the same outcome, but all agree that there is at least one potential outcome to be avoided</a:t>
            </a:r>
            <a:endParaRPr lang="cs-CZ" sz="2400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sz="2400" dirty="0" err="1"/>
              <a:t>cooperation</a:t>
            </a:r>
            <a:r>
              <a:rPr lang="cs-CZ" sz="2400" dirty="0"/>
              <a:t> </a:t>
            </a:r>
            <a:r>
              <a:rPr lang="cs-CZ" sz="2400" dirty="0" err="1"/>
              <a:t>does</a:t>
            </a:r>
            <a:r>
              <a:rPr lang="cs-CZ" sz="2400" dirty="0"/>
              <a:t> not </a:t>
            </a:r>
            <a:r>
              <a:rPr lang="en-US" sz="2400" dirty="0"/>
              <a:t>achieve the best possible outcome, but </a:t>
            </a:r>
            <a:r>
              <a:rPr lang="cs-CZ" sz="2400" dirty="0" err="1"/>
              <a:t>prevents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en-US" sz="2400" dirty="0"/>
              <a:t>worst possible outcome</a:t>
            </a:r>
          </a:p>
          <a:p>
            <a:pPr lvl="1">
              <a:lnSpc>
                <a:spcPct val="120000"/>
              </a:lnSpc>
              <a:spcAft>
                <a:spcPts val="300"/>
              </a:spcAft>
            </a:pPr>
            <a:r>
              <a:rPr lang="cs-CZ" sz="2400" dirty="0" err="1"/>
              <a:t>e.g</a:t>
            </a:r>
            <a:r>
              <a:rPr lang="cs-CZ" sz="2400" dirty="0"/>
              <a:t>., </a:t>
            </a:r>
            <a:r>
              <a:rPr lang="cs-CZ" sz="2400" dirty="0" err="1"/>
              <a:t>traffic</a:t>
            </a:r>
            <a:r>
              <a:rPr lang="cs-CZ" sz="2400" dirty="0"/>
              <a:t> </a:t>
            </a:r>
            <a:r>
              <a:rPr lang="cs-CZ" sz="2400" dirty="0" err="1"/>
              <a:t>conventions</a:t>
            </a:r>
            <a:endParaRPr lang="en-US" sz="2400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cs-CZ" sz="2200" dirty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593554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diagram&#10;&#10;Popis byl vytvořen automaticky">
            <a:extLst>
              <a:ext uri="{FF2B5EF4-FFF2-40B4-BE49-F238E27FC236}">
                <a16:creationId xmlns:a16="http://schemas.microsoft.com/office/drawing/2014/main" id="{D6FEEC96-E666-D9A2-16E6-1704784BFC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351" y="350591"/>
            <a:ext cx="2897649" cy="2012055"/>
          </a:xfrm>
          <a:prstGeom prst="rect">
            <a:avLst/>
          </a:prstGeom>
        </p:spPr>
      </p:pic>
      <p:pic>
        <p:nvPicPr>
          <p:cNvPr id="11" name="Obrázek 10" descr="Obsah obrázku logo&#10;&#10;Popis byl vytvořen automaticky">
            <a:extLst>
              <a:ext uri="{FF2B5EF4-FFF2-40B4-BE49-F238E27FC236}">
                <a16:creationId xmlns:a16="http://schemas.microsoft.com/office/drawing/2014/main" id="{1A7EA9D1-179C-ECD3-AF9F-D87B2D3D1B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006" y="693733"/>
            <a:ext cx="2324100" cy="197167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77FD40E8-D3FF-A0B0-A4B4-70258A92D7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9128" y="4804928"/>
            <a:ext cx="2571750" cy="1933575"/>
          </a:xfrm>
          <a:prstGeom prst="rect">
            <a:avLst/>
          </a:prstGeom>
        </p:spPr>
      </p:pic>
      <p:pic>
        <p:nvPicPr>
          <p:cNvPr id="9" name="Obrázek 8" descr="Obsah obrázku logo&#10;&#10;Popis byl vytvořen automaticky">
            <a:extLst>
              <a:ext uri="{FF2B5EF4-FFF2-40B4-BE49-F238E27FC236}">
                <a16:creationId xmlns:a16="http://schemas.microsoft.com/office/drawing/2014/main" id="{095A8DEA-E65A-5971-7A9A-69751F918F2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802" y="2545760"/>
            <a:ext cx="3354198" cy="2446206"/>
          </a:xfrm>
          <a:prstGeom prst="rect">
            <a:avLst/>
          </a:prstGeom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EC8D67F-5917-B634-40C8-FD0FF51AA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International </a:t>
            </a:r>
            <a:r>
              <a:rPr lang="cs-CZ" dirty="0" err="1"/>
              <a:t>security</a:t>
            </a:r>
            <a:r>
              <a:rPr lang="cs-CZ" dirty="0"/>
              <a:t> </a:t>
            </a:r>
            <a:r>
              <a:rPr lang="cs-CZ" dirty="0" err="1"/>
              <a:t>regimes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15E079D-9E90-AFBE-00E2-97FFC1CFCF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13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68C4E18-B2AF-CE44-E9A2-E9C00248B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588" y="298659"/>
            <a:ext cx="10753200" cy="451576"/>
          </a:xfrm>
        </p:spPr>
        <p:txBody>
          <a:bodyPr/>
          <a:lstStyle/>
          <a:p>
            <a:r>
              <a:rPr lang="cs-CZ" sz="3200" dirty="0" err="1"/>
              <a:t>Example</a:t>
            </a:r>
            <a:r>
              <a:rPr lang="cs-CZ" sz="3200" dirty="0"/>
              <a:t> 1: </a:t>
            </a:r>
            <a:r>
              <a:rPr lang="cs-CZ" sz="3200" dirty="0" err="1"/>
              <a:t>Nuclear</a:t>
            </a:r>
            <a:r>
              <a:rPr lang="cs-CZ" sz="3200" dirty="0"/>
              <a:t> non-</a:t>
            </a:r>
            <a:r>
              <a:rPr lang="cs-CZ" sz="3200" dirty="0" err="1"/>
              <a:t>proliferation</a:t>
            </a:r>
            <a:r>
              <a:rPr lang="cs-CZ" sz="3200" dirty="0"/>
              <a:t> </a:t>
            </a:r>
            <a:r>
              <a:rPr lang="cs-CZ" sz="3200" dirty="0" err="1"/>
              <a:t>regime</a:t>
            </a:r>
            <a:endParaRPr lang="en-US" sz="32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BFF5B42-7AB8-4FBE-1859-51F6D8643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521672"/>
            <a:ext cx="9001849" cy="4447825"/>
          </a:xfrm>
        </p:spPr>
        <p:txBody>
          <a:bodyPr/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sz="2400" dirty="0" err="1"/>
              <a:t>aim</a:t>
            </a:r>
            <a:r>
              <a:rPr lang="cs-CZ" sz="2400" dirty="0"/>
              <a:t> - </a:t>
            </a:r>
            <a:r>
              <a:rPr lang="cs-CZ" sz="2400" dirty="0" err="1"/>
              <a:t>stopping</a:t>
            </a:r>
            <a:r>
              <a:rPr lang="cs-CZ" sz="2400" dirty="0"/>
              <a:t> </a:t>
            </a:r>
            <a:r>
              <a:rPr lang="cs-CZ" sz="2400" dirty="0" err="1"/>
              <a:t>nuclear</a:t>
            </a:r>
            <a:r>
              <a:rPr lang="cs-CZ" sz="2400" dirty="0"/>
              <a:t> </a:t>
            </a:r>
            <a:r>
              <a:rPr lang="cs-CZ" sz="2400" dirty="0" err="1"/>
              <a:t>proliferation</a:t>
            </a:r>
            <a:r>
              <a:rPr lang="cs-CZ" sz="2400" dirty="0"/>
              <a:t> + </a:t>
            </a:r>
            <a:r>
              <a:rPr lang="cs-CZ" sz="2400" dirty="0" err="1"/>
              <a:t>disarmament</a:t>
            </a:r>
            <a:endParaRPr lang="cs-CZ" sz="2400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sz="2400" dirty="0"/>
              <a:t>a set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interrelated</a:t>
            </a:r>
            <a:r>
              <a:rPr lang="cs-CZ" sz="2400" dirty="0"/>
              <a:t> </a:t>
            </a:r>
            <a:r>
              <a:rPr lang="cs-CZ" sz="2400" dirty="0" err="1"/>
              <a:t>treaties</a:t>
            </a:r>
            <a:r>
              <a:rPr lang="cs-CZ" sz="2400" dirty="0"/>
              <a:t> and </a:t>
            </a:r>
            <a:r>
              <a:rPr lang="cs-CZ" sz="2400" dirty="0" err="1"/>
              <a:t>organizations</a:t>
            </a:r>
            <a:endParaRPr lang="cs-CZ" sz="2400" dirty="0"/>
          </a:p>
          <a:p>
            <a:pPr lvl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b="1" i="1" dirty="0"/>
              <a:t>Treaty on the Non-Proliferation of Nuclear Weapons (NPT)</a:t>
            </a:r>
            <a:endParaRPr lang="cs-CZ" b="1" i="1" dirty="0"/>
          </a:p>
          <a:p>
            <a:pPr lvl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b="1" i="1" dirty="0" err="1"/>
              <a:t>Comprehensive</a:t>
            </a:r>
            <a:r>
              <a:rPr lang="cs-CZ" b="1" i="1" dirty="0"/>
              <a:t> </a:t>
            </a:r>
            <a:r>
              <a:rPr lang="cs-CZ" b="1" i="1" dirty="0" err="1"/>
              <a:t>Nuclear</a:t>
            </a:r>
            <a:r>
              <a:rPr lang="cs-CZ" b="1" i="1" dirty="0"/>
              <a:t>-Test-</a:t>
            </a:r>
            <a:r>
              <a:rPr lang="cs-CZ" b="1" i="1" dirty="0" err="1"/>
              <a:t>Ban</a:t>
            </a:r>
            <a:r>
              <a:rPr lang="cs-CZ" b="1" i="1" dirty="0"/>
              <a:t> </a:t>
            </a:r>
            <a:r>
              <a:rPr lang="cs-CZ" b="1" i="1" dirty="0" err="1"/>
              <a:t>Treaty</a:t>
            </a:r>
            <a:r>
              <a:rPr lang="cs-CZ" b="1" i="1" dirty="0"/>
              <a:t> (CTBT) </a:t>
            </a:r>
            <a:r>
              <a:rPr lang="cs-CZ" dirty="0">
                <a:hlinkClick r:id="rId7"/>
              </a:rPr>
              <a:t>VIDEO</a:t>
            </a:r>
            <a:endParaRPr lang="cs-CZ" dirty="0"/>
          </a:p>
          <a:p>
            <a:pPr lvl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b="1" i="1" dirty="0" err="1"/>
              <a:t>Intermediate-Range</a:t>
            </a:r>
            <a:r>
              <a:rPr lang="cs-CZ" b="1" i="1" dirty="0"/>
              <a:t> </a:t>
            </a:r>
            <a:r>
              <a:rPr lang="cs-CZ" b="1" i="1" dirty="0" err="1"/>
              <a:t>Nuclear</a:t>
            </a:r>
            <a:r>
              <a:rPr lang="cs-CZ" b="1" i="1" dirty="0"/>
              <a:t> </a:t>
            </a:r>
            <a:r>
              <a:rPr lang="cs-CZ" b="1" i="1" dirty="0" err="1"/>
              <a:t>Forces</a:t>
            </a:r>
            <a:r>
              <a:rPr lang="cs-CZ" b="1" i="1" dirty="0"/>
              <a:t> </a:t>
            </a:r>
            <a:r>
              <a:rPr lang="cs-CZ" b="1" i="1" dirty="0" err="1"/>
              <a:t>Treaty</a:t>
            </a:r>
            <a:r>
              <a:rPr lang="cs-CZ" b="1" i="1" dirty="0"/>
              <a:t> (INF)</a:t>
            </a:r>
          </a:p>
          <a:p>
            <a:pPr lvl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b="1" i="1" dirty="0">
                <a:hlinkClick r:id="rId8"/>
              </a:rPr>
              <a:t>New START</a:t>
            </a:r>
            <a:endParaRPr lang="cs-CZ" b="1" i="1" dirty="0"/>
          </a:p>
          <a:p>
            <a:pPr lvl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b="1" i="1" dirty="0"/>
              <a:t>Treaty on the Prohibition of Nuclear Weapons (TPNW)</a:t>
            </a:r>
            <a:endParaRPr lang="cs-CZ" b="1" i="1" dirty="0"/>
          </a:p>
          <a:p>
            <a:pPr lvl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b="1" i="1" dirty="0" err="1"/>
              <a:t>treaties</a:t>
            </a:r>
            <a:r>
              <a:rPr lang="cs-CZ" b="1" i="1" dirty="0"/>
              <a:t> </a:t>
            </a:r>
            <a:r>
              <a:rPr lang="cs-CZ" b="1" i="1" dirty="0" err="1"/>
              <a:t>establishing</a:t>
            </a:r>
            <a:r>
              <a:rPr lang="cs-CZ" b="1" i="1" dirty="0"/>
              <a:t> </a:t>
            </a:r>
            <a:r>
              <a:rPr lang="cs-CZ" b="1" i="1" dirty="0" err="1"/>
              <a:t>nuclear</a:t>
            </a:r>
            <a:r>
              <a:rPr lang="cs-CZ" b="1" i="1" dirty="0"/>
              <a:t>-free </a:t>
            </a:r>
            <a:r>
              <a:rPr lang="cs-CZ" b="1" i="1" dirty="0" err="1"/>
              <a:t>zones</a:t>
            </a:r>
            <a:endParaRPr lang="cs-CZ" b="1" i="1" dirty="0"/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cs-CZ" sz="2400" dirty="0" err="1"/>
              <a:t>specific</a:t>
            </a:r>
            <a:r>
              <a:rPr lang="cs-CZ" sz="2400" dirty="0"/>
              <a:t> </a:t>
            </a:r>
            <a:r>
              <a:rPr lang="cs-CZ" sz="2400" dirty="0" err="1"/>
              <a:t>norms</a:t>
            </a:r>
            <a:r>
              <a:rPr lang="cs-CZ" sz="2400" dirty="0"/>
              <a:t> and </a:t>
            </a:r>
            <a:r>
              <a:rPr lang="cs-CZ" sz="2400" dirty="0" err="1"/>
              <a:t>rules</a:t>
            </a:r>
            <a:r>
              <a:rPr lang="cs-CZ" sz="2400" dirty="0"/>
              <a:t> (</a:t>
            </a:r>
            <a:r>
              <a:rPr lang="cs-CZ" sz="2400" dirty="0" err="1"/>
              <a:t>bans</a:t>
            </a:r>
            <a:r>
              <a:rPr lang="cs-CZ" sz="2400" dirty="0"/>
              <a:t>, </a:t>
            </a:r>
            <a:r>
              <a:rPr lang="cs-CZ" sz="2400" dirty="0" err="1"/>
              <a:t>control</a:t>
            </a:r>
            <a:r>
              <a:rPr lang="cs-CZ" sz="2400" dirty="0"/>
              <a:t> </a:t>
            </a:r>
            <a:r>
              <a:rPr lang="cs-CZ" sz="2400" dirty="0" err="1"/>
              <a:t>mechanisms</a:t>
            </a:r>
            <a:r>
              <a:rPr lang="cs-CZ" sz="2400" dirty="0"/>
              <a:t>)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sz="2400" dirty="0" err="1"/>
              <a:t>includes</a:t>
            </a:r>
            <a:r>
              <a:rPr lang="cs-CZ" sz="2400" dirty="0"/>
              <a:t> </a:t>
            </a:r>
            <a:r>
              <a:rPr lang="cs-CZ" sz="2400" dirty="0" err="1"/>
              <a:t>interational</a:t>
            </a:r>
            <a:r>
              <a:rPr lang="cs-CZ" sz="2400" dirty="0"/>
              <a:t> </a:t>
            </a:r>
            <a:r>
              <a:rPr lang="cs-CZ" sz="2400" dirty="0" err="1"/>
              <a:t>organizations</a:t>
            </a:r>
            <a:r>
              <a:rPr lang="cs-CZ" sz="2400" dirty="0"/>
              <a:t> (</a:t>
            </a:r>
            <a:r>
              <a:rPr lang="cs-CZ" sz="2400" dirty="0" err="1"/>
              <a:t>e.g</a:t>
            </a:r>
            <a:r>
              <a:rPr lang="cs-CZ" sz="2400" dirty="0"/>
              <a:t>., </a:t>
            </a:r>
            <a:r>
              <a:rPr lang="en-US" sz="2400" dirty="0"/>
              <a:t>IAEA)</a:t>
            </a:r>
          </a:p>
          <a:p>
            <a:pPr lvl="1">
              <a:lnSpc>
                <a:spcPct val="120000"/>
              </a:lnSpc>
              <a:spcAft>
                <a:spcPts val="300"/>
              </a:spcAft>
            </a:pPr>
            <a:endParaRPr lang="en-US" sz="2200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cs-CZ" sz="2200" dirty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946763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E299DC9-2376-4B93-7850-AB4B1DADF9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14</a:t>
            </a:fld>
            <a:endParaRPr lang="en-GB" altLang="cs-CZ" noProof="0" dirty="0"/>
          </a:p>
        </p:txBody>
      </p:sp>
      <p:pic>
        <p:nvPicPr>
          <p:cNvPr id="4" name="Picture 2" descr="Overview of Nuclear-Weapon-Free Zones | United Nations Platform for Nuclear- Weapon-Free Zones">
            <a:extLst>
              <a:ext uri="{FF2B5EF4-FFF2-40B4-BE49-F238E27FC236}">
                <a16:creationId xmlns:a16="http://schemas.microsoft.com/office/drawing/2014/main" id="{8444066C-BCD8-0DDC-10AE-94DD75714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257175"/>
            <a:ext cx="85344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141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EC8D67F-5917-B634-40C8-FD0FF51AA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International </a:t>
            </a:r>
            <a:r>
              <a:rPr lang="cs-CZ" dirty="0" err="1"/>
              <a:t>security</a:t>
            </a:r>
            <a:r>
              <a:rPr lang="cs-CZ" dirty="0"/>
              <a:t> </a:t>
            </a:r>
            <a:r>
              <a:rPr lang="cs-CZ" dirty="0" err="1"/>
              <a:t>regimes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15E079D-9E90-AFBE-00E2-97FFC1CFCF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15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68C4E18-B2AF-CE44-E9A2-E9C00248B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588" y="298659"/>
            <a:ext cx="10753200" cy="451576"/>
          </a:xfrm>
        </p:spPr>
        <p:txBody>
          <a:bodyPr/>
          <a:lstStyle/>
          <a:p>
            <a:r>
              <a:rPr lang="cs-CZ" sz="3200" dirty="0" err="1"/>
              <a:t>Example</a:t>
            </a:r>
            <a:r>
              <a:rPr lang="cs-CZ" sz="3200" dirty="0"/>
              <a:t> 2: Open </a:t>
            </a:r>
            <a:r>
              <a:rPr lang="cs-CZ" sz="3200" dirty="0" err="1"/>
              <a:t>Skies</a:t>
            </a:r>
            <a:r>
              <a:rPr lang="cs-CZ" sz="3200" dirty="0"/>
              <a:t> </a:t>
            </a:r>
            <a:r>
              <a:rPr lang="cs-CZ" sz="3200" dirty="0" err="1"/>
              <a:t>Treaty</a:t>
            </a:r>
            <a:endParaRPr lang="en-US" sz="32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BFF5B42-7AB8-4FBE-1859-51F6D8643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674072"/>
            <a:ext cx="10863600" cy="4553928"/>
          </a:xfrm>
        </p:spPr>
        <p:txBody>
          <a:bodyPr/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dirty="0"/>
              <a:t>2002</a:t>
            </a:r>
            <a:r>
              <a:rPr lang="cs-CZ" sz="2400" dirty="0"/>
              <a:t> - </a:t>
            </a:r>
            <a:r>
              <a:rPr lang="cs-CZ" sz="2400" dirty="0" err="1"/>
              <a:t>entered</a:t>
            </a:r>
            <a:r>
              <a:rPr lang="cs-CZ" sz="2400" dirty="0"/>
              <a:t> </a:t>
            </a:r>
            <a:r>
              <a:rPr lang="cs-CZ" sz="2400" dirty="0" err="1"/>
              <a:t>into</a:t>
            </a:r>
            <a:r>
              <a:rPr lang="cs-CZ" sz="2400" dirty="0"/>
              <a:t> </a:t>
            </a:r>
            <a:r>
              <a:rPr lang="cs-CZ" sz="2400" dirty="0" err="1"/>
              <a:t>force</a:t>
            </a:r>
            <a:endParaRPr lang="cs-CZ" sz="2400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dirty="0"/>
              <a:t>permits each state-party to conduct short-notice, unarmed, reconnaissance flights over the others' entire territories to collect data on military forces and activities</a:t>
            </a:r>
            <a:r>
              <a:rPr lang="cs-CZ" sz="2400" dirty="0"/>
              <a:t> (</a:t>
            </a:r>
            <a:r>
              <a:rPr lang="cs-CZ" sz="2400" dirty="0" err="1"/>
              <a:t>based</a:t>
            </a:r>
            <a:r>
              <a:rPr lang="cs-CZ" sz="2400" dirty="0"/>
              <a:t> on </a:t>
            </a:r>
            <a:r>
              <a:rPr lang="cs-CZ" sz="2400" dirty="0" err="1"/>
              <a:t>quota</a:t>
            </a:r>
            <a:r>
              <a:rPr lang="cs-CZ" sz="2400" dirty="0"/>
              <a:t>)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sz="2400" dirty="0" err="1"/>
              <a:t>obtained</a:t>
            </a:r>
            <a:r>
              <a:rPr lang="cs-CZ" sz="2400" dirty="0"/>
              <a:t> </a:t>
            </a:r>
            <a:r>
              <a:rPr lang="cs-CZ" sz="2400" dirty="0" err="1"/>
              <a:t>information</a:t>
            </a:r>
            <a:r>
              <a:rPr lang="cs-CZ" sz="2400" dirty="0"/>
              <a:t> </a:t>
            </a:r>
            <a:r>
              <a:rPr lang="cs-CZ" sz="2400" dirty="0" err="1"/>
              <a:t>available</a:t>
            </a:r>
            <a:r>
              <a:rPr lang="cs-CZ" sz="2400" dirty="0"/>
              <a:t> to </a:t>
            </a:r>
            <a:r>
              <a:rPr lang="cs-CZ" sz="2400" dirty="0" err="1"/>
              <a:t>all</a:t>
            </a:r>
            <a:r>
              <a:rPr lang="cs-CZ" sz="2400" dirty="0"/>
              <a:t> </a:t>
            </a:r>
            <a:r>
              <a:rPr lang="cs-CZ" sz="2400" dirty="0" err="1"/>
              <a:t>parties</a:t>
            </a:r>
            <a:endParaRPr lang="en-US" sz="2400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sz="2400" dirty="0"/>
              <a:t>32 </a:t>
            </a:r>
            <a:r>
              <a:rPr lang="cs-CZ" sz="2400" dirty="0" err="1"/>
              <a:t>members</a:t>
            </a:r>
            <a:r>
              <a:rPr lang="cs-CZ" sz="2400" dirty="0"/>
              <a:t> in </a:t>
            </a:r>
            <a:r>
              <a:rPr lang="cs-CZ" sz="2400" dirty="0" err="1"/>
              <a:t>total</a:t>
            </a:r>
            <a:r>
              <a:rPr lang="en-US" sz="2400" dirty="0"/>
              <a:t>, </a:t>
            </a:r>
            <a:r>
              <a:rPr lang="cs-CZ" sz="2400" dirty="0"/>
              <a:t>US</a:t>
            </a:r>
            <a:r>
              <a:rPr lang="en-US" sz="2400" dirty="0"/>
              <a:t> (2020) a</a:t>
            </a:r>
            <a:r>
              <a:rPr lang="cs-CZ" sz="2400" dirty="0" err="1"/>
              <a:t>nd</a:t>
            </a:r>
            <a:r>
              <a:rPr lang="en-US" sz="2400" dirty="0"/>
              <a:t> R</a:t>
            </a:r>
            <a:r>
              <a:rPr lang="cs-CZ" sz="2400" dirty="0" err="1"/>
              <a:t>ussia</a:t>
            </a:r>
            <a:r>
              <a:rPr lang="en-US" sz="2400" dirty="0"/>
              <a:t> (2021) </a:t>
            </a:r>
            <a:r>
              <a:rPr lang="cs-CZ" sz="2400" dirty="0" err="1"/>
              <a:t>withdrew</a:t>
            </a:r>
            <a:endParaRPr lang="en-US" sz="2400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dirty="0"/>
              <a:t>The Open Skies Consultative Commission (OSCC) - </a:t>
            </a:r>
            <a:r>
              <a:rPr lang="cs-CZ" sz="2400" dirty="0" err="1"/>
              <a:t>responsible</a:t>
            </a:r>
            <a:r>
              <a:rPr lang="cs-CZ" sz="2400" dirty="0"/>
              <a:t> </a:t>
            </a:r>
            <a:r>
              <a:rPr lang="cs-CZ" sz="2400" dirty="0" err="1"/>
              <a:t>for</a:t>
            </a:r>
            <a:r>
              <a:rPr lang="cs-CZ" sz="2400" dirty="0"/>
              <a:t> </a:t>
            </a:r>
            <a:r>
              <a:rPr lang="cs-CZ" sz="2400" dirty="0" err="1"/>
              <a:t>implementation</a:t>
            </a:r>
            <a:endParaRPr lang="cs-CZ" sz="2400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2200" dirty="0"/>
          </a:p>
          <a:p>
            <a:pPr lvl="1">
              <a:lnSpc>
                <a:spcPct val="120000"/>
              </a:lnSpc>
              <a:spcAft>
                <a:spcPts val="300"/>
              </a:spcAft>
            </a:pPr>
            <a:endParaRPr lang="en-US" sz="2200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cs-CZ" sz="2200" dirty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920480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BD75369-789C-765D-57CD-BD562DAA3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229" y="301083"/>
            <a:ext cx="7086969" cy="382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C7221A47-0FD4-7507-D0CF-A0AF27A44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02" y="2832410"/>
            <a:ext cx="7086971" cy="382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444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EC8D67F-5917-B634-40C8-FD0FF51AA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International </a:t>
            </a:r>
            <a:r>
              <a:rPr lang="cs-CZ" dirty="0" err="1"/>
              <a:t>security</a:t>
            </a:r>
            <a:r>
              <a:rPr lang="cs-CZ" dirty="0"/>
              <a:t> </a:t>
            </a:r>
            <a:r>
              <a:rPr lang="cs-CZ" dirty="0" err="1"/>
              <a:t>regimes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15E079D-9E90-AFBE-00E2-97FFC1CFCF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17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68C4E18-B2AF-CE44-E9A2-E9C00248B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588" y="298659"/>
            <a:ext cx="10753200" cy="451576"/>
          </a:xfrm>
        </p:spPr>
        <p:txBody>
          <a:bodyPr/>
          <a:lstStyle/>
          <a:p>
            <a:r>
              <a:rPr lang="cs-CZ" sz="3200" dirty="0"/>
              <a:t>Group </a:t>
            </a:r>
            <a:r>
              <a:rPr lang="cs-CZ" sz="3200" dirty="0" err="1"/>
              <a:t>discussion</a:t>
            </a:r>
            <a:endParaRPr lang="en-US" sz="32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BFF5B42-7AB8-4FBE-1859-51F6D8643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674072"/>
            <a:ext cx="10052173" cy="4553928"/>
          </a:xfrm>
        </p:spPr>
        <p:txBody>
          <a:bodyPr/>
          <a:lstStyle/>
          <a:p>
            <a:pPr marL="529200" indent="-45720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cs-CZ" sz="2400" dirty="0" err="1"/>
              <a:t>Have</a:t>
            </a:r>
            <a:r>
              <a:rPr lang="cs-CZ" sz="2400" dirty="0"/>
              <a:t> </a:t>
            </a:r>
            <a:r>
              <a:rPr lang="cs-CZ" sz="2400" dirty="0" err="1"/>
              <a:t>we</a:t>
            </a:r>
            <a:r>
              <a:rPr lang="cs-CZ" sz="2400" dirty="0"/>
              <a:t> </a:t>
            </a:r>
            <a:r>
              <a:rPr lang="cs-CZ" sz="2400" dirty="0" err="1"/>
              <a:t>entered</a:t>
            </a:r>
            <a:r>
              <a:rPr lang="cs-CZ" sz="2400" dirty="0"/>
              <a:t> </a:t>
            </a:r>
            <a:r>
              <a:rPr lang="cs-CZ" sz="2400" dirty="0" err="1"/>
              <a:t>an</a:t>
            </a:r>
            <a:r>
              <a:rPr lang="cs-CZ" sz="2400" dirty="0"/>
              <a:t> </a:t>
            </a:r>
            <a:r>
              <a:rPr lang="cs-CZ" sz="2400" dirty="0" err="1"/>
              <a:t>era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international</a:t>
            </a:r>
            <a:r>
              <a:rPr lang="cs-CZ" sz="2400" dirty="0"/>
              <a:t> </a:t>
            </a:r>
            <a:r>
              <a:rPr lang="cs-CZ" sz="2400" dirty="0" err="1"/>
              <a:t>regimes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'</a:t>
            </a:r>
            <a:r>
              <a:rPr lang="cs-CZ" sz="2400" dirty="0"/>
              <a:t> </a:t>
            </a:r>
            <a:r>
              <a:rPr lang="cs-CZ" sz="2400" dirty="0" err="1"/>
              <a:t>erosion</a:t>
            </a:r>
            <a:r>
              <a:rPr lang="cs-CZ" sz="2400" dirty="0"/>
              <a:t>? </a:t>
            </a:r>
            <a:r>
              <a:rPr lang="cs-CZ" sz="2400" dirty="0" err="1"/>
              <a:t>Can</a:t>
            </a:r>
            <a:r>
              <a:rPr lang="cs-CZ" sz="2400" dirty="0"/>
              <a:t> </a:t>
            </a:r>
            <a:r>
              <a:rPr lang="cs-CZ" sz="2400" dirty="0" err="1"/>
              <a:t>this</a:t>
            </a:r>
            <a:r>
              <a:rPr lang="cs-CZ" sz="2400" dirty="0"/>
              <a:t> </a:t>
            </a:r>
            <a:r>
              <a:rPr lang="cs-CZ" sz="2400" dirty="0" err="1"/>
              <a:t>process</a:t>
            </a:r>
            <a:r>
              <a:rPr lang="cs-CZ" sz="2400" dirty="0"/>
              <a:t> </a:t>
            </a:r>
            <a:r>
              <a:rPr lang="cs-CZ" sz="2400" dirty="0" err="1"/>
              <a:t>be</a:t>
            </a:r>
            <a:r>
              <a:rPr lang="cs-CZ" sz="2400" dirty="0"/>
              <a:t> </a:t>
            </a:r>
            <a:r>
              <a:rPr lang="cs-CZ" sz="2400" dirty="0" err="1"/>
              <a:t>stopped</a:t>
            </a:r>
            <a:r>
              <a:rPr lang="cs-CZ" sz="2400" dirty="0"/>
              <a:t> in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near</a:t>
            </a:r>
            <a:r>
              <a:rPr lang="cs-CZ" sz="2400" dirty="0"/>
              <a:t> </a:t>
            </a:r>
            <a:r>
              <a:rPr lang="cs-CZ" sz="2400" dirty="0" err="1"/>
              <a:t>future</a:t>
            </a:r>
            <a:r>
              <a:rPr lang="cs-CZ" sz="2400" dirty="0"/>
              <a:t>?</a:t>
            </a:r>
          </a:p>
          <a:p>
            <a:pPr marL="529200" indent="-45720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cs-CZ" sz="2400" dirty="0" err="1"/>
              <a:t>Can</a:t>
            </a:r>
            <a:r>
              <a:rPr lang="cs-CZ" sz="2400" dirty="0"/>
              <a:t> </a:t>
            </a:r>
            <a:r>
              <a:rPr lang="cs-CZ" sz="2400" dirty="0" err="1"/>
              <a:t>you</a:t>
            </a:r>
            <a:r>
              <a:rPr lang="cs-CZ" sz="2400" dirty="0"/>
              <a:t> </a:t>
            </a:r>
            <a:r>
              <a:rPr lang="cs-CZ" sz="2400" dirty="0" err="1"/>
              <a:t>identify</a:t>
            </a:r>
            <a:r>
              <a:rPr lang="cs-CZ" sz="2400" dirty="0"/>
              <a:t> </a:t>
            </a:r>
            <a:r>
              <a:rPr lang="cs-CZ" sz="2400" dirty="0" err="1"/>
              <a:t>examples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regime</a:t>
            </a:r>
            <a:r>
              <a:rPr lang="cs-CZ" sz="2400" dirty="0"/>
              <a:t> </a:t>
            </a:r>
            <a:r>
              <a:rPr lang="cs-CZ" sz="2400" dirty="0" err="1"/>
              <a:t>situations</a:t>
            </a:r>
            <a:r>
              <a:rPr lang="cs-CZ" sz="2400" dirty="0"/>
              <a:t>? (</a:t>
            </a:r>
            <a:r>
              <a:rPr lang="cs-CZ" sz="2400" dirty="0" err="1"/>
              <a:t>What</a:t>
            </a:r>
            <a:r>
              <a:rPr lang="cs-CZ" sz="2400" dirty="0"/>
              <a:t> </a:t>
            </a:r>
            <a:r>
              <a:rPr lang="cs-CZ" sz="2400" dirty="0" err="1"/>
              <a:t>new</a:t>
            </a:r>
            <a:r>
              <a:rPr lang="cs-CZ" sz="2400" dirty="0"/>
              <a:t> </a:t>
            </a:r>
            <a:r>
              <a:rPr lang="cs-CZ" sz="2400" dirty="0" err="1"/>
              <a:t>regimes</a:t>
            </a:r>
            <a:r>
              <a:rPr lang="cs-CZ" sz="2400" dirty="0"/>
              <a:t> are </a:t>
            </a:r>
            <a:r>
              <a:rPr lang="cs-CZ" sz="2400" dirty="0" err="1"/>
              <a:t>needed</a:t>
            </a:r>
            <a:r>
              <a:rPr lang="cs-CZ" sz="2400" dirty="0"/>
              <a:t> in </a:t>
            </a:r>
            <a:r>
              <a:rPr lang="cs-CZ" sz="2400" dirty="0" err="1"/>
              <a:t>the</a:t>
            </a:r>
            <a:r>
              <a:rPr lang="cs-CZ" sz="2400" dirty="0"/>
              <a:t> area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international</a:t>
            </a:r>
            <a:r>
              <a:rPr lang="cs-CZ" sz="2400" dirty="0"/>
              <a:t> </a:t>
            </a:r>
            <a:r>
              <a:rPr lang="cs-CZ" sz="2400" dirty="0" err="1"/>
              <a:t>security</a:t>
            </a:r>
            <a:r>
              <a:rPr lang="cs-CZ" sz="2400" dirty="0"/>
              <a:t>?) </a:t>
            </a:r>
            <a:endParaRPr lang="cs-CZ" sz="2000" dirty="0"/>
          </a:p>
          <a:p>
            <a:pPr marL="529200" indent="-457200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</a:pPr>
            <a:endParaRPr lang="en-US" sz="2000" dirty="0"/>
          </a:p>
          <a:p>
            <a:pPr lvl="1">
              <a:lnSpc>
                <a:spcPct val="120000"/>
              </a:lnSpc>
              <a:spcAft>
                <a:spcPts val="300"/>
              </a:spcAft>
            </a:pPr>
            <a:endParaRPr lang="en-US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cs-CZ" sz="2000" dirty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923453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EC8D67F-5917-B634-40C8-FD0FF51AA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International </a:t>
            </a:r>
            <a:r>
              <a:rPr lang="cs-CZ" dirty="0" err="1"/>
              <a:t>security</a:t>
            </a:r>
            <a:r>
              <a:rPr lang="cs-CZ" dirty="0"/>
              <a:t> </a:t>
            </a:r>
            <a:r>
              <a:rPr lang="cs-CZ" dirty="0" err="1"/>
              <a:t>regimes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15E079D-9E90-AFBE-00E2-97FFC1CFCF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2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68C4E18-B2AF-CE44-E9A2-E9C00248B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588" y="298659"/>
            <a:ext cx="10753200" cy="451576"/>
          </a:xfrm>
        </p:spPr>
        <p:txBody>
          <a:bodyPr/>
          <a:lstStyle/>
          <a:p>
            <a:r>
              <a:rPr lang="cs-CZ" sz="3200" dirty="0" err="1"/>
              <a:t>Outline</a:t>
            </a:r>
            <a:endParaRPr lang="cs-CZ" sz="32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BFF5B42-7AB8-4FBE-1859-51F6D8643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674072"/>
            <a:ext cx="10753200" cy="4139998"/>
          </a:xfrm>
        </p:spPr>
        <p:txBody>
          <a:bodyPr/>
          <a:lstStyle/>
          <a:p>
            <a:pPr>
              <a:spcAft>
                <a:spcPts val="300"/>
              </a:spcAft>
            </a:pPr>
            <a:r>
              <a:rPr lang="cs-CZ" sz="2400" dirty="0" err="1"/>
              <a:t>Definition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international</a:t>
            </a:r>
            <a:r>
              <a:rPr lang="cs-CZ" sz="2400" dirty="0"/>
              <a:t> (</a:t>
            </a:r>
            <a:r>
              <a:rPr lang="cs-CZ" sz="2400" dirty="0" err="1"/>
              <a:t>security</a:t>
            </a:r>
            <a:r>
              <a:rPr lang="cs-CZ" sz="2400" dirty="0"/>
              <a:t>) </a:t>
            </a:r>
            <a:r>
              <a:rPr lang="cs-CZ" sz="2400" dirty="0" err="1"/>
              <a:t>regime</a:t>
            </a:r>
            <a:endParaRPr lang="cs-CZ" sz="2400" dirty="0"/>
          </a:p>
          <a:p>
            <a:pPr>
              <a:spcAft>
                <a:spcPts val="300"/>
              </a:spcAft>
            </a:pPr>
            <a:r>
              <a:rPr lang="cs-CZ" sz="2400" dirty="0" err="1"/>
              <a:t>Functions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international</a:t>
            </a:r>
            <a:r>
              <a:rPr lang="cs-CZ" sz="2400" dirty="0"/>
              <a:t> </a:t>
            </a:r>
            <a:r>
              <a:rPr lang="cs-CZ" sz="2400" dirty="0" err="1"/>
              <a:t>regimes</a:t>
            </a:r>
            <a:endParaRPr lang="cs-CZ" sz="2400" dirty="0"/>
          </a:p>
          <a:p>
            <a:pPr>
              <a:spcAft>
                <a:spcPts val="300"/>
              </a:spcAft>
            </a:pPr>
            <a:r>
              <a:rPr lang="cs-CZ" sz="2400" dirty="0" err="1"/>
              <a:t>Difference</a:t>
            </a:r>
            <a:r>
              <a:rPr lang="cs-CZ" sz="2400" dirty="0"/>
              <a:t> </a:t>
            </a:r>
            <a:r>
              <a:rPr lang="cs-CZ" sz="2400" dirty="0" err="1"/>
              <a:t>between</a:t>
            </a:r>
            <a:r>
              <a:rPr lang="cs-CZ" sz="2400" dirty="0"/>
              <a:t> </a:t>
            </a:r>
            <a:r>
              <a:rPr lang="cs-CZ" sz="2400" dirty="0" err="1"/>
              <a:t>organization</a:t>
            </a:r>
            <a:r>
              <a:rPr lang="cs-CZ" sz="2400" dirty="0"/>
              <a:t> and </a:t>
            </a:r>
            <a:r>
              <a:rPr lang="cs-CZ" sz="2400" dirty="0" err="1"/>
              <a:t>regime</a:t>
            </a:r>
            <a:endParaRPr lang="cs-CZ" sz="2400" dirty="0"/>
          </a:p>
          <a:p>
            <a:pPr>
              <a:spcAft>
                <a:spcPts val="300"/>
              </a:spcAft>
            </a:pPr>
            <a:r>
              <a:rPr lang="cs-CZ" sz="2400" dirty="0"/>
              <a:t>Emergence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international</a:t>
            </a:r>
            <a:r>
              <a:rPr lang="cs-CZ" sz="2400" dirty="0"/>
              <a:t> </a:t>
            </a:r>
            <a:r>
              <a:rPr lang="cs-CZ" sz="2400" dirty="0" err="1"/>
              <a:t>regimes</a:t>
            </a:r>
            <a:endParaRPr lang="cs-CZ" sz="2400" dirty="0"/>
          </a:p>
          <a:p>
            <a:pPr>
              <a:spcAft>
                <a:spcPts val="300"/>
              </a:spcAft>
            </a:pPr>
            <a:r>
              <a:rPr lang="cs-CZ" sz="2400" dirty="0" err="1"/>
              <a:t>Examples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international</a:t>
            </a:r>
            <a:r>
              <a:rPr lang="cs-CZ" sz="2400" dirty="0"/>
              <a:t> </a:t>
            </a:r>
            <a:r>
              <a:rPr lang="cs-CZ" sz="2400" dirty="0" err="1"/>
              <a:t>security</a:t>
            </a:r>
            <a:r>
              <a:rPr lang="cs-CZ" sz="2400" dirty="0"/>
              <a:t> </a:t>
            </a:r>
            <a:r>
              <a:rPr lang="cs-CZ" sz="2400" dirty="0" err="1"/>
              <a:t>regimes</a:t>
            </a:r>
            <a:endParaRPr lang="cs-CZ" sz="2400" dirty="0"/>
          </a:p>
          <a:p>
            <a:pPr lvl="1">
              <a:spcBef>
                <a:spcPts val="600"/>
              </a:spcBef>
              <a:spcAft>
                <a:spcPts val="300"/>
              </a:spcAft>
            </a:pPr>
            <a:r>
              <a:rPr lang="cs-CZ" sz="2400" dirty="0" err="1"/>
              <a:t>Nuclear</a:t>
            </a:r>
            <a:r>
              <a:rPr lang="cs-CZ" sz="2400" dirty="0"/>
              <a:t> non-</a:t>
            </a:r>
            <a:r>
              <a:rPr lang="cs-CZ" sz="2400" dirty="0" err="1"/>
              <a:t>proliferation</a:t>
            </a:r>
            <a:r>
              <a:rPr lang="cs-CZ" sz="2400" dirty="0"/>
              <a:t> </a:t>
            </a:r>
            <a:r>
              <a:rPr lang="cs-CZ" sz="2400" dirty="0" err="1"/>
              <a:t>regime</a:t>
            </a:r>
            <a:endParaRPr lang="cs-CZ" sz="2400" dirty="0"/>
          </a:p>
          <a:p>
            <a:pPr lvl="1">
              <a:spcBef>
                <a:spcPts val="600"/>
              </a:spcBef>
              <a:spcAft>
                <a:spcPts val="300"/>
              </a:spcAft>
            </a:pPr>
            <a:r>
              <a:rPr lang="cs-CZ" sz="2400" dirty="0"/>
              <a:t>Open </a:t>
            </a:r>
            <a:r>
              <a:rPr lang="cs-CZ" sz="2400" dirty="0" err="1"/>
              <a:t>Skies</a:t>
            </a:r>
            <a:r>
              <a:rPr lang="cs-CZ" sz="2400" dirty="0"/>
              <a:t> </a:t>
            </a:r>
            <a:r>
              <a:rPr lang="cs-CZ" sz="2400" dirty="0" err="1"/>
              <a:t>Treaty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079014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EC8D67F-5917-B634-40C8-FD0FF51AA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International </a:t>
            </a:r>
            <a:r>
              <a:rPr lang="cs-CZ" dirty="0" err="1"/>
              <a:t>security</a:t>
            </a:r>
            <a:r>
              <a:rPr lang="cs-CZ" dirty="0"/>
              <a:t> </a:t>
            </a:r>
            <a:r>
              <a:rPr lang="cs-CZ" dirty="0" err="1"/>
              <a:t>regimes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15E079D-9E90-AFBE-00E2-97FFC1CFCF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3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68C4E18-B2AF-CE44-E9A2-E9C00248B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588" y="298659"/>
            <a:ext cx="10753200" cy="451576"/>
          </a:xfrm>
        </p:spPr>
        <p:txBody>
          <a:bodyPr/>
          <a:lstStyle/>
          <a:p>
            <a:r>
              <a:rPr lang="cs-CZ" sz="3200" dirty="0"/>
              <a:t>International </a:t>
            </a:r>
            <a:r>
              <a:rPr lang="cs-CZ" sz="3200" dirty="0" err="1"/>
              <a:t>regimes</a:t>
            </a:r>
            <a:r>
              <a:rPr lang="cs-CZ" sz="3200" dirty="0"/>
              <a:t>: </a:t>
            </a:r>
            <a:r>
              <a:rPr lang="cs-CZ" sz="3200" dirty="0" err="1"/>
              <a:t>definition</a:t>
            </a:r>
            <a:endParaRPr lang="en-US" sz="32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BFF5B42-7AB8-4FBE-1859-51F6D8643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674072"/>
            <a:ext cx="11058000" cy="4553928"/>
          </a:xfrm>
        </p:spPr>
        <p:txBody>
          <a:bodyPr/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sz="2400" dirty="0" err="1"/>
              <a:t>liberal</a:t>
            </a:r>
            <a:r>
              <a:rPr lang="cs-CZ" sz="2400" dirty="0"/>
              <a:t> </a:t>
            </a:r>
            <a:r>
              <a:rPr lang="cs-CZ" sz="2400" dirty="0" err="1"/>
              <a:t>neo-institutionalism</a:t>
            </a:r>
            <a:r>
              <a:rPr lang="cs-CZ" sz="2400" dirty="0"/>
              <a:t> - </a:t>
            </a:r>
            <a:r>
              <a:rPr lang="cs-CZ" sz="2400" dirty="0" err="1"/>
              <a:t>attempts</a:t>
            </a:r>
            <a:r>
              <a:rPr lang="cs-CZ" sz="2400" dirty="0"/>
              <a:t> </a:t>
            </a:r>
            <a:r>
              <a:rPr lang="cs-CZ" sz="2400" dirty="0" err="1"/>
              <a:t>at</a:t>
            </a:r>
            <a:r>
              <a:rPr lang="cs-CZ" sz="2400" dirty="0"/>
              <a:t> </a:t>
            </a:r>
            <a:r>
              <a:rPr lang="cs-CZ" sz="2400" dirty="0" err="1"/>
              <a:t>explaining</a:t>
            </a:r>
            <a:r>
              <a:rPr lang="cs-CZ" sz="2400" dirty="0"/>
              <a:t> </a:t>
            </a:r>
            <a:r>
              <a:rPr lang="cs-CZ" sz="2400" dirty="0" err="1"/>
              <a:t>international</a:t>
            </a:r>
            <a:r>
              <a:rPr lang="cs-CZ" sz="2400" dirty="0"/>
              <a:t> </a:t>
            </a:r>
            <a:r>
              <a:rPr lang="cs-CZ" sz="2400" dirty="0" err="1"/>
              <a:t>cooperation</a:t>
            </a:r>
            <a:endParaRPr lang="cs-CZ" sz="2400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sz="2400" dirty="0"/>
              <a:t>Stephen </a:t>
            </a:r>
            <a:r>
              <a:rPr lang="cs-CZ" sz="2400" dirty="0" err="1"/>
              <a:t>Krasner</a:t>
            </a:r>
            <a:r>
              <a:rPr lang="cs-CZ" sz="2400" dirty="0"/>
              <a:t> (1983, 1985):  „</a:t>
            </a:r>
            <a:r>
              <a:rPr lang="cs-CZ" sz="2400" u="sng" dirty="0" err="1"/>
              <a:t>implicit</a:t>
            </a:r>
            <a:r>
              <a:rPr lang="cs-CZ" sz="2400" u="sng" dirty="0"/>
              <a:t> </a:t>
            </a:r>
            <a:r>
              <a:rPr lang="cs-CZ" sz="2400" u="sng" dirty="0" err="1"/>
              <a:t>or</a:t>
            </a:r>
            <a:r>
              <a:rPr lang="cs-CZ" sz="2400" u="sng" dirty="0"/>
              <a:t> explicit </a:t>
            </a:r>
            <a:r>
              <a:rPr lang="cs-CZ" sz="2400" u="sng" dirty="0" err="1"/>
              <a:t>principles</a:t>
            </a:r>
            <a:r>
              <a:rPr lang="cs-CZ" sz="2400" u="sng" dirty="0"/>
              <a:t>, </a:t>
            </a:r>
            <a:r>
              <a:rPr lang="cs-CZ" sz="2400" u="sng" dirty="0" err="1"/>
              <a:t>norms</a:t>
            </a:r>
            <a:r>
              <a:rPr lang="cs-CZ" sz="2400" u="sng" dirty="0"/>
              <a:t>, </a:t>
            </a:r>
            <a:r>
              <a:rPr lang="cs-CZ" sz="2400" u="sng" dirty="0" err="1"/>
              <a:t>rules</a:t>
            </a:r>
            <a:r>
              <a:rPr lang="cs-CZ" sz="2400" u="sng" dirty="0"/>
              <a:t>, and </a:t>
            </a:r>
            <a:r>
              <a:rPr lang="cs-CZ" sz="2400" u="sng" dirty="0" err="1"/>
              <a:t>decision-making</a:t>
            </a:r>
            <a:r>
              <a:rPr lang="cs-CZ" sz="2400" u="sng" dirty="0"/>
              <a:t> </a:t>
            </a:r>
            <a:r>
              <a:rPr lang="cs-CZ" sz="2400" u="sng" dirty="0" err="1"/>
              <a:t>procedures</a:t>
            </a:r>
            <a:r>
              <a:rPr lang="cs-CZ" sz="2400" u="sng" dirty="0"/>
              <a:t> </a:t>
            </a:r>
            <a:r>
              <a:rPr lang="cs-CZ" sz="2400" u="sng" dirty="0" err="1"/>
              <a:t>around</a:t>
            </a:r>
            <a:r>
              <a:rPr lang="cs-CZ" sz="2400" u="sng" dirty="0"/>
              <a:t> </a:t>
            </a:r>
            <a:r>
              <a:rPr lang="cs-CZ" sz="2400" u="sng" dirty="0" err="1"/>
              <a:t>which</a:t>
            </a:r>
            <a:r>
              <a:rPr lang="cs-CZ" sz="2400" u="sng" dirty="0"/>
              <a:t> </a:t>
            </a:r>
            <a:r>
              <a:rPr lang="cs-CZ" sz="2400" u="sng" dirty="0" err="1"/>
              <a:t>actors</a:t>
            </a:r>
            <a:r>
              <a:rPr lang="cs-CZ" sz="2400" u="sng" dirty="0"/>
              <a:t>‘ </a:t>
            </a:r>
            <a:r>
              <a:rPr lang="cs-CZ" sz="2400" u="sng" dirty="0" err="1"/>
              <a:t>expectations</a:t>
            </a:r>
            <a:r>
              <a:rPr lang="cs-CZ" sz="2400" u="sng" dirty="0"/>
              <a:t> </a:t>
            </a:r>
            <a:r>
              <a:rPr lang="cs-CZ" sz="2400" u="sng" dirty="0" err="1"/>
              <a:t>converge</a:t>
            </a:r>
            <a:r>
              <a:rPr lang="cs-CZ" sz="2400" u="sng" dirty="0"/>
              <a:t> in a </a:t>
            </a:r>
            <a:r>
              <a:rPr lang="cs-CZ" sz="2400" u="sng" dirty="0" err="1"/>
              <a:t>given</a:t>
            </a:r>
            <a:r>
              <a:rPr lang="cs-CZ" sz="2400" u="sng" dirty="0"/>
              <a:t> area </a:t>
            </a:r>
            <a:r>
              <a:rPr lang="cs-CZ" sz="2400" u="sng" dirty="0" err="1"/>
              <a:t>of</a:t>
            </a:r>
            <a:r>
              <a:rPr lang="cs-CZ" sz="2400" u="sng" dirty="0"/>
              <a:t> </a:t>
            </a:r>
            <a:r>
              <a:rPr lang="cs-CZ" sz="2400" u="sng" dirty="0" err="1"/>
              <a:t>international</a:t>
            </a:r>
            <a:r>
              <a:rPr lang="cs-CZ" sz="2400" u="sng" dirty="0"/>
              <a:t> relations</a:t>
            </a:r>
            <a:r>
              <a:rPr lang="cs-CZ" sz="2400" dirty="0"/>
              <a:t>.“</a:t>
            </a:r>
          </a:p>
          <a:p>
            <a:pPr lvl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„</a:t>
            </a:r>
            <a:r>
              <a:rPr lang="cs-CZ" sz="2400" b="1" i="1" dirty="0" err="1"/>
              <a:t>Principles</a:t>
            </a:r>
            <a:r>
              <a:rPr lang="cs-CZ" sz="2400" dirty="0"/>
              <a:t> are </a:t>
            </a:r>
            <a:r>
              <a:rPr lang="cs-CZ" sz="2400" dirty="0" err="1"/>
              <a:t>beliefs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fact</a:t>
            </a:r>
            <a:r>
              <a:rPr lang="cs-CZ" sz="2400" dirty="0"/>
              <a:t>, </a:t>
            </a:r>
            <a:r>
              <a:rPr lang="cs-CZ" sz="2400" dirty="0" err="1"/>
              <a:t>causation</a:t>
            </a:r>
            <a:r>
              <a:rPr lang="cs-CZ" sz="2400" dirty="0"/>
              <a:t>, and </a:t>
            </a:r>
            <a:r>
              <a:rPr lang="cs-CZ" sz="2400" dirty="0" err="1"/>
              <a:t>rectitude</a:t>
            </a:r>
            <a:r>
              <a:rPr lang="cs-CZ" sz="2400" dirty="0"/>
              <a:t>.“</a:t>
            </a:r>
          </a:p>
          <a:p>
            <a:pPr lvl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„</a:t>
            </a:r>
            <a:r>
              <a:rPr lang="cs-CZ" sz="2400" b="1" i="1" dirty="0" err="1"/>
              <a:t>Norms</a:t>
            </a:r>
            <a:r>
              <a:rPr lang="cs-CZ" sz="2400" dirty="0"/>
              <a:t> are </a:t>
            </a:r>
            <a:r>
              <a:rPr lang="cs-CZ" sz="2400" dirty="0" err="1"/>
              <a:t>standards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behavior</a:t>
            </a:r>
            <a:r>
              <a:rPr lang="cs-CZ" sz="2400" dirty="0"/>
              <a:t> </a:t>
            </a:r>
            <a:r>
              <a:rPr lang="cs-CZ" sz="2400" dirty="0" err="1"/>
              <a:t>defined</a:t>
            </a:r>
            <a:r>
              <a:rPr lang="cs-CZ" sz="2400" dirty="0"/>
              <a:t> in </a:t>
            </a:r>
            <a:r>
              <a:rPr lang="cs-CZ" sz="2400" dirty="0" err="1"/>
              <a:t>terms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rights</a:t>
            </a:r>
            <a:r>
              <a:rPr lang="cs-CZ" sz="2400" dirty="0"/>
              <a:t> and </a:t>
            </a:r>
            <a:r>
              <a:rPr lang="cs-CZ" sz="2400" dirty="0" err="1"/>
              <a:t>obligations</a:t>
            </a:r>
            <a:r>
              <a:rPr lang="cs-CZ" sz="2400" dirty="0"/>
              <a:t>“</a:t>
            </a:r>
          </a:p>
          <a:p>
            <a:pPr lvl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„</a:t>
            </a:r>
            <a:r>
              <a:rPr lang="cs-CZ" sz="2400" b="1" i="1" dirty="0" err="1"/>
              <a:t>Rules</a:t>
            </a:r>
            <a:r>
              <a:rPr lang="cs-CZ" sz="2400" dirty="0"/>
              <a:t> are </a:t>
            </a:r>
            <a:r>
              <a:rPr lang="cs-CZ" sz="2400" dirty="0" err="1"/>
              <a:t>specific</a:t>
            </a:r>
            <a:r>
              <a:rPr lang="cs-CZ" sz="2400" dirty="0"/>
              <a:t> </a:t>
            </a:r>
            <a:r>
              <a:rPr lang="cs-CZ" sz="2400" dirty="0" err="1"/>
              <a:t>prescriptions</a:t>
            </a:r>
            <a:r>
              <a:rPr lang="cs-CZ" sz="2400" dirty="0"/>
              <a:t> </a:t>
            </a:r>
            <a:r>
              <a:rPr lang="cs-CZ" sz="2400" dirty="0" err="1"/>
              <a:t>or</a:t>
            </a:r>
            <a:r>
              <a:rPr lang="cs-CZ" sz="2400" dirty="0"/>
              <a:t> </a:t>
            </a:r>
            <a:r>
              <a:rPr lang="cs-CZ" sz="2400" dirty="0" err="1"/>
              <a:t>proscriptions</a:t>
            </a:r>
            <a:r>
              <a:rPr lang="cs-CZ" sz="2400" dirty="0"/>
              <a:t> </a:t>
            </a:r>
            <a:r>
              <a:rPr lang="cs-CZ" sz="2400" dirty="0" err="1"/>
              <a:t>for</a:t>
            </a:r>
            <a:r>
              <a:rPr lang="cs-CZ" sz="2400" dirty="0"/>
              <a:t> </a:t>
            </a:r>
            <a:r>
              <a:rPr lang="cs-CZ" sz="2400" dirty="0" err="1"/>
              <a:t>action</a:t>
            </a:r>
            <a:r>
              <a:rPr lang="cs-CZ" sz="2400" dirty="0"/>
              <a:t>“</a:t>
            </a:r>
          </a:p>
          <a:p>
            <a:pPr lvl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„</a:t>
            </a:r>
            <a:r>
              <a:rPr lang="cs-CZ" sz="2400" b="1" i="1" dirty="0" err="1"/>
              <a:t>Decision-making</a:t>
            </a:r>
            <a:r>
              <a:rPr lang="cs-CZ" sz="2400" b="1" i="1" dirty="0"/>
              <a:t> </a:t>
            </a:r>
            <a:r>
              <a:rPr lang="cs-CZ" sz="2400" b="1" i="1" dirty="0" err="1"/>
              <a:t>procedures</a:t>
            </a:r>
            <a:r>
              <a:rPr lang="cs-CZ" sz="2400" b="1" i="1" dirty="0"/>
              <a:t> </a:t>
            </a:r>
            <a:r>
              <a:rPr lang="cs-CZ" sz="2400" dirty="0"/>
              <a:t>are </a:t>
            </a:r>
            <a:r>
              <a:rPr lang="cs-CZ" sz="2400" dirty="0" err="1"/>
              <a:t>prevailing</a:t>
            </a:r>
            <a:r>
              <a:rPr lang="cs-CZ" sz="2400" dirty="0"/>
              <a:t> </a:t>
            </a:r>
            <a:r>
              <a:rPr lang="cs-CZ" sz="2400" dirty="0" err="1"/>
              <a:t>practices</a:t>
            </a:r>
            <a:r>
              <a:rPr lang="cs-CZ" sz="2400" dirty="0"/>
              <a:t> </a:t>
            </a:r>
            <a:r>
              <a:rPr lang="cs-CZ" sz="2400" dirty="0" err="1"/>
              <a:t>for</a:t>
            </a:r>
            <a:r>
              <a:rPr lang="cs-CZ" sz="2400" dirty="0"/>
              <a:t> </a:t>
            </a:r>
            <a:r>
              <a:rPr lang="cs-CZ" sz="2400" dirty="0" err="1"/>
              <a:t>making</a:t>
            </a:r>
            <a:r>
              <a:rPr lang="cs-CZ" sz="2400" dirty="0"/>
              <a:t> and </a:t>
            </a:r>
            <a:r>
              <a:rPr lang="cs-CZ" sz="2400" dirty="0" err="1"/>
              <a:t>implementing</a:t>
            </a:r>
            <a:r>
              <a:rPr lang="cs-CZ" sz="2400" dirty="0"/>
              <a:t> </a:t>
            </a:r>
            <a:r>
              <a:rPr lang="cs-CZ" sz="2400" dirty="0" err="1"/>
              <a:t>collective</a:t>
            </a:r>
            <a:r>
              <a:rPr lang="cs-CZ" sz="2400" dirty="0"/>
              <a:t> </a:t>
            </a:r>
            <a:r>
              <a:rPr lang="cs-CZ" sz="2400" dirty="0" err="1"/>
              <a:t>choice</a:t>
            </a:r>
            <a:r>
              <a:rPr lang="cs-CZ" sz="2400" dirty="0"/>
              <a:t>“</a:t>
            </a:r>
            <a:endParaRPr lang="en-US" sz="2400" dirty="0"/>
          </a:p>
          <a:p>
            <a:pPr lvl="1">
              <a:lnSpc>
                <a:spcPct val="120000"/>
              </a:lnSpc>
              <a:spcAft>
                <a:spcPts val="300"/>
              </a:spcAft>
            </a:pPr>
            <a:endParaRPr lang="en-US" sz="2200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cs-CZ" sz="2200" dirty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62866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EC8D67F-5917-B634-40C8-FD0FF51AA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International </a:t>
            </a:r>
            <a:r>
              <a:rPr lang="cs-CZ" dirty="0" err="1"/>
              <a:t>security</a:t>
            </a:r>
            <a:r>
              <a:rPr lang="cs-CZ" dirty="0"/>
              <a:t> </a:t>
            </a:r>
            <a:r>
              <a:rPr lang="cs-CZ" dirty="0" err="1"/>
              <a:t>regimes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15E079D-9E90-AFBE-00E2-97FFC1CFCF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4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68C4E18-B2AF-CE44-E9A2-E9C00248B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588" y="298659"/>
            <a:ext cx="10753200" cy="451576"/>
          </a:xfrm>
        </p:spPr>
        <p:txBody>
          <a:bodyPr/>
          <a:lstStyle/>
          <a:p>
            <a:r>
              <a:rPr lang="cs-CZ" sz="3200" dirty="0"/>
              <a:t>International </a:t>
            </a:r>
            <a:r>
              <a:rPr lang="cs-CZ" sz="3200" dirty="0" err="1"/>
              <a:t>regimes</a:t>
            </a:r>
            <a:r>
              <a:rPr lang="cs-CZ" sz="3200" dirty="0"/>
              <a:t>: </a:t>
            </a:r>
            <a:r>
              <a:rPr lang="cs-CZ" sz="3200" dirty="0" err="1"/>
              <a:t>example</a:t>
            </a:r>
            <a:endParaRPr lang="en-US" sz="32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BFF5B42-7AB8-4FBE-1859-51F6D8643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1" y="1674072"/>
            <a:ext cx="10381818" cy="4553928"/>
          </a:xfrm>
        </p:spPr>
        <p:txBody>
          <a:bodyPr/>
          <a:lstStyle/>
          <a:p>
            <a:pPr>
              <a:lnSpc>
                <a:spcPct val="120000"/>
              </a:lnSpc>
              <a:spcAft>
                <a:spcPts val="1800"/>
              </a:spcAft>
            </a:pPr>
            <a:r>
              <a:rPr lang="cs-CZ" sz="2400" dirty="0" err="1"/>
              <a:t>Nuclear</a:t>
            </a:r>
            <a:r>
              <a:rPr lang="cs-CZ" sz="2400" dirty="0"/>
              <a:t> non-</a:t>
            </a:r>
            <a:r>
              <a:rPr lang="cs-CZ" sz="2400" dirty="0" err="1"/>
              <a:t>proliferation</a:t>
            </a:r>
            <a:r>
              <a:rPr lang="cs-CZ" sz="2400" dirty="0"/>
              <a:t> </a:t>
            </a:r>
            <a:r>
              <a:rPr lang="cs-CZ" sz="2400" dirty="0" err="1"/>
              <a:t>regime</a:t>
            </a:r>
            <a:r>
              <a:rPr lang="cs-CZ" sz="2400" dirty="0"/>
              <a:t> (NPT)</a:t>
            </a:r>
          </a:p>
          <a:p>
            <a:pPr marL="7200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2400" b="1" dirty="0">
                <a:solidFill>
                  <a:srgbClr val="007A53"/>
                </a:solidFill>
              </a:rPr>
              <a:t>PRINCIPLES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sz="2400" dirty="0"/>
              <a:t>„</a:t>
            </a:r>
            <a:r>
              <a:rPr lang="cs-CZ" sz="2400" i="1" dirty="0" err="1"/>
              <a:t>proliferation</a:t>
            </a:r>
            <a:r>
              <a:rPr lang="cs-CZ" sz="2400" i="1" dirty="0"/>
              <a:t> </a:t>
            </a:r>
            <a:r>
              <a:rPr lang="en-US" sz="2400" i="1" dirty="0"/>
              <a:t>of nuclear weapons would seriously </a:t>
            </a:r>
            <a:br>
              <a:rPr lang="cs-CZ" sz="2400" i="1" dirty="0"/>
            </a:br>
            <a:r>
              <a:rPr lang="cs-CZ" sz="2400" i="1" dirty="0"/>
              <a:t> </a:t>
            </a:r>
            <a:r>
              <a:rPr lang="en-US" sz="2400" i="1" dirty="0"/>
              <a:t>enhance the danger of</a:t>
            </a:r>
            <a:r>
              <a:rPr lang="cs-CZ" sz="2400" i="1" dirty="0"/>
              <a:t> </a:t>
            </a:r>
            <a:r>
              <a:rPr lang="en-US" sz="2400" i="1" dirty="0"/>
              <a:t>nuclear war</a:t>
            </a:r>
            <a:r>
              <a:rPr lang="cs-CZ" sz="2400" dirty="0"/>
              <a:t>“</a:t>
            </a:r>
          </a:p>
          <a:p>
            <a:pPr marL="7200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2400" b="1" dirty="0">
                <a:solidFill>
                  <a:srgbClr val="007A53"/>
                </a:solidFill>
              </a:rPr>
              <a:t>NORMS</a:t>
            </a:r>
            <a:r>
              <a:rPr lang="cs-CZ" sz="2400" dirty="0"/>
              <a:t> (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expectation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non-</a:t>
            </a:r>
            <a:r>
              <a:rPr lang="cs-CZ" sz="2400" dirty="0" err="1"/>
              <a:t>proliferation</a:t>
            </a:r>
            <a:r>
              <a:rPr lang="cs-CZ" sz="2400" dirty="0"/>
              <a:t>)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sz="2400" dirty="0"/>
              <a:t>„</a:t>
            </a:r>
            <a:r>
              <a:rPr lang="en-US" sz="2400" i="1" dirty="0"/>
              <a:t>Each nuclear-weapon State Party to the Treaty undertakes not to transfer to any recipient</a:t>
            </a:r>
            <a:r>
              <a:rPr lang="cs-CZ" sz="2400" i="1" dirty="0"/>
              <a:t> </a:t>
            </a:r>
            <a:r>
              <a:rPr lang="en-US" sz="2400" i="1" dirty="0"/>
              <a:t>whatsoever nuclear weapons or other nuclear explosive devices or control over such weapons or</a:t>
            </a:r>
            <a:r>
              <a:rPr lang="cs-CZ" sz="2400" i="1" dirty="0"/>
              <a:t> </a:t>
            </a:r>
            <a:r>
              <a:rPr lang="en-US" sz="2400" i="1" dirty="0"/>
              <a:t>explosive devices directly, or indirectly</a:t>
            </a:r>
            <a:r>
              <a:rPr lang="cs-CZ" sz="2400" dirty="0"/>
              <a:t>“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endParaRPr lang="cs-CZ" sz="2400" dirty="0"/>
          </a:p>
        </p:txBody>
      </p:sp>
      <p:pic>
        <p:nvPicPr>
          <p:cNvPr id="7" name="Obrázek 6" descr="Obsah obrázku oblečení, oblek, osoba, Lidská tvář&#10;&#10;Popis byl vytvořen automaticky">
            <a:extLst>
              <a:ext uri="{FF2B5EF4-FFF2-40B4-BE49-F238E27FC236}">
                <a16:creationId xmlns:a16="http://schemas.microsoft.com/office/drawing/2014/main" id="{B72E3DCB-B1DA-2496-96D4-CFEFDA5EA0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398" y="750235"/>
            <a:ext cx="3666402" cy="2678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775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EC8D67F-5917-B634-40C8-FD0FF51AA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International </a:t>
            </a:r>
            <a:r>
              <a:rPr lang="cs-CZ" dirty="0" err="1"/>
              <a:t>security</a:t>
            </a:r>
            <a:r>
              <a:rPr lang="cs-CZ" dirty="0"/>
              <a:t> </a:t>
            </a:r>
            <a:r>
              <a:rPr lang="cs-CZ" dirty="0" err="1"/>
              <a:t>regimes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15E079D-9E90-AFBE-00E2-97FFC1CFCF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5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68C4E18-B2AF-CE44-E9A2-E9C00248B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588" y="298659"/>
            <a:ext cx="10753200" cy="451576"/>
          </a:xfrm>
        </p:spPr>
        <p:txBody>
          <a:bodyPr/>
          <a:lstStyle/>
          <a:p>
            <a:r>
              <a:rPr lang="cs-CZ" sz="3200" dirty="0"/>
              <a:t>International </a:t>
            </a:r>
            <a:r>
              <a:rPr lang="cs-CZ" sz="3200" dirty="0" err="1"/>
              <a:t>regimes</a:t>
            </a:r>
            <a:r>
              <a:rPr lang="cs-CZ" sz="3200" dirty="0"/>
              <a:t>: </a:t>
            </a:r>
            <a:r>
              <a:rPr lang="cs-CZ" sz="3200" dirty="0" err="1"/>
              <a:t>example</a:t>
            </a:r>
            <a:endParaRPr lang="en-US" sz="32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BFF5B42-7AB8-4FBE-1859-51F6D8643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334859"/>
            <a:ext cx="11192981" cy="4553928"/>
          </a:xfrm>
        </p:spPr>
        <p:txBody>
          <a:bodyPr/>
          <a:lstStyle/>
          <a:p>
            <a:pPr marL="7200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2400" b="1" dirty="0">
                <a:solidFill>
                  <a:srgbClr val="007A53"/>
                </a:solidFill>
              </a:rPr>
              <a:t>RULES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sz="2400" dirty="0"/>
              <a:t>„</a:t>
            </a:r>
            <a:r>
              <a:rPr lang="en-US" sz="2400" i="1" dirty="0"/>
              <a:t>Each Non-nuclear-weapon State Party to the Treaty undertakes to accept safeguards, as</a:t>
            </a:r>
            <a:r>
              <a:rPr lang="cs-CZ" sz="2400" i="1" dirty="0"/>
              <a:t> </a:t>
            </a:r>
            <a:r>
              <a:rPr lang="en-US" sz="2400" i="1" dirty="0"/>
              <a:t>set forth in an agreement to be negotiated and concluded with the International Atomic Energy</a:t>
            </a:r>
            <a:r>
              <a:rPr lang="cs-CZ" sz="2400" i="1" dirty="0"/>
              <a:t> </a:t>
            </a:r>
            <a:r>
              <a:rPr lang="en-US" sz="2400" i="1" dirty="0"/>
              <a:t>Agency in accordance with the Statute of the </a:t>
            </a:r>
            <a:r>
              <a:rPr lang="cs-CZ" sz="2400" i="1" dirty="0"/>
              <a:t>IAEA</a:t>
            </a:r>
            <a:r>
              <a:rPr lang="en-US" sz="2400" i="1" dirty="0"/>
              <a:t> and the</a:t>
            </a:r>
            <a:r>
              <a:rPr lang="cs-CZ" sz="2400" i="1" dirty="0"/>
              <a:t> </a:t>
            </a:r>
            <a:r>
              <a:rPr lang="en-US" sz="2400" i="1" dirty="0"/>
              <a:t>Agency's safeguards system, for the exclusive purpose of verification of the fulfilment of its</a:t>
            </a:r>
            <a:r>
              <a:rPr lang="cs-CZ" sz="2400" i="1" dirty="0"/>
              <a:t> </a:t>
            </a:r>
            <a:r>
              <a:rPr lang="en-US" sz="2400" i="1" dirty="0"/>
              <a:t>obligations assumed under this Treaty with a view to preventing diversion of nuclear energy</a:t>
            </a:r>
            <a:r>
              <a:rPr lang="cs-CZ" sz="2400" i="1" dirty="0"/>
              <a:t> </a:t>
            </a:r>
            <a:r>
              <a:rPr lang="en-US" sz="2400" i="1" dirty="0"/>
              <a:t>from peaceful uses to nuclear weapons or other nuclear explosive devices</a:t>
            </a:r>
            <a:r>
              <a:rPr lang="cs-CZ" sz="2400" dirty="0"/>
              <a:t>“</a:t>
            </a:r>
          </a:p>
          <a:p>
            <a:pPr marL="7200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2400" b="1" dirty="0">
                <a:solidFill>
                  <a:srgbClr val="007A53"/>
                </a:solidFill>
              </a:rPr>
              <a:t>PROCEDURES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sz="2400" dirty="0"/>
              <a:t>„</a:t>
            </a:r>
            <a:r>
              <a:rPr lang="en-US" sz="2400" i="1" dirty="0"/>
              <a:t>Any Party to the Treaty may propose amendments to this Treaty</a:t>
            </a:r>
            <a:r>
              <a:rPr lang="en-US" sz="2400" dirty="0"/>
              <a:t>.</a:t>
            </a:r>
            <a:r>
              <a:rPr lang="cs-CZ" sz="2400" dirty="0"/>
              <a:t>“ (…)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cs-CZ" sz="2200" dirty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72885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EC8D67F-5917-B634-40C8-FD0FF51AA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International </a:t>
            </a:r>
            <a:r>
              <a:rPr lang="cs-CZ" dirty="0" err="1"/>
              <a:t>security</a:t>
            </a:r>
            <a:r>
              <a:rPr lang="cs-CZ" dirty="0"/>
              <a:t> </a:t>
            </a:r>
            <a:r>
              <a:rPr lang="cs-CZ" dirty="0" err="1"/>
              <a:t>regimes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15E079D-9E90-AFBE-00E2-97FFC1CFCF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6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68C4E18-B2AF-CE44-E9A2-E9C00248B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588" y="298659"/>
            <a:ext cx="10753200" cy="451576"/>
          </a:xfrm>
        </p:spPr>
        <p:txBody>
          <a:bodyPr/>
          <a:lstStyle/>
          <a:p>
            <a:r>
              <a:rPr lang="cs-CZ" sz="3200" dirty="0"/>
              <a:t>International </a:t>
            </a:r>
            <a:r>
              <a:rPr lang="cs-CZ" sz="3200" dirty="0" err="1"/>
              <a:t>regimes</a:t>
            </a:r>
            <a:r>
              <a:rPr lang="cs-CZ" sz="3200" dirty="0"/>
              <a:t>: </a:t>
            </a:r>
            <a:r>
              <a:rPr lang="cs-CZ" sz="3200" dirty="0" err="1"/>
              <a:t>definition</a:t>
            </a:r>
            <a:endParaRPr lang="en-US" sz="32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BFF5B42-7AB8-4FBE-1859-51F6D8643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674072"/>
            <a:ext cx="10186267" cy="4553928"/>
          </a:xfrm>
        </p:spPr>
        <p:txBody>
          <a:bodyPr/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dirty="0" err="1"/>
              <a:t>criticised</a:t>
            </a:r>
            <a:r>
              <a:rPr lang="en-US" sz="2400" dirty="0"/>
              <a:t> as being too vague</a:t>
            </a:r>
          </a:p>
          <a:p>
            <a:pPr marL="72000" indent="0">
              <a:lnSpc>
                <a:spcPct val="120000"/>
              </a:lnSpc>
              <a:spcAft>
                <a:spcPts val="600"/>
              </a:spcAft>
              <a:buNone/>
            </a:pPr>
            <a:endParaRPr lang="en-US" sz="2400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dirty="0"/>
              <a:t>Keohane </a:t>
            </a:r>
            <a:r>
              <a:rPr lang="en-US" sz="2400" dirty="0">
                <a:sym typeface="Symbol" panose="05050102010706020507" pitchFamily="18" charset="2"/>
              </a:rPr>
              <a:t> a “lean“ definition: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sz="2400" dirty="0">
                <a:sym typeface="Symbol" panose="05050102010706020507" pitchFamily="18" charset="2"/>
              </a:rPr>
              <a:t>„</a:t>
            </a:r>
            <a:r>
              <a:rPr lang="en-US" sz="2400" u="sng" dirty="0">
                <a:sym typeface="Symbol" panose="05050102010706020507" pitchFamily="18" charset="2"/>
              </a:rPr>
              <a:t>Regimes are institutions with explicit rules, agreed upon by governments, that pertain to particular sets of issues in international relations</a:t>
            </a:r>
            <a:r>
              <a:rPr lang="en-US" sz="2400" dirty="0">
                <a:sym typeface="Symbol" panose="05050102010706020507" pitchFamily="18" charset="2"/>
              </a:rPr>
              <a:t>.“</a:t>
            </a:r>
          </a:p>
          <a:p>
            <a:pPr>
              <a:lnSpc>
                <a:spcPct val="120000"/>
              </a:lnSpc>
              <a:spcBef>
                <a:spcPts val="1800"/>
              </a:spcBef>
              <a:spcAft>
                <a:spcPts val="600"/>
              </a:spcAft>
            </a:pPr>
            <a:r>
              <a:rPr lang="en-US" sz="2400" dirty="0">
                <a:sym typeface="Symbol" panose="05050102010706020507" pitchFamily="18" charset="2"/>
              </a:rPr>
              <a:t>regimes are issue-specific (limited number of topics and problems)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ym typeface="Symbol" panose="05050102010706020507" pitchFamily="18" charset="2"/>
              </a:rPr>
              <a:t>different types of regimes (security, economic, human rights… )</a:t>
            </a:r>
            <a:endParaRPr lang="en-US" sz="2400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2200" dirty="0"/>
          </a:p>
          <a:p>
            <a:pPr lvl="1">
              <a:lnSpc>
                <a:spcPct val="120000"/>
              </a:lnSpc>
              <a:spcAft>
                <a:spcPts val="300"/>
              </a:spcAft>
            </a:pPr>
            <a:endParaRPr lang="en-US" sz="2200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cs-CZ" sz="2200" dirty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endParaRPr lang="cs-CZ" sz="2400" dirty="0"/>
          </a:p>
        </p:txBody>
      </p:sp>
      <p:sp>
        <p:nvSpPr>
          <p:cNvPr id="6" name="Šipka: dolů 5">
            <a:extLst>
              <a:ext uri="{FF2B5EF4-FFF2-40B4-BE49-F238E27FC236}">
                <a16:creationId xmlns:a16="http://schemas.microsoft.com/office/drawing/2014/main" id="{C4C4A21D-A659-4F37-A4DC-FC401DA4FAC7}"/>
              </a:ext>
            </a:extLst>
          </p:cNvPr>
          <p:cNvSpPr/>
          <p:nvPr/>
        </p:nvSpPr>
        <p:spPr bwMode="auto">
          <a:xfrm>
            <a:off x="1741715" y="2171885"/>
            <a:ext cx="420914" cy="580571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5699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EC8D67F-5917-B634-40C8-FD0FF51AA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International </a:t>
            </a:r>
            <a:r>
              <a:rPr lang="cs-CZ" dirty="0" err="1"/>
              <a:t>security</a:t>
            </a:r>
            <a:r>
              <a:rPr lang="cs-CZ" dirty="0"/>
              <a:t> </a:t>
            </a:r>
            <a:r>
              <a:rPr lang="cs-CZ" dirty="0" err="1"/>
              <a:t>regimes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15E079D-9E90-AFBE-00E2-97FFC1CFCF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7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68C4E18-B2AF-CE44-E9A2-E9C00248B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588" y="298659"/>
            <a:ext cx="10753200" cy="451576"/>
          </a:xfrm>
        </p:spPr>
        <p:txBody>
          <a:bodyPr/>
          <a:lstStyle/>
          <a:p>
            <a:r>
              <a:rPr lang="cs-CZ" sz="3200" dirty="0"/>
              <a:t>International </a:t>
            </a:r>
            <a:r>
              <a:rPr lang="cs-CZ" sz="3200" dirty="0" err="1"/>
              <a:t>regimes</a:t>
            </a:r>
            <a:r>
              <a:rPr lang="cs-CZ" sz="3200" dirty="0"/>
              <a:t> and </a:t>
            </a:r>
            <a:r>
              <a:rPr lang="cs-CZ" sz="3200" dirty="0" err="1"/>
              <a:t>states</a:t>
            </a:r>
            <a:endParaRPr lang="en-US" sz="32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BFF5B42-7AB8-4FBE-1859-51F6D8643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674072"/>
            <a:ext cx="10186267" cy="4553928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states as principal actors in world politics - rational actors seeking to </a:t>
            </a:r>
            <a:r>
              <a:rPr lang="en-US" sz="2400" b="1" dirty="0"/>
              <a:t>maximize their national self-interest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regime theory: states‘ interests are not necessarily conflictual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common interests</a:t>
            </a:r>
            <a:endParaRPr lang="en-US" sz="2400" b="1" dirty="0"/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states motivated by </a:t>
            </a:r>
            <a:r>
              <a:rPr lang="en-US" sz="2400" b="1" dirty="0"/>
              <a:t>absolute gains </a:t>
            </a:r>
            <a:r>
              <a:rPr lang="en-US" sz="2400" dirty="0"/>
              <a:t>(x relative)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both conflicting and common interests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sz="2400" dirty="0"/>
              <a:t>states mutually adjust their policies = cooperation</a:t>
            </a:r>
            <a:endParaRPr lang="cs-CZ" sz="2400" dirty="0"/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400" dirty="0"/>
              <a:t>in </a:t>
            </a:r>
            <a:r>
              <a:rPr lang="cs-CZ" sz="2400" dirty="0" err="1"/>
              <a:t>regimes</a:t>
            </a:r>
            <a:r>
              <a:rPr lang="cs-CZ" sz="2400" dirty="0"/>
              <a:t> </a:t>
            </a:r>
            <a:r>
              <a:rPr lang="cs-CZ" sz="2400" dirty="0" err="1"/>
              <a:t>states</a:t>
            </a:r>
            <a:r>
              <a:rPr lang="cs-CZ" sz="2400" dirty="0"/>
              <a:t> </a:t>
            </a:r>
            <a:r>
              <a:rPr lang="cs-CZ" sz="2400" dirty="0" err="1"/>
              <a:t>might</a:t>
            </a:r>
            <a:r>
              <a:rPr lang="cs-CZ" sz="2400" dirty="0"/>
              <a:t> </a:t>
            </a:r>
            <a:r>
              <a:rPr lang="cs-CZ" sz="2400" dirty="0" err="1"/>
              <a:t>even</a:t>
            </a:r>
            <a:r>
              <a:rPr lang="cs-CZ" sz="2400" dirty="0"/>
              <a:t> </a:t>
            </a:r>
            <a:r>
              <a:rPr lang="cs-CZ" sz="2400" dirty="0" err="1"/>
              <a:t>sideline</a:t>
            </a:r>
            <a:r>
              <a:rPr lang="cs-CZ" sz="2400" dirty="0"/>
              <a:t> </a:t>
            </a:r>
            <a:r>
              <a:rPr lang="cs-CZ" sz="2400" dirty="0" err="1"/>
              <a:t>their</a:t>
            </a:r>
            <a:r>
              <a:rPr lang="cs-CZ" sz="2400" dirty="0"/>
              <a:t> </a:t>
            </a:r>
            <a:r>
              <a:rPr lang="cs-CZ" sz="2400" dirty="0" err="1"/>
              <a:t>national</a:t>
            </a:r>
            <a:r>
              <a:rPr lang="cs-CZ" sz="2400" dirty="0"/>
              <a:t> </a:t>
            </a:r>
            <a:r>
              <a:rPr lang="cs-CZ" sz="2400" dirty="0" err="1"/>
              <a:t>interests</a:t>
            </a:r>
            <a:endParaRPr lang="cs-CZ" sz="2400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sz="2400" dirty="0"/>
              <a:t>x </a:t>
            </a:r>
            <a:r>
              <a:rPr lang="en-US" sz="2400" dirty="0"/>
              <a:t>realists - relative gains, regimes determined by power distribution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2200" dirty="0"/>
          </a:p>
          <a:p>
            <a:pPr lvl="1">
              <a:lnSpc>
                <a:spcPct val="120000"/>
              </a:lnSpc>
              <a:spcAft>
                <a:spcPts val="300"/>
              </a:spcAft>
            </a:pPr>
            <a:endParaRPr lang="en-US" sz="2200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cs-CZ" sz="2200" dirty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883524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EC8D67F-5917-B634-40C8-FD0FF51AA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International </a:t>
            </a:r>
            <a:r>
              <a:rPr lang="cs-CZ" dirty="0" err="1"/>
              <a:t>security</a:t>
            </a:r>
            <a:r>
              <a:rPr lang="cs-CZ" dirty="0"/>
              <a:t> </a:t>
            </a:r>
            <a:r>
              <a:rPr lang="cs-CZ" dirty="0" err="1"/>
              <a:t>regimes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15E079D-9E90-AFBE-00E2-97FFC1CFCF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8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68C4E18-B2AF-CE44-E9A2-E9C00248B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588" y="298659"/>
            <a:ext cx="10753200" cy="451576"/>
          </a:xfrm>
        </p:spPr>
        <p:txBody>
          <a:bodyPr/>
          <a:lstStyle/>
          <a:p>
            <a:r>
              <a:rPr lang="cs-CZ" sz="3200" dirty="0"/>
              <a:t>International </a:t>
            </a:r>
            <a:r>
              <a:rPr lang="cs-CZ" sz="3200" dirty="0" err="1"/>
              <a:t>security</a:t>
            </a:r>
            <a:r>
              <a:rPr lang="cs-CZ" sz="3200" dirty="0"/>
              <a:t> </a:t>
            </a:r>
            <a:r>
              <a:rPr lang="cs-CZ" sz="3200" dirty="0" err="1"/>
              <a:t>regimes</a:t>
            </a:r>
            <a:r>
              <a:rPr lang="cs-CZ" sz="3200" dirty="0"/>
              <a:t>: </a:t>
            </a:r>
            <a:r>
              <a:rPr lang="cs-CZ" sz="3200" dirty="0" err="1"/>
              <a:t>function</a:t>
            </a:r>
            <a:endParaRPr lang="en-US" sz="32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BFF5B42-7AB8-4FBE-1859-51F6D8643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674072"/>
            <a:ext cx="10052173" cy="4553928"/>
          </a:xfrm>
        </p:spPr>
        <p:txBody>
          <a:bodyPr/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dirty="0"/>
              <a:t>regimes as a way of solving the security dilemma and anarchical conditions of the IS</a:t>
            </a:r>
          </a:p>
          <a:p>
            <a:pPr lvl="1">
              <a:lnSpc>
                <a:spcPct val="120000"/>
              </a:lnSpc>
              <a:spcAft>
                <a:spcPts val="600"/>
              </a:spcAft>
              <a:buFont typeface="Wingdings 2" panose="05020102010507070707" pitchFamily="18" charset="2"/>
              <a:buChar char="P"/>
            </a:pPr>
            <a:r>
              <a:rPr lang="en-US" sz="2400" dirty="0"/>
              <a:t>security enhancement</a:t>
            </a:r>
          </a:p>
          <a:p>
            <a:pPr lvl="1">
              <a:lnSpc>
                <a:spcPct val="120000"/>
              </a:lnSpc>
              <a:spcAft>
                <a:spcPts val="600"/>
              </a:spcAft>
              <a:buFont typeface="Wingdings 2" panose="05020102010507070707" pitchFamily="18" charset="2"/>
              <a:buChar char="P"/>
            </a:pPr>
            <a:r>
              <a:rPr lang="en-US" sz="2400" dirty="0"/>
              <a:t>greater predictability</a:t>
            </a:r>
            <a:r>
              <a:rPr lang="cs-CZ" sz="2400" dirty="0"/>
              <a:t> and </a:t>
            </a:r>
            <a:r>
              <a:rPr lang="cs-CZ" sz="2400" dirty="0" err="1"/>
              <a:t>uncertainty</a:t>
            </a:r>
            <a:r>
              <a:rPr lang="cs-CZ" sz="2400" dirty="0"/>
              <a:t> </a:t>
            </a:r>
            <a:r>
              <a:rPr lang="cs-CZ" sz="2400" dirty="0" err="1"/>
              <a:t>reduction</a:t>
            </a:r>
            <a:endParaRPr lang="cs-CZ" sz="2400" dirty="0"/>
          </a:p>
          <a:p>
            <a:pPr lvl="1">
              <a:lnSpc>
                <a:spcPct val="120000"/>
              </a:lnSpc>
              <a:spcAft>
                <a:spcPts val="600"/>
              </a:spcAft>
              <a:buFont typeface="Wingdings 2" panose="05020102010507070707" pitchFamily="18" charset="2"/>
              <a:buChar char="P"/>
            </a:pPr>
            <a:r>
              <a:rPr lang="en-US" sz="2400" dirty="0"/>
              <a:t>confidence-building (e.g., verification mechanisms)</a:t>
            </a:r>
            <a:endParaRPr lang="cs-CZ" sz="2400" dirty="0"/>
          </a:p>
          <a:p>
            <a:pPr lvl="1">
              <a:lnSpc>
                <a:spcPct val="120000"/>
              </a:lnSpc>
              <a:spcAft>
                <a:spcPts val="600"/>
              </a:spcAft>
              <a:buFont typeface="Wingdings 2" panose="05020102010507070707" pitchFamily="18" charset="2"/>
              <a:buChar char="P"/>
            </a:pPr>
            <a:r>
              <a:rPr lang="en-US" sz="2400" dirty="0"/>
              <a:t>development of communication channels</a:t>
            </a:r>
            <a:endParaRPr lang="cs-CZ" sz="2400" dirty="0"/>
          </a:p>
          <a:p>
            <a:pPr lvl="1">
              <a:lnSpc>
                <a:spcPct val="120000"/>
              </a:lnSpc>
              <a:spcAft>
                <a:spcPts val="600"/>
              </a:spcAft>
              <a:buFont typeface="Wingdings 2" panose="05020102010507070707" pitchFamily="18" charset="2"/>
              <a:buChar char="P"/>
            </a:pPr>
            <a:r>
              <a:rPr lang="en-US" sz="2400" dirty="0"/>
              <a:t>easier access to information</a:t>
            </a:r>
          </a:p>
          <a:p>
            <a:pPr lvl="1">
              <a:lnSpc>
                <a:spcPct val="120000"/>
              </a:lnSpc>
              <a:spcAft>
                <a:spcPts val="600"/>
              </a:spcAft>
              <a:buFont typeface="Wingdings 2" panose="05020102010507070707" pitchFamily="18" charset="2"/>
              <a:buChar char="P"/>
            </a:pPr>
            <a:r>
              <a:rPr lang="en-US" sz="2400" dirty="0"/>
              <a:t>problem-solving</a:t>
            </a:r>
          </a:p>
          <a:p>
            <a:pPr lvl="1">
              <a:lnSpc>
                <a:spcPct val="120000"/>
              </a:lnSpc>
              <a:spcAft>
                <a:spcPts val="600"/>
              </a:spcAft>
              <a:buFont typeface="Wingdings 2" panose="05020102010507070707" pitchFamily="18" charset="2"/>
              <a:buChar char="P"/>
            </a:pPr>
            <a:r>
              <a:rPr lang="en-US" sz="2400" dirty="0"/>
              <a:t>reduction of costs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cs-CZ" sz="2200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2200" dirty="0"/>
          </a:p>
          <a:p>
            <a:pPr lvl="1">
              <a:lnSpc>
                <a:spcPct val="120000"/>
              </a:lnSpc>
              <a:spcAft>
                <a:spcPts val="300"/>
              </a:spcAft>
            </a:pPr>
            <a:endParaRPr lang="en-US" sz="2200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cs-CZ" sz="2200" dirty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587269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EC8D67F-5917-B634-40C8-FD0FF51AA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International </a:t>
            </a:r>
            <a:r>
              <a:rPr lang="cs-CZ" dirty="0" err="1"/>
              <a:t>security</a:t>
            </a:r>
            <a:r>
              <a:rPr lang="cs-CZ" dirty="0"/>
              <a:t> </a:t>
            </a:r>
            <a:r>
              <a:rPr lang="cs-CZ" dirty="0" err="1"/>
              <a:t>regimes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15E079D-9E90-AFBE-00E2-97FFC1CFCF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9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68C4E18-B2AF-CE44-E9A2-E9C00248B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000" y="152212"/>
            <a:ext cx="10753200" cy="451576"/>
          </a:xfrm>
        </p:spPr>
        <p:txBody>
          <a:bodyPr/>
          <a:lstStyle/>
          <a:p>
            <a:r>
              <a:rPr lang="cs-CZ" sz="3200" dirty="0"/>
              <a:t>International </a:t>
            </a:r>
            <a:r>
              <a:rPr lang="cs-CZ" sz="3200" dirty="0" err="1"/>
              <a:t>regimes</a:t>
            </a:r>
            <a:r>
              <a:rPr lang="cs-CZ" sz="3200" dirty="0"/>
              <a:t> x </a:t>
            </a:r>
            <a:r>
              <a:rPr lang="cs-CZ" sz="3200" dirty="0" err="1"/>
              <a:t>international</a:t>
            </a:r>
            <a:r>
              <a:rPr lang="cs-CZ" sz="3200" dirty="0"/>
              <a:t> </a:t>
            </a:r>
            <a:r>
              <a:rPr lang="cs-CZ" sz="3200" dirty="0" err="1"/>
              <a:t>organizations</a:t>
            </a:r>
            <a:endParaRPr lang="en-US" sz="32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BFF5B42-7AB8-4FBE-1859-51F6D864383C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 marL="7200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2400" b="1" cap="all" dirty="0" err="1">
                <a:solidFill>
                  <a:srgbClr val="9100DC"/>
                </a:solidFill>
              </a:rPr>
              <a:t>Organizations</a:t>
            </a:r>
            <a:endParaRPr lang="cs-CZ" sz="2400" b="1" cap="all" dirty="0">
              <a:solidFill>
                <a:srgbClr val="9100DC"/>
              </a:solidFill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sz="2400" dirty="0" err="1"/>
              <a:t>formal</a:t>
            </a:r>
            <a:r>
              <a:rPr lang="cs-CZ" sz="2400" dirty="0"/>
              <a:t> </a:t>
            </a:r>
            <a:r>
              <a:rPr lang="cs-CZ" sz="2400" dirty="0" err="1"/>
              <a:t>structure</a:t>
            </a:r>
            <a:r>
              <a:rPr lang="cs-CZ" sz="2400" dirty="0"/>
              <a:t>, </a:t>
            </a:r>
            <a:r>
              <a:rPr lang="cs-CZ" sz="2400" dirty="0" err="1"/>
              <a:t>legal</a:t>
            </a:r>
            <a:r>
              <a:rPr lang="cs-CZ" sz="2400" dirty="0"/>
              <a:t> status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sz="2400" dirty="0" err="1"/>
              <a:t>often</a:t>
            </a:r>
            <a:r>
              <a:rPr lang="cs-CZ" sz="2400" dirty="0"/>
              <a:t> </a:t>
            </a:r>
            <a:r>
              <a:rPr lang="cs-CZ" sz="2400" dirty="0" err="1"/>
              <a:t>multiple</a:t>
            </a:r>
            <a:r>
              <a:rPr lang="cs-CZ" sz="2400" dirty="0"/>
              <a:t> </a:t>
            </a:r>
            <a:r>
              <a:rPr lang="cs-CZ" sz="2400" dirty="0" err="1"/>
              <a:t>shared</a:t>
            </a:r>
            <a:r>
              <a:rPr lang="cs-CZ" sz="2400" dirty="0"/>
              <a:t> </a:t>
            </a:r>
            <a:r>
              <a:rPr lang="cs-CZ" sz="2400" dirty="0" err="1"/>
              <a:t>interests</a:t>
            </a:r>
            <a:r>
              <a:rPr lang="cs-CZ" sz="2400" dirty="0"/>
              <a:t> and </a:t>
            </a:r>
            <a:r>
              <a:rPr lang="cs-CZ" sz="2400" dirty="0" err="1"/>
              <a:t>goals</a:t>
            </a:r>
            <a:r>
              <a:rPr lang="cs-CZ" sz="2400" dirty="0"/>
              <a:t> </a:t>
            </a:r>
            <a:r>
              <a:rPr lang="cs-CZ" sz="2400" dirty="0" err="1"/>
              <a:t>among</a:t>
            </a:r>
            <a:r>
              <a:rPr lang="cs-CZ" sz="2400" dirty="0"/>
              <a:t> </a:t>
            </a:r>
            <a:r>
              <a:rPr lang="cs-CZ" sz="2400" dirty="0" err="1"/>
              <a:t>member-states</a:t>
            </a:r>
            <a:endParaRPr lang="cs-CZ" sz="2400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sz="2400" dirty="0" err="1"/>
              <a:t>can</a:t>
            </a:r>
            <a:r>
              <a:rPr lang="cs-CZ" sz="2400" dirty="0"/>
              <a:t> </a:t>
            </a:r>
            <a:r>
              <a:rPr lang="cs-CZ" sz="2400" dirty="0" err="1"/>
              <a:t>be</a:t>
            </a:r>
            <a:r>
              <a:rPr lang="cs-CZ" sz="2400" dirty="0"/>
              <a:t> part </a:t>
            </a:r>
            <a:r>
              <a:rPr lang="cs-CZ" sz="2400" dirty="0" err="1"/>
              <a:t>of</a:t>
            </a:r>
            <a:r>
              <a:rPr lang="cs-CZ" sz="2400" dirty="0"/>
              <a:t> a </a:t>
            </a:r>
            <a:r>
              <a:rPr lang="cs-CZ" sz="2400" dirty="0" err="1"/>
              <a:t>regime</a:t>
            </a:r>
            <a:r>
              <a:rPr lang="cs-CZ" sz="2400" dirty="0"/>
              <a:t> </a:t>
            </a:r>
            <a:endParaRPr lang="en-US" sz="2400" dirty="0"/>
          </a:p>
          <a:p>
            <a:pPr lvl="1">
              <a:lnSpc>
                <a:spcPct val="120000"/>
              </a:lnSpc>
              <a:spcAft>
                <a:spcPts val="300"/>
              </a:spcAft>
            </a:pPr>
            <a:endParaRPr lang="en-US" sz="2400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cs-CZ" sz="2400" dirty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endParaRPr lang="cs-CZ" sz="2400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59886E0-4F28-DD2B-CF4D-597B0E0E3CB4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sz="2400" b="1" cap="all" dirty="0" err="1">
                <a:solidFill>
                  <a:srgbClr val="9100DC"/>
                </a:solidFill>
              </a:rPr>
              <a:t>Regimes</a:t>
            </a:r>
            <a:endParaRPr lang="cs-CZ" sz="2400" b="1" cap="all" dirty="0">
              <a:solidFill>
                <a:srgbClr val="9100DC"/>
              </a:solidFill>
            </a:endParaRPr>
          </a:p>
          <a:p>
            <a:r>
              <a:rPr lang="cs-CZ" sz="2400" dirty="0"/>
              <a:t>express </a:t>
            </a:r>
            <a:r>
              <a:rPr lang="cs-CZ" sz="2400" dirty="0" err="1"/>
              <a:t>interests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states</a:t>
            </a:r>
            <a:r>
              <a:rPr lang="cs-CZ" sz="2400" dirty="0"/>
              <a:t> in case </a:t>
            </a:r>
            <a:r>
              <a:rPr lang="cs-CZ" sz="2400" dirty="0" err="1"/>
              <a:t>of</a:t>
            </a:r>
            <a:r>
              <a:rPr lang="cs-CZ" sz="2400" dirty="0"/>
              <a:t> absence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international</a:t>
            </a:r>
            <a:r>
              <a:rPr lang="cs-CZ" sz="2400" dirty="0"/>
              <a:t> </a:t>
            </a:r>
            <a:r>
              <a:rPr lang="cs-CZ" sz="2400" dirty="0" err="1"/>
              <a:t>organization</a:t>
            </a:r>
            <a:endParaRPr lang="cs-CZ" sz="2400" dirty="0"/>
          </a:p>
          <a:p>
            <a:r>
              <a:rPr lang="cs-CZ" sz="2400" dirty="0" err="1"/>
              <a:t>does</a:t>
            </a:r>
            <a:r>
              <a:rPr lang="cs-CZ" sz="2400" dirty="0"/>
              <a:t> not </a:t>
            </a:r>
            <a:r>
              <a:rPr lang="cs-CZ" sz="2400" dirty="0" err="1"/>
              <a:t>have</a:t>
            </a:r>
            <a:r>
              <a:rPr lang="cs-CZ" sz="2400" dirty="0"/>
              <a:t> a </a:t>
            </a:r>
            <a:r>
              <a:rPr lang="cs-CZ" sz="2400" dirty="0" err="1"/>
              <a:t>capacity</a:t>
            </a:r>
            <a:r>
              <a:rPr lang="cs-CZ" sz="2400" dirty="0"/>
              <a:t> to </a:t>
            </a:r>
            <a:r>
              <a:rPr lang="cs-CZ" sz="2400" dirty="0" err="1"/>
              <a:t>act</a:t>
            </a:r>
            <a:endParaRPr lang="cs-CZ" sz="2400" dirty="0"/>
          </a:p>
          <a:p>
            <a:r>
              <a:rPr lang="cs-CZ" sz="2400" dirty="0" err="1"/>
              <a:t>less</a:t>
            </a:r>
            <a:r>
              <a:rPr lang="cs-CZ" sz="2400" dirty="0"/>
              <a:t> </a:t>
            </a:r>
            <a:r>
              <a:rPr lang="cs-CZ" sz="2400" dirty="0" err="1"/>
              <a:t>institutionalized</a:t>
            </a:r>
            <a:endParaRPr lang="cs-CZ" sz="2400" dirty="0"/>
          </a:p>
          <a:p>
            <a:r>
              <a:rPr lang="cs-CZ" sz="2400" dirty="0" err="1"/>
              <a:t>narrow</a:t>
            </a:r>
            <a:r>
              <a:rPr lang="cs-CZ" sz="2400" dirty="0"/>
              <a:t> </a:t>
            </a:r>
            <a:r>
              <a:rPr lang="cs-CZ" sz="2400" dirty="0" err="1"/>
              <a:t>focus</a:t>
            </a:r>
            <a:r>
              <a:rPr lang="cs-CZ" sz="2400" dirty="0"/>
              <a:t> (</a:t>
            </a:r>
            <a:r>
              <a:rPr lang="cs-CZ" sz="2400" dirty="0" err="1"/>
              <a:t>issue-specific</a:t>
            </a:r>
            <a:r>
              <a:rPr lang="cs-CZ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17502511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fss-prezentace-16-9-en-v10.potx" id="{91BA684A-571E-4290-AA1F-7F6E4E7B701C}" vid="{6009CD1B-FCA8-4117-8FF2-5CE0D16AC381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SSA_1_Realism</Template>
  <TotalTime>3226</TotalTime>
  <Words>1042</Words>
  <Application>Microsoft Office PowerPoint</Application>
  <PresentationFormat>Širokoúhlá obrazovka</PresentationFormat>
  <Paragraphs>163</Paragraphs>
  <Slides>17</Slides>
  <Notes>16</Notes>
  <HiddenSlides>1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3" baseType="lpstr">
      <vt:lpstr>Arial</vt:lpstr>
      <vt:lpstr>Symbol</vt:lpstr>
      <vt:lpstr>Tahoma</vt:lpstr>
      <vt:lpstr>Wingdings</vt:lpstr>
      <vt:lpstr>Wingdings 2</vt:lpstr>
      <vt:lpstr>Presentation_MU_EN</vt:lpstr>
      <vt:lpstr>International security regimes</vt:lpstr>
      <vt:lpstr>Outline</vt:lpstr>
      <vt:lpstr>International regimes: definition</vt:lpstr>
      <vt:lpstr>International regimes: example</vt:lpstr>
      <vt:lpstr>International regimes: example</vt:lpstr>
      <vt:lpstr>International regimes: definition</vt:lpstr>
      <vt:lpstr>International regimes and states</vt:lpstr>
      <vt:lpstr>International security regimes: function</vt:lpstr>
      <vt:lpstr>International regimes x international organizations</vt:lpstr>
      <vt:lpstr>Emergence of international regimes</vt:lpstr>
      <vt:lpstr>Emergence of international regimes</vt:lpstr>
      <vt:lpstr>Emergence of international regimes</vt:lpstr>
      <vt:lpstr>Example 1: Nuclear non-proliferation regime</vt:lpstr>
      <vt:lpstr>Prezentace aplikace PowerPoint</vt:lpstr>
      <vt:lpstr>Example 2: Open Skies Treaty</vt:lpstr>
      <vt:lpstr>Prezentace aplikace PowerPoint</vt:lpstr>
      <vt:lpstr>Group 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Competing visions of international politics: Realism</dc:title>
  <dc:creator>Divišová Vendula</dc:creator>
  <cp:lastModifiedBy>Vendula Divišová</cp:lastModifiedBy>
  <cp:revision>96</cp:revision>
  <cp:lastPrinted>1601-01-01T00:00:00Z</cp:lastPrinted>
  <dcterms:created xsi:type="dcterms:W3CDTF">2023-02-01T08:27:28Z</dcterms:created>
  <dcterms:modified xsi:type="dcterms:W3CDTF">2024-04-04T09:51:29Z</dcterms:modified>
</cp:coreProperties>
</file>