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2"/>
  </p:notesMasterIdLst>
  <p:sldIdLst>
    <p:sldId id="256" r:id="rId2"/>
    <p:sldId id="342" r:id="rId3"/>
    <p:sldId id="316" r:id="rId4"/>
    <p:sldId id="343" r:id="rId5"/>
    <p:sldId id="344" r:id="rId6"/>
    <p:sldId id="345" r:id="rId7"/>
    <p:sldId id="333" r:id="rId8"/>
    <p:sldId id="328" r:id="rId9"/>
    <p:sldId id="329" r:id="rId10"/>
    <p:sldId id="330" r:id="rId11"/>
    <p:sldId id="334" r:id="rId12"/>
    <p:sldId id="332" r:id="rId13"/>
    <p:sldId id="335" r:id="rId14"/>
    <p:sldId id="336" r:id="rId15"/>
    <p:sldId id="337" r:id="rId16"/>
    <p:sldId id="338" r:id="rId17"/>
    <p:sldId id="339" r:id="rId18"/>
    <p:sldId id="340" r:id="rId19"/>
    <p:sldId id="327" r:id="rId20"/>
    <p:sldId id="30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A32D12F-D361-436C-AEBB-AD40B59D4430}">
          <p14:sldIdLst>
            <p14:sldId id="256"/>
            <p14:sldId id="342"/>
            <p14:sldId id="316"/>
            <p14:sldId id="343"/>
            <p14:sldId id="344"/>
            <p14:sldId id="345"/>
            <p14:sldId id="333"/>
            <p14:sldId id="328"/>
            <p14:sldId id="329"/>
            <p14:sldId id="330"/>
            <p14:sldId id="334"/>
            <p14:sldId id="332"/>
            <p14:sldId id="335"/>
            <p14:sldId id="336"/>
            <p14:sldId id="337"/>
            <p14:sldId id="338"/>
            <p14:sldId id="339"/>
            <p14:sldId id="340"/>
            <p14:sldId id="327"/>
            <p14:sldId id="30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3B0292-C14E-4A0A-A75C-B6DBC82EBEA6}" v="6" dt="2024-04-21T09:57:16.6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76" autoAdjust="0"/>
    <p:restoredTop sz="89565" autoAdjust="0"/>
  </p:normalViewPr>
  <p:slideViewPr>
    <p:cSldViewPr snapToGrid="0">
      <p:cViewPr varScale="1">
        <p:scale>
          <a:sx n="74" d="100"/>
          <a:sy n="74" d="100"/>
        </p:scale>
        <p:origin x="79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Konečná" userId="e77d300807919a1d" providerId="LiveId" clId="{403B0292-C14E-4A0A-A75C-B6DBC82EBEA6}"/>
    <pc:docChg chg="undo custSel addSld delSld modSld sldOrd modSection">
      <pc:chgData name="Lucie Konečná" userId="e77d300807919a1d" providerId="LiveId" clId="{403B0292-C14E-4A0A-A75C-B6DBC82EBEA6}" dt="2024-04-21T14:29:16.810" v="396" actId="20577"/>
      <pc:docMkLst>
        <pc:docMk/>
      </pc:docMkLst>
      <pc:sldChg chg="modSp add mod ord">
        <pc:chgData name="Lucie Konečná" userId="e77d300807919a1d" providerId="LiveId" clId="{403B0292-C14E-4A0A-A75C-B6DBC82EBEA6}" dt="2024-04-21T09:29:18.288" v="203" actId="20577"/>
        <pc:sldMkLst>
          <pc:docMk/>
          <pc:sldMk cId="2458679932" sldId="316"/>
        </pc:sldMkLst>
        <pc:spChg chg="mod">
          <ac:chgData name="Lucie Konečná" userId="e77d300807919a1d" providerId="LiveId" clId="{403B0292-C14E-4A0A-A75C-B6DBC82EBEA6}" dt="2024-04-21T09:29:18.288" v="203" actId="20577"/>
          <ac:spMkLst>
            <pc:docMk/>
            <pc:sldMk cId="2458679932" sldId="316"/>
            <ac:spMk id="3" creationId="{0A205C12-17AF-449C-B8EC-2320026BA8C1}"/>
          </ac:spMkLst>
        </pc:spChg>
      </pc:sldChg>
      <pc:sldChg chg="modSp mod">
        <pc:chgData name="Lucie Konečná" userId="e77d300807919a1d" providerId="LiveId" clId="{403B0292-C14E-4A0A-A75C-B6DBC82EBEA6}" dt="2024-04-21T08:46:11.903" v="106" actId="5793"/>
        <pc:sldMkLst>
          <pc:docMk/>
          <pc:sldMk cId="185495107" sldId="327"/>
        </pc:sldMkLst>
        <pc:spChg chg="mod">
          <ac:chgData name="Lucie Konečná" userId="e77d300807919a1d" providerId="LiveId" clId="{403B0292-C14E-4A0A-A75C-B6DBC82EBEA6}" dt="2024-04-21T08:46:11.903" v="106" actId="5793"/>
          <ac:spMkLst>
            <pc:docMk/>
            <pc:sldMk cId="185495107" sldId="327"/>
            <ac:spMk id="3" creationId="{0DD9C976-EFC3-01B8-E5A8-EBC1E96E0242}"/>
          </ac:spMkLst>
        </pc:spChg>
      </pc:sldChg>
      <pc:sldChg chg="modSp mod ord">
        <pc:chgData name="Lucie Konečná" userId="e77d300807919a1d" providerId="LiveId" clId="{403B0292-C14E-4A0A-A75C-B6DBC82EBEA6}" dt="2024-04-21T13:07:24.014" v="348"/>
        <pc:sldMkLst>
          <pc:docMk/>
          <pc:sldMk cId="2631416446" sldId="328"/>
        </pc:sldMkLst>
        <pc:spChg chg="mod">
          <ac:chgData name="Lucie Konečná" userId="e77d300807919a1d" providerId="LiveId" clId="{403B0292-C14E-4A0A-A75C-B6DBC82EBEA6}" dt="2024-04-21T13:07:24.014" v="348"/>
          <ac:spMkLst>
            <pc:docMk/>
            <pc:sldMk cId="2631416446" sldId="328"/>
            <ac:spMk id="3" creationId="{60D7DB2C-FD0E-0B65-2488-D0B62E7800FD}"/>
          </ac:spMkLst>
        </pc:spChg>
      </pc:sldChg>
      <pc:sldChg chg="modSp mod">
        <pc:chgData name="Lucie Konečná" userId="e77d300807919a1d" providerId="LiveId" clId="{403B0292-C14E-4A0A-A75C-B6DBC82EBEA6}" dt="2024-04-21T13:23:03.140" v="375" actId="20577"/>
        <pc:sldMkLst>
          <pc:docMk/>
          <pc:sldMk cId="1468921059" sldId="329"/>
        </pc:sldMkLst>
        <pc:spChg chg="mod">
          <ac:chgData name="Lucie Konečná" userId="e77d300807919a1d" providerId="LiveId" clId="{403B0292-C14E-4A0A-A75C-B6DBC82EBEA6}" dt="2024-04-21T13:23:03.140" v="375" actId="20577"/>
          <ac:spMkLst>
            <pc:docMk/>
            <pc:sldMk cId="1468921059" sldId="329"/>
            <ac:spMk id="3" creationId="{2B1B508D-2F97-68E0-DBBC-F94F89B12506}"/>
          </ac:spMkLst>
        </pc:spChg>
      </pc:sldChg>
      <pc:sldChg chg="modSp mod">
        <pc:chgData name="Lucie Konečná" userId="e77d300807919a1d" providerId="LiveId" clId="{403B0292-C14E-4A0A-A75C-B6DBC82EBEA6}" dt="2024-04-21T13:25:42.761" v="385" actId="20577"/>
        <pc:sldMkLst>
          <pc:docMk/>
          <pc:sldMk cId="2661752214" sldId="334"/>
        </pc:sldMkLst>
        <pc:spChg chg="mod">
          <ac:chgData name="Lucie Konečná" userId="e77d300807919a1d" providerId="LiveId" clId="{403B0292-C14E-4A0A-A75C-B6DBC82EBEA6}" dt="2024-04-21T13:25:42.761" v="385" actId="20577"/>
          <ac:spMkLst>
            <pc:docMk/>
            <pc:sldMk cId="2661752214" sldId="334"/>
            <ac:spMk id="3" creationId="{ACE98589-466C-3EED-8872-84C0C4112B9F}"/>
          </ac:spMkLst>
        </pc:spChg>
      </pc:sldChg>
      <pc:sldChg chg="modSp mod">
        <pc:chgData name="Lucie Konečná" userId="e77d300807919a1d" providerId="LiveId" clId="{403B0292-C14E-4A0A-A75C-B6DBC82EBEA6}" dt="2024-04-21T14:29:16.810" v="396" actId="20577"/>
        <pc:sldMkLst>
          <pc:docMk/>
          <pc:sldMk cId="4152773781" sldId="335"/>
        </pc:sldMkLst>
        <pc:spChg chg="mod">
          <ac:chgData name="Lucie Konečná" userId="e77d300807919a1d" providerId="LiveId" clId="{403B0292-C14E-4A0A-A75C-B6DBC82EBEA6}" dt="2024-04-21T14:29:16.810" v="396" actId="20577"/>
          <ac:spMkLst>
            <pc:docMk/>
            <pc:sldMk cId="4152773781" sldId="335"/>
            <ac:spMk id="2" creationId="{D8F96362-2C72-750A-C8B5-4BE5A79A97A2}"/>
          </ac:spMkLst>
        </pc:spChg>
      </pc:sldChg>
      <pc:sldChg chg="del">
        <pc:chgData name="Lucie Konečná" userId="e77d300807919a1d" providerId="LiveId" clId="{403B0292-C14E-4A0A-A75C-B6DBC82EBEA6}" dt="2024-04-21T08:45:42.839" v="7" actId="47"/>
        <pc:sldMkLst>
          <pc:docMk/>
          <pc:sldMk cId="3245345425" sldId="341"/>
        </pc:sldMkLst>
      </pc:sldChg>
      <pc:sldChg chg="modSp add mod">
        <pc:chgData name="Lucie Konečná" userId="e77d300807919a1d" providerId="LiveId" clId="{403B0292-C14E-4A0A-A75C-B6DBC82EBEA6}" dt="2024-04-21T09:09:24.041" v="171" actId="20577"/>
        <pc:sldMkLst>
          <pc:docMk/>
          <pc:sldMk cId="1330165139" sldId="342"/>
        </pc:sldMkLst>
        <pc:spChg chg="mod">
          <ac:chgData name="Lucie Konečná" userId="e77d300807919a1d" providerId="LiveId" clId="{403B0292-C14E-4A0A-A75C-B6DBC82EBEA6}" dt="2024-04-21T09:08:05.769" v="111" actId="1076"/>
          <ac:spMkLst>
            <pc:docMk/>
            <pc:sldMk cId="1330165139" sldId="342"/>
            <ac:spMk id="2" creationId="{39D0C9E9-88B2-4EB1-9A0F-65B208BDA549}"/>
          </ac:spMkLst>
        </pc:spChg>
        <pc:spChg chg="mod">
          <ac:chgData name="Lucie Konečná" userId="e77d300807919a1d" providerId="LiveId" clId="{403B0292-C14E-4A0A-A75C-B6DBC82EBEA6}" dt="2024-04-21T09:09:24.041" v="171" actId="20577"/>
          <ac:spMkLst>
            <pc:docMk/>
            <pc:sldMk cId="1330165139" sldId="342"/>
            <ac:spMk id="3" creationId="{0A205C12-17AF-449C-B8EC-2320026BA8C1}"/>
          </ac:spMkLst>
        </pc:spChg>
      </pc:sldChg>
      <pc:sldChg chg="delSp modSp add mod">
        <pc:chgData name="Lucie Konečná" userId="e77d300807919a1d" providerId="LiveId" clId="{403B0292-C14E-4A0A-A75C-B6DBC82EBEA6}" dt="2024-04-21T09:44:12.498" v="309" actId="20577"/>
        <pc:sldMkLst>
          <pc:docMk/>
          <pc:sldMk cId="1785416005" sldId="343"/>
        </pc:sldMkLst>
        <pc:spChg chg="mod">
          <ac:chgData name="Lucie Konečná" userId="e77d300807919a1d" providerId="LiveId" clId="{403B0292-C14E-4A0A-A75C-B6DBC82EBEA6}" dt="2024-04-21T09:34:35.430" v="229" actId="1076"/>
          <ac:spMkLst>
            <pc:docMk/>
            <pc:sldMk cId="1785416005" sldId="343"/>
            <ac:spMk id="2" creationId="{93C5B43D-7E7A-5C40-3358-A5358B16AB20}"/>
          </ac:spMkLst>
        </pc:spChg>
        <pc:spChg chg="del mod">
          <ac:chgData name="Lucie Konečná" userId="e77d300807919a1d" providerId="LiveId" clId="{403B0292-C14E-4A0A-A75C-B6DBC82EBEA6}" dt="2024-04-21T09:38:41.453" v="282" actId="478"/>
          <ac:spMkLst>
            <pc:docMk/>
            <pc:sldMk cId="1785416005" sldId="343"/>
            <ac:spMk id="6" creationId="{78CB96BC-A707-FB65-2BFE-1D2B32EF34F1}"/>
          </ac:spMkLst>
        </pc:spChg>
        <pc:graphicFrameChg chg="mod modGraphic">
          <ac:chgData name="Lucie Konečná" userId="e77d300807919a1d" providerId="LiveId" clId="{403B0292-C14E-4A0A-A75C-B6DBC82EBEA6}" dt="2024-04-21T09:44:12.498" v="309" actId="20577"/>
          <ac:graphicFrameMkLst>
            <pc:docMk/>
            <pc:sldMk cId="1785416005" sldId="343"/>
            <ac:graphicFrameMk id="4" creationId="{EA8AB771-E4A4-0DEA-7D31-8E6FE71C9137}"/>
          </ac:graphicFrameMkLst>
        </pc:graphicFrameChg>
      </pc:sldChg>
      <pc:sldChg chg="modSp add mod">
        <pc:chgData name="Lucie Konečná" userId="e77d300807919a1d" providerId="LiveId" clId="{403B0292-C14E-4A0A-A75C-B6DBC82EBEA6}" dt="2024-04-21T09:56:55.037" v="323" actId="20577"/>
        <pc:sldMkLst>
          <pc:docMk/>
          <pc:sldMk cId="2626201081" sldId="344"/>
        </pc:sldMkLst>
        <pc:spChg chg="mod">
          <ac:chgData name="Lucie Konečná" userId="e77d300807919a1d" providerId="LiveId" clId="{403B0292-C14E-4A0A-A75C-B6DBC82EBEA6}" dt="2024-04-21T09:56:55.037" v="323" actId="20577"/>
          <ac:spMkLst>
            <pc:docMk/>
            <pc:sldMk cId="2626201081" sldId="344"/>
            <ac:spMk id="3" creationId="{0953EA28-04C0-01FC-3D48-B0AFE2522017}"/>
          </ac:spMkLst>
        </pc:spChg>
      </pc:sldChg>
      <pc:sldChg chg="add">
        <pc:chgData name="Lucie Konečná" userId="e77d300807919a1d" providerId="LiveId" clId="{403B0292-C14E-4A0A-A75C-B6DBC82EBEA6}" dt="2024-04-21T08:44:45.449" v="6"/>
        <pc:sldMkLst>
          <pc:docMk/>
          <pc:sldMk cId="2208196517" sldId="34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E1F37-4FCE-444B-AC2B-A21C6770713B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103DE-920A-48A0-9B40-F678CA4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564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103DE-920A-48A0-9B40-F678CA472F7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461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103DE-920A-48A0-9B40-F678CA472F7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164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47790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2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69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499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71991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02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05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88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98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6487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265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696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9A7B29-9B37-4611-AC5F-07E7BD4F6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3263" y="1439774"/>
            <a:ext cx="8635641" cy="4019990"/>
          </a:xfrm>
        </p:spPr>
        <p:txBody>
          <a:bodyPr/>
          <a:lstStyle/>
          <a:p>
            <a:r>
              <a:rPr lang="cs-CZ" sz="5400" b="1" dirty="0" err="1"/>
              <a:t>Violent</a:t>
            </a:r>
            <a:r>
              <a:rPr lang="cs-CZ" sz="5400" b="1" dirty="0"/>
              <a:t> Non-</a:t>
            </a:r>
            <a:r>
              <a:rPr lang="cs-CZ" sz="5400" b="1" dirty="0" err="1"/>
              <a:t>State</a:t>
            </a:r>
            <a:r>
              <a:rPr lang="cs-CZ" sz="5400" b="1" dirty="0"/>
              <a:t> </a:t>
            </a:r>
            <a:r>
              <a:rPr lang="cs-CZ" sz="5400" b="1" dirty="0" err="1"/>
              <a:t>Actors</a:t>
            </a:r>
            <a:r>
              <a:rPr lang="cs-CZ" sz="5400" b="1" dirty="0"/>
              <a:t> (VNSA) and </a:t>
            </a:r>
            <a:r>
              <a:rPr lang="cs-CZ" sz="5400" b="1" dirty="0" err="1"/>
              <a:t>Contemporary</a:t>
            </a:r>
            <a:r>
              <a:rPr lang="cs-CZ" sz="5400" b="1" dirty="0"/>
              <a:t> </a:t>
            </a:r>
            <a:r>
              <a:rPr lang="cs-CZ" sz="5400" b="1" dirty="0" err="1"/>
              <a:t>Armed</a:t>
            </a:r>
            <a:r>
              <a:rPr lang="cs-CZ" sz="5400" b="1" dirty="0"/>
              <a:t> </a:t>
            </a:r>
            <a:r>
              <a:rPr lang="cs-CZ" sz="5400" b="1" dirty="0" err="1"/>
              <a:t>Conflicts</a:t>
            </a:r>
            <a:endParaRPr lang="cs-CZ" sz="5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C607AE-408D-4A1E-8B41-B0D674A46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560" y="5459764"/>
            <a:ext cx="6947671" cy="1283936"/>
          </a:xfrm>
        </p:spPr>
        <p:txBody>
          <a:bodyPr>
            <a:normAutofit/>
          </a:bodyPr>
          <a:lstStyle/>
          <a:p>
            <a:r>
              <a:rPr lang="cs-CZ" dirty="0"/>
              <a:t>Lucie Konečná </a:t>
            </a:r>
          </a:p>
          <a:p>
            <a:r>
              <a:rPr lang="en-US" dirty="0"/>
              <a:t>CDSn4005 Security Systems and Actors </a:t>
            </a:r>
            <a:endParaRPr lang="cs-CZ" dirty="0"/>
          </a:p>
          <a:p>
            <a:r>
              <a:rPr lang="cs-CZ"/>
              <a:t>23/4/2024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7236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0F6DA-E2CA-54CE-70D2-B59C024FA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VNSA </a:t>
            </a:r>
            <a:r>
              <a:rPr lang="cs-CZ" dirty="0"/>
              <a:t>T</a:t>
            </a:r>
            <a:r>
              <a:rPr lang="en-US" dirty="0" err="1"/>
              <a:t>ypology</a:t>
            </a:r>
            <a:r>
              <a:rPr lang="en-US" dirty="0"/>
              <a:t> according to Williams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E98589-466C-3EED-8872-84C0C4112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3906078" cy="3581400"/>
          </a:xfrm>
        </p:spPr>
        <p:txBody>
          <a:bodyPr/>
          <a:lstStyle/>
          <a:p>
            <a:r>
              <a:rPr lang="en-US" dirty="0"/>
              <a:t>Rebels/Insurgency  </a:t>
            </a:r>
            <a:endParaRPr lang="cs-CZ" dirty="0"/>
          </a:p>
          <a:p>
            <a:r>
              <a:rPr lang="en-US" dirty="0"/>
              <a:t>Militia  </a:t>
            </a:r>
            <a:endParaRPr lang="cs-CZ" dirty="0"/>
          </a:p>
          <a:p>
            <a:r>
              <a:rPr lang="en-US" dirty="0"/>
              <a:t>Paramilitary units  </a:t>
            </a:r>
            <a:endParaRPr lang="cs-CZ" dirty="0"/>
          </a:p>
          <a:p>
            <a:r>
              <a:rPr lang="en-US" dirty="0"/>
              <a:t>Terrorist groups  </a:t>
            </a:r>
            <a:endParaRPr lang="cs-CZ" dirty="0"/>
          </a:p>
          <a:p>
            <a:r>
              <a:rPr lang="en-US" dirty="0"/>
              <a:t>Warlords  </a:t>
            </a:r>
            <a:endParaRPr lang="cs-CZ" dirty="0"/>
          </a:p>
          <a:p>
            <a:r>
              <a:rPr lang="cs-CZ" dirty="0" err="1"/>
              <a:t>Criminal</a:t>
            </a:r>
            <a:r>
              <a:rPr lang="cs-CZ" dirty="0"/>
              <a:t> </a:t>
            </a:r>
            <a:r>
              <a:rPr lang="cs-CZ" dirty="0" err="1"/>
              <a:t>organizations</a:t>
            </a:r>
            <a:r>
              <a:rPr lang="en-US" dirty="0"/>
              <a:t> and gangs</a:t>
            </a:r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E7D6549-5B6F-F4BA-CE54-01DB897DA191}"/>
              </a:ext>
            </a:extLst>
          </p:cNvPr>
          <p:cNvSpPr txBox="1">
            <a:spLocks/>
          </p:cNvSpPr>
          <p:nvPr/>
        </p:nvSpPr>
        <p:spPr>
          <a:xfrm>
            <a:off x="6172200" y="2171700"/>
            <a:ext cx="5695122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Motivations</a:t>
            </a:r>
            <a:r>
              <a:rPr lang="cs-CZ" dirty="0"/>
              <a:t> and </a:t>
            </a:r>
            <a:r>
              <a:rPr lang="cs-CZ" dirty="0" err="1"/>
              <a:t>purpose</a:t>
            </a:r>
            <a:endParaRPr lang="cs-CZ" dirty="0"/>
          </a:p>
          <a:p>
            <a:r>
              <a:rPr lang="cs-CZ" dirty="0" err="1"/>
              <a:t>Strength</a:t>
            </a:r>
            <a:r>
              <a:rPr lang="cs-CZ" dirty="0"/>
              <a:t> and </a:t>
            </a:r>
            <a:r>
              <a:rPr lang="cs-CZ" dirty="0" err="1"/>
              <a:t>scope</a:t>
            </a:r>
            <a:endParaRPr lang="cs-CZ" dirty="0"/>
          </a:p>
          <a:p>
            <a:r>
              <a:rPr lang="cs-CZ" dirty="0" err="1"/>
              <a:t>Funding</a:t>
            </a:r>
            <a:r>
              <a:rPr lang="cs-CZ" dirty="0"/>
              <a:t> and </a:t>
            </a:r>
            <a:r>
              <a:rPr lang="cs-CZ" dirty="0" err="1"/>
              <a:t>access</a:t>
            </a:r>
            <a:r>
              <a:rPr lang="cs-CZ" dirty="0"/>
              <a:t> to </a:t>
            </a:r>
            <a:r>
              <a:rPr lang="cs-CZ" dirty="0" err="1"/>
              <a:t>resources</a:t>
            </a:r>
            <a:endParaRPr lang="cs-CZ" dirty="0"/>
          </a:p>
          <a:p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err="1"/>
              <a:t>structure</a:t>
            </a:r>
            <a:endParaRPr lang="cs-CZ" dirty="0"/>
          </a:p>
          <a:p>
            <a:r>
              <a:rPr lang="cs-CZ" dirty="0"/>
              <a:t>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violence</a:t>
            </a:r>
            <a:endParaRPr lang="cs-CZ" dirty="0"/>
          </a:p>
          <a:p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VNSA and </a:t>
            </a:r>
            <a:r>
              <a:rPr lang="cs-CZ" dirty="0" err="1"/>
              <a:t>state</a:t>
            </a:r>
            <a:endParaRPr lang="cs-CZ" dirty="0"/>
          </a:p>
          <a:p>
            <a:r>
              <a:rPr lang="en-US" dirty="0"/>
              <a:t>Functions VNSAs fulfill for members and supporters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077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0F6DA-E2CA-54CE-70D2-B59C024FA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VNSA </a:t>
            </a:r>
            <a:r>
              <a:rPr lang="cs-CZ" dirty="0"/>
              <a:t>T</a:t>
            </a:r>
            <a:r>
              <a:rPr lang="en-US" dirty="0" err="1"/>
              <a:t>ypology</a:t>
            </a:r>
            <a:r>
              <a:rPr lang="en-US" dirty="0"/>
              <a:t> according to </a:t>
            </a:r>
            <a:r>
              <a:rPr lang="cs-CZ" dirty="0" err="1"/>
              <a:t>Ezrow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E98589-466C-3EED-8872-84C0C4112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3906078" cy="3581400"/>
          </a:xfrm>
        </p:spPr>
        <p:txBody>
          <a:bodyPr/>
          <a:lstStyle/>
          <a:p>
            <a:r>
              <a:rPr lang="cs-CZ" dirty="0" err="1"/>
              <a:t>Insurgents</a:t>
            </a:r>
            <a:endParaRPr lang="cs-CZ" dirty="0"/>
          </a:p>
          <a:p>
            <a:r>
              <a:rPr lang="cs-CZ" dirty="0" err="1"/>
              <a:t>Warlords</a:t>
            </a:r>
            <a:r>
              <a:rPr lang="cs-CZ" dirty="0"/>
              <a:t> and </a:t>
            </a:r>
            <a:r>
              <a:rPr lang="cs-CZ" dirty="0" err="1"/>
              <a:t>Marauders</a:t>
            </a:r>
            <a:endParaRPr lang="cs-CZ" dirty="0"/>
          </a:p>
          <a:p>
            <a:r>
              <a:rPr lang="en-US" dirty="0"/>
              <a:t>Paramilitary units  </a:t>
            </a:r>
            <a:endParaRPr lang="cs-CZ" dirty="0"/>
          </a:p>
          <a:p>
            <a:r>
              <a:rPr lang="en-US" dirty="0"/>
              <a:t>Terrorist </a:t>
            </a:r>
            <a:r>
              <a:rPr lang="cs-CZ" dirty="0" err="1"/>
              <a:t>Organizations</a:t>
            </a:r>
            <a:endParaRPr lang="cs-CZ" dirty="0"/>
          </a:p>
          <a:p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companies</a:t>
            </a:r>
            <a:endParaRPr lang="cs-CZ" dirty="0"/>
          </a:p>
          <a:p>
            <a:r>
              <a:rPr lang="cs-CZ" dirty="0" err="1"/>
              <a:t>Organized</a:t>
            </a:r>
            <a:r>
              <a:rPr lang="cs-CZ" dirty="0"/>
              <a:t> </a:t>
            </a:r>
            <a:r>
              <a:rPr lang="cs-CZ" dirty="0" err="1"/>
              <a:t>crime</a:t>
            </a:r>
            <a:r>
              <a:rPr lang="cs-CZ" dirty="0"/>
              <a:t> </a:t>
            </a:r>
            <a:r>
              <a:rPr lang="en-US" dirty="0"/>
              <a:t>and gangs</a:t>
            </a:r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E7D6549-5B6F-F4BA-CE54-01DB897DA191}"/>
              </a:ext>
            </a:extLst>
          </p:cNvPr>
          <p:cNvSpPr txBox="1">
            <a:spLocks/>
          </p:cNvSpPr>
          <p:nvPr/>
        </p:nvSpPr>
        <p:spPr>
          <a:xfrm>
            <a:off x="6172200" y="2171700"/>
            <a:ext cx="5695122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Motivation</a:t>
            </a:r>
            <a:endParaRPr lang="cs-CZ" dirty="0"/>
          </a:p>
          <a:p>
            <a:r>
              <a:rPr lang="cs-CZ" dirty="0" err="1"/>
              <a:t>Strategy</a:t>
            </a:r>
            <a:r>
              <a:rPr lang="cs-CZ" dirty="0"/>
              <a:t> and </a:t>
            </a:r>
            <a:r>
              <a:rPr lang="cs-CZ" dirty="0" err="1"/>
              <a:t>tactics</a:t>
            </a:r>
            <a:endParaRPr lang="cs-CZ" dirty="0"/>
          </a:p>
          <a:p>
            <a:r>
              <a:rPr lang="cs-CZ" dirty="0" err="1"/>
              <a:t>Funding</a:t>
            </a:r>
            <a:r>
              <a:rPr lang="cs-CZ" dirty="0"/>
              <a:t> and </a:t>
            </a:r>
            <a:r>
              <a:rPr lang="cs-CZ" dirty="0" err="1"/>
              <a:t>access</a:t>
            </a:r>
            <a:r>
              <a:rPr lang="cs-CZ" dirty="0"/>
              <a:t> to </a:t>
            </a:r>
            <a:r>
              <a:rPr lang="cs-CZ" dirty="0" err="1"/>
              <a:t>resources</a:t>
            </a:r>
            <a:endParaRPr lang="cs-CZ" dirty="0"/>
          </a:p>
          <a:p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err="1"/>
              <a:t>structure</a:t>
            </a:r>
            <a:endParaRPr lang="cs-CZ" dirty="0"/>
          </a:p>
          <a:p>
            <a:r>
              <a:rPr lang="cs-CZ" dirty="0" err="1"/>
              <a:t>Scope</a:t>
            </a:r>
            <a:r>
              <a:rPr lang="cs-CZ" dirty="0"/>
              <a:t> and </a:t>
            </a:r>
            <a:r>
              <a:rPr lang="cs-CZ" dirty="0" err="1"/>
              <a:t>power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Victims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Legitimacy</a:t>
            </a:r>
            <a:r>
              <a:rPr lang="cs-CZ" dirty="0">
                <a:solidFill>
                  <a:srgbClr val="FF0000"/>
                </a:solidFill>
              </a:rPr>
              <a:t> and popularity</a:t>
            </a:r>
          </a:p>
        </p:txBody>
      </p:sp>
    </p:spTree>
    <p:extLst>
      <p:ext uri="{BB962C8B-B14F-4D97-AF65-F5344CB8AC3E}">
        <p14:creationId xmlns:p14="http://schemas.microsoft.com/office/powerpoint/2010/main" val="2661752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1DC6C-7E45-A090-8D2B-56D1BCCDE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880" y="147320"/>
            <a:ext cx="10820400" cy="1485900"/>
          </a:xfrm>
        </p:spPr>
        <p:txBody>
          <a:bodyPr/>
          <a:lstStyle/>
          <a:p>
            <a:r>
              <a:rPr lang="en-US" dirty="0"/>
              <a:t>VNSA </a:t>
            </a:r>
            <a:r>
              <a:rPr lang="cs-CZ" dirty="0"/>
              <a:t>T</a:t>
            </a:r>
            <a:r>
              <a:rPr lang="en-US" dirty="0" err="1"/>
              <a:t>ypology</a:t>
            </a:r>
            <a:r>
              <a:rPr lang="en-US" dirty="0"/>
              <a:t> according to </a:t>
            </a:r>
            <a:r>
              <a:rPr lang="cs-CZ" dirty="0" err="1"/>
              <a:t>Schneckener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986934A-A7FF-DAB1-3863-1C0A9414E7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7385" y="1030163"/>
            <a:ext cx="9239254" cy="582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046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96362-2C72-750A-C8B5-4BE5A79A9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Insurgency and </a:t>
            </a:r>
            <a:r>
              <a:rPr lang="cs-CZ" dirty="0" err="1"/>
              <a:t>rebels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8B1EDE-19FF-1E35-CD60-AF9D0EA64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304" y="1560443"/>
            <a:ext cx="9601200" cy="3581400"/>
          </a:xfrm>
        </p:spPr>
        <p:txBody>
          <a:bodyPr/>
          <a:lstStyle/>
          <a:p>
            <a:r>
              <a:rPr lang="en-US" dirty="0"/>
              <a:t>The primary raison d'être of these groups is to achieve some political goal</a:t>
            </a:r>
            <a:endParaRPr lang="cs-CZ" dirty="0"/>
          </a:p>
          <a:p>
            <a:r>
              <a:rPr lang="cs-CZ" dirty="0" err="1"/>
              <a:t>Territorial</a:t>
            </a:r>
            <a:r>
              <a:rPr lang="cs-CZ" dirty="0"/>
              <a:t> </a:t>
            </a:r>
            <a:r>
              <a:rPr lang="cs-CZ" dirty="0" err="1"/>
              <a:t>control</a:t>
            </a:r>
            <a:endParaRPr lang="cs-CZ" dirty="0"/>
          </a:p>
          <a:p>
            <a:r>
              <a:rPr lang="en-US" dirty="0"/>
              <a:t>Strategy - </a:t>
            </a:r>
            <a:r>
              <a:rPr lang="cs-CZ" dirty="0"/>
              <a:t>i</a:t>
            </a:r>
            <a:r>
              <a:rPr lang="en-US" dirty="0" err="1"/>
              <a:t>rregular</a:t>
            </a:r>
            <a:r>
              <a:rPr lang="en-US" dirty="0"/>
              <a:t> </a:t>
            </a:r>
            <a:r>
              <a:rPr lang="cs-CZ" dirty="0"/>
              <a:t>a</a:t>
            </a:r>
            <a:r>
              <a:rPr lang="en-US" dirty="0" err="1"/>
              <a:t>ttacks</a:t>
            </a:r>
            <a:r>
              <a:rPr lang="en-US" dirty="0"/>
              <a:t> and </a:t>
            </a:r>
            <a:r>
              <a:rPr lang="cs-CZ" dirty="0"/>
              <a:t>w</a:t>
            </a:r>
            <a:r>
              <a:rPr lang="en-US" dirty="0" err="1"/>
              <a:t>ar</a:t>
            </a:r>
            <a:r>
              <a:rPr lang="en-US" dirty="0"/>
              <a:t> of </a:t>
            </a:r>
            <a:r>
              <a:rPr lang="cs-CZ" dirty="0"/>
              <a:t>a</a:t>
            </a:r>
            <a:r>
              <a:rPr lang="en-US" dirty="0" err="1"/>
              <a:t>ttrition</a:t>
            </a:r>
            <a:endParaRPr lang="cs-CZ" dirty="0"/>
          </a:p>
          <a:p>
            <a:r>
              <a:rPr lang="en-US" dirty="0"/>
              <a:t>Hierarchical structure, in recent years there has been decentralization</a:t>
            </a:r>
            <a:endParaRPr lang="cs-CZ" dirty="0"/>
          </a:p>
          <a:p>
            <a:r>
              <a:rPr lang="en-US" dirty="0"/>
              <a:t>A threat to the legitimacy of the state</a:t>
            </a:r>
            <a:endParaRPr lang="cs-CZ" dirty="0"/>
          </a:p>
          <a:p>
            <a:r>
              <a:rPr lang="en-US" dirty="0"/>
              <a:t>Four basic types: </a:t>
            </a:r>
            <a:r>
              <a:rPr lang="en-US" b="1" dirty="0"/>
              <a:t>liberationist, separatist, reformist/revolutionary, and religious/traditional.</a:t>
            </a:r>
            <a:endParaRPr lang="cs-CZ" b="1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B68037-F8CE-B486-DD12-667E45D01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6802" y="4193776"/>
            <a:ext cx="5994718" cy="235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773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96362-2C72-750A-C8B5-4BE5A79A9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922" y="-62396"/>
            <a:ext cx="9601200" cy="1485900"/>
          </a:xfrm>
        </p:spPr>
        <p:txBody>
          <a:bodyPr/>
          <a:lstStyle/>
          <a:p>
            <a:pPr algn="ctr"/>
            <a:r>
              <a:rPr lang="cs-CZ" dirty="0" err="1"/>
              <a:t>Insurgency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A75592E-2EEC-6DD8-B502-A2572550EB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6329" y="680554"/>
            <a:ext cx="7190508" cy="6094852"/>
          </a:xfrm>
        </p:spPr>
      </p:pic>
    </p:spTree>
    <p:extLst>
      <p:ext uri="{BB962C8B-B14F-4D97-AF65-F5344CB8AC3E}">
        <p14:creationId xmlns:p14="http://schemas.microsoft.com/office/powerpoint/2010/main" val="2141562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29218-938C-FA53-093E-7641258B6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Terrorist</a:t>
            </a:r>
            <a:r>
              <a:rPr lang="cs-CZ" dirty="0"/>
              <a:t> </a:t>
            </a:r>
            <a:r>
              <a:rPr lang="cs-CZ" dirty="0" err="1"/>
              <a:t>Organizations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131779-6C62-5DF9-1741-BE82343EB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428750"/>
            <a:ext cx="9601200" cy="3581400"/>
          </a:xfrm>
        </p:spPr>
        <p:txBody>
          <a:bodyPr/>
          <a:lstStyle/>
          <a:p>
            <a:r>
              <a:rPr lang="en-US" dirty="0"/>
              <a:t>A deliberate form of politically motivated violence</a:t>
            </a:r>
            <a:endParaRPr lang="cs-CZ" dirty="0"/>
          </a:p>
          <a:p>
            <a:r>
              <a:rPr lang="cs-CZ" dirty="0" err="1"/>
              <a:t>Lack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territorial</a:t>
            </a:r>
            <a:r>
              <a:rPr lang="cs-CZ" dirty="0"/>
              <a:t> </a:t>
            </a:r>
            <a:r>
              <a:rPr lang="cs-CZ" dirty="0" err="1"/>
              <a:t>character</a:t>
            </a:r>
            <a:endParaRPr lang="cs-CZ" dirty="0"/>
          </a:p>
          <a:p>
            <a:r>
              <a:rPr lang="en-US" dirty="0"/>
              <a:t>Low threat to state legitimacy (very little public support)</a:t>
            </a:r>
            <a:endParaRPr lang="cs-CZ" dirty="0"/>
          </a:p>
          <a:p>
            <a:r>
              <a:rPr lang="en-US" dirty="0"/>
              <a:t>Strategy - psychological impact, shock a wide audience, attacks mainly on civilians</a:t>
            </a:r>
            <a:endParaRPr lang="cs-CZ" dirty="0"/>
          </a:p>
          <a:p>
            <a:r>
              <a:rPr lang="cs-CZ" dirty="0" err="1"/>
              <a:t>Structure</a:t>
            </a:r>
            <a:r>
              <a:rPr lang="cs-CZ" dirty="0"/>
              <a:t> - </a:t>
            </a:r>
            <a:r>
              <a:rPr lang="cs-CZ" dirty="0" err="1"/>
              <a:t>currently</a:t>
            </a:r>
            <a:r>
              <a:rPr lang="cs-CZ" dirty="0"/>
              <a:t> </a:t>
            </a:r>
            <a:r>
              <a:rPr lang="cs-CZ" dirty="0" err="1"/>
              <a:t>mainly</a:t>
            </a:r>
            <a:r>
              <a:rPr lang="cs-CZ" dirty="0"/>
              <a:t> network</a:t>
            </a:r>
          </a:p>
          <a:p>
            <a:r>
              <a:rPr lang="en-US" dirty="0" err="1"/>
              <a:t>Arquilla</a:t>
            </a:r>
            <a:r>
              <a:rPr lang="en-US" dirty="0"/>
              <a:t> a </a:t>
            </a:r>
            <a:r>
              <a:rPr lang="en-US" dirty="0" err="1"/>
              <a:t>Ronfeldt</a:t>
            </a:r>
            <a:r>
              <a:rPr lang="en-US" dirty="0"/>
              <a:t> (2001) - Networks and Netwars: The Future of Terror, Crime, and Militancy</a:t>
            </a:r>
            <a:endParaRPr lang="cs-CZ" dirty="0"/>
          </a:p>
          <a:p>
            <a:r>
              <a:rPr lang="it-IT" dirty="0"/>
              <a:t>Zelinsky a Shubik (2008) – hierarchy, franchise,  venture capital, a brand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F9F6F3-0202-30E9-FF8B-8FF828FFD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434" y="4811780"/>
            <a:ext cx="5749925" cy="2002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467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009979-988C-5C31-0686-5BE2E759F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Warlordism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95696-CB66-3AA6-1270-F8A8982BF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00809"/>
            <a:ext cx="9601200" cy="3581400"/>
          </a:xfrm>
        </p:spPr>
        <p:txBody>
          <a:bodyPr/>
          <a:lstStyle/>
          <a:p>
            <a:r>
              <a:rPr lang="cs-CZ" dirty="0" err="1"/>
              <a:t>Primarily</a:t>
            </a:r>
            <a:r>
              <a:rPr lang="cs-CZ" dirty="0"/>
              <a:t> </a:t>
            </a:r>
            <a:r>
              <a:rPr lang="cs-CZ" dirty="0" err="1"/>
              <a:t>economically</a:t>
            </a:r>
            <a:r>
              <a:rPr lang="cs-CZ" dirty="0"/>
              <a:t> </a:t>
            </a:r>
            <a:r>
              <a:rPr lang="cs-CZ" dirty="0" err="1"/>
              <a:t>motivated</a:t>
            </a:r>
            <a:r>
              <a:rPr lang="cs-CZ" dirty="0"/>
              <a:t> </a:t>
            </a:r>
            <a:r>
              <a:rPr lang="cs-CZ" dirty="0" err="1"/>
              <a:t>violence</a:t>
            </a:r>
            <a:endParaRPr lang="cs-CZ" dirty="0"/>
          </a:p>
          <a:p>
            <a:r>
              <a:rPr lang="cs-CZ" dirty="0" err="1"/>
              <a:t>Strong</a:t>
            </a:r>
            <a:r>
              <a:rPr lang="cs-CZ" dirty="0"/>
              <a:t> </a:t>
            </a:r>
            <a:r>
              <a:rPr lang="cs-CZ" dirty="0" err="1"/>
              <a:t>territorial</a:t>
            </a:r>
            <a:r>
              <a:rPr lang="cs-CZ" dirty="0"/>
              <a:t> </a:t>
            </a:r>
            <a:r>
              <a:rPr lang="cs-CZ" dirty="0" err="1"/>
              <a:t>character</a:t>
            </a:r>
            <a:endParaRPr lang="cs-CZ" dirty="0"/>
          </a:p>
          <a:p>
            <a:r>
              <a:rPr lang="en-US" dirty="0"/>
              <a:t>Hierarchical structure - headed by a charismatic leader</a:t>
            </a:r>
            <a:endParaRPr lang="cs-CZ" dirty="0"/>
          </a:p>
          <a:p>
            <a:r>
              <a:rPr lang="en-US" dirty="0"/>
              <a:t>A threat especially to weak states</a:t>
            </a:r>
            <a:endParaRPr lang="cs-CZ" dirty="0"/>
          </a:p>
          <a:p>
            <a:r>
              <a:rPr lang="en-US" dirty="0"/>
              <a:t>Strategy - marauding terror, unpredictable and random violence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5F0C23B-3F8D-8A68-3AFC-BB0FDA580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007" y="3725850"/>
            <a:ext cx="7081986" cy="297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059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8B15DB-3AA7-510A-55A8-21484A38F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Organized</a:t>
            </a:r>
            <a:r>
              <a:rPr lang="cs-CZ" dirty="0"/>
              <a:t> </a:t>
            </a:r>
            <a:r>
              <a:rPr lang="cs-CZ" dirty="0" err="1"/>
              <a:t>Crime</a:t>
            </a:r>
            <a:r>
              <a:rPr lang="cs-CZ" dirty="0"/>
              <a:t> </a:t>
            </a:r>
            <a:r>
              <a:rPr lang="en-US" dirty="0"/>
              <a:t>and </a:t>
            </a:r>
            <a:r>
              <a:rPr lang="cs-CZ" dirty="0"/>
              <a:t>G</a:t>
            </a:r>
            <a:r>
              <a:rPr lang="en-US" dirty="0" err="1"/>
              <a:t>angs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80FE1-17FF-632B-E2E2-DDB09C490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035" y="1638300"/>
            <a:ext cx="9601200" cy="3581400"/>
          </a:xfrm>
        </p:spPr>
        <p:txBody>
          <a:bodyPr/>
          <a:lstStyle/>
          <a:p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motivation</a:t>
            </a:r>
            <a:endParaRPr lang="cs-CZ" dirty="0"/>
          </a:p>
          <a:p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transnational</a:t>
            </a:r>
            <a:endParaRPr lang="cs-CZ" dirty="0"/>
          </a:p>
          <a:p>
            <a:r>
              <a:rPr lang="cs-CZ" dirty="0" err="1"/>
              <a:t>Hierarchical</a:t>
            </a:r>
            <a:r>
              <a:rPr lang="cs-CZ" dirty="0"/>
              <a:t> and network </a:t>
            </a:r>
            <a:r>
              <a:rPr lang="cs-CZ" dirty="0" err="1"/>
              <a:t>structure</a:t>
            </a:r>
            <a:endParaRPr lang="cs-CZ" dirty="0"/>
          </a:p>
          <a:p>
            <a:r>
              <a:rPr lang="en-US" dirty="0"/>
              <a:t>Strategy - use of violence to achieve economic goals, attempt to avoid media attention, violence especially in times of uncertainty</a:t>
            </a:r>
            <a:endParaRPr lang="cs-CZ" dirty="0"/>
          </a:p>
          <a:p>
            <a:r>
              <a:rPr lang="en-US" dirty="0"/>
              <a:t>The effort to subvert the structures of the state - they do not want to completely destroy the state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8F9F047-3C25-D8DB-3A08-464B4507A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C810061-5EE9-C8FF-F829-177510D52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D1DA58C-8A70-769B-F490-C5742C518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513" y="4303650"/>
            <a:ext cx="7827043" cy="214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640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50C46-3770-6374-4BE9-2FB9252D7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Military</a:t>
            </a:r>
            <a:r>
              <a:rPr lang="cs-CZ" dirty="0"/>
              <a:t> </a:t>
            </a:r>
            <a:r>
              <a:rPr lang="cs-CZ" dirty="0" err="1"/>
              <a:t>Companies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E005DC-C72D-27CF-7133-235E9F618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530626"/>
            <a:ext cx="9601200" cy="4989444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motivation</a:t>
            </a:r>
            <a:endParaRPr lang="cs-CZ" dirty="0"/>
          </a:p>
          <a:p>
            <a:r>
              <a:rPr lang="en-US" dirty="0"/>
              <a:t>Territoriality is related to the type of task/contract</a:t>
            </a:r>
            <a:endParaRPr lang="cs-CZ" dirty="0"/>
          </a:p>
          <a:p>
            <a:r>
              <a:rPr lang="cs-CZ" dirty="0" err="1"/>
              <a:t>Hierarchical</a:t>
            </a:r>
            <a:r>
              <a:rPr lang="cs-CZ" dirty="0"/>
              <a:t> </a:t>
            </a:r>
            <a:r>
              <a:rPr lang="cs-CZ" dirty="0" err="1"/>
              <a:t>structure</a:t>
            </a:r>
            <a:endParaRPr lang="cs-CZ" dirty="0"/>
          </a:p>
          <a:p>
            <a:r>
              <a:rPr lang="en-US" dirty="0"/>
              <a:t>Strategy - they do</a:t>
            </a:r>
            <a:r>
              <a:rPr lang="cs-CZ" dirty="0"/>
              <a:t> no</a:t>
            </a:r>
            <a:r>
              <a:rPr lang="en-US" dirty="0"/>
              <a:t>t have long-term strategies, it always depends on the contract</a:t>
            </a:r>
            <a:endParaRPr lang="cs-CZ" dirty="0"/>
          </a:p>
          <a:p>
            <a:r>
              <a:rPr lang="cs-CZ" dirty="0"/>
              <a:t>C</a:t>
            </a:r>
            <a:r>
              <a:rPr lang="en-US" dirty="0"/>
              <a:t>an threaten the state's monopoly on the use of violence, ineffective as a long-term solution</a:t>
            </a:r>
            <a:endParaRPr lang="cs-CZ" dirty="0"/>
          </a:p>
          <a:p>
            <a:r>
              <a:rPr lang="cs-CZ" dirty="0" err="1"/>
              <a:t>Executive</a:t>
            </a:r>
            <a:r>
              <a:rPr lang="cs-CZ" dirty="0"/>
              <a:t> </a:t>
            </a:r>
            <a:r>
              <a:rPr lang="cs-CZ" dirty="0" err="1"/>
              <a:t>Outcomes</a:t>
            </a:r>
            <a:r>
              <a:rPr lang="cs-CZ" dirty="0"/>
              <a:t>, </a:t>
            </a:r>
            <a:r>
              <a:rPr lang="cs-CZ" dirty="0" err="1"/>
              <a:t>Blackwaters</a:t>
            </a:r>
            <a:r>
              <a:rPr lang="cs-CZ" dirty="0"/>
              <a:t>/</a:t>
            </a:r>
            <a:r>
              <a:rPr lang="cs-CZ" dirty="0" err="1"/>
              <a:t>Academi</a:t>
            </a:r>
            <a:r>
              <a:rPr lang="cs-CZ" dirty="0"/>
              <a:t>, Wagner Group</a:t>
            </a:r>
          </a:p>
          <a:p>
            <a:r>
              <a:rPr lang="en-US" dirty="0"/>
              <a:t>United Nations Mercenary Convention 2001</a:t>
            </a:r>
            <a:r>
              <a:rPr lang="cs-CZ" dirty="0"/>
              <a:t> (</a:t>
            </a:r>
            <a:r>
              <a:rPr lang="en-US" dirty="0"/>
              <a:t>The convention extends on the Geneva Conventions Protocol I which in Article 47(1) states that a mercenary cannot be a lawful combatant or prisoner of war</a:t>
            </a:r>
            <a:r>
              <a:rPr lang="cs-CZ" dirty="0"/>
              <a:t>)</a:t>
            </a:r>
          </a:p>
          <a:p>
            <a:r>
              <a:rPr lang="cs-CZ" dirty="0" err="1"/>
              <a:t>Mercenaries</a:t>
            </a:r>
            <a:r>
              <a:rPr lang="cs-CZ" dirty="0"/>
              <a:t>: </a:t>
            </a:r>
            <a:r>
              <a:rPr lang="cs-CZ" dirty="0" err="1"/>
              <a:t>foreigner</a:t>
            </a:r>
            <a:r>
              <a:rPr lang="cs-CZ" dirty="0"/>
              <a:t>, i</a:t>
            </a:r>
            <a:r>
              <a:rPr lang="en-US" dirty="0" err="1"/>
              <a:t>ndependence</a:t>
            </a:r>
            <a:r>
              <a:rPr lang="en-US" dirty="0"/>
              <a:t> – not a member of the</a:t>
            </a:r>
            <a:r>
              <a:rPr lang="cs-CZ" dirty="0"/>
              <a:t> </a:t>
            </a:r>
            <a:r>
              <a:rPr lang="cs-CZ" dirty="0" err="1"/>
              <a:t>army</a:t>
            </a:r>
            <a:r>
              <a:rPr lang="cs-CZ" dirty="0"/>
              <a:t>,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motivation</a:t>
            </a:r>
            <a:r>
              <a:rPr lang="cs-CZ" dirty="0"/>
              <a:t>, </a:t>
            </a:r>
            <a:r>
              <a:rPr lang="cs-CZ" dirty="0" err="1"/>
              <a:t>obscure</a:t>
            </a:r>
            <a:r>
              <a:rPr lang="cs-CZ" dirty="0"/>
              <a:t> </a:t>
            </a:r>
            <a:r>
              <a:rPr lang="cs-CZ" dirty="0" err="1"/>
              <a:t>recruitment</a:t>
            </a:r>
            <a:r>
              <a:rPr lang="cs-CZ" dirty="0"/>
              <a:t>, </a:t>
            </a:r>
            <a:r>
              <a:rPr lang="cs-CZ" dirty="0" err="1"/>
              <a:t>short</a:t>
            </a:r>
            <a:r>
              <a:rPr lang="cs-CZ" dirty="0"/>
              <a:t>-term/ad hoc </a:t>
            </a:r>
            <a:r>
              <a:rPr lang="cs-CZ" dirty="0" err="1"/>
              <a:t>tasks</a:t>
            </a:r>
            <a:r>
              <a:rPr lang="cs-CZ" dirty="0"/>
              <a:t>, </a:t>
            </a:r>
            <a:r>
              <a:rPr lang="cs-CZ" dirty="0" err="1"/>
              <a:t>engaged</a:t>
            </a:r>
            <a:r>
              <a:rPr lang="cs-CZ" dirty="0"/>
              <a:t> in </a:t>
            </a:r>
            <a:r>
              <a:rPr lang="cs-CZ" dirty="0" err="1"/>
              <a:t>combat</a:t>
            </a:r>
            <a:endParaRPr lang="cs-CZ" dirty="0"/>
          </a:p>
          <a:p>
            <a:r>
              <a:rPr lang="en-US" dirty="0"/>
              <a:t>Military Providing Firms, Military Consulting Firms, Military Supporting Firms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4722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263AD-CBF5-2EE2-4E5D-FAAF95F06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930" y="119270"/>
            <a:ext cx="9601200" cy="1485900"/>
          </a:xfrm>
        </p:spPr>
        <p:txBody>
          <a:bodyPr/>
          <a:lstStyle/>
          <a:p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err="1"/>
              <a:t>Participation</a:t>
            </a:r>
            <a:r>
              <a:rPr lang="cs-CZ" dirty="0"/>
              <a:t>- </a:t>
            </a:r>
            <a:r>
              <a:rPr lang="cs-CZ" dirty="0" err="1"/>
              <a:t>Discuss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points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D9C976-EFC3-01B8-E5A8-EBC1E96E0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468506"/>
            <a:ext cx="9601200" cy="4703693"/>
          </a:xfrm>
        </p:spPr>
        <p:txBody>
          <a:bodyPr/>
          <a:lstStyle/>
          <a:p>
            <a:r>
              <a:rPr lang="en-US" dirty="0" err="1"/>
              <a:t>Wh</a:t>
            </a:r>
            <a:r>
              <a:rPr lang="cs-CZ" dirty="0" err="1"/>
              <a:t>ich</a:t>
            </a:r>
            <a:r>
              <a:rPr lang="en-US" dirty="0"/>
              <a:t> factors do you think have contributed to the increase in the </a:t>
            </a:r>
            <a:r>
              <a:rPr lang="cs-CZ" dirty="0" err="1"/>
              <a:t>deployment</a:t>
            </a:r>
            <a:r>
              <a:rPr lang="cs-CZ" dirty="0"/>
              <a:t> </a:t>
            </a:r>
            <a:r>
              <a:rPr lang="en-US" dirty="0"/>
              <a:t>of Private Military Companies?</a:t>
            </a:r>
            <a:endParaRPr lang="cs-CZ" dirty="0"/>
          </a:p>
          <a:p>
            <a:r>
              <a:rPr lang="en-US" dirty="0" err="1"/>
              <a:t>Wh</a:t>
            </a:r>
            <a:r>
              <a:rPr lang="cs-CZ" dirty="0" err="1"/>
              <a:t>at</a:t>
            </a:r>
            <a:r>
              <a:rPr lang="en-US" dirty="0"/>
              <a:t> type of VNSA do you think represents the biggest threat to the Czech Republic? Why?</a:t>
            </a:r>
            <a:endParaRPr lang="cs-CZ" dirty="0"/>
          </a:p>
          <a:p>
            <a:r>
              <a:rPr lang="en-US" dirty="0"/>
              <a:t>Do you know some examples of interstate conflicts after 1990 from Asia, America, Africa</a:t>
            </a:r>
            <a:r>
              <a:rPr lang="cs-CZ" dirty="0"/>
              <a:t>,</a:t>
            </a:r>
            <a:r>
              <a:rPr lang="en-US" dirty="0"/>
              <a:t> and Europe?</a:t>
            </a:r>
            <a:endParaRPr lang="cs-CZ" dirty="0"/>
          </a:p>
          <a:p>
            <a:r>
              <a:rPr lang="en-US" dirty="0"/>
              <a:t>Do you know any other c</a:t>
            </a:r>
            <a:r>
              <a:rPr lang="cs-CZ" dirty="0" err="1"/>
              <a:t>ontemporary</a:t>
            </a:r>
            <a:r>
              <a:rPr lang="en-US" dirty="0"/>
              <a:t> conflict trends that have not been mentioned?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30352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9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0C9E9-88B2-4EB1-9A0F-65B208BDA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509" y="0"/>
            <a:ext cx="9601200" cy="1485900"/>
          </a:xfrm>
        </p:spPr>
        <p:txBody>
          <a:bodyPr/>
          <a:lstStyle/>
          <a:p>
            <a:pPr algn="ctr"/>
            <a:r>
              <a:rPr lang="en-US" dirty="0"/>
              <a:t>Conflict - Definition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205C12-17AF-449C-B8EC-2320026BA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665018"/>
            <a:ext cx="10896600" cy="619298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1" dirty="0"/>
              <a:t>An armed conflict </a:t>
            </a:r>
            <a:r>
              <a:rPr lang="en-US" dirty="0"/>
              <a:t>is a contested incompatibility that concerns government and/or territory where the use of armed force between two parties, results in at least 25 battle-related deaths in one calendar year.</a:t>
            </a:r>
            <a:endParaRPr lang="cs-CZ" dirty="0"/>
          </a:p>
          <a:p>
            <a:pPr>
              <a:lnSpc>
                <a:spcPct val="80000"/>
              </a:lnSpc>
            </a:pPr>
            <a:r>
              <a:rPr lang="cs-CZ" b="1" dirty="0"/>
              <a:t>Conflict: </a:t>
            </a:r>
            <a:r>
              <a:rPr lang="en-US" dirty="0"/>
              <a:t>clash between two actors who have incompatible interests</a:t>
            </a:r>
            <a:r>
              <a:rPr lang="cs-CZ" dirty="0"/>
              <a:t>.</a:t>
            </a:r>
          </a:p>
          <a:p>
            <a:pPr>
              <a:lnSpc>
                <a:spcPct val="80000"/>
              </a:lnSpc>
            </a:pPr>
            <a:r>
              <a:rPr lang="en-US" dirty="0"/>
              <a:t>Necessary features of conflict according to </a:t>
            </a:r>
            <a:r>
              <a:rPr lang="en-US" dirty="0" err="1"/>
              <a:t>Holsti</a:t>
            </a:r>
            <a:r>
              <a:rPr lang="en-US" dirty="0"/>
              <a:t> (1991)</a:t>
            </a:r>
            <a:r>
              <a:rPr lang="cs-CZ" dirty="0"/>
              <a:t>:</a:t>
            </a:r>
          </a:p>
          <a:p>
            <a:pPr marL="530352" lvl="1" indent="0">
              <a:lnSpc>
                <a:spcPct val="80000"/>
              </a:lnSpc>
              <a:buNone/>
            </a:pPr>
            <a:r>
              <a:rPr lang="cs-CZ" i="0" dirty="0"/>
              <a:t> a) </a:t>
            </a:r>
            <a:r>
              <a:rPr lang="cs-CZ" i="0" dirty="0" err="1"/>
              <a:t>Actors</a:t>
            </a:r>
            <a:r>
              <a:rPr lang="cs-CZ" i="0" dirty="0"/>
              <a:t> </a:t>
            </a:r>
            <a:r>
              <a:rPr lang="cs-CZ" i="0" dirty="0" err="1"/>
              <a:t>of</a:t>
            </a:r>
            <a:r>
              <a:rPr lang="cs-CZ" i="0" dirty="0"/>
              <a:t> </a:t>
            </a:r>
            <a:r>
              <a:rPr lang="cs-CZ" i="0" dirty="0" err="1"/>
              <a:t>the</a:t>
            </a:r>
            <a:r>
              <a:rPr lang="cs-CZ" i="0" dirty="0"/>
              <a:t> </a:t>
            </a:r>
            <a:r>
              <a:rPr lang="cs-CZ" i="0" dirty="0" err="1"/>
              <a:t>conflict</a:t>
            </a:r>
            <a:endParaRPr lang="cs-CZ" i="0" dirty="0"/>
          </a:p>
          <a:p>
            <a:pPr marL="530352" lvl="1" indent="0">
              <a:lnSpc>
                <a:spcPct val="80000"/>
              </a:lnSpc>
              <a:buNone/>
            </a:pPr>
            <a:r>
              <a:rPr lang="cs-CZ" i="0" dirty="0"/>
              <a:t> b) Area </a:t>
            </a:r>
            <a:r>
              <a:rPr lang="cs-CZ" i="0" dirty="0" err="1"/>
              <a:t>of</a:t>
            </a:r>
            <a:r>
              <a:rPr lang="cs-CZ" i="0" dirty="0"/>
              <a:t> </a:t>
            </a:r>
            <a:r>
              <a:rPr lang="cs-CZ" i="0" dirty="0" err="1"/>
              <a:t>the</a:t>
            </a:r>
            <a:r>
              <a:rPr lang="cs-CZ" i="0" dirty="0"/>
              <a:t> </a:t>
            </a:r>
            <a:r>
              <a:rPr lang="cs-CZ" i="0" dirty="0" err="1"/>
              <a:t>clash</a:t>
            </a:r>
            <a:r>
              <a:rPr lang="cs-CZ" i="0" dirty="0"/>
              <a:t> (</a:t>
            </a:r>
            <a:r>
              <a:rPr lang="cs-CZ" i="0" dirty="0" err="1"/>
              <a:t>incompatibility</a:t>
            </a:r>
            <a:r>
              <a:rPr lang="cs-CZ" i="0" dirty="0"/>
              <a:t>)</a:t>
            </a:r>
          </a:p>
          <a:p>
            <a:pPr marL="530352" lvl="1" indent="0">
              <a:lnSpc>
                <a:spcPct val="80000"/>
              </a:lnSpc>
              <a:buNone/>
            </a:pPr>
            <a:r>
              <a:rPr lang="cs-CZ" i="0" dirty="0"/>
              <a:t> c) </a:t>
            </a:r>
            <a:r>
              <a:rPr lang="cs-CZ" i="0" dirty="0" err="1"/>
              <a:t>Tension</a:t>
            </a:r>
            <a:endParaRPr lang="cs-CZ" i="0" dirty="0"/>
          </a:p>
          <a:p>
            <a:pPr marL="530352" lvl="1" indent="0">
              <a:lnSpc>
                <a:spcPct val="80000"/>
              </a:lnSpc>
              <a:buNone/>
            </a:pPr>
            <a:r>
              <a:rPr lang="cs-CZ" i="0" dirty="0"/>
              <a:t> d) Conflict </a:t>
            </a:r>
            <a:r>
              <a:rPr lang="cs-CZ" i="0" dirty="0" err="1"/>
              <a:t>behavior</a:t>
            </a:r>
            <a:endParaRPr lang="cs-CZ" dirty="0"/>
          </a:p>
          <a:p>
            <a:pPr>
              <a:lnSpc>
                <a:spcPct val="80000"/>
              </a:lnSpc>
            </a:pPr>
            <a:r>
              <a:rPr lang="cs-CZ" b="1" dirty="0" err="1"/>
              <a:t>War</a:t>
            </a:r>
            <a:r>
              <a:rPr lang="cs-CZ" dirty="0"/>
              <a:t>: </a:t>
            </a:r>
            <a:r>
              <a:rPr lang="en-US" dirty="0"/>
              <a:t>o Intensity and duration of fighting</a:t>
            </a:r>
            <a:r>
              <a:rPr lang="cs-CZ" dirty="0"/>
              <a:t>							</a:t>
            </a:r>
            <a:r>
              <a:rPr lang="en-US" dirty="0"/>
              <a:t>o What territory and to what extent it is affected</a:t>
            </a:r>
            <a:r>
              <a:rPr lang="cs-CZ" dirty="0"/>
              <a:t>						</a:t>
            </a:r>
            <a:r>
              <a:rPr lang="en-US" dirty="0"/>
              <a:t>o The size of the involvement of the armed forces</a:t>
            </a:r>
            <a:r>
              <a:rPr lang="cs-CZ" dirty="0"/>
              <a:t>						</a:t>
            </a:r>
            <a:r>
              <a:rPr lang="en-US" dirty="0"/>
              <a:t>o The extent of the population affected by the conflict</a:t>
            </a:r>
            <a:r>
              <a:rPr lang="cs-CZ" dirty="0"/>
              <a:t>					</a:t>
            </a:r>
            <a:r>
              <a:rPr lang="en-US" dirty="0"/>
              <a:t>o Organization and continuity</a:t>
            </a:r>
            <a:endParaRPr lang="cs-CZ" dirty="0"/>
          </a:p>
          <a:p>
            <a:pPr>
              <a:lnSpc>
                <a:spcPct val="80000"/>
              </a:lnSpc>
            </a:pPr>
            <a:r>
              <a:rPr lang="cs-CZ" b="1" dirty="0"/>
              <a:t>Civil </a:t>
            </a:r>
            <a:r>
              <a:rPr lang="cs-CZ" b="1" dirty="0" err="1"/>
              <a:t>War</a:t>
            </a:r>
            <a:r>
              <a:rPr lang="cs-CZ" b="1" dirty="0"/>
              <a:t> </a:t>
            </a:r>
            <a:r>
              <a:rPr lang="cs-CZ" b="1" dirty="0" err="1"/>
              <a:t>Criteria</a:t>
            </a:r>
            <a:r>
              <a:rPr lang="cs-CZ" dirty="0"/>
              <a:t>:  a) </a:t>
            </a:r>
            <a:r>
              <a:rPr lang="cs-CZ" dirty="0" err="1"/>
              <a:t>Organized</a:t>
            </a:r>
            <a:r>
              <a:rPr lang="cs-CZ" dirty="0"/>
              <a:t> </a:t>
            </a:r>
            <a:r>
              <a:rPr lang="cs-CZ" dirty="0" err="1"/>
              <a:t>military</a:t>
            </a:r>
            <a:r>
              <a:rPr lang="cs-CZ" dirty="0"/>
              <a:t> </a:t>
            </a:r>
            <a:r>
              <a:rPr lang="cs-CZ" dirty="0" err="1"/>
              <a:t>actions</a:t>
            </a:r>
            <a:endParaRPr lang="cs-CZ" dirty="0"/>
          </a:p>
          <a:p>
            <a:pPr marL="2359152" lvl="5" indent="0">
              <a:lnSpc>
                <a:spcPct val="80000"/>
              </a:lnSpc>
              <a:buNone/>
            </a:pPr>
            <a:r>
              <a:rPr lang="cs-CZ" sz="2000" i="0" dirty="0"/>
              <a:t>b) </a:t>
            </a:r>
            <a:r>
              <a:rPr lang="en-US" sz="2000" i="0" dirty="0"/>
              <a:t>At least 1000 victims per year</a:t>
            </a:r>
            <a:endParaRPr lang="cs-CZ" sz="2000" i="0" dirty="0"/>
          </a:p>
          <a:p>
            <a:pPr marL="2359152" lvl="5" indent="0">
              <a:lnSpc>
                <a:spcPct val="80000"/>
              </a:lnSpc>
              <a:buNone/>
            </a:pPr>
            <a:r>
              <a:rPr lang="cs-CZ" sz="2000" i="0" dirty="0"/>
              <a:t>c) </a:t>
            </a:r>
            <a:r>
              <a:rPr lang="en-US" sz="2000" i="0" dirty="0"/>
              <a:t>Participation of the armed forces of </a:t>
            </a:r>
            <a:r>
              <a:rPr lang="cs-CZ" sz="2000" i="0" dirty="0" err="1"/>
              <a:t>the</a:t>
            </a:r>
            <a:r>
              <a:rPr lang="cs-CZ" sz="2000" i="0" dirty="0"/>
              <a:t> </a:t>
            </a:r>
            <a:r>
              <a:rPr lang="en-US" sz="2000" i="0" dirty="0"/>
              <a:t>government</a:t>
            </a:r>
            <a:r>
              <a:rPr lang="cs-CZ" sz="2000" i="0" dirty="0"/>
              <a:t> (</a:t>
            </a:r>
            <a:r>
              <a:rPr lang="cs-CZ" sz="2000" i="0" dirty="0" err="1"/>
              <a:t>state</a:t>
            </a:r>
            <a:r>
              <a:rPr lang="cs-CZ" sz="2000" i="0" dirty="0"/>
              <a:t> </a:t>
            </a:r>
            <a:r>
              <a:rPr lang="cs-CZ" sz="2000" i="0" dirty="0" err="1"/>
              <a:t>actor</a:t>
            </a:r>
            <a:r>
              <a:rPr lang="cs-CZ" sz="2000" i="0" dirty="0"/>
              <a:t>)</a:t>
            </a:r>
          </a:p>
          <a:p>
            <a:pPr marL="2359152" lvl="5" indent="0">
              <a:lnSpc>
                <a:spcPct val="80000"/>
              </a:lnSpc>
              <a:buNone/>
            </a:pPr>
            <a:r>
              <a:rPr lang="cs-CZ" sz="2000" i="0" dirty="0"/>
              <a:t>d) E</a:t>
            </a:r>
            <a:r>
              <a:rPr lang="en-US" sz="2000" i="0" dirty="0" err="1"/>
              <a:t>ffective</a:t>
            </a:r>
            <a:r>
              <a:rPr lang="en-US" sz="2000" i="0" dirty="0"/>
              <a:t> resistance from opposition forces (5%)</a:t>
            </a:r>
            <a:endParaRPr lang="cs-CZ" sz="2000" i="0" dirty="0"/>
          </a:p>
          <a:p>
            <a:pPr marL="530352" lvl="1" indent="0">
              <a:lnSpc>
                <a:spcPct val="80000"/>
              </a:lnSpc>
              <a:buNone/>
            </a:pPr>
            <a:endParaRPr lang="cs-CZ" i="0" dirty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165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BCB29-3F25-4405-A1D0-B56D11717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0313" y="2771077"/>
            <a:ext cx="9601200" cy="1485900"/>
          </a:xfrm>
        </p:spPr>
        <p:txBody>
          <a:bodyPr>
            <a:normAutofit/>
          </a:bodyPr>
          <a:lstStyle/>
          <a:p>
            <a:r>
              <a:rPr lang="cs-CZ" sz="6000" dirty="0" err="1"/>
              <a:t>Thank</a:t>
            </a:r>
            <a:r>
              <a:rPr lang="cs-CZ" sz="6000" dirty="0"/>
              <a:t> </a:t>
            </a:r>
            <a:r>
              <a:rPr lang="cs-CZ" sz="6000" dirty="0" err="1"/>
              <a:t>you</a:t>
            </a:r>
            <a:r>
              <a:rPr lang="cs-CZ" sz="6000" dirty="0"/>
              <a:t> </a:t>
            </a:r>
            <a:r>
              <a:rPr lang="cs-CZ" sz="6000" dirty="0" err="1"/>
              <a:t>for</a:t>
            </a:r>
            <a:r>
              <a:rPr lang="cs-CZ" sz="6000" dirty="0"/>
              <a:t> </a:t>
            </a:r>
            <a:r>
              <a:rPr lang="cs-CZ" sz="6000" dirty="0" err="1"/>
              <a:t>your</a:t>
            </a:r>
            <a:r>
              <a:rPr lang="cs-CZ" sz="6000" dirty="0"/>
              <a:t> </a:t>
            </a:r>
            <a:r>
              <a:rPr lang="cs-CZ" sz="6000" dirty="0" err="1"/>
              <a:t>attention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4283349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0C9E9-88B2-4EB1-9A0F-65B208BD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Conflict - </a:t>
            </a:r>
            <a:r>
              <a:rPr lang="cs-CZ" dirty="0"/>
              <a:t>T</a:t>
            </a:r>
            <a:r>
              <a:rPr lang="en-US" dirty="0" err="1"/>
              <a:t>ypology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205C12-17AF-449C-B8EC-2320026BA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428749"/>
            <a:ext cx="9601200" cy="502174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Based on</a:t>
            </a:r>
            <a:r>
              <a:rPr lang="cs-CZ" dirty="0"/>
              <a:t>:</a:t>
            </a:r>
          </a:p>
          <a:p>
            <a:pPr marL="530352" lvl="1" indent="0">
              <a:lnSpc>
                <a:spcPct val="80000"/>
              </a:lnSpc>
              <a:buNone/>
            </a:pPr>
            <a:r>
              <a:rPr lang="cs-CZ" i="0" dirty="0"/>
              <a:t>a) </a:t>
            </a:r>
            <a:r>
              <a:rPr lang="en-US" b="1" i="0" dirty="0"/>
              <a:t>strength/intensity </a:t>
            </a:r>
            <a:r>
              <a:rPr lang="en-US" i="0" dirty="0"/>
              <a:t>- low, medium</a:t>
            </a:r>
            <a:r>
              <a:rPr lang="cs-CZ" i="0" dirty="0"/>
              <a:t>,</a:t>
            </a:r>
            <a:r>
              <a:rPr lang="en-US" i="0" dirty="0"/>
              <a:t> or high intensity conflict (war)</a:t>
            </a:r>
            <a:r>
              <a:rPr lang="cs-CZ" i="0" dirty="0"/>
              <a:t>.</a:t>
            </a:r>
          </a:p>
          <a:p>
            <a:pPr marL="530352" lvl="1" indent="0">
              <a:lnSpc>
                <a:spcPct val="80000"/>
              </a:lnSpc>
              <a:buNone/>
            </a:pPr>
            <a:r>
              <a:rPr lang="cs-CZ" i="0" dirty="0"/>
              <a:t>b) </a:t>
            </a:r>
            <a:r>
              <a:rPr lang="cs-CZ" b="1" i="0" dirty="0" err="1"/>
              <a:t>used</a:t>
            </a:r>
            <a:r>
              <a:rPr lang="cs-CZ" b="1" i="0" dirty="0"/>
              <a:t> </a:t>
            </a:r>
            <a:r>
              <a:rPr lang="en-US" b="1" i="0" dirty="0"/>
              <a:t>means</a:t>
            </a:r>
            <a:r>
              <a:rPr lang="en-US" i="0" dirty="0"/>
              <a:t>: violent, non-violent (armed, unarmed).</a:t>
            </a:r>
            <a:endParaRPr lang="cs-CZ" i="0" dirty="0"/>
          </a:p>
          <a:p>
            <a:pPr marL="530352" lvl="1" indent="0">
              <a:lnSpc>
                <a:spcPct val="80000"/>
              </a:lnSpc>
              <a:buNone/>
            </a:pPr>
            <a:r>
              <a:rPr lang="cs-CZ" i="0" dirty="0"/>
              <a:t>c) </a:t>
            </a:r>
            <a:r>
              <a:rPr lang="fr-FR" b="1" i="0" dirty="0"/>
              <a:t>cause</a:t>
            </a:r>
            <a:r>
              <a:rPr lang="cs-CZ" b="1" i="0" dirty="0"/>
              <a:t>s</a:t>
            </a:r>
            <a:r>
              <a:rPr lang="fr-FR" i="0" dirty="0"/>
              <a:t>: territorial, </a:t>
            </a:r>
            <a:r>
              <a:rPr lang="fr-FR" i="0" dirty="0" err="1"/>
              <a:t>ethnic</a:t>
            </a:r>
            <a:r>
              <a:rPr lang="fr-FR" i="0" dirty="0"/>
              <a:t>, </a:t>
            </a:r>
            <a:r>
              <a:rPr lang="fr-FR" i="0" dirty="0" err="1"/>
              <a:t>religious</a:t>
            </a:r>
            <a:r>
              <a:rPr lang="fr-FR" i="0" dirty="0"/>
              <a:t>, </a:t>
            </a:r>
            <a:r>
              <a:rPr lang="fr-FR" i="0" dirty="0" err="1"/>
              <a:t>constitutional</a:t>
            </a:r>
            <a:r>
              <a:rPr lang="fr-FR" i="0" dirty="0"/>
              <a:t>, </a:t>
            </a:r>
            <a:r>
              <a:rPr lang="fr-FR" i="0" dirty="0" err="1"/>
              <a:t>ideological</a:t>
            </a:r>
            <a:r>
              <a:rPr lang="fr-FR" i="0" dirty="0"/>
              <a:t>, </a:t>
            </a:r>
            <a:r>
              <a:rPr lang="fr-FR" i="0" dirty="0" err="1"/>
              <a:t>economic</a:t>
            </a:r>
            <a:r>
              <a:rPr lang="fr-FR" i="0" dirty="0"/>
              <a:t>, etc.</a:t>
            </a:r>
            <a:endParaRPr lang="cs-CZ" i="0" dirty="0"/>
          </a:p>
          <a:p>
            <a:pPr marL="530352" lvl="1" indent="0">
              <a:lnSpc>
                <a:spcPct val="80000"/>
              </a:lnSpc>
              <a:buNone/>
            </a:pPr>
            <a:r>
              <a:rPr lang="cs-CZ" i="0" dirty="0"/>
              <a:t>d) </a:t>
            </a:r>
            <a:r>
              <a:rPr lang="cs-CZ" i="0" dirty="0" err="1"/>
              <a:t>location</a:t>
            </a:r>
            <a:r>
              <a:rPr lang="cs-CZ" i="0" dirty="0"/>
              <a:t> (</a:t>
            </a:r>
            <a:r>
              <a:rPr lang="cs-CZ" b="1" i="0" dirty="0" err="1"/>
              <a:t>geographical</a:t>
            </a:r>
            <a:r>
              <a:rPr lang="cs-CZ" b="1" i="0" dirty="0"/>
              <a:t> level</a:t>
            </a:r>
            <a:r>
              <a:rPr lang="cs-CZ" i="0" dirty="0"/>
              <a:t>): </a:t>
            </a:r>
            <a:r>
              <a:rPr lang="cs-CZ" i="0" dirty="0" err="1"/>
              <a:t>international</a:t>
            </a:r>
            <a:r>
              <a:rPr lang="cs-CZ" i="0" dirty="0"/>
              <a:t>, </a:t>
            </a:r>
            <a:r>
              <a:rPr lang="cs-CZ" i="0" dirty="0" err="1"/>
              <a:t>transnational</a:t>
            </a:r>
            <a:r>
              <a:rPr lang="cs-CZ" i="0" dirty="0"/>
              <a:t>, </a:t>
            </a:r>
            <a:r>
              <a:rPr lang="cs-CZ" i="0" dirty="0" err="1"/>
              <a:t>national</a:t>
            </a:r>
            <a:endParaRPr lang="cs-CZ" i="0" dirty="0"/>
          </a:p>
          <a:p>
            <a:pPr marL="530352" lvl="1" indent="0">
              <a:lnSpc>
                <a:spcPct val="80000"/>
              </a:lnSpc>
              <a:buNone/>
            </a:pPr>
            <a:r>
              <a:rPr lang="cs-CZ" i="0" dirty="0"/>
              <a:t>e) </a:t>
            </a:r>
            <a:r>
              <a:rPr lang="en-US" b="1" i="0" dirty="0"/>
              <a:t>actor</a:t>
            </a:r>
            <a:r>
              <a:rPr lang="en-US" i="0" dirty="0"/>
              <a:t> - non-state</a:t>
            </a:r>
            <a:r>
              <a:rPr lang="cs-CZ" i="0" dirty="0"/>
              <a:t>/sub-</a:t>
            </a:r>
            <a:r>
              <a:rPr lang="cs-CZ" i="0" dirty="0" err="1"/>
              <a:t>state</a:t>
            </a:r>
            <a:r>
              <a:rPr lang="en-US" i="0" dirty="0"/>
              <a:t>, intrastate</a:t>
            </a:r>
            <a:r>
              <a:rPr lang="cs-CZ" i="0" dirty="0"/>
              <a:t>,</a:t>
            </a:r>
            <a:r>
              <a:rPr lang="en-US" i="0" dirty="0"/>
              <a:t> and interstate</a:t>
            </a:r>
            <a:r>
              <a:rPr lang="cs-CZ" i="0" dirty="0"/>
              <a:t> </a:t>
            </a:r>
          </a:p>
          <a:p>
            <a:pPr lvl="3">
              <a:lnSpc>
                <a:spcPct val="80000"/>
              </a:lnSpc>
            </a:pPr>
            <a:r>
              <a:rPr lang="cs-CZ" i="0" dirty="0" err="1">
                <a:solidFill>
                  <a:srgbClr val="FF0000"/>
                </a:solidFill>
              </a:rPr>
              <a:t>intrastate</a:t>
            </a:r>
            <a:r>
              <a:rPr lang="cs-CZ" i="0" dirty="0">
                <a:solidFill>
                  <a:srgbClr val="FF0000"/>
                </a:solidFill>
              </a:rPr>
              <a:t> </a:t>
            </a:r>
            <a:r>
              <a:rPr lang="cs-CZ" i="0" dirty="0" err="1">
                <a:solidFill>
                  <a:srgbClr val="FF0000"/>
                </a:solidFill>
              </a:rPr>
              <a:t>conflict</a:t>
            </a:r>
            <a:r>
              <a:rPr lang="cs-CZ" i="0" dirty="0">
                <a:solidFill>
                  <a:srgbClr val="FF0000"/>
                </a:solidFill>
              </a:rPr>
              <a:t> (civil </a:t>
            </a:r>
            <a:r>
              <a:rPr lang="cs-CZ" i="0" dirty="0" err="1">
                <a:solidFill>
                  <a:srgbClr val="FF0000"/>
                </a:solidFill>
              </a:rPr>
              <a:t>war</a:t>
            </a:r>
            <a:r>
              <a:rPr lang="cs-CZ" i="0" dirty="0">
                <a:solidFill>
                  <a:srgbClr val="FF0000"/>
                </a:solidFill>
              </a:rPr>
              <a:t> vs. </a:t>
            </a:r>
            <a:r>
              <a:rPr lang="cs-CZ" i="0" dirty="0" err="1">
                <a:solidFill>
                  <a:srgbClr val="FF0000"/>
                </a:solidFill>
              </a:rPr>
              <a:t>intercommunal</a:t>
            </a:r>
            <a:r>
              <a:rPr lang="cs-CZ" i="0" dirty="0">
                <a:solidFill>
                  <a:srgbClr val="FF0000"/>
                </a:solidFill>
              </a:rPr>
              <a:t> </a:t>
            </a:r>
            <a:r>
              <a:rPr lang="cs-CZ" i="0" dirty="0" err="1">
                <a:solidFill>
                  <a:srgbClr val="FF0000"/>
                </a:solidFill>
              </a:rPr>
              <a:t>war</a:t>
            </a:r>
            <a:r>
              <a:rPr lang="cs-CZ" i="0" dirty="0">
                <a:solidFill>
                  <a:srgbClr val="FF0000"/>
                </a:solidFill>
              </a:rPr>
              <a:t>)</a:t>
            </a:r>
          </a:p>
          <a:p>
            <a:pPr lvl="3">
              <a:lnSpc>
                <a:spcPct val="80000"/>
              </a:lnSpc>
            </a:pPr>
            <a:r>
              <a:rPr lang="cs-CZ" i="0" dirty="0" err="1">
                <a:solidFill>
                  <a:schemeClr val="tx1"/>
                </a:solidFill>
              </a:rPr>
              <a:t>extrastate</a:t>
            </a:r>
            <a:r>
              <a:rPr lang="cs-CZ" i="0" dirty="0">
                <a:solidFill>
                  <a:schemeClr val="tx1"/>
                </a:solidFill>
              </a:rPr>
              <a:t> </a:t>
            </a:r>
            <a:r>
              <a:rPr lang="cs-CZ" i="0" dirty="0" err="1">
                <a:solidFill>
                  <a:schemeClr val="tx1"/>
                </a:solidFill>
              </a:rPr>
              <a:t>conflict</a:t>
            </a:r>
            <a:r>
              <a:rPr lang="cs-CZ" i="0" dirty="0">
                <a:solidFill>
                  <a:schemeClr val="tx1"/>
                </a:solidFill>
              </a:rPr>
              <a:t>	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conflict</a:t>
            </a:r>
            <a:r>
              <a:rPr lang="cs-CZ" dirty="0"/>
              <a:t> </a:t>
            </a:r>
            <a:r>
              <a:rPr lang="cs-CZ" dirty="0" err="1"/>
              <a:t>internationalization</a:t>
            </a: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Typology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/>
              <a:t>	a) </a:t>
            </a:r>
            <a:r>
              <a:rPr lang="cs-CZ" dirty="0" err="1"/>
              <a:t>primary</a:t>
            </a:r>
            <a:r>
              <a:rPr lang="cs-CZ" dirty="0"/>
              <a:t>, </a:t>
            </a:r>
            <a:r>
              <a:rPr lang="cs-CZ" dirty="0" err="1"/>
              <a:t>secondary</a:t>
            </a:r>
            <a:r>
              <a:rPr lang="cs-CZ" dirty="0"/>
              <a:t>, </a:t>
            </a:r>
            <a:r>
              <a:rPr lang="cs-CZ" dirty="0" err="1"/>
              <a:t>external</a:t>
            </a:r>
            <a:r>
              <a:rPr lang="cs-CZ" dirty="0"/>
              <a:t> (</a:t>
            </a:r>
            <a:r>
              <a:rPr lang="cs-CZ" dirty="0" err="1"/>
              <a:t>tertiary</a:t>
            </a:r>
            <a:r>
              <a:rPr lang="cs-CZ" dirty="0"/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/>
              <a:t>	b) </a:t>
            </a:r>
            <a:r>
              <a:rPr lang="cs-CZ" dirty="0" err="1"/>
              <a:t>spoilers</a:t>
            </a:r>
            <a:endParaRPr lang="cs-CZ" dirty="0"/>
          </a:p>
          <a:p>
            <a:pPr marL="0" indent="0">
              <a:lnSpc>
                <a:spcPct val="80000"/>
              </a:lnSpc>
              <a:buNone/>
            </a:pPr>
            <a:r>
              <a:rPr lang="cs-CZ" dirty="0"/>
              <a:t>	c) </a:t>
            </a:r>
            <a:r>
              <a:rPr lang="cs-CZ" dirty="0" err="1"/>
              <a:t>participants</a:t>
            </a:r>
            <a:r>
              <a:rPr lang="cs-CZ" dirty="0"/>
              <a:t> vs. </a:t>
            </a:r>
            <a:r>
              <a:rPr lang="cs-CZ" dirty="0" err="1"/>
              <a:t>conflicting</a:t>
            </a:r>
            <a:r>
              <a:rPr lang="cs-CZ" dirty="0"/>
              <a:t> </a:t>
            </a:r>
            <a:r>
              <a:rPr lang="cs-CZ" dirty="0" err="1"/>
              <a:t>parties</a:t>
            </a:r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429CD7C-A9C5-CA66-F769-A2390419C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1ABC704-0AC5-5633-6733-20DF9B6D4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79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5B43D-7E7A-5C40-3358-A5358B16A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444" y="363682"/>
            <a:ext cx="11024755" cy="1485900"/>
          </a:xfrm>
        </p:spPr>
        <p:txBody>
          <a:bodyPr/>
          <a:lstStyle/>
          <a:p>
            <a:pPr algn="ctr"/>
            <a:r>
              <a:rPr lang="en-US" dirty="0"/>
              <a:t>The </a:t>
            </a:r>
            <a:r>
              <a:rPr lang="cs-CZ" dirty="0"/>
              <a:t>B</a:t>
            </a:r>
            <a:r>
              <a:rPr lang="en-US" dirty="0" err="1"/>
              <a:t>loodiest</a:t>
            </a:r>
            <a:r>
              <a:rPr lang="en-US" dirty="0"/>
              <a:t> </a:t>
            </a:r>
            <a:r>
              <a:rPr lang="cs-CZ" dirty="0"/>
              <a:t>C</a:t>
            </a:r>
            <a:r>
              <a:rPr lang="en-US" dirty="0" err="1"/>
              <a:t>onflicts</a:t>
            </a:r>
            <a:r>
              <a:rPr lang="en-US" dirty="0"/>
              <a:t> of the 21st </a:t>
            </a:r>
            <a:r>
              <a:rPr lang="cs-CZ" dirty="0"/>
              <a:t>C</a:t>
            </a:r>
            <a:r>
              <a:rPr lang="en-US" dirty="0" err="1"/>
              <a:t>entury</a:t>
            </a:r>
            <a:endParaRPr lang="cs-CZ" dirty="0"/>
          </a:p>
        </p:txBody>
      </p:sp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id="{EA8AB771-E4A4-0DEA-7D31-8E6FE71C9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4383693"/>
              </p:ext>
            </p:extLst>
          </p:nvPr>
        </p:nvGraphicFramePr>
        <p:xfrm>
          <a:off x="2032000" y="1300019"/>
          <a:ext cx="8128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43968164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97912371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 bloodiest conflicts of the 21st century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04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DRC (1998 – 2003)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2,5 – 5 mil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575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Afghanistan</a:t>
                      </a:r>
                      <a:r>
                        <a:rPr lang="cs-CZ" dirty="0"/>
                        <a:t> (2001-2014/21)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170 00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597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Iraq</a:t>
                      </a:r>
                      <a:r>
                        <a:rPr lang="cs-CZ" dirty="0"/>
                        <a:t> (2003-2011)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200 000 - 1,2 mil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537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Syria</a:t>
                      </a:r>
                      <a:r>
                        <a:rPr lang="cs-CZ" dirty="0"/>
                        <a:t> (2011 -)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500 000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470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Yemen</a:t>
                      </a:r>
                      <a:r>
                        <a:rPr lang="cs-CZ" dirty="0"/>
                        <a:t> (2014 -)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052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Darfur</a:t>
                      </a:r>
                      <a:r>
                        <a:rPr lang="cs-CZ" dirty="0"/>
                        <a:t> (2003 -)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19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Nigeria</a:t>
                      </a:r>
                      <a:r>
                        <a:rPr lang="cs-CZ" dirty="0"/>
                        <a:t> (2009 -)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891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Somalia</a:t>
                      </a:r>
                      <a:r>
                        <a:rPr lang="cs-CZ" dirty="0"/>
                        <a:t>  (1991 -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246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Tigray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War</a:t>
                      </a:r>
                      <a:r>
                        <a:rPr lang="cs-CZ" dirty="0"/>
                        <a:t> (2020-2022)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400 000 – 800 000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198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Ukraine</a:t>
                      </a:r>
                      <a:r>
                        <a:rPr lang="cs-CZ" dirty="0"/>
                        <a:t> (2022-)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150 000 – 500 000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41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416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B2071-6D15-637E-68AC-EB391DAE9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2720" y="-108841"/>
            <a:ext cx="9601200" cy="1485900"/>
          </a:xfrm>
        </p:spPr>
        <p:txBody>
          <a:bodyPr/>
          <a:lstStyle/>
          <a:p>
            <a:pPr algn="ctr"/>
            <a:r>
              <a:rPr lang="cs-CZ" dirty="0" err="1"/>
              <a:t>Contemporary</a:t>
            </a:r>
            <a:r>
              <a:rPr lang="cs-CZ" dirty="0"/>
              <a:t> Conflict </a:t>
            </a:r>
            <a:r>
              <a:rPr lang="cs-CZ" dirty="0" err="1"/>
              <a:t>Trends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53EA28-04C0-01FC-3D48-B0AFE2522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8080" y="461208"/>
            <a:ext cx="9601200" cy="5041624"/>
          </a:xfrm>
        </p:spPr>
        <p:txBody>
          <a:bodyPr/>
          <a:lstStyle/>
          <a:p>
            <a:r>
              <a:rPr lang="en-US" dirty="0"/>
              <a:t>1. A decrease in the number of interstate wars and an increase in the number of int</a:t>
            </a:r>
            <a:r>
              <a:rPr lang="cs-CZ" dirty="0" err="1"/>
              <a:t>rastate</a:t>
            </a:r>
            <a:r>
              <a:rPr lang="en-US" dirty="0"/>
              <a:t> </a:t>
            </a:r>
            <a:r>
              <a:rPr lang="cs-CZ" dirty="0"/>
              <a:t>and </a:t>
            </a:r>
            <a:r>
              <a:rPr lang="cs-CZ" dirty="0" err="1"/>
              <a:t>substate</a:t>
            </a:r>
            <a:r>
              <a:rPr lang="cs-CZ" dirty="0"/>
              <a:t> </a:t>
            </a:r>
            <a:r>
              <a:rPr lang="en-US" dirty="0"/>
              <a:t>wars</a:t>
            </a:r>
            <a:r>
              <a:rPr lang="cs-CZ" dirty="0"/>
              <a:t>,</a:t>
            </a:r>
          </a:p>
          <a:p>
            <a:r>
              <a:rPr lang="cs-CZ" dirty="0"/>
              <a:t>2. </a:t>
            </a:r>
            <a:r>
              <a:rPr lang="cs-CZ" dirty="0" err="1"/>
              <a:t>Internationalization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/</a:t>
            </a:r>
            <a:r>
              <a:rPr lang="cs-CZ" dirty="0" err="1"/>
              <a:t>intrastate</a:t>
            </a:r>
            <a:r>
              <a:rPr lang="cs-CZ" dirty="0"/>
              <a:t> </a:t>
            </a:r>
            <a:r>
              <a:rPr lang="cs-CZ" dirty="0" err="1"/>
              <a:t>conflicts</a:t>
            </a:r>
            <a:endParaRPr lang="cs-CZ" dirty="0"/>
          </a:p>
          <a:p>
            <a:r>
              <a:rPr lang="cs-CZ" dirty="0"/>
              <a:t>3. </a:t>
            </a:r>
            <a:r>
              <a:rPr lang="en-US" dirty="0"/>
              <a:t>Engagement of foreign units that are motivated by the economic</a:t>
            </a:r>
            <a:r>
              <a:rPr lang="cs-CZ" dirty="0"/>
              <a:t> and strategic</a:t>
            </a:r>
            <a:r>
              <a:rPr lang="en-US" dirty="0"/>
              <a:t> interests of their countries</a:t>
            </a:r>
            <a:endParaRPr lang="cs-CZ" dirty="0"/>
          </a:p>
          <a:p>
            <a:r>
              <a:rPr lang="cs-CZ" dirty="0"/>
              <a:t>4. </a:t>
            </a:r>
            <a:r>
              <a:rPr lang="en-US" dirty="0"/>
              <a:t>An increase in identity conflicts</a:t>
            </a:r>
            <a:endParaRPr lang="cs-CZ" dirty="0"/>
          </a:p>
          <a:p>
            <a:r>
              <a:rPr lang="cs-CZ" dirty="0"/>
              <a:t>5. An i</a:t>
            </a:r>
            <a:r>
              <a:rPr lang="en-US" dirty="0" err="1"/>
              <a:t>ncrease</a:t>
            </a:r>
            <a:r>
              <a:rPr lang="en-US" dirty="0"/>
              <a:t> in conflicts involving VNSA</a:t>
            </a:r>
            <a:endParaRPr lang="cs-CZ" dirty="0"/>
          </a:p>
          <a:p>
            <a:r>
              <a:rPr lang="cs-CZ" dirty="0"/>
              <a:t>6. An </a:t>
            </a:r>
            <a:r>
              <a:rPr lang="cs-CZ" dirty="0" err="1"/>
              <a:t>increase</a:t>
            </a:r>
            <a:r>
              <a:rPr lang="cs-CZ" dirty="0"/>
              <a:t> in </a:t>
            </a:r>
            <a:r>
              <a:rPr lang="cs-CZ" dirty="0" err="1"/>
              <a:t>civilian</a:t>
            </a:r>
            <a:r>
              <a:rPr lang="cs-CZ" dirty="0"/>
              <a:t> </a:t>
            </a:r>
            <a:r>
              <a:rPr lang="cs-CZ" dirty="0" err="1"/>
              <a:t>casualties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D707296-83C0-20D6-17DC-98D25B5917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055" y="3733800"/>
            <a:ext cx="4234545" cy="2930305"/>
          </a:xfrm>
          <a:prstGeom prst="rect">
            <a:avLst/>
          </a:prstGeom>
        </p:spPr>
      </p:pic>
      <p:sp>
        <p:nvSpPr>
          <p:cNvPr id="7" name="AutoShape 2" descr="War and Peace - Our World in Data">
            <a:extLst>
              <a:ext uri="{FF2B5EF4-FFF2-40B4-BE49-F238E27FC236}">
                <a16:creationId xmlns:a16="http://schemas.microsoft.com/office/drawing/2014/main" id="{956B4679-8E46-5E45-D1E2-2E80D089CF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4" descr="War and Peace - Our World in Data">
            <a:extLst>
              <a:ext uri="{FF2B5EF4-FFF2-40B4-BE49-F238E27FC236}">
                <a16:creationId xmlns:a16="http://schemas.microsoft.com/office/drawing/2014/main" id="{2AD8C1EA-B71C-B7DC-F1ED-F660995429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059A955-037D-4D24-E76F-EA298D203F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0424" y="2201542"/>
            <a:ext cx="5317576" cy="4462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201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B2071-6D15-637E-68AC-EB391DAE9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679" y="0"/>
            <a:ext cx="9601200" cy="1485900"/>
          </a:xfrm>
        </p:spPr>
        <p:txBody>
          <a:bodyPr/>
          <a:lstStyle/>
          <a:p>
            <a:pPr algn="ctr"/>
            <a:r>
              <a:rPr lang="cs-CZ" dirty="0" err="1"/>
              <a:t>Contemporary</a:t>
            </a:r>
            <a:r>
              <a:rPr lang="cs-CZ" dirty="0"/>
              <a:t> Conflict </a:t>
            </a:r>
            <a:r>
              <a:rPr lang="cs-CZ" dirty="0" err="1"/>
              <a:t>Trends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53EA28-04C0-01FC-3D48-B0AFE2522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560" y="742950"/>
            <a:ext cx="9601200" cy="5041624"/>
          </a:xfrm>
        </p:spPr>
        <p:txBody>
          <a:bodyPr/>
          <a:lstStyle/>
          <a:p>
            <a:r>
              <a:rPr lang="cs-CZ" dirty="0"/>
              <a:t>7</a:t>
            </a:r>
            <a:r>
              <a:rPr lang="en-US" dirty="0"/>
              <a:t>. Increasing numbers of refugees and internally displaced persons</a:t>
            </a:r>
            <a:endParaRPr lang="cs-CZ" dirty="0"/>
          </a:p>
          <a:p>
            <a:r>
              <a:rPr lang="cs-CZ" dirty="0"/>
              <a:t>8. </a:t>
            </a:r>
            <a:r>
              <a:rPr lang="en-US" dirty="0"/>
              <a:t>Development of humanitarian activities and aid</a:t>
            </a:r>
            <a:endParaRPr lang="cs-CZ" dirty="0"/>
          </a:p>
          <a:p>
            <a:r>
              <a:rPr lang="cs-CZ" dirty="0"/>
              <a:t>9. Te</a:t>
            </a:r>
            <a:r>
              <a:rPr lang="en-US" dirty="0" err="1"/>
              <a:t>chnologization</a:t>
            </a:r>
            <a:r>
              <a:rPr lang="en-US" dirty="0"/>
              <a:t> of </a:t>
            </a:r>
            <a:r>
              <a:rPr lang="cs-CZ" dirty="0" err="1"/>
              <a:t>war</a:t>
            </a:r>
            <a:r>
              <a:rPr lang="en-US" dirty="0"/>
              <a:t> and information warfare</a:t>
            </a:r>
            <a:endParaRPr lang="cs-CZ" dirty="0"/>
          </a:p>
          <a:p>
            <a:r>
              <a:rPr lang="cs-CZ" dirty="0"/>
              <a:t>10. </a:t>
            </a:r>
            <a:r>
              <a:rPr lang="cs-CZ" dirty="0" err="1"/>
              <a:t>Privatization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conflicts</a:t>
            </a:r>
            <a:endParaRPr lang="cs-CZ" dirty="0"/>
          </a:p>
          <a:p>
            <a:r>
              <a:rPr lang="cs-CZ" dirty="0"/>
              <a:t>11. </a:t>
            </a:r>
            <a:r>
              <a:rPr lang="cs-CZ" dirty="0" err="1"/>
              <a:t>Brutalization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conflicts</a:t>
            </a:r>
            <a:endParaRPr lang="cs-CZ" dirty="0"/>
          </a:p>
          <a:p>
            <a:r>
              <a:rPr lang="cs-CZ" dirty="0"/>
              <a:t>12. </a:t>
            </a:r>
            <a:r>
              <a:rPr lang="en-US" dirty="0"/>
              <a:t>Extending the duration of conflicts</a:t>
            </a:r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2E752A1-5385-485D-8970-B034D59FA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2160" y="2824829"/>
            <a:ext cx="6064215" cy="380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96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E53A56-8215-0665-62E8-0DA156DE9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VNSA  - General </a:t>
            </a:r>
            <a:r>
              <a:rPr lang="cs-CZ" dirty="0" err="1"/>
              <a:t>Info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439253-285B-7861-6DA2-69BA50137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113" y="1428750"/>
            <a:ext cx="9601200" cy="5091320"/>
          </a:xfrm>
        </p:spPr>
        <p:txBody>
          <a:bodyPr/>
          <a:lstStyle/>
          <a:p>
            <a:r>
              <a:rPr lang="en-US" dirty="0"/>
              <a:t>Primary, secondary, </a:t>
            </a:r>
            <a:r>
              <a:rPr lang="cs-CZ" dirty="0"/>
              <a:t>and </a:t>
            </a:r>
            <a:r>
              <a:rPr lang="en-US" dirty="0"/>
              <a:t>tertiary conflict actors</a:t>
            </a:r>
            <a:endParaRPr lang="cs-CZ" dirty="0"/>
          </a:p>
          <a:p>
            <a:r>
              <a:rPr lang="cs-CZ" dirty="0" err="1"/>
              <a:t>Intrastate</a:t>
            </a:r>
            <a:r>
              <a:rPr lang="cs-CZ" dirty="0"/>
              <a:t>, </a:t>
            </a:r>
            <a:r>
              <a:rPr lang="cs-CZ" dirty="0" err="1"/>
              <a:t>Interstate</a:t>
            </a:r>
            <a:r>
              <a:rPr lang="cs-CZ" dirty="0"/>
              <a:t>, and Non-</a:t>
            </a:r>
            <a:r>
              <a:rPr lang="cs-CZ" dirty="0" err="1"/>
              <a:t>state</a:t>
            </a:r>
            <a:r>
              <a:rPr lang="cs-CZ" dirty="0"/>
              <a:t>/Sub-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conflicts</a:t>
            </a:r>
            <a:endParaRPr lang="cs-CZ" dirty="0"/>
          </a:p>
          <a:p>
            <a:r>
              <a:rPr lang="cs-CZ" dirty="0" err="1"/>
              <a:t>Violent</a:t>
            </a:r>
            <a:r>
              <a:rPr lang="cs-CZ" dirty="0"/>
              <a:t> Non-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	a) </a:t>
            </a:r>
            <a:r>
              <a:rPr lang="en-US" dirty="0"/>
              <a:t>use violence to achieve their goals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b) </a:t>
            </a:r>
            <a:r>
              <a:rPr lang="en-US" dirty="0"/>
              <a:t>are not integrated within formalized state structures</a:t>
            </a:r>
            <a:endParaRPr lang="cs-CZ" dirty="0"/>
          </a:p>
          <a:p>
            <a:r>
              <a:rPr lang="en-US" dirty="0"/>
              <a:t>Violence that involves violent non-state actors is often described as unconventional</a:t>
            </a:r>
            <a:endParaRPr lang="cs-CZ" dirty="0"/>
          </a:p>
          <a:p>
            <a:r>
              <a:rPr lang="en-US"/>
              <a:t>Violent non-state actors involved in a low-intensity conflict may prefer the status quo over negotiation and mediation because their power is much lower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435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E7B17C-CCFC-2E34-1AC9-5DF944CF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Factors </a:t>
            </a:r>
            <a:r>
              <a:rPr lang="cs-CZ" dirty="0"/>
              <a:t>A</a:t>
            </a:r>
            <a:r>
              <a:rPr lang="en-US" dirty="0" err="1"/>
              <a:t>ffecting</a:t>
            </a:r>
            <a:r>
              <a:rPr lang="en-US" dirty="0"/>
              <a:t> the </a:t>
            </a:r>
            <a:r>
              <a:rPr lang="cs-CZ" dirty="0"/>
              <a:t>R</a:t>
            </a:r>
            <a:r>
              <a:rPr lang="en-US" dirty="0" err="1"/>
              <a:t>ise</a:t>
            </a:r>
            <a:r>
              <a:rPr lang="en-US" dirty="0"/>
              <a:t> of VNSA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D7DB2C-FD0E-0B65-2488-D0B62E780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Cold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 </a:t>
            </a:r>
            <a:r>
              <a:rPr lang="en-US" dirty="0"/>
              <a:t>and the emergence of a globalized world</a:t>
            </a:r>
            <a:endParaRPr lang="cs-CZ" dirty="0"/>
          </a:p>
          <a:p>
            <a:r>
              <a:rPr lang="cs-CZ" dirty="0"/>
              <a:t>S</a:t>
            </a:r>
            <a:r>
              <a:rPr lang="en-US" dirty="0" err="1"/>
              <a:t>ocioeconomic</a:t>
            </a:r>
            <a:r>
              <a:rPr lang="en-US" dirty="0"/>
              <a:t> factors and absence of goods </a:t>
            </a:r>
            <a:r>
              <a:rPr lang="cs-CZ" dirty="0"/>
              <a:t>and </a:t>
            </a:r>
            <a:r>
              <a:rPr lang="cs-CZ" dirty="0" err="1"/>
              <a:t>services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/>
              <a:t>Repressive politics  </a:t>
            </a:r>
            <a:endParaRPr lang="cs-CZ" dirty="0"/>
          </a:p>
          <a:p>
            <a:r>
              <a:rPr lang="en-US" dirty="0"/>
              <a:t>Poverty and income inequality</a:t>
            </a:r>
            <a:endParaRPr lang="cs-CZ" dirty="0"/>
          </a:p>
          <a:p>
            <a:r>
              <a:rPr lang="en-US" dirty="0"/>
              <a:t>Weakness of security institutions</a:t>
            </a:r>
            <a:r>
              <a:rPr lang="cs-CZ" dirty="0"/>
              <a:t> </a:t>
            </a:r>
          </a:p>
          <a:p>
            <a:r>
              <a:rPr lang="cs-CZ" dirty="0"/>
              <a:t>S</a:t>
            </a:r>
            <a:r>
              <a:rPr lang="en-US" dirty="0" err="1"/>
              <a:t>tate</a:t>
            </a:r>
            <a:r>
              <a:rPr lang="en-US" dirty="0"/>
              <a:t> collapse</a:t>
            </a:r>
            <a:endParaRPr lang="cs-CZ" dirty="0"/>
          </a:p>
          <a:p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explanations</a:t>
            </a:r>
            <a:r>
              <a:rPr lang="cs-CZ" dirty="0"/>
              <a:t> (</a:t>
            </a:r>
            <a:r>
              <a:rPr lang="cs-CZ" dirty="0" err="1"/>
              <a:t>rural</a:t>
            </a:r>
            <a:r>
              <a:rPr lang="cs-CZ" dirty="0"/>
              <a:t> vs. </a:t>
            </a:r>
            <a:r>
              <a:rPr lang="cs-CZ" dirty="0" err="1"/>
              <a:t>urban</a:t>
            </a:r>
            <a:r>
              <a:rPr lang="cs-CZ" dirty="0"/>
              <a:t>, </a:t>
            </a:r>
            <a:r>
              <a:rPr lang="cs-CZ" dirty="0" err="1"/>
              <a:t>age</a:t>
            </a:r>
            <a:r>
              <a:rPr lang="cs-CZ" dirty="0"/>
              <a:t>, </a:t>
            </a:r>
            <a:r>
              <a:rPr lang="cs-CZ" dirty="0" err="1"/>
              <a:t>education</a:t>
            </a:r>
            <a:r>
              <a:rPr lang="cs-CZ" dirty="0"/>
              <a:t>, socio-</a:t>
            </a:r>
            <a:r>
              <a:rPr lang="cs-CZ" dirty="0" err="1"/>
              <a:t>economic</a:t>
            </a:r>
            <a:r>
              <a:rPr lang="cs-CZ" dirty="0"/>
              <a:t> status, </a:t>
            </a:r>
            <a:r>
              <a:rPr lang="cs-CZ" dirty="0" err="1"/>
              <a:t>unemployment</a:t>
            </a:r>
            <a:r>
              <a:rPr lang="cs-CZ" dirty="0"/>
              <a:t>, socio-</a:t>
            </a:r>
            <a:r>
              <a:rPr lang="cs-CZ" dirty="0" err="1"/>
              <a:t>psychological</a:t>
            </a:r>
            <a:r>
              <a:rPr lang="cs-CZ" dirty="0"/>
              <a:t> level)</a:t>
            </a:r>
          </a:p>
        </p:txBody>
      </p:sp>
    </p:spTree>
    <p:extLst>
      <p:ext uri="{BB962C8B-B14F-4D97-AF65-F5344CB8AC3E}">
        <p14:creationId xmlns:p14="http://schemas.microsoft.com/office/powerpoint/2010/main" val="2631416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53E86-69FF-58E2-3A0E-64CBF6134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Typology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 </a:t>
            </a:r>
            <a:r>
              <a:rPr lang="cs-CZ" dirty="0" err="1"/>
              <a:t>Participants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1B508D-2F97-68E0-DBBC-F94F89B12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061" y="1428749"/>
            <a:ext cx="9601200" cy="52801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1. Members of the armed forces according to international law:  </a:t>
            </a:r>
            <a:endParaRPr lang="cs-CZ" dirty="0"/>
          </a:p>
          <a:p>
            <a:pPr lvl="1"/>
            <a:r>
              <a:rPr lang="en-US" dirty="0"/>
              <a:t>Combatants – members of regular or irregular armed forces  </a:t>
            </a:r>
            <a:endParaRPr lang="cs-CZ" dirty="0"/>
          </a:p>
          <a:p>
            <a:pPr lvl="1"/>
            <a:r>
              <a:rPr lang="en-US" dirty="0"/>
              <a:t>Non-combatants - not intended for combat duties (medics, clerics).</a:t>
            </a:r>
            <a:endParaRPr lang="cs-CZ" dirty="0"/>
          </a:p>
          <a:p>
            <a:pPr marL="530352" lvl="1" indent="0">
              <a:buNone/>
            </a:pPr>
            <a:r>
              <a:rPr lang="cs-CZ" i="0" dirty="0"/>
              <a:t>2. </a:t>
            </a:r>
            <a:r>
              <a:rPr lang="cs-CZ" i="0" dirty="0" err="1"/>
              <a:t>Civilians</a:t>
            </a:r>
            <a:endParaRPr lang="cs-CZ" b="1" dirty="0"/>
          </a:p>
          <a:p>
            <a:r>
              <a:rPr lang="en-US" dirty="0"/>
              <a:t>Real fighters in modern wars: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err="1"/>
              <a:t>Conventional</a:t>
            </a:r>
            <a:r>
              <a:rPr lang="cs-CZ" dirty="0"/>
              <a:t> </a:t>
            </a:r>
            <a:r>
              <a:rPr lang="cs-CZ" dirty="0" err="1"/>
              <a:t>soldiers</a:t>
            </a:r>
            <a:r>
              <a:rPr lang="cs-CZ" dirty="0"/>
              <a:t>/</a:t>
            </a:r>
            <a:r>
              <a:rPr lang="cs-CZ" dirty="0" err="1"/>
              <a:t>army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err="1"/>
              <a:t>Insurgents</a:t>
            </a:r>
            <a:r>
              <a:rPr lang="cs-CZ" dirty="0"/>
              <a:t>, </a:t>
            </a:r>
            <a:r>
              <a:rPr lang="cs-CZ" dirty="0" err="1"/>
              <a:t>guerrillas</a:t>
            </a:r>
            <a:r>
              <a:rPr lang="cs-CZ" dirty="0"/>
              <a:t> and </a:t>
            </a:r>
            <a:r>
              <a:rPr lang="cs-CZ" dirty="0" err="1"/>
              <a:t>rebels</a:t>
            </a:r>
            <a:r>
              <a:rPr lang="cs-CZ" dirty="0"/>
              <a:t>/</a:t>
            </a:r>
            <a:r>
              <a:rPr lang="cs-CZ" dirty="0" err="1"/>
              <a:t>partisans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err="1"/>
              <a:t>Terrorists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err="1"/>
              <a:t>Mercenaries</a:t>
            </a:r>
            <a:r>
              <a:rPr lang="cs-CZ" dirty="0"/>
              <a:t>, PSC/PMC</a:t>
            </a:r>
          </a:p>
          <a:p>
            <a:pPr marL="457200" indent="-457200">
              <a:buAutoNum type="alphaLcParenR"/>
            </a:pP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volunteers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err="1"/>
              <a:t>Warlords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err="1"/>
              <a:t>Child</a:t>
            </a:r>
            <a:r>
              <a:rPr lang="cs-CZ" dirty="0"/>
              <a:t> </a:t>
            </a:r>
            <a:r>
              <a:rPr lang="cs-CZ" dirty="0" err="1"/>
              <a:t>soldiers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/>
              <a:t>P</a:t>
            </a:r>
            <a:r>
              <a:rPr lang="en-US" dirty="0" err="1"/>
              <a:t>aramilitary</a:t>
            </a:r>
            <a:r>
              <a:rPr lang="en-US" dirty="0"/>
              <a:t> units and death squads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err="1"/>
              <a:t>Militias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err="1"/>
              <a:t>Marauders</a:t>
            </a:r>
            <a:endParaRPr lang="cs-CZ" dirty="0"/>
          </a:p>
          <a:p>
            <a:pPr marL="457200" indent="-457200">
              <a:buAutoNum type="alphaLcParenR"/>
            </a:pPr>
            <a:endParaRPr lang="cs-CZ" dirty="0"/>
          </a:p>
          <a:p>
            <a:pPr marL="530352" lvl="1" indent="0">
              <a:buNone/>
            </a:pPr>
            <a:endParaRPr lang="cs-CZ" i="0" dirty="0"/>
          </a:p>
        </p:txBody>
      </p:sp>
    </p:spTree>
    <p:extLst>
      <p:ext uri="{BB962C8B-B14F-4D97-AF65-F5344CB8AC3E}">
        <p14:creationId xmlns:p14="http://schemas.microsoft.com/office/powerpoint/2010/main" val="14689210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23410</TotalTime>
  <Words>1310</Words>
  <Application>Microsoft Office PowerPoint</Application>
  <PresentationFormat>Širokoúhlá obrazovka</PresentationFormat>
  <Paragraphs>176</Paragraphs>
  <Slides>20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Franklin Gothic Book</vt:lpstr>
      <vt:lpstr>Crop</vt:lpstr>
      <vt:lpstr>Violent Non-State Actors (VNSA) and Contemporary Armed Conflicts</vt:lpstr>
      <vt:lpstr>Conflict - Definition </vt:lpstr>
      <vt:lpstr>Conflict - Typology</vt:lpstr>
      <vt:lpstr>The Bloodiest Conflicts of the 21st Century</vt:lpstr>
      <vt:lpstr>Contemporary Conflict Trends</vt:lpstr>
      <vt:lpstr>Contemporary Conflict Trends</vt:lpstr>
      <vt:lpstr>VNSA  - General Info</vt:lpstr>
      <vt:lpstr>Factors Affecting the Rise of VNSA</vt:lpstr>
      <vt:lpstr>Typology of War Participants</vt:lpstr>
      <vt:lpstr>VNSA Typology according to Williams</vt:lpstr>
      <vt:lpstr>VNSA Typology according to Ezrow</vt:lpstr>
      <vt:lpstr>VNSA Typology according to Schneckener</vt:lpstr>
      <vt:lpstr>Insurgency and rebels</vt:lpstr>
      <vt:lpstr>Insurgency</vt:lpstr>
      <vt:lpstr>Terrorist Organizations</vt:lpstr>
      <vt:lpstr>Warlordism</vt:lpstr>
      <vt:lpstr>Organized Crime and Gangs </vt:lpstr>
      <vt:lpstr>Private Military Companies</vt:lpstr>
      <vt:lpstr>Class Participation- Discuss the following points: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 in East Africa: Problems with refugees</dc:title>
  <dc:creator>Lucie Konečná</dc:creator>
  <cp:lastModifiedBy>Lucie Konečná</cp:lastModifiedBy>
  <cp:revision>330</cp:revision>
  <dcterms:created xsi:type="dcterms:W3CDTF">2017-10-06T12:11:29Z</dcterms:created>
  <dcterms:modified xsi:type="dcterms:W3CDTF">2024-04-21T14:29:26Z</dcterms:modified>
</cp:coreProperties>
</file>