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3"/>
  </p:notesMasterIdLst>
  <p:handoutMasterIdLst>
    <p:handoutMasterId r:id="rId24"/>
  </p:handoutMasterIdLst>
  <p:sldIdLst>
    <p:sldId id="322" r:id="rId4"/>
    <p:sldId id="357" r:id="rId5"/>
    <p:sldId id="358" r:id="rId6"/>
    <p:sldId id="360" r:id="rId7"/>
    <p:sldId id="363" r:id="rId8"/>
    <p:sldId id="364" r:id="rId9"/>
    <p:sldId id="365" r:id="rId10"/>
    <p:sldId id="366" r:id="rId11"/>
    <p:sldId id="359" r:id="rId12"/>
    <p:sldId id="361" r:id="rId13"/>
    <p:sldId id="367" r:id="rId14"/>
    <p:sldId id="369" r:id="rId15"/>
    <p:sldId id="370" r:id="rId16"/>
    <p:sldId id="371" r:id="rId17"/>
    <p:sldId id="368" r:id="rId18"/>
    <p:sldId id="372" r:id="rId19"/>
    <p:sldId id="373" r:id="rId20"/>
    <p:sldId id="374" r:id="rId21"/>
    <p:sldId id="341" r:id="rId22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20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731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714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7419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89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1296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189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271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7272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9071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50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347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425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185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434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885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51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184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8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400"/>
            <a:ext cx="5791177" cy="368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Pluralism and Disagreement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Liberty, Liberalism, and Perfectionism</a:t>
            </a:r>
            <a:br>
              <a:rPr lang="en-US" b="0" dirty="0">
                <a:solidFill>
                  <a:schemeClr val="tx1"/>
                </a:solidFill>
              </a:rPr>
            </a:br>
            <a:br>
              <a:rPr lang="cs-CZ" b="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741964" cy="457200"/>
          </a:xfrm>
        </p:spPr>
        <p:txBody>
          <a:bodyPr/>
          <a:lstStyle/>
          <a:p>
            <a:pPr algn="ctr">
              <a:defRPr/>
            </a:pPr>
            <a:r>
              <a:rPr lang="cs-CZ" dirty="0"/>
              <a:t> </a:t>
            </a: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637731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,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Liberalism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Perfectionism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4" y="3043451"/>
            <a:ext cx="83524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What is Liberty? 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Contemporary Liberalism v. Perfectionism</a:t>
            </a:r>
          </a:p>
        </p:txBody>
      </p:sp>
    </p:spTree>
    <p:extLst>
      <p:ext uri="{BB962C8B-B14F-4D97-AF65-F5344CB8AC3E}">
        <p14:creationId xmlns:p14="http://schemas.microsoft.com/office/powerpoint/2010/main" val="3930145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82690" cy="1132764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Contemporary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45910" y="2606723"/>
            <a:ext cx="83387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Liberal Moral Neutrality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Liberal Political Neutrality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Political Implications of Liberalism</a:t>
            </a:r>
          </a:p>
        </p:txBody>
      </p:sp>
    </p:spTree>
    <p:extLst>
      <p:ext uri="{BB962C8B-B14F-4D97-AF65-F5344CB8AC3E}">
        <p14:creationId xmlns:p14="http://schemas.microsoft.com/office/powerpoint/2010/main" val="3661478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309" y="682389"/>
            <a:ext cx="7755394" cy="900751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Moral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Neutrality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95785" y="1678675"/>
            <a:ext cx="857079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What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are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Free and Equal Moral Person</a:t>
            </a:r>
            <a:r>
              <a:rPr lang="cs-CZ" sz="3000" b="1" dirty="0">
                <a:latin typeface="Sylfaen"/>
                <a:ea typeface="Calibri"/>
                <a:cs typeface="Times New Roman"/>
              </a:rPr>
              <a:t>s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makes, and can act upon moral demands…</a:t>
            </a:r>
          </a:p>
          <a:p>
            <a:pPr marL="457200" indent="-457200">
              <a:buFontTx/>
              <a:buChar char="-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freedom from moral authority</a:t>
            </a:r>
          </a:p>
          <a:p>
            <a:pPr marL="457200" indent="-457200">
              <a:buFontTx/>
              <a:buChar char="-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moral claims validated by their addressees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What is 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Morality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? Giving other reasons to comply when addressing moral claims to them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…</a:t>
            </a: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The 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Idea of Public Justification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: a moral principle validated from the perspective of each moral person.</a:t>
            </a:r>
          </a:p>
        </p:txBody>
      </p:sp>
    </p:spTree>
    <p:extLst>
      <p:ext uri="{BB962C8B-B14F-4D97-AF65-F5344CB8AC3E}">
        <p14:creationId xmlns:p14="http://schemas.microsoft.com/office/powerpoint/2010/main" val="3548407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309" y="682389"/>
            <a:ext cx="7755394" cy="900751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Neutrality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02609" y="1583140"/>
            <a:ext cx="857079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The 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Non-coercion Principle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: </a:t>
            </a:r>
          </a:p>
          <a:p>
            <a:pPr marL="457200" indent="-457200">
              <a:buFontTx/>
              <a:buChar char="-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Unjustified Coercion is Wrong. </a:t>
            </a:r>
          </a:p>
          <a:p>
            <a:pPr marL="457200" indent="-457200">
              <a:buFontTx/>
              <a:buChar char="-"/>
            </a:pPr>
            <a:r>
              <a:rPr lang="en-US" sz="3000" b="1" dirty="0">
                <a:latin typeface="Sylfaen"/>
                <a:ea typeface="Calibri"/>
                <a:cs typeface="Times New Roman"/>
              </a:rPr>
              <a:t>Consensus Justification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(same evaluative standards)</a:t>
            </a:r>
          </a:p>
          <a:p>
            <a:pPr marL="457200" indent="-457200">
              <a:buFontTx/>
              <a:buChar char="-"/>
            </a:pPr>
            <a:r>
              <a:rPr lang="en-US" sz="3000" b="1" dirty="0">
                <a:latin typeface="Sylfaen"/>
                <a:ea typeface="Calibri"/>
                <a:cs typeface="Times New Roman"/>
              </a:rPr>
              <a:t>Convergence Justification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(different evaluative standards but everyone has grounds to endorse the same moral principle)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The Challenge of Political Realism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The Coercive Nature of the State: </a:t>
            </a:r>
          </a:p>
        </p:txBody>
      </p:sp>
    </p:spTree>
    <p:extLst>
      <p:ext uri="{BB962C8B-B14F-4D97-AF65-F5344CB8AC3E}">
        <p14:creationId xmlns:p14="http://schemas.microsoft.com/office/powerpoint/2010/main" val="2432792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309" y="682389"/>
            <a:ext cx="7755394" cy="900751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Implications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LPN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9307" y="1828801"/>
            <a:ext cx="87072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Disagreements not about Values, but about the 	Relative Importance of our Evaluative Standards</a:t>
            </a:r>
          </a:p>
          <a:p>
            <a:pPr defTabSz="288000"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Often, No Public Justification Can be Advanced…</a:t>
            </a:r>
          </a:p>
          <a:p>
            <a:pPr defTabSz="288000"/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/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Liberal Political Neutrality Drastically Limits the 	Scope of Government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…</a:t>
            </a:r>
            <a:endParaRPr lang="en-US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8351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82690" cy="1132764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Contemporary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Perfectionism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86854" y="2674961"/>
            <a:ext cx="82978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Perfectionism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Justificatory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Perfectionism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Justification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according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Perfectionism</a:t>
            </a:r>
            <a:endParaRPr lang="en-US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9187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659860" cy="832513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Perfectionism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7796" y="2279176"/>
            <a:ext cx="82568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Objective</a:t>
            </a:r>
            <a:r>
              <a:rPr lang="cs-CZ" sz="3000" b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Good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Component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Subjectivism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):</a:t>
            </a:r>
          </a:p>
          <a:p>
            <a:pPr marL="457200" indent="-457200">
              <a:buFontTx/>
              <a:buChar char="-"/>
            </a:pPr>
            <a:r>
              <a:rPr lang="cs-CZ" sz="3000" dirty="0" err="1">
                <a:latin typeface="Sylfaen"/>
                <a:ea typeface="Calibri"/>
                <a:cs typeface="Times New Roman"/>
              </a:rPr>
              <a:t>Human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Nature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Perfectionism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marL="457200" indent="-457200">
              <a:buFontTx/>
              <a:buChar char="-"/>
            </a:pPr>
            <a:r>
              <a:rPr lang="cs-CZ" sz="3000" dirty="0" err="1">
                <a:latin typeface="Sylfaen"/>
                <a:ea typeface="Calibri"/>
                <a:cs typeface="Times New Roman"/>
              </a:rPr>
              <a:t>Objective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List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Perfectionism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Rejection</a:t>
            </a:r>
            <a:r>
              <a:rPr lang="cs-CZ" sz="3000" b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b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State</a:t>
            </a:r>
            <a:r>
              <a:rPr lang="cs-CZ" sz="3000" b="1" dirty="0">
                <a:latin typeface="Sylfaen"/>
                <a:ea typeface="Calibri"/>
                <a:cs typeface="Times New Roman"/>
              </a:rPr>
              <a:t> Neutrality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4554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741747" cy="887104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…and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Justificatory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Liberalism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65159" y="1978925"/>
            <a:ext cx="85014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en-US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JL overstates the 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values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served by public 	justification (i.e. stability and reciprocity) v. 	more comprehensive account of political morality</a:t>
            </a:r>
          </a:p>
          <a:p>
            <a:pPr defTabSz="288000"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JL grounds the condition of PJ on an implausible 	account of 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moral reasons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; </a:t>
            </a:r>
            <a:r>
              <a:rPr lang="en-US" sz="3000" dirty="0" err="1">
                <a:latin typeface="Sylfaen"/>
                <a:ea typeface="Calibri"/>
                <a:cs typeface="Times New Roman"/>
              </a:rPr>
              <a:t>internalism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v. 	externalism (deficiencies can prevent people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f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rom 	recognizing the reasons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apply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them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48174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468791" cy="791569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… and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Justification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91319" y="1965277"/>
            <a:ext cx="84343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en-US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relational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justification (must proceed from what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	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all parties hold in common)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justification 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simpliciter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(one must present valid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	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reasons overriding competing reasons)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b="1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b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b="1" dirty="0" err="1">
                <a:latin typeface="Sylfaen"/>
                <a:ea typeface="Calibri"/>
                <a:cs typeface="Times New Roman"/>
              </a:rPr>
              <a:t>holis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tic</a:t>
            </a:r>
            <a:r>
              <a:rPr lang="cs-CZ" sz="3000" b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nature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of justification (against the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	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bracketing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strategy)</a:t>
            </a:r>
          </a:p>
        </p:txBody>
      </p:sp>
    </p:spTree>
    <p:extLst>
      <p:ext uri="{BB962C8B-B14F-4D97-AF65-F5344CB8AC3E}">
        <p14:creationId xmlns:p14="http://schemas.microsoft.com/office/powerpoint/2010/main" val="3547012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Further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Reading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4" y="6248400"/>
            <a:ext cx="4527313" cy="457200"/>
          </a:xfrm>
        </p:spPr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91320" y="1978926"/>
            <a:ext cx="8121556" cy="468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dirty="0">
                <a:latin typeface="Sylfaen"/>
                <a:ea typeface="Calibri"/>
                <a:cs typeface="Times New Roman"/>
              </a:rPr>
              <a:t>Berlin, Two Concepts of Liberty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Sylfaen"/>
                <a:ea typeface="Calibri"/>
                <a:cs typeface="Times New Roman"/>
              </a:rPr>
              <a:t> </a:t>
            </a:r>
            <a:r>
              <a:rPr lang="en-US" dirty="0" err="1">
                <a:latin typeface="Sylfaen"/>
                <a:ea typeface="Calibri"/>
                <a:cs typeface="Times New Roman"/>
              </a:rPr>
              <a:t>Gaus</a:t>
            </a:r>
            <a:r>
              <a:rPr lang="en-US" dirty="0">
                <a:latin typeface="Sylfaen"/>
                <a:ea typeface="Calibri"/>
                <a:cs typeface="Times New Roman"/>
              </a:rPr>
              <a:t>, Justificatory Liberalism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Sylfaen"/>
                <a:ea typeface="Calibri"/>
                <a:cs typeface="Times New Roman"/>
              </a:rPr>
              <a:t> </a:t>
            </a:r>
            <a:r>
              <a:rPr lang="en-US" dirty="0" err="1">
                <a:latin typeface="Sylfaen"/>
                <a:ea typeface="Calibri"/>
                <a:cs typeface="Times New Roman"/>
              </a:rPr>
              <a:t>Gaus</a:t>
            </a:r>
            <a:r>
              <a:rPr lang="en-US" dirty="0">
                <a:latin typeface="Sylfaen"/>
                <a:ea typeface="Calibri"/>
                <a:cs typeface="Times New Roman"/>
              </a:rPr>
              <a:t>, The Order of Public Reason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Sylfaen"/>
                <a:ea typeface="Calibri"/>
                <a:cs typeface="Times New Roman"/>
              </a:rPr>
              <a:t> George, Making Men Moral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Sylfaen"/>
                <a:ea typeface="Calibri"/>
                <a:cs typeface="Times New Roman"/>
              </a:rPr>
              <a:t> </a:t>
            </a:r>
            <a:r>
              <a:rPr lang="en-US" dirty="0" err="1">
                <a:latin typeface="Sylfaen"/>
                <a:ea typeface="Calibri"/>
                <a:cs typeface="Times New Roman"/>
              </a:rPr>
              <a:t>Larmore</a:t>
            </a:r>
            <a:r>
              <a:rPr lang="en-US" dirty="0">
                <a:latin typeface="Sylfaen"/>
                <a:ea typeface="Calibri"/>
                <a:cs typeface="Times New Roman"/>
              </a:rPr>
              <a:t>, The Autonomy of Morality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Sylfaen"/>
                <a:ea typeface="Calibri"/>
                <a:cs typeface="Times New Roman"/>
              </a:rPr>
              <a:t> Pettit, Republicanism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Sylfaen"/>
                <a:ea typeface="Calibri"/>
                <a:cs typeface="Times New Roman"/>
              </a:rPr>
              <a:t> </a:t>
            </a:r>
            <a:r>
              <a:rPr lang="en-US" dirty="0" err="1">
                <a:latin typeface="Sylfaen"/>
                <a:ea typeface="Calibri"/>
                <a:cs typeface="Times New Roman"/>
              </a:rPr>
              <a:t>Quong</a:t>
            </a:r>
            <a:r>
              <a:rPr lang="en-US" dirty="0">
                <a:latin typeface="Sylfaen"/>
                <a:ea typeface="Calibri"/>
                <a:cs typeface="Times New Roman"/>
              </a:rPr>
              <a:t>, Liberalism Without Perfection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Sylfaen"/>
                <a:ea typeface="Calibri"/>
                <a:cs typeface="Times New Roman"/>
              </a:rPr>
              <a:t> Rawls, Political Liberalism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Sylfaen"/>
                <a:ea typeface="Calibri"/>
                <a:cs typeface="Times New Roman"/>
              </a:rPr>
              <a:t> </a:t>
            </a:r>
            <a:r>
              <a:rPr lang="en-US" dirty="0" err="1">
                <a:latin typeface="Sylfaen"/>
                <a:ea typeface="Calibri"/>
                <a:cs typeface="Times New Roman"/>
              </a:rPr>
              <a:t>Raz</a:t>
            </a:r>
            <a:r>
              <a:rPr lang="en-US" dirty="0">
                <a:latin typeface="Sylfaen"/>
                <a:ea typeface="Calibri"/>
                <a:cs typeface="Times New Roman"/>
              </a:rPr>
              <a:t>, The Morality of Freedom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Sylfaen"/>
                <a:ea typeface="Calibri"/>
                <a:cs typeface="Times New Roman"/>
              </a:rPr>
              <a:t> Wall, Liberalism, Perfectionism, and the Restraint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latin typeface="Sylfaen"/>
                <a:ea typeface="Calibri"/>
                <a:cs typeface="Times New Roman"/>
              </a:rPr>
              <a:t> </a:t>
            </a:r>
            <a:r>
              <a:rPr lang="en-US" dirty="0" err="1">
                <a:latin typeface="Sylfaen"/>
                <a:ea typeface="Calibri"/>
                <a:cs typeface="Times New Roman"/>
              </a:rPr>
              <a:t>Wolterstorff</a:t>
            </a:r>
            <a:r>
              <a:rPr lang="en-US" dirty="0">
                <a:latin typeface="Sylfaen"/>
                <a:ea typeface="Calibri"/>
                <a:cs typeface="Times New Roman"/>
              </a:rPr>
              <a:t>, Understanding Liberal Democracy</a:t>
            </a:r>
          </a:p>
          <a:p>
            <a:endParaRPr lang="cs-CZ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4596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637731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,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Liberalism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Perfectionism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60324" y="2975212"/>
            <a:ext cx="83524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What is Liberty? 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Contemporary Liberalism v. Perfectionism</a:t>
            </a:r>
          </a:p>
        </p:txBody>
      </p:sp>
    </p:spTree>
    <p:extLst>
      <p:ext uri="{BB962C8B-B14F-4D97-AF65-F5344CB8AC3E}">
        <p14:creationId xmlns:p14="http://schemas.microsoft.com/office/powerpoint/2010/main" val="13063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637731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,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Liberalism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Perfectionism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4" y="3043451"/>
            <a:ext cx="83524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What is Liberty? 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Contemporary Liberalism v. Perfectionism</a:t>
            </a:r>
          </a:p>
        </p:txBody>
      </p:sp>
    </p:spTree>
    <p:extLst>
      <p:ext uri="{BB962C8B-B14F-4D97-AF65-F5344CB8AC3E}">
        <p14:creationId xmlns:p14="http://schemas.microsoft.com/office/powerpoint/2010/main" val="408386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139763"/>
            <a:ext cx="7961248" cy="1637731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4" y="2251881"/>
            <a:ext cx="83524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Introduction 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Negative Liberty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Positive Liberty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Freedom as Civic Standing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442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139763"/>
            <a:ext cx="7929348" cy="1579855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: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Introduction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4" y="2001083"/>
            <a:ext cx="83524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Liberty Tradition</a:t>
            </a:r>
          </a:p>
          <a:p>
            <a:pPr defTabSz="288000"/>
            <a:r>
              <a:rPr lang="en-US" sz="3000" dirty="0">
                <a:latin typeface="Sylfaen"/>
                <a:ea typeface="Calibri"/>
                <a:cs typeface="Times New Roman"/>
              </a:rPr>
              <a:t>- Fundamental Liberal Principle: Freedom is 	Normatively Basic</a:t>
            </a:r>
            <a:endParaRPr lang="en-US" sz="3000" i="1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en-US" sz="3000" i="1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Metaphysical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Conception: Freedom of Will</a:t>
            </a:r>
          </a:p>
          <a:p>
            <a:r>
              <a:rPr lang="en-US" sz="3000" dirty="0">
                <a:latin typeface="Sylfaen"/>
                <a:ea typeface="Calibri"/>
                <a:cs typeface="Times New Roman"/>
              </a:rPr>
              <a:t>- Determinism and Responsibility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b="1" dirty="0">
                <a:latin typeface="Sylfaen"/>
                <a:ea typeface="Calibri"/>
                <a:cs typeface="Times New Roman"/>
              </a:rPr>
              <a:t>Political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Conception: Slavery as Paradigmatic 	Case of </a:t>
            </a:r>
            <a:r>
              <a:rPr lang="en-US" sz="3000" dirty="0" err="1">
                <a:latin typeface="Sylfaen"/>
                <a:ea typeface="Calibri"/>
                <a:cs typeface="Times New Roman"/>
              </a:rPr>
              <a:t>Unfreedom</a:t>
            </a:r>
            <a:endParaRPr lang="en-US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031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139764"/>
            <a:ext cx="7888405" cy="139965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Negative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2137" y="1768019"/>
            <a:ext cx="848890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Paradigmatic Case of Its Lack: Prisoner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Absence of Constraints Imposed by Others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Advantages/Disadvantages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Two Interpretations:</a:t>
            </a:r>
          </a:p>
          <a:p>
            <a:pPr marL="457200" indent="-457200">
              <a:buFontTx/>
              <a:buChar char="-"/>
            </a:pPr>
            <a:r>
              <a:rPr lang="en-US" sz="3000" b="1" dirty="0">
                <a:latin typeface="Sylfaen"/>
                <a:ea typeface="Calibri"/>
                <a:cs typeface="Times New Roman"/>
              </a:rPr>
              <a:t>Non-obstruction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(Ability to Act as One Chooses)</a:t>
            </a:r>
          </a:p>
          <a:p>
            <a:pPr marL="457200" indent="-457200">
              <a:buFontTx/>
              <a:buChar char="-"/>
            </a:pPr>
            <a:r>
              <a:rPr lang="en-US" sz="3000" b="1" dirty="0">
                <a:latin typeface="Sylfaen"/>
                <a:ea typeface="Calibri"/>
                <a:cs typeface="Times New Roman"/>
              </a:rPr>
              <a:t>Opportunity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 (A Range of Opportunities for Action)</a:t>
            </a:r>
          </a:p>
        </p:txBody>
      </p:sp>
    </p:spTree>
    <p:extLst>
      <p:ext uri="{BB962C8B-B14F-4D97-AF65-F5344CB8AC3E}">
        <p14:creationId xmlns:p14="http://schemas.microsoft.com/office/powerpoint/2010/main" val="246063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139764"/>
            <a:ext cx="7915700" cy="1511616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Positive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4" y="2251881"/>
            <a:ext cx="83524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Paradigmatic Case of Its Lack: Addict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Self-Control, Self-Directedness, Self-Mastery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Two Selves Metaphor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Liberty and Submission</a:t>
            </a:r>
          </a:p>
        </p:txBody>
      </p:sp>
    </p:spTree>
    <p:extLst>
      <p:ext uri="{BB962C8B-B14F-4D97-AF65-F5344CB8AC3E}">
        <p14:creationId xmlns:p14="http://schemas.microsoft.com/office/powerpoint/2010/main" val="394121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4" y="0"/>
            <a:ext cx="7956643" cy="1542197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Freedom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as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Civic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Standing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10570" y="1542197"/>
            <a:ext cx="835243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  <a:tabLst>
                <a:tab pos="0" algn="l"/>
              </a:tabLst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Paradigmatic Case of Its Lack: Slave, Traditional 			Wife</a:t>
            </a:r>
          </a:p>
          <a:p>
            <a:pPr defTabSz="288000">
              <a:buFont typeface="Wingdings" pitchFamily="2" charset="2"/>
              <a:buChar char="§"/>
              <a:tabLst>
                <a:tab pos="0" algn="l"/>
              </a:tabLst>
            </a:pPr>
            <a:r>
              <a:rPr lang="en-US" sz="3000" dirty="0">
                <a:latin typeface="Sylfaen"/>
                <a:ea typeface="Calibri"/>
                <a:cs typeface="Times New Roman"/>
              </a:rPr>
              <a:t> Lack of Social Status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  <a:tabLst>
                <a:tab pos="0" algn="l"/>
              </a:tabLst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  <a:tabLst>
                <a:tab pos="0" algn="l"/>
              </a:tabLst>
            </a:pPr>
            <a:r>
              <a:rPr lang="en-US" sz="3000" dirty="0">
                <a:latin typeface="Sylfaen"/>
                <a:ea typeface="Calibri"/>
                <a:cs typeface="Times New Roman"/>
              </a:rPr>
              <a:t> Two Interpretations: </a:t>
            </a:r>
          </a:p>
          <a:p>
            <a:pPr marL="457200" indent="-457200" defTabSz="288000">
              <a:buFontTx/>
              <a:buChar char="-"/>
              <a:tabLst>
                <a:tab pos="0" algn="l"/>
              </a:tabLst>
            </a:pPr>
            <a:r>
              <a:rPr lang="en-US" sz="3000" b="1" dirty="0">
                <a:latin typeface="Sylfaen"/>
                <a:ea typeface="Calibri"/>
                <a:cs typeface="Times New Roman"/>
              </a:rPr>
              <a:t>Communitarian</a:t>
            </a:r>
          </a:p>
          <a:p>
            <a:pPr marL="457200" indent="-457200" defTabSz="288000">
              <a:buFontTx/>
              <a:buChar char="-"/>
              <a:tabLst>
                <a:tab pos="0" algn="l"/>
              </a:tabLst>
            </a:pPr>
            <a:r>
              <a:rPr lang="en-US" sz="3000" b="1" dirty="0">
                <a:latin typeface="Sylfaen"/>
                <a:ea typeface="Calibri"/>
                <a:cs typeface="Times New Roman"/>
              </a:rPr>
              <a:t>Neo-Roman</a:t>
            </a:r>
            <a:endParaRPr lang="cs-CZ" sz="3000" b="1" dirty="0">
              <a:latin typeface="Sylfaen"/>
              <a:ea typeface="Calibri"/>
              <a:cs typeface="Times New Roman"/>
            </a:endParaRPr>
          </a:p>
          <a:p>
            <a:pPr marL="457200" indent="-457200" defTabSz="288000">
              <a:buFontTx/>
              <a:buChar char="-"/>
              <a:tabLst>
                <a:tab pos="0" algn="l"/>
              </a:tabLst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  <a:tabLst>
                <a:tab pos="0" algn="l"/>
              </a:tabLst>
            </a:pPr>
            <a:r>
              <a:rPr lang="en-US" sz="3000" dirty="0">
                <a:latin typeface="Sylfaen"/>
                <a:ea typeface="Calibri"/>
                <a:cs typeface="Times New Roman"/>
              </a:rPr>
              <a:t> Middle Way Strategy/Objections: Old News, 					Who Cares?</a:t>
            </a:r>
          </a:p>
        </p:txBody>
      </p:sp>
    </p:spTree>
    <p:extLst>
      <p:ext uri="{BB962C8B-B14F-4D97-AF65-F5344CB8AC3E}">
        <p14:creationId xmlns:p14="http://schemas.microsoft.com/office/powerpoint/2010/main" val="3301923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637731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,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Liberalism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Perfectionism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5" y="6248400"/>
            <a:ext cx="5414418" cy="457200"/>
          </a:xfrm>
        </p:spPr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264" y="3043451"/>
            <a:ext cx="83524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What is Liberty? </a:t>
            </a: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Contemporary Liberalism v. Perfectionism</a:t>
            </a:r>
          </a:p>
        </p:txBody>
      </p:sp>
    </p:spTree>
    <p:extLst>
      <p:ext uri="{BB962C8B-B14F-4D97-AF65-F5344CB8AC3E}">
        <p14:creationId xmlns:p14="http://schemas.microsoft.com/office/powerpoint/2010/main" val="293455924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2804</TotalTime>
  <Words>743</Words>
  <Application>Microsoft Office PowerPoint</Application>
  <PresentationFormat>Předvádění na obrazovce (4:3)</PresentationFormat>
  <Paragraphs>186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Pluralism and Disagreement  Liberty, Liberalism, and Perfectionism  Jiří Baroš</vt:lpstr>
      <vt:lpstr>Liberty, Liberalism and Perfectionism</vt:lpstr>
      <vt:lpstr>Liberty, Liberalism and Perfectionism</vt:lpstr>
      <vt:lpstr>Liberty</vt:lpstr>
      <vt:lpstr>Liberty: Introduction</vt:lpstr>
      <vt:lpstr>Negative Liberty</vt:lpstr>
      <vt:lpstr>Positive Liberty</vt:lpstr>
      <vt:lpstr>Freedom as Civic Standing</vt:lpstr>
      <vt:lpstr>Liberty, Liberalism and Perfectionism</vt:lpstr>
      <vt:lpstr>Liberty, Liberalism and Perfectionism</vt:lpstr>
      <vt:lpstr>Contemporary Liberalism</vt:lpstr>
      <vt:lpstr>Liberal Moral Neutrality</vt:lpstr>
      <vt:lpstr>Liberal Political Neutrality</vt:lpstr>
      <vt:lpstr>Political Implications of LPN</vt:lpstr>
      <vt:lpstr>Contemporary Perfectionism</vt:lpstr>
      <vt:lpstr>Perfectionism</vt:lpstr>
      <vt:lpstr>…and Justificatory Liberalism</vt:lpstr>
      <vt:lpstr>… and Justification</vt:lpstr>
      <vt:lpstr>Further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157</cp:revision>
  <cp:lastPrinted>2014-10-15T14:35:53Z</cp:lastPrinted>
  <dcterms:created xsi:type="dcterms:W3CDTF">2013-12-10T20:26:31Z</dcterms:created>
  <dcterms:modified xsi:type="dcterms:W3CDTF">2023-02-13T08:30:23Z</dcterms:modified>
</cp:coreProperties>
</file>