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0" r:id="rId5"/>
    <p:sldId id="264" r:id="rId6"/>
    <p:sldId id="259" r:id="rId7"/>
    <p:sldId id="261" r:id="rId8"/>
    <p:sldId id="265" r:id="rId9"/>
    <p:sldId id="266" r:id="rId10"/>
    <p:sldId id="267" r:id="rId11"/>
    <p:sldId id="268" r:id="rId12"/>
    <p:sldId id="262" r:id="rId13"/>
    <p:sldId id="263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63" d="100"/>
          <a:sy n="63" d="100"/>
        </p:scale>
        <p:origin x="1488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and Closed Borders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Jiří Baroš, Department of Political Science, Faculty of Social Studies, Masaryk University</a:t>
            </a:r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Cantilever Justificatory Strategy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defTabSz="288000">
              <a:buNone/>
            </a:pPr>
            <a:r>
              <a:rPr lang="en-US" dirty="0"/>
              <a:t>- given the HRs we already recognize, it is inconsistent not </a:t>
            </a:r>
            <a:r>
              <a:rPr lang="cs-CZ" dirty="0"/>
              <a:t>	</a:t>
            </a:r>
            <a:r>
              <a:rPr lang="en-US" dirty="0"/>
              <a:t>recognize this one X responsibility for protecting the HRs of the </a:t>
            </a:r>
            <a:r>
              <a:rPr lang="cs-CZ" dirty="0"/>
              <a:t>	</a:t>
            </a:r>
            <a:r>
              <a:rPr lang="en-US" dirty="0"/>
              <a:t>excluded rests primarily with the states that the immigrants are </a:t>
            </a:r>
            <a:r>
              <a:rPr lang="cs-CZ" dirty="0"/>
              <a:t>	</a:t>
            </a:r>
            <a:r>
              <a:rPr lang="en-US" dirty="0"/>
              <a:t>seeking to leave.</a:t>
            </a:r>
            <a:endParaRPr lang="cs-CZ" dirty="0"/>
          </a:p>
          <a:p>
            <a:pPr marL="54000" indent="0" defTabSz="288000">
              <a:buNone/>
            </a:pPr>
            <a:endParaRPr lang="cs-CZ" dirty="0"/>
          </a:p>
          <a:p>
            <a:pPr marL="54000" indent="0" defTabSz="288000">
              <a:buNone/>
            </a:pPr>
            <a:endParaRPr lang="cs-CZ" dirty="0"/>
          </a:p>
          <a:p>
            <a:pPr marL="54000" indent="0" defTabSz="288000">
              <a:buNone/>
            </a:pPr>
            <a:r>
              <a:rPr lang="cs-CZ" dirty="0"/>
              <a:t>- </a:t>
            </a:r>
            <a:r>
              <a:rPr lang="en-US" dirty="0"/>
              <a:t>political life is not fully free if people are prevented from meeting, </a:t>
            </a:r>
            <a:r>
              <a:rPr lang="cs-CZ" dirty="0"/>
              <a:t>	</a:t>
            </a:r>
            <a:r>
              <a:rPr lang="en-US" dirty="0"/>
              <a:t>organizing, and protesting as they wish X disanalogies between </a:t>
            </a:r>
            <a:r>
              <a:rPr lang="cs-CZ" dirty="0"/>
              <a:t>	</a:t>
            </a:r>
            <a:r>
              <a:rPr lang="en-US" dirty="0"/>
              <a:t>domestic and international free movement.</a:t>
            </a:r>
          </a:p>
          <a:p>
            <a:pPr marL="54000" indent="0">
              <a:buNone/>
            </a:pPr>
            <a:endParaRPr lang="en-US" dirty="0"/>
          </a:p>
          <a:p>
            <a:pPr marL="54000" indent="0">
              <a:buNone/>
            </a:pPr>
            <a:endParaRPr lang="en-US" dirty="0"/>
          </a:p>
          <a:p>
            <a:pPr marL="54000" indent="0">
              <a:buNone/>
            </a:pPr>
            <a:r>
              <a:rPr lang="en-US" dirty="0"/>
              <a:t>- what is desirable vs. what can be claimed as a HR</a:t>
            </a:r>
            <a:r>
              <a:rPr lang="cs-CZ" dirty="0"/>
              <a:t> (…)</a:t>
            </a:r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388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Reasons for Control Immigration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defTabSz="288000">
              <a:buNone/>
            </a:pPr>
            <a:r>
              <a:rPr lang="en-US" dirty="0"/>
              <a:t>- why the analogy between the domestic right to free movement and </a:t>
            </a:r>
            <a:r>
              <a:rPr lang="cs-CZ" dirty="0"/>
              <a:t>	</a:t>
            </a:r>
            <a:r>
              <a:rPr lang="en-US" dirty="0"/>
              <a:t>the putative corresponding international right does not hold. </a:t>
            </a:r>
            <a:r>
              <a:rPr lang="cs-CZ" dirty="0"/>
              <a:t>	</a:t>
            </a:r>
            <a:r>
              <a:rPr lang="en-US" u="sng" dirty="0"/>
              <a:t>Reasons to control movement:</a:t>
            </a:r>
          </a:p>
          <a:p>
            <a:pPr marL="54000" indent="0">
              <a:buNone/>
            </a:pPr>
            <a:endParaRPr lang="en-US" dirty="0"/>
          </a:p>
          <a:p>
            <a:pPr marL="54000" indent="0">
              <a:buNone/>
            </a:pPr>
            <a:r>
              <a:rPr lang="en-US" dirty="0"/>
              <a:t>- (1) overall numbers</a:t>
            </a:r>
          </a:p>
          <a:p>
            <a:pPr marL="54000" indent="0">
              <a:buNone/>
            </a:pPr>
            <a:endParaRPr lang="en-US" dirty="0"/>
          </a:p>
          <a:p>
            <a:pPr marL="54000" indent="0" defTabSz="288000">
              <a:buNone/>
            </a:pPr>
            <a:r>
              <a:rPr lang="en-US" dirty="0"/>
              <a:t>- (2) cultural shifts: (a) some degree of cultural convergence, (b) </a:t>
            </a:r>
            <a:r>
              <a:rPr lang="cs-CZ" dirty="0"/>
              <a:t>	</a:t>
            </a:r>
            <a:r>
              <a:rPr lang="en-US" dirty="0"/>
              <a:t>external vs. internal sources of change</a:t>
            </a:r>
          </a:p>
          <a:p>
            <a:pPr marL="54000" indent="0">
              <a:buNone/>
            </a:pPr>
            <a:endParaRPr lang="en-US" dirty="0"/>
          </a:p>
          <a:p>
            <a:pPr marL="54000" indent="0">
              <a:buNone/>
            </a:pPr>
            <a:r>
              <a:rPr lang="en-US" dirty="0"/>
              <a:t>- (3) the composition of the citizen body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32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and Closed Borders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dirty="0"/>
              <a:t>- Sovereignty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- There is no Human Right to Immigrate (Miller)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- </a:t>
            </a:r>
            <a:r>
              <a:rPr lang="en-GB" dirty="0">
                <a:solidFill>
                  <a:srgbClr val="FF0000"/>
                </a:solidFill>
              </a:rPr>
              <a:t>Immigration as a Human Right (</a:t>
            </a:r>
            <a:r>
              <a:rPr lang="en-GB" dirty="0" err="1">
                <a:solidFill>
                  <a:srgbClr val="FF0000"/>
                </a:solidFill>
              </a:rPr>
              <a:t>Oberman</a:t>
            </a:r>
            <a:r>
              <a:rPr lang="en-GB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481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Immigration as a HR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defTabSz="288000">
              <a:buNone/>
            </a:pPr>
            <a:r>
              <a:rPr lang="en-GB" dirty="0"/>
              <a:t>- moral, rather than a legal, human right</a:t>
            </a:r>
          </a:p>
          <a:p>
            <a:pPr marL="54000" indent="0" defTabSz="288000">
              <a:buNone/>
            </a:pPr>
            <a:endParaRPr lang="en-GB" dirty="0"/>
          </a:p>
          <a:p>
            <a:pPr marL="54000" indent="0" defTabSz="288000">
              <a:buNone/>
            </a:pPr>
            <a:endParaRPr lang="en-GB" dirty="0"/>
          </a:p>
          <a:p>
            <a:pPr marL="54000" indent="0" defTabSz="288000">
              <a:buNone/>
            </a:pPr>
            <a:r>
              <a:rPr lang="en-GB" dirty="0"/>
              <a:t>- an interest account of moral HRs: the interest claim and the duty </a:t>
            </a:r>
            <a:r>
              <a:rPr lang="cs-CZ" dirty="0"/>
              <a:t>	</a:t>
            </a:r>
            <a:r>
              <a:rPr lang="en-GB" dirty="0"/>
              <a:t>claim</a:t>
            </a:r>
          </a:p>
          <a:p>
            <a:pPr marL="54000" indent="0" defTabSz="288000">
              <a:buNone/>
            </a:pPr>
            <a:endParaRPr lang="en-GB" dirty="0"/>
          </a:p>
          <a:p>
            <a:pPr marL="54000" indent="0" defTabSz="288000">
              <a:buNone/>
            </a:pPr>
            <a:endParaRPr lang="en-GB" dirty="0"/>
          </a:p>
          <a:p>
            <a:pPr marL="54000" indent="0" defTabSz="288000">
              <a:buNone/>
            </a:pPr>
            <a:r>
              <a:rPr lang="en-GB" dirty="0"/>
              <a:t>- is a non-absolute right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358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Underlying Interests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692002"/>
            <a:ext cx="8177280" cy="4139998"/>
          </a:xfrm>
        </p:spPr>
        <p:txBody>
          <a:bodyPr/>
          <a:lstStyle/>
          <a:p>
            <a:pPr marL="54000" indent="0" defTabSz="288000">
              <a:buNone/>
            </a:pPr>
            <a:r>
              <a:rPr lang="en-US" dirty="0"/>
              <a:t>- underlying the HR to internal freedom of movement are 2 interests:</a:t>
            </a:r>
          </a:p>
          <a:p>
            <a:pPr marL="54000" indent="0" defTabSz="288000">
              <a:buNone/>
            </a:pPr>
            <a:endParaRPr lang="en-US" dirty="0"/>
          </a:p>
          <a:p>
            <a:pPr marL="54000" indent="0" defTabSz="288000">
              <a:buNone/>
            </a:pPr>
            <a:endParaRPr lang="en-US" dirty="0"/>
          </a:p>
          <a:p>
            <a:pPr marL="54000" indent="0" defTabSz="288000">
              <a:buNone/>
            </a:pPr>
            <a:r>
              <a:rPr lang="en-US" dirty="0"/>
              <a:t>- (1) the personal interest: being free to access the full range of </a:t>
            </a:r>
            <a:r>
              <a:rPr lang="cs-CZ" dirty="0"/>
              <a:t>	</a:t>
            </a:r>
            <a:r>
              <a:rPr lang="en-US" dirty="0"/>
              <a:t>existence life options</a:t>
            </a:r>
          </a:p>
          <a:p>
            <a:pPr marL="54000" indent="0" defTabSz="288000">
              <a:buNone/>
            </a:pPr>
            <a:endParaRPr lang="en-US" dirty="0"/>
          </a:p>
          <a:p>
            <a:pPr marL="54000" indent="0" defTabSz="288000">
              <a:buNone/>
            </a:pPr>
            <a:endParaRPr lang="en-US" dirty="0"/>
          </a:p>
          <a:p>
            <a:pPr marL="54000" indent="0" defTabSz="288000">
              <a:buNone/>
            </a:pPr>
            <a:r>
              <a:rPr lang="en-US" dirty="0"/>
              <a:t>- (2) the political interest: enjoying a free and effective political </a:t>
            </a:r>
            <a:r>
              <a:rPr lang="cs-CZ" dirty="0"/>
              <a:t>	</a:t>
            </a:r>
            <a:r>
              <a:rPr lang="en-US" dirty="0"/>
              <a:t>process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506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Inadequacy of an Adequate Range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defTabSz="288000">
              <a:buNone/>
            </a:pPr>
            <a:r>
              <a:rPr lang="en-US" dirty="0"/>
              <a:t>- a smaller range of life options is sufficient (…)</a:t>
            </a:r>
          </a:p>
          <a:p>
            <a:pPr marL="54000" indent="0" defTabSz="288000">
              <a:buNone/>
            </a:pPr>
            <a:endParaRPr lang="en-US" dirty="0"/>
          </a:p>
          <a:p>
            <a:pPr marL="54000" indent="0" defTabSz="288000">
              <a:buNone/>
            </a:pPr>
            <a:endParaRPr lang="en-US" dirty="0"/>
          </a:p>
          <a:p>
            <a:pPr marL="54000" indent="0" defTabSz="288000">
              <a:buNone/>
            </a:pPr>
            <a:r>
              <a:rPr lang="en-US" dirty="0"/>
              <a:t>- (1) attachments that lie beyond the adequate range (universal 	interests vs claims to generic objects, the rights of refusal)</a:t>
            </a:r>
          </a:p>
          <a:p>
            <a:pPr marL="54000" indent="0" defTabSz="288000">
              <a:buNone/>
            </a:pPr>
            <a:endParaRPr lang="en-US" dirty="0"/>
          </a:p>
          <a:p>
            <a:pPr marL="54000" indent="0" defTabSz="288000">
              <a:buNone/>
            </a:pPr>
            <a:endParaRPr lang="en-US" dirty="0"/>
          </a:p>
          <a:p>
            <a:pPr marL="54000" indent="0" defTabSz="288000">
              <a:buNone/>
            </a:pPr>
            <a:r>
              <a:rPr lang="en-US" dirty="0"/>
              <a:t>- (2) possibilities: we may be interested in it in pursuing either now 	or in the future (conscience, independence, the political interest)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06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722720"/>
          </a:xfrm>
        </p:spPr>
        <p:txBody>
          <a:bodyPr/>
          <a:lstStyle/>
          <a:p>
            <a:r>
              <a:rPr lang="en-GB" dirty="0"/>
              <a:t>Objections from Culture and Distributive Justice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0" y="1889760"/>
            <a:ext cx="8105400" cy="3942240"/>
          </a:xfrm>
        </p:spPr>
        <p:txBody>
          <a:bodyPr/>
          <a:lstStyle/>
          <a:p>
            <a:pPr marL="54000" indent="0" defTabSz="288000">
              <a:buNone/>
            </a:pPr>
            <a:r>
              <a:rPr lang="en-GB" dirty="0"/>
              <a:t>- ok, but states have a right to exclude foreigners if they so wish</a:t>
            </a:r>
          </a:p>
          <a:p>
            <a:pPr marL="54000" indent="0" defTabSz="288000">
              <a:buNone/>
            </a:pPr>
            <a:endParaRPr lang="en-GB" dirty="0"/>
          </a:p>
          <a:p>
            <a:pPr marL="54000" indent="0" defTabSz="288000">
              <a:buNone/>
            </a:pPr>
            <a:endParaRPr lang="en-GB" dirty="0"/>
          </a:p>
          <a:p>
            <a:pPr marL="54000" indent="0" defTabSz="288000">
              <a:buNone/>
            </a:pPr>
            <a:r>
              <a:rPr lang="en-GB" dirty="0"/>
              <a:t>- (1) exclusion can be justified to avoid deepening distributive </a:t>
            </a:r>
            <a:r>
              <a:rPr lang="cs-CZ" dirty="0"/>
              <a:t>	</a:t>
            </a:r>
            <a:r>
              <a:rPr lang="en-GB" dirty="0"/>
              <a:t>injustice X we are unwilling to make any incursions into the </a:t>
            </a:r>
            <a:r>
              <a:rPr lang="cs-CZ" dirty="0"/>
              <a:t>	</a:t>
            </a:r>
            <a:r>
              <a:rPr lang="en-GB" dirty="0"/>
              <a:t>important freedoms for the sake of further gains in distributive </a:t>
            </a:r>
            <a:r>
              <a:rPr lang="cs-CZ" dirty="0"/>
              <a:t>	</a:t>
            </a:r>
            <a:r>
              <a:rPr lang="en-GB" dirty="0"/>
              <a:t>justice</a:t>
            </a:r>
          </a:p>
          <a:p>
            <a:pPr marL="54000" indent="0" defTabSz="288000">
              <a:buNone/>
            </a:pPr>
            <a:endParaRPr lang="en-GB" dirty="0"/>
          </a:p>
          <a:p>
            <a:pPr marL="54000" indent="0" defTabSz="288000">
              <a:buNone/>
            </a:pPr>
            <a:endParaRPr lang="en-GB" dirty="0"/>
          </a:p>
          <a:p>
            <a:pPr marL="54000" indent="0" defTabSz="288000">
              <a:buNone/>
            </a:pPr>
            <a:r>
              <a:rPr lang="en-GB" dirty="0"/>
              <a:t>- (2) exclusion can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en-GB" dirty="0"/>
              <a:t>justified to preserve a host state´s culture X </a:t>
            </a:r>
            <a:r>
              <a:rPr lang="cs-CZ" dirty="0"/>
              <a:t>	</a:t>
            </a:r>
            <a:r>
              <a:rPr lang="en-GB" dirty="0"/>
              <a:t>different levels of impact. Integration.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362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Objection from Scarcity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defTabSz="288000">
              <a:buNone/>
            </a:pPr>
            <a:r>
              <a:rPr lang="en-US" dirty="0"/>
              <a:t>- vast numbers would want to migrate, far more that rich states can </a:t>
            </a:r>
            <a:r>
              <a:rPr lang="cs-CZ" dirty="0"/>
              <a:t>	</a:t>
            </a:r>
            <a:r>
              <a:rPr lang="en-US" dirty="0"/>
              <a:t>accommodate</a:t>
            </a:r>
          </a:p>
          <a:p>
            <a:pPr marL="54000" indent="0" defTabSz="288000">
              <a:buNone/>
            </a:pPr>
            <a:endParaRPr lang="en-US" dirty="0"/>
          </a:p>
          <a:p>
            <a:pPr marL="54000" indent="0" algn="ctr" defTabSz="288000">
              <a:buNone/>
            </a:pPr>
            <a:r>
              <a:rPr lang="en-US" dirty="0"/>
              <a:t>X </a:t>
            </a:r>
          </a:p>
          <a:p>
            <a:pPr marL="54000" indent="0" defTabSz="288000">
              <a:buNone/>
            </a:pPr>
            <a:endParaRPr lang="en-US" dirty="0"/>
          </a:p>
          <a:p>
            <a:pPr marL="54000" indent="0" defTabSz="288000">
              <a:buNone/>
            </a:pPr>
            <a:r>
              <a:rPr lang="en-US" dirty="0"/>
              <a:t>- it is not clear how many people would move</a:t>
            </a:r>
          </a:p>
          <a:p>
            <a:pPr marL="54000" indent="0" defTabSz="288000">
              <a:buNone/>
            </a:pPr>
            <a:endParaRPr lang="en-US" dirty="0"/>
          </a:p>
          <a:p>
            <a:pPr marL="54000" indent="0" defTabSz="288000">
              <a:buNone/>
            </a:pPr>
            <a:r>
              <a:rPr lang="en-US" dirty="0"/>
              <a:t>- background duties that make it more likely that the right will be </a:t>
            </a:r>
            <a:r>
              <a:rPr lang="cs-CZ" dirty="0"/>
              <a:t>	</a:t>
            </a:r>
            <a:r>
              <a:rPr lang="en-US" dirty="0"/>
              <a:t>fulfilled in time… The creation of greater opportunities in poor </a:t>
            </a:r>
            <a:r>
              <a:rPr lang="cs-CZ" dirty="0"/>
              <a:t>	</a:t>
            </a:r>
            <a:r>
              <a:rPr lang="en-US" dirty="0"/>
              <a:t>states, which, in the long term, should reduce migratory pressure.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9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and Closed Borders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dirty="0"/>
              <a:t>- Sovereignty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- There is no Human Right to Immigrate (Miller)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- Immigration as a Human Right (</a:t>
            </a:r>
            <a:r>
              <a:rPr lang="en-GB" dirty="0" err="1"/>
              <a:t>Oberman</a:t>
            </a:r>
            <a:r>
              <a:rPr lang="en-GB" dirty="0"/>
              <a:t>)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65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and Closed Borders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dirty="0"/>
              <a:t>- </a:t>
            </a:r>
            <a:r>
              <a:rPr lang="en-GB" dirty="0">
                <a:solidFill>
                  <a:srgbClr val="FF0000"/>
                </a:solidFill>
              </a:rPr>
              <a:t>Sovereignty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- There is no Human Right to Immigrate (Miller)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- Immigration as a Human Right (</a:t>
            </a:r>
            <a:r>
              <a:rPr lang="en-GB" dirty="0" err="1"/>
              <a:t>Oberman</a:t>
            </a:r>
            <a:r>
              <a:rPr lang="en-GB" dirty="0"/>
              <a:t>)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479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Sovereignty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200" y="1434376"/>
            <a:ext cx="8115700" cy="4397624"/>
          </a:xfrm>
        </p:spPr>
        <p:txBody>
          <a:bodyPr/>
          <a:lstStyle/>
          <a:p>
            <a:pPr marL="54000" indent="0">
              <a:buNone/>
            </a:pPr>
            <a:r>
              <a:rPr lang="en-US" dirty="0"/>
              <a:t>(1) </a:t>
            </a:r>
            <a:r>
              <a:rPr lang="en-US" u="sng" dirty="0"/>
              <a:t>Sovereignty of the State</a:t>
            </a:r>
          </a:p>
          <a:p>
            <a:pPr marL="54000" indent="0" defTabSz="288000">
              <a:buNone/>
            </a:pPr>
            <a:r>
              <a:rPr lang="en-US" dirty="0"/>
              <a:t>(a) Internal (its own unlimited power X privatization, constitutions </a:t>
            </a:r>
            <a:r>
              <a:rPr lang="cs-CZ" dirty="0"/>
              <a:t>	</a:t>
            </a:r>
            <a:r>
              <a:rPr lang="en-US" dirty="0"/>
              <a:t>and fundamental rights, Europeanisation)</a:t>
            </a:r>
            <a:endParaRPr lang="cs-CZ" dirty="0"/>
          </a:p>
          <a:p>
            <a:pPr marL="54000" indent="0" defTabSz="288000">
              <a:buNone/>
            </a:pPr>
            <a:r>
              <a:rPr lang="en-US" dirty="0"/>
              <a:t>(b) External (classical and contemporary international law: states </a:t>
            </a:r>
            <a:r>
              <a:rPr lang="cs-CZ" dirty="0"/>
              <a:t>	</a:t>
            </a:r>
            <a:r>
              <a:rPr lang="en-US" dirty="0"/>
              <a:t>are bound by treaties)</a:t>
            </a:r>
            <a:endParaRPr lang="cs-CZ" dirty="0"/>
          </a:p>
          <a:p>
            <a:pPr marL="54000" indent="0" defTabSz="288000">
              <a:buNone/>
            </a:pPr>
            <a:endParaRPr lang="cs-CZ" dirty="0"/>
          </a:p>
          <a:p>
            <a:pPr marL="54000" indent="0" defTabSz="288000">
              <a:buNone/>
            </a:pPr>
            <a:r>
              <a:rPr lang="en-US" dirty="0"/>
              <a:t>(2) </a:t>
            </a:r>
            <a:r>
              <a:rPr lang="en-US" u="sng" dirty="0"/>
              <a:t>Sovereignty in the State</a:t>
            </a:r>
            <a:endParaRPr lang="cs-CZ" u="sng" dirty="0"/>
          </a:p>
          <a:p>
            <a:pPr marL="54000" indent="0" defTabSz="288000">
              <a:buNone/>
            </a:pPr>
            <a:r>
              <a:rPr lang="en-US" dirty="0"/>
              <a:t>(a) The existence of s Sovereign (the quality of the highest organ in </a:t>
            </a:r>
            <a:r>
              <a:rPr lang="cs-CZ" dirty="0"/>
              <a:t>	</a:t>
            </a:r>
            <a:r>
              <a:rPr lang="en-US" dirty="0"/>
              <a:t>the state)</a:t>
            </a:r>
            <a:endParaRPr lang="cs-CZ" dirty="0"/>
          </a:p>
          <a:p>
            <a:pPr marL="54000" indent="0" defTabSz="288000">
              <a:buNone/>
            </a:pPr>
            <a:r>
              <a:rPr lang="en-US" dirty="0"/>
              <a:t>(b) The </a:t>
            </a:r>
            <a:r>
              <a:rPr lang="cs-CZ" dirty="0"/>
              <a:t>h</a:t>
            </a:r>
            <a:r>
              <a:rPr lang="en-US" dirty="0"/>
              <a:t>older of Sovereignty (the people or the nation)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24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Right to Immigrate?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200" y="1434376"/>
            <a:ext cx="8115700" cy="4397624"/>
          </a:xfrm>
        </p:spPr>
        <p:txBody>
          <a:bodyPr/>
          <a:lstStyle/>
          <a:p>
            <a:pPr marL="54000" indent="0" defTabSz="288000">
              <a:buNone/>
            </a:pPr>
            <a:r>
              <a:rPr lang="en-US" dirty="0"/>
              <a:t>= universal right to cross the borders of any state and remain within </a:t>
            </a:r>
            <a:r>
              <a:rPr lang="cs-CZ" dirty="0"/>
              <a:t>	</a:t>
            </a:r>
            <a:r>
              <a:rPr lang="en-US" dirty="0"/>
              <a:t>them for as long as one choses.</a:t>
            </a:r>
            <a:endParaRPr lang="cs-CZ" dirty="0"/>
          </a:p>
          <a:p>
            <a:pPr marL="54000" indent="0" defTabSz="288000">
              <a:buNone/>
            </a:pPr>
            <a:endParaRPr lang="cs-CZ" dirty="0"/>
          </a:p>
          <a:p>
            <a:pPr marL="54000" indent="0" defTabSz="288000">
              <a:buNone/>
            </a:pPr>
            <a:r>
              <a:rPr lang="cs-CZ" dirty="0"/>
              <a:t>- </a:t>
            </a:r>
            <a:r>
              <a:rPr lang="en-US" dirty="0"/>
              <a:t>held against all states. Open borders unless the admission of </a:t>
            </a:r>
            <a:r>
              <a:rPr lang="cs-CZ" dirty="0"/>
              <a:t>	</a:t>
            </a:r>
            <a:r>
              <a:rPr lang="en-US" dirty="0"/>
              <a:t>specific individuals poses a threat to the human rights of other </a:t>
            </a:r>
            <a:r>
              <a:rPr lang="cs-CZ" dirty="0"/>
              <a:t>	</a:t>
            </a:r>
            <a:r>
              <a:rPr lang="en-US" dirty="0"/>
              <a:t>persons.</a:t>
            </a:r>
            <a:endParaRPr lang="cs-CZ" dirty="0"/>
          </a:p>
          <a:p>
            <a:pPr marL="54000" indent="0" defTabSz="288000">
              <a:buNone/>
            </a:pPr>
            <a:endParaRPr lang="cs-CZ" dirty="0"/>
          </a:p>
          <a:p>
            <a:pPr marL="54000" indent="0" algn="ctr" defTabSz="288000">
              <a:buNone/>
            </a:pPr>
            <a:r>
              <a:rPr lang="en-US" dirty="0"/>
              <a:t>X</a:t>
            </a:r>
            <a:endParaRPr lang="cs-CZ" dirty="0"/>
          </a:p>
          <a:p>
            <a:pPr marL="54000" indent="0" algn="ctr" defTabSz="288000">
              <a:buNone/>
            </a:pPr>
            <a:endParaRPr lang="cs-CZ" dirty="0"/>
          </a:p>
          <a:p>
            <a:pPr marL="54000" indent="0" algn="just" defTabSz="288000">
              <a:buNone/>
            </a:pPr>
            <a:r>
              <a:rPr lang="en-US" dirty="0"/>
              <a:t>- states´ right to control their borders. If there were a human right to </a:t>
            </a:r>
            <a:r>
              <a:rPr lang="cs-CZ" dirty="0"/>
              <a:t>	</a:t>
            </a:r>
            <a:r>
              <a:rPr lang="en-US" dirty="0"/>
              <a:t>immigrate, this would be unacceptable. 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0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and Closed Borders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dirty="0"/>
              <a:t>- Sovereignty</a:t>
            </a: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- </a:t>
            </a:r>
            <a:r>
              <a:rPr lang="en-GB" dirty="0">
                <a:solidFill>
                  <a:srgbClr val="FF0000"/>
                </a:solidFill>
              </a:rPr>
              <a:t>There is no Human Right to Immigrate (Miller)</a:t>
            </a:r>
          </a:p>
          <a:p>
            <a:pPr marL="5400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- Immigration as a Human Right (</a:t>
            </a:r>
            <a:r>
              <a:rPr lang="en-GB" dirty="0" err="1"/>
              <a:t>Oberman</a:t>
            </a:r>
            <a:r>
              <a:rPr lang="en-GB" dirty="0"/>
              <a:t>)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895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HR to Immigrate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US" dirty="0"/>
              <a:t>- no HR to immigrate in standard HRs documents</a:t>
            </a:r>
          </a:p>
          <a:p>
            <a:pPr marL="54000" indent="0">
              <a:buNone/>
            </a:pPr>
            <a:endParaRPr lang="en-US" dirty="0"/>
          </a:p>
          <a:p>
            <a:pPr marL="54000" indent="0">
              <a:buNone/>
            </a:pPr>
            <a:r>
              <a:rPr lang="en-US" dirty="0"/>
              <a:t>- rarely discussed by the main treatments of the idea of HRs</a:t>
            </a:r>
          </a:p>
          <a:p>
            <a:pPr marL="54000" indent="0">
              <a:buNone/>
            </a:pPr>
            <a:endParaRPr lang="en-US" dirty="0"/>
          </a:p>
          <a:p>
            <a:pPr marL="54000" indent="0">
              <a:buNone/>
            </a:pPr>
            <a:r>
              <a:rPr lang="en-US" dirty="0"/>
              <a:t>- </a:t>
            </a:r>
            <a:r>
              <a:rPr lang="en-US" u="sng" dirty="0"/>
              <a:t>3 justificatory strategies: </a:t>
            </a:r>
          </a:p>
          <a:p>
            <a:pPr marL="54000" indent="0">
              <a:buNone/>
            </a:pPr>
            <a:r>
              <a:rPr lang="en-US" dirty="0"/>
              <a:t>(a) direct (from the grounding feature to the right)</a:t>
            </a:r>
          </a:p>
          <a:p>
            <a:pPr marL="54000" indent="0">
              <a:buNone/>
            </a:pPr>
            <a:r>
              <a:rPr lang="en-US" dirty="0"/>
              <a:t>(b) instrumental (to other HRs in the list)</a:t>
            </a:r>
          </a:p>
          <a:p>
            <a:pPr marL="54000" indent="0">
              <a:buNone/>
            </a:pPr>
            <a:r>
              <a:rPr lang="en-US" dirty="0"/>
              <a:t>(c) cantilever (a logical extension of HRs already recognized)</a:t>
            </a: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en-GB" dirty="0"/>
              <a:t>- reasons for control immigration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169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Justificatory Strategy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US" dirty="0"/>
              <a:t>- direct argument: grounding, feasibility, compatibility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en-US" dirty="0"/>
          </a:p>
          <a:p>
            <a:pPr marL="54000" indent="0" defTabSz="288000">
              <a:buNone/>
            </a:pPr>
            <a:r>
              <a:rPr lang="en-US" dirty="0"/>
              <a:t>- subjectively strong interests of particular persons </a:t>
            </a:r>
            <a:r>
              <a:rPr lang="cs-CZ" dirty="0"/>
              <a:t>X</a:t>
            </a:r>
            <a:r>
              <a:rPr lang="en-US" dirty="0"/>
              <a:t> essential </a:t>
            </a:r>
            <a:r>
              <a:rPr lang="cs-CZ" dirty="0"/>
              <a:t>	</a:t>
            </a:r>
            <a:r>
              <a:rPr lang="en-US" dirty="0"/>
              <a:t>interests of human beings as such</a:t>
            </a:r>
            <a:endParaRPr lang="cs-CZ" dirty="0"/>
          </a:p>
          <a:p>
            <a:pPr marL="54000" indent="0" defTabSz="288000">
              <a:buNone/>
            </a:pPr>
            <a:endParaRPr lang="cs-CZ" dirty="0"/>
          </a:p>
          <a:p>
            <a:pPr marL="54000" indent="0" defTabSz="288000">
              <a:buNone/>
            </a:pPr>
            <a:endParaRPr lang="cs-CZ" dirty="0"/>
          </a:p>
          <a:p>
            <a:pPr marL="54000" indent="0" defTabSz="288000">
              <a:buNone/>
            </a:pPr>
            <a:r>
              <a:rPr lang="cs-CZ" dirty="0"/>
              <a:t>- </a:t>
            </a:r>
            <a:r>
              <a:rPr lang="en-US" dirty="0"/>
              <a:t>a range of opportunities adequate to meet my generic human </a:t>
            </a:r>
            <a:r>
              <a:rPr lang="cs-CZ" dirty="0"/>
              <a:t>	</a:t>
            </a:r>
            <a:r>
              <a:rPr lang="en-US" dirty="0"/>
              <a:t>interests </a:t>
            </a:r>
            <a:r>
              <a:rPr lang="cs-CZ" dirty="0"/>
              <a:t>X </a:t>
            </a:r>
            <a:r>
              <a:rPr lang="en-US" dirty="0"/>
              <a:t>specific interests that give only a reason, but not a </a:t>
            </a:r>
            <a:r>
              <a:rPr lang="cs-CZ" dirty="0"/>
              <a:t>	</a:t>
            </a:r>
            <a:r>
              <a:rPr lang="en-US" dirty="0"/>
              <a:t>full-blown right (…)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79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B7BDDB-196C-3C44-13CC-2AA46145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DC50B3-61E4-E9AE-D270-446702E4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Instrumental Justificatory Strategy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377EBA-10ED-EF38-20F6-384AF6F59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GB" dirty="0"/>
              <a:t>- why do people who move across borders do so?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en-GB" dirty="0"/>
          </a:p>
          <a:p>
            <a:pPr marL="54000" indent="0">
              <a:buNone/>
            </a:pPr>
            <a:r>
              <a:rPr lang="en-GB" dirty="0"/>
              <a:t>- the fulfilment of other human rights X</a:t>
            </a:r>
            <a:r>
              <a:rPr lang="cs-CZ" dirty="0"/>
              <a:t> </a:t>
            </a:r>
            <a:r>
              <a:rPr lang="en-GB" dirty="0"/>
              <a:t>the limits of this argument: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en-GB" dirty="0"/>
              <a:t>(1) Can the</a:t>
            </a:r>
            <a:r>
              <a:rPr lang="cs-CZ" dirty="0"/>
              <a:t>se </a:t>
            </a:r>
            <a:r>
              <a:rPr lang="cs-CZ" dirty="0" err="1"/>
              <a:t>HRs</a:t>
            </a:r>
            <a:r>
              <a:rPr lang="en-GB" dirty="0"/>
              <a:t> be secured without migration?</a:t>
            </a:r>
          </a:p>
          <a:p>
            <a:pPr marL="54000" indent="0">
              <a:buNone/>
            </a:pPr>
            <a:r>
              <a:rPr lang="en-GB" dirty="0"/>
              <a:t>(2) Brain drain effect</a:t>
            </a:r>
          </a:p>
          <a:p>
            <a:pPr marL="54000" indent="0" defTabSz="288000">
              <a:buNone/>
            </a:pPr>
            <a:r>
              <a:rPr lang="en-GB" dirty="0"/>
              <a:t>(3) Societies that already provide their members with an adequate </a:t>
            </a:r>
            <a:r>
              <a:rPr lang="cs-CZ" dirty="0"/>
              <a:t>	</a:t>
            </a:r>
            <a:r>
              <a:rPr lang="en-GB" dirty="0"/>
              <a:t>range of opportunities</a:t>
            </a:r>
            <a:r>
              <a:rPr lang="cs-CZ" dirty="0"/>
              <a:t> </a:t>
            </a:r>
            <a:endParaRPr lang="en-GB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465808A-203C-1249-892B-88BB4ADF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its challenges</a:t>
            </a:r>
            <a:r>
              <a:rPr kumimoji="0" lang="cs-CZ" altLang="cs-CZ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EAF43-0A9D-177F-062F-135019A1A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89200" y="6230889"/>
            <a:ext cx="202651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Globalization and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I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ts </a:t>
            </a:r>
            <a:r>
              <a:rPr lang="en-GB" altLang="cs-CZ" sz="1000" dirty="0">
                <a:solidFill>
                  <a:srgbClr val="000000"/>
                </a:solidFill>
                <a:latin typeface="Arial Unicode MS"/>
              </a:rPr>
              <a:t>C</a:t>
            </a:r>
            <a:r>
              <a:rPr kumimoji="0" lang="en-GB" altLang="cs-CZ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hallenges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1031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mmigration_Globalisation" id="{C798A45B-B270-46C1-897A-D0DDED7DF8B2}" vid="{1AB614FA-4F16-49B8-911F-0D18C53AB59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1105</Words>
  <Application>Microsoft Office PowerPoint</Application>
  <PresentationFormat>Předvádění na obrazovce (4:3)</PresentationFormat>
  <Paragraphs>183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Arial Unicode MS</vt:lpstr>
      <vt:lpstr>Tahoma</vt:lpstr>
      <vt:lpstr>Wingdings</vt:lpstr>
      <vt:lpstr>Presentation_MU_EN</vt:lpstr>
      <vt:lpstr>Open and Closed Borders</vt:lpstr>
      <vt:lpstr>Open and Closed Borders</vt:lpstr>
      <vt:lpstr>Open and Closed Borders</vt:lpstr>
      <vt:lpstr>Sovereignty</vt:lpstr>
      <vt:lpstr>What is the Right to Immigrate?</vt:lpstr>
      <vt:lpstr>Open and Closed Borders</vt:lpstr>
      <vt:lpstr>No HR to Immigrate</vt:lpstr>
      <vt:lpstr>Direct Justificatory Strategy</vt:lpstr>
      <vt:lpstr>Instrumental Justificatory Strategy</vt:lpstr>
      <vt:lpstr>Cantilever Justificatory Strategy</vt:lpstr>
      <vt:lpstr>Reasons for Control Immigration</vt:lpstr>
      <vt:lpstr>Open and Closed Borders</vt:lpstr>
      <vt:lpstr>Immigration as a HR</vt:lpstr>
      <vt:lpstr>The Underlying Interests</vt:lpstr>
      <vt:lpstr>The Inadequacy of an Adequate Range</vt:lpstr>
      <vt:lpstr>Objections from Culture and Distributive Justice</vt:lpstr>
      <vt:lpstr>The Objection from Scarcity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FSS</dc:title>
  <dc:creator>Masaryk University</dc:creator>
  <cp:lastModifiedBy>Jiří Baroš</cp:lastModifiedBy>
  <cp:revision>17</cp:revision>
  <dcterms:created xsi:type="dcterms:W3CDTF">2020-11-27T18:10:09Z</dcterms:created>
  <dcterms:modified xsi:type="dcterms:W3CDTF">2023-11-28T21:44:24Z</dcterms:modified>
</cp:coreProperties>
</file>