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42"/>
  </p:notesMasterIdLst>
  <p:sldIdLst>
    <p:sldId id="256" r:id="rId5"/>
    <p:sldId id="257" r:id="rId6"/>
    <p:sldId id="258" r:id="rId7"/>
    <p:sldId id="259" r:id="rId8"/>
    <p:sldId id="260" r:id="rId9"/>
    <p:sldId id="261" r:id="rId10"/>
    <p:sldId id="262"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275" r:id="rId24"/>
    <p:sldId id="276" r:id="rId25"/>
    <p:sldId id="277" r:id="rId26"/>
    <p:sldId id="279" r:id="rId27"/>
    <p:sldId id="280" r:id="rId28"/>
    <p:sldId id="294" r:id="rId29"/>
    <p:sldId id="278" r:id="rId30"/>
    <p:sldId id="281" r:id="rId31"/>
    <p:sldId id="282" r:id="rId32"/>
    <p:sldId id="283" r:id="rId33"/>
    <p:sldId id="284" r:id="rId34"/>
    <p:sldId id="285" r:id="rId35"/>
    <p:sldId id="293" r:id="rId36"/>
    <p:sldId id="288" r:id="rId37"/>
    <p:sldId id="289" r:id="rId38"/>
    <p:sldId id="290" r:id="rId39"/>
    <p:sldId id="291" r:id="rId40"/>
    <p:sldId id="292"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4E705C77-7BE4-43A9-B212-2CE826DF7877}">
          <p14:sldIdLst>
            <p14:sldId id="256"/>
            <p14:sldId id="257"/>
            <p14:sldId id="258"/>
            <p14:sldId id="259"/>
            <p14:sldId id="260"/>
            <p14:sldId id="261"/>
            <p14:sldId id="262"/>
            <p14:sldId id="263"/>
            <p14:sldId id="264"/>
            <p14:sldId id="265"/>
            <p14:sldId id="267"/>
            <p14:sldId id="266"/>
            <p14:sldId id="268"/>
            <p14:sldId id="269"/>
            <p14:sldId id="270"/>
            <p14:sldId id="271"/>
            <p14:sldId id="272"/>
            <p14:sldId id="273"/>
            <p14:sldId id="274"/>
            <p14:sldId id="275"/>
            <p14:sldId id="276"/>
            <p14:sldId id="277"/>
            <p14:sldId id="279"/>
            <p14:sldId id="280"/>
            <p14:sldId id="294"/>
            <p14:sldId id="278"/>
            <p14:sldId id="281"/>
            <p14:sldId id="282"/>
            <p14:sldId id="283"/>
            <p14:sldId id="284"/>
            <p14:sldId id="285"/>
            <p14:sldId id="293"/>
            <p14:sldId id="288"/>
            <p14:sldId id="289"/>
            <p14:sldId id="29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image" Target="../media/image52.svg"/><Relationship Id="rId16" Type="http://schemas.openxmlformats.org/officeDocument/2006/relationships/image" Target="../media/image66.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image" Target="../media/image52.svg"/><Relationship Id="rId16" Type="http://schemas.openxmlformats.org/officeDocument/2006/relationships/image" Target="../media/image66.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ACAEE-B09E-4901-8EB9-75DCA510514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E59C2A-B69E-4387-8005-B520FEBAC6C9}" type="pres">
      <dgm:prSet presAssocID="{4ADACAEE-B09E-4901-8EB9-75DCA5105144}" presName="root" presStyleCnt="0">
        <dgm:presLayoutVars>
          <dgm:dir/>
          <dgm:resizeHandles val="exact"/>
        </dgm:presLayoutVars>
      </dgm:prSet>
      <dgm:spPr/>
    </dgm:pt>
  </dgm:ptLst>
  <dgm:cxnLst>
    <dgm:cxn modelId="{C5D77A59-2CB2-4F71-899D-89503D0076C8}" type="presOf" srcId="{4ADACAEE-B09E-4901-8EB9-75DCA5105144}" destId="{59E59C2A-B69E-4387-8005-B520FEBAC6C9}" srcOrd="0"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08A5A0-27A4-4498-9E89-74470C12D43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94E6819-2182-4DCF-AFEE-64C356961888}">
      <dgm:prSet/>
      <dgm:spPr/>
      <dgm:t>
        <a:bodyPr/>
        <a:lstStyle/>
        <a:p>
          <a:pPr>
            <a:lnSpc>
              <a:spcPct val="100000"/>
            </a:lnSpc>
          </a:pPr>
          <a:r>
            <a:rPr lang="cs-CZ"/>
            <a:t>izolace od divokého druhu a držení v rozličné koncentraci </a:t>
          </a:r>
          <a:endParaRPr lang="en-US"/>
        </a:p>
      </dgm:t>
    </dgm:pt>
    <dgm:pt modelId="{A063A84B-B170-4C6D-964E-22F1BDECD456}" type="parTrans" cxnId="{3D750505-A74B-47DE-90C6-937EF51D7415}">
      <dgm:prSet/>
      <dgm:spPr/>
      <dgm:t>
        <a:bodyPr/>
        <a:lstStyle/>
        <a:p>
          <a:endParaRPr lang="en-US"/>
        </a:p>
      </dgm:t>
    </dgm:pt>
    <dgm:pt modelId="{E00AB345-E217-4E0D-97AC-A6DA6E6D14B9}" type="sibTrans" cxnId="{3D750505-A74B-47DE-90C6-937EF51D7415}">
      <dgm:prSet/>
      <dgm:spPr/>
      <dgm:t>
        <a:bodyPr/>
        <a:lstStyle/>
        <a:p>
          <a:endParaRPr lang="en-US"/>
        </a:p>
      </dgm:t>
    </dgm:pt>
    <dgm:pt modelId="{D38FF498-9374-4381-A771-F3F342B638F8}">
      <dgm:prSet/>
      <dgm:spPr/>
      <dgm:t>
        <a:bodyPr/>
        <a:lstStyle/>
        <a:p>
          <a:pPr>
            <a:lnSpc>
              <a:spcPct val="100000"/>
            </a:lnSpc>
          </a:pPr>
          <a:r>
            <a:rPr lang="cs-CZ"/>
            <a:t>změny v rozmnožování a životaschopnosti (zhoršování generační odolnosti vůči nemocem) </a:t>
          </a:r>
          <a:r>
            <a:rPr lang="cs-CZ">
              <a:sym typeface="Wingdings" panose="05000000000000000000" pitchFamily="2" charset="2"/>
            </a:rPr>
            <a:t></a:t>
          </a:r>
          <a:r>
            <a:rPr lang="cs-CZ"/>
            <a:t>  nutná péče člověka</a:t>
          </a:r>
          <a:endParaRPr lang="en-US"/>
        </a:p>
      </dgm:t>
    </dgm:pt>
    <dgm:pt modelId="{BD7F5A79-D97F-42A4-9D33-56B17C862829}" type="parTrans" cxnId="{E5CC3322-2C6E-4BCF-9B8B-9F7F6FB5F026}">
      <dgm:prSet/>
      <dgm:spPr/>
      <dgm:t>
        <a:bodyPr/>
        <a:lstStyle/>
        <a:p>
          <a:endParaRPr lang="en-US"/>
        </a:p>
      </dgm:t>
    </dgm:pt>
    <dgm:pt modelId="{FDA94F95-FB59-472D-B1BB-15730BFF91A5}" type="sibTrans" cxnId="{E5CC3322-2C6E-4BCF-9B8B-9F7F6FB5F026}">
      <dgm:prSet/>
      <dgm:spPr/>
      <dgm:t>
        <a:bodyPr/>
        <a:lstStyle/>
        <a:p>
          <a:endParaRPr lang="en-US"/>
        </a:p>
      </dgm:t>
    </dgm:pt>
    <dgm:pt modelId="{3A291998-CE41-431A-B347-60DA71AF21B8}">
      <dgm:prSet/>
      <dgm:spPr/>
      <dgm:t>
        <a:bodyPr/>
        <a:lstStyle/>
        <a:p>
          <a:pPr>
            <a:lnSpc>
              <a:spcPct val="100000"/>
            </a:lnSpc>
          </a:pPr>
          <a:r>
            <a:rPr lang="cs-CZ"/>
            <a:t>oslabování některých instinktů (např. péče o potomstvo) </a:t>
          </a:r>
          <a:endParaRPr lang="en-US"/>
        </a:p>
      </dgm:t>
    </dgm:pt>
    <dgm:pt modelId="{7381BE1A-A0CE-4BAB-ACA2-2B63B7271D36}" type="parTrans" cxnId="{907675E3-E372-403D-8CCB-5A7A36D2EE80}">
      <dgm:prSet/>
      <dgm:spPr/>
      <dgm:t>
        <a:bodyPr/>
        <a:lstStyle/>
        <a:p>
          <a:endParaRPr lang="en-US"/>
        </a:p>
      </dgm:t>
    </dgm:pt>
    <dgm:pt modelId="{F5512DC1-2D72-422B-A7B8-49544D29FAE7}" type="sibTrans" cxnId="{907675E3-E372-403D-8CCB-5A7A36D2EE80}">
      <dgm:prSet/>
      <dgm:spPr/>
      <dgm:t>
        <a:bodyPr/>
        <a:lstStyle/>
        <a:p>
          <a:endParaRPr lang="en-US"/>
        </a:p>
      </dgm:t>
    </dgm:pt>
    <dgm:pt modelId="{CB30CA44-78A9-434D-A18A-010CF55F6826}">
      <dgm:prSet/>
      <dgm:spPr/>
      <dgm:t>
        <a:bodyPr/>
        <a:lstStyle/>
        <a:p>
          <a:pPr>
            <a:lnSpc>
              <a:spcPct val="100000"/>
            </a:lnSpc>
          </a:pPr>
          <a:r>
            <a:rPr lang="cs-CZ"/>
            <a:t>užitkovost je pro organismus zátěží – stresem </a:t>
          </a:r>
          <a:endParaRPr lang="en-US"/>
        </a:p>
      </dgm:t>
    </dgm:pt>
    <dgm:pt modelId="{F4DAA2D7-B0AE-4C4D-930A-E434F1E1C23A}" type="parTrans" cxnId="{C785578B-E9E6-427D-91E3-C7F5596588B5}">
      <dgm:prSet/>
      <dgm:spPr/>
      <dgm:t>
        <a:bodyPr/>
        <a:lstStyle/>
        <a:p>
          <a:endParaRPr lang="en-US"/>
        </a:p>
      </dgm:t>
    </dgm:pt>
    <dgm:pt modelId="{DB9E73DC-4ED1-4803-8832-A82B0588CC13}" type="sibTrans" cxnId="{C785578B-E9E6-427D-91E3-C7F5596588B5}">
      <dgm:prSet/>
      <dgm:spPr/>
      <dgm:t>
        <a:bodyPr/>
        <a:lstStyle/>
        <a:p>
          <a:endParaRPr lang="en-US"/>
        </a:p>
      </dgm:t>
    </dgm:pt>
    <dgm:pt modelId="{959A4875-6211-4066-BE0C-CF8C19B6B63D}">
      <dgm:prSet/>
      <dgm:spPr/>
      <dgm:t>
        <a:bodyPr/>
        <a:lstStyle/>
        <a:p>
          <a:pPr>
            <a:lnSpc>
              <a:spcPct val="100000"/>
            </a:lnSpc>
          </a:pPr>
          <a:r>
            <a:rPr lang="cs-CZ"/>
            <a:t>přežívají jedinci, kteří by ve volné přírodě nepřežili </a:t>
          </a:r>
          <a:r>
            <a:rPr lang="cs-CZ">
              <a:sym typeface="Wingdings" panose="05000000000000000000" pitchFamily="2" charset="2"/>
            </a:rPr>
            <a:t></a:t>
          </a:r>
          <a:r>
            <a:rPr lang="cs-CZ"/>
            <a:t> množení „vadných“ jedinců</a:t>
          </a:r>
          <a:endParaRPr lang="en-US"/>
        </a:p>
      </dgm:t>
    </dgm:pt>
    <dgm:pt modelId="{DF73E8A6-53A1-496D-94F5-4C022FCC50D4}" type="parTrans" cxnId="{7962B88D-F0FA-43D6-940B-C3B4ABE82A8D}">
      <dgm:prSet/>
      <dgm:spPr/>
      <dgm:t>
        <a:bodyPr/>
        <a:lstStyle/>
        <a:p>
          <a:endParaRPr lang="en-US"/>
        </a:p>
      </dgm:t>
    </dgm:pt>
    <dgm:pt modelId="{2BA78EA6-6348-4554-94E6-9AD10C5440B9}" type="sibTrans" cxnId="{7962B88D-F0FA-43D6-940B-C3B4ABE82A8D}">
      <dgm:prSet/>
      <dgm:spPr/>
      <dgm:t>
        <a:bodyPr/>
        <a:lstStyle/>
        <a:p>
          <a:endParaRPr lang="en-US"/>
        </a:p>
      </dgm:t>
    </dgm:pt>
    <dgm:pt modelId="{8584BD6F-86EA-4401-A438-BA4E074C00B5}" type="pres">
      <dgm:prSet presAssocID="{A908A5A0-27A4-4498-9E89-74470C12D434}" presName="root" presStyleCnt="0">
        <dgm:presLayoutVars>
          <dgm:dir/>
          <dgm:resizeHandles val="exact"/>
        </dgm:presLayoutVars>
      </dgm:prSet>
      <dgm:spPr/>
    </dgm:pt>
    <dgm:pt modelId="{D380C939-7A2B-4C76-A1AE-659A4E6F055E}" type="pres">
      <dgm:prSet presAssocID="{F94E6819-2182-4DCF-AFEE-64C356961888}" presName="compNode" presStyleCnt="0"/>
      <dgm:spPr/>
    </dgm:pt>
    <dgm:pt modelId="{80458AC4-E5D4-42A7-AE10-F42E15F162AE}" type="pres">
      <dgm:prSet presAssocID="{F94E6819-2182-4DCF-AFEE-64C356961888}" presName="bgRect" presStyleLbl="bgShp" presStyleIdx="0" presStyleCnt="5"/>
      <dgm:spPr/>
    </dgm:pt>
    <dgm:pt modelId="{DD38D868-FD45-46EA-B602-357CDD4111C5}" type="pres">
      <dgm:prSet presAssocID="{F94E6819-2182-4DCF-AFEE-64C35696188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1CA7D043-B87C-454E-8E96-EFF1EF5F6EF1}" type="pres">
      <dgm:prSet presAssocID="{F94E6819-2182-4DCF-AFEE-64C356961888}" presName="spaceRect" presStyleCnt="0"/>
      <dgm:spPr/>
    </dgm:pt>
    <dgm:pt modelId="{D8AD9ACE-AA16-4E2B-B98B-1407A67D9059}" type="pres">
      <dgm:prSet presAssocID="{F94E6819-2182-4DCF-AFEE-64C356961888}" presName="parTx" presStyleLbl="revTx" presStyleIdx="0" presStyleCnt="5">
        <dgm:presLayoutVars>
          <dgm:chMax val="0"/>
          <dgm:chPref val="0"/>
        </dgm:presLayoutVars>
      </dgm:prSet>
      <dgm:spPr/>
    </dgm:pt>
    <dgm:pt modelId="{791FF0C9-9067-4D2C-A61A-3AB8450302F5}" type="pres">
      <dgm:prSet presAssocID="{E00AB345-E217-4E0D-97AC-A6DA6E6D14B9}" presName="sibTrans" presStyleCnt="0"/>
      <dgm:spPr/>
    </dgm:pt>
    <dgm:pt modelId="{369A6152-8531-4152-BCB0-5FAD893E9DB2}" type="pres">
      <dgm:prSet presAssocID="{D38FF498-9374-4381-A771-F3F342B638F8}" presName="compNode" presStyleCnt="0"/>
      <dgm:spPr/>
    </dgm:pt>
    <dgm:pt modelId="{554AA51B-7AEE-49FF-B32A-93CFB38879B8}" type="pres">
      <dgm:prSet presAssocID="{D38FF498-9374-4381-A771-F3F342B638F8}" presName="bgRect" presStyleLbl="bgShp" presStyleIdx="1" presStyleCnt="5"/>
      <dgm:spPr/>
    </dgm:pt>
    <dgm:pt modelId="{FFA8D013-9F5D-4BC7-98BA-62C8829D48D0}" type="pres">
      <dgm:prSet presAssocID="{D38FF498-9374-4381-A771-F3F342B638F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NA"/>
        </a:ext>
      </dgm:extLst>
    </dgm:pt>
    <dgm:pt modelId="{30B090FF-B3D4-44FE-A80B-2FB2A63AED2F}" type="pres">
      <dgm:prSet presAssocID="{D38FF498-9374-4381-A771-F3F342B638F8}" presName="spaceRect" presStyleCnt="0"/>
      <dgm:spPr/>
    </dgm:pt>
    <dgm:pt modelId="{50D7C8DB-C893-4262-B201-61B217461CB0}" type="pres">
      <dgm:prSet presAssocID="{D38FF498-9374-4381-A771-F3F342B638F8}" presName="parTx" presStyleLbl="revTx" presStyleIdx="1" presStyleCnt="5">
        <dgm:presLayoutVars>
          <dgm:chMax val="0"/>
          <dgm:chPref val="0"/>
        </dgm:presLayoutVars>
      </dgm:prSet>
      <dgm:spPr/>
    </dgm:pt>
    <dgm:pt modelId="{7ECD19D8-2196-42EB-B372-89AB36763835}" type="pres">
      <dgm:prSet presAssocID="{FDA94F95-FB59-472D-B1BB-15730BFF91A5}" presName="sibTrans" presStyleCnt="0"/>
      <dgm:spPr/>
    </dgm:pt>
    <dgm:pt modelId="{73EE2034-4376-40FE-A080-198EAF89D508}" type="pres">
      <dgm:prSet presAssocID="{3A291998-CE41-431A-B347-60DA71AF21B8}" presName="compNode" presStyleCnt="0"/>
      <dgm:spPr/>
    </dgm:pt>
    <dgm:pt modelId="{FC3DCCAE-822D-4CE0-89B9-B3C1D1836D45}" type="pres">
      <dgm:prSet presAssocID="{3A291998-CE41-431A-B347-60DA71AF21B8}" presName="bgRect" presStyleLbl="bgShp" presStyleIdx="2" presStyleCnt="5"/>
      <dgm:spPr/>
    </dgm:pt>
    <dgm:pt modelId="{74E1E5BC-B9A3-407B-96DB-6AA11E755246}" type="pres">
      <dgm:prSet presAssocID="{3A291998-CE41-431A-B347-60DA71AF21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ve Letter"/>
        </a:ext>
      </dgm:extLst>
    </dgm:pt>
    <dgm:pt modelId="{CDB24969-3FA8-42E5-B595-265C1D80C56D}" type="pres">
      <dgm:prSet presAssocID="{3A291998-CE41-431A-B347-60DA71AF21B8}" presName="spaceRect" presStyleCnt="0"/>
      <dgm:spPr/>
    </dgm:pt>
    <dgm:pt modelId="{8BA8F5F9-EB54-4070-B000-0EA2B8FADF1A}" type="pres">
      <dgm:prSet presAssocID="{3A291998-CE41-431A-B347-60DA71AF21B8}" presName="parTx" presStyleLbl="revTx" presStyleIdx="2" presStyleCnt="5">
        <dgm:presLayoutVars>
          <dgm:chMax val="0"/>
          <dgm:chPref val="0"/>
        </dgm:presLayoutVars>
      </dgm:prSet>
      <dgm:spPr/>
    </dgm:pt>
    <dgm:pt modelId="{DA071DC1-BF14-4B2A-89EE-115CE1B7D0DA}" type="pres">
      <dgm:prSet presAssocID="{F5512DC1-2D72-422B-A7B8-49544D29FAE7}" presName="sibTrans" presStyleCnt="0"/>
      <dgm:spPr/>
    </dgm:pt>
    <dgm:pt modelId="{F379C8E0-FAD7-4C74-B48F-B0A95CDD9A1D}" type="pres">
      <dgm:prSet presAssocID="{CB30CA44-78A9-434D-A18A-010CF55F6826}" presName="compNode" presStyleCnt="0"/>
      <dgm:spPr/>
    </dgm:pt>
    <dgm:pt modelId="{F0BA90FF-E63E-467B-A411-EA803AB297EC}" type="pres">
      <dgm:prSet presAssocID="{CB30CA44-78A9-434D-A18A-010CF55F6826}" presName="bgRect" presStyleLbl="bgShp" presStyleIdx="3" presStyleCnt="5"/>
      <dgm:spPr/>
    </dgm:pt>
    <dgm:pt modelId="{ABFC810E-D0FE-4399-BDCD-1AC128262BC9}" type="pres">
      <dgm:prSet presAssocID="{CB30CA44-78A9-434D-A18A-010CF55F682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rdce s pulzem"/>
        </a:ext>
      </dgm:extLst>
    </dgm:pt>
    <dgm:pt modelId="{AAC0E8B6-30F6-40EA-8BB7-35F65493165F}" type="pres">
      <dgm:prSet presAssocID="{CB30CA44-78A9-434D-A18A-010CF55F6826}" presName="spaceRect" presStyleCnt="0"/>
      <dgm:spPr/>
    </dgm:pt>
    <dgm:pt modelId="{2518DBBC-9109-42B3-8783-9E5A8CD44D27}" type="pres">
      <dgm:prSet presAssocID="{CB30CA44-78A9-434D-A18A-010CF55F6826}" presName="parTx" presStyleLbl="revTx" presStyleIdx="3" presStyleCnt="5">
        <dgm:presLayoutVars>
          <dgm:chMax val="0"/>
          <dgm:chPref val="0"/>
        </dgm:presLayoutVars>
      </dgm:prSet>
      <dgm:spPr/>
    </dgm:pt>
    <dgm:pt modelId="{36BA86B7-072D-40CD-99B4-5B56D81F508F}" type="pres">
      <dgm:prSet presAssocID="{DB9E73DC-4ED1-4803-8832-A82B0588CC13}" presName="sibTrans" presStyleCnt="0"/>
      <dgm:spPr/>
    </dgm:pt>
    <dgm:pt modelId="{A227E590-1FAC-4DAD-815F-70B1589330EA}" type="pres">
      <dgm:prSet presAssocID="{959A4875-6211-4066-BE0C-CF8C19B6B63D}" presName="compNode" presStyleCnt="0"/>
      <dgm:spPr/>
    </dgm:pt>
    <dgm:pt modelId="{71D816A3-606F-451A-B27B-638DCDB6EE6F}" type="pres">
      <dgm:prSet presAssocID="{959A4875-6211-4066-BE0C-CF8C19B6B63D}" presName="bgRect" presStyleLbl="bgShp" presStyleIdx="4" presStyleCnt="5"/>
      <dgm:spPr/>
    </dgm:pt>
    <dgm:pt modelId="{47B18060-4BD9-4C85-8B0E-C709980E99CF}" type="pres">
      <dgm:prSet presAssocID="{959A4875-6211-4066-BE0C-CF8C19B6B6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itcoin"/>
        </a:ext>
      </dgm:extLst>
    </dgm:pt>
    <dgm:pt modelId="{0229ED00-A06E-41F7-AEC3-492BF3749237}" type="pres">
      <dgm:prSet presAssocID="{959A4875-6211-4066-BE0C-CF8C19B6B63D}" presName="spaceRect" presStyleCnt="0"/>
      <dgm:spPr/>
    </dgm:pt>
    <dgm:pt modelId="{07FCE51F-BAF7-4240-A512-4326A79F43F4}" type="pres">
      <dgm:prSet presAssocID="{959A4875-6211-4066-BE0C-CF8C19B6B63D}" presName="parTx" presStyleLbl="revTx" presStyleIdx="4" presStyleCnt="5">
        <dgm:presLayoutVars>
          <dgm:chMax val="0"/>
          <dgm:chPref val="0"/>
        </dgm:presLayoutVars>
      </dgm:prSet>
      <dgm:spPr/>
    </dgm:pt>
  </dgm:ptLst>
  <dgm:cxnLst>
    <dgm:cxn modelId="{3D750505-A74B-47DE-90C6-937EF51D7415}" srcId="{A908A5A0-27A4-4498-9E89-74470C12D434}" destId="{F94E6819-2182-4DCF-AFEE-64C356961888}" srcOrd="0" destOrd="0" parTransId="{A063A84B-B170-4C6D-964E-22F1BDECD456}" sibTransId="{E00AB345-E217-4E0D-97AC-A6DA6E6D14B9}"/>
    <dgm:cxn modelId="{E5CC3322-2C6E-4BCF-9B8B-9F7F6FB5F026}" srcId="{A908A5A0-27A4-4498-9E89-74470C12D434}" destId="{D38FF498-9374-4381-A771-F3F342B638F8}" srcOrd="1" destOrd="0" parTransId="{BD7F5A79-D97F-42A4-9D33-56B17C862829}" sibTransId="{FDA94F95-FB59-472D-B1BB-15730BFF91A5}"/>
    <dgm:cxn modelId="{63D50826-2334-4EA6-B583-52A0AD82E0B8}" type="presOf" srcId="{D38FF498-9374-4381-A771-F3F342B638F8}" destId="{50D7C8DB-C893-4262-B201-61B217461CB0}" srcOrd="0" destOrd="0" presId="urn:microsoft.com/office/officeart/2018/2/layout/IconVerticalSolidList"/>
    <dgm:cxn modelId="{825DD649-CAA5-47DA-87E9-4B5CF2FC9B8B}" type="presOf" srcId="{959A4875-6211-4066-BE0C-CF8C19B6B63D}" destId="{07FCE51F-BAF7-4240-A512-4326A79F43F4}" srcOrd="0" destOrd="0" presId="urn:microsoft.com/office/officeart/2018/2/layout/IconVerticalSolidList"/>
    <dgm:cxn modelId="{3D9B4A4A-C323-4A58-8590-481A74F1A469}" type="presOf" srcId="{CB30CA44-78A9-434D-A18A-010CF55F6826}" destId="{2518DBBC-9109-42B3-8783-9E5A8CD44D27}" srcOrd="0" destOrd="0" presId="urn:microsoft.com/office/officeart/2018/2/layout/IconVerticalSolidList"/>
    <dgm:cxn modelId="{B55B7F4E-6F52-4DD6-8492-2A00632CB2C8}" type="presOf" srcId="{F94E6819-2182-4DCF-AFEE-64C356961888}" destId="{D8AD9ACE-AA16-4E2B-B98B-1407A67D9059}" srcOrd="0" destOrd="0" presId="urn:microsoft.com/office/officeart/2018/2/layout/IconVerticalSolidList"/>
    <dgm:cxn modelId="{C785578B-E9E6-427D-91E3-C7F5596588B5}" srcId="{A908A5A0-27A4-4498-9E89-74470C12D434}" destId="{CB30CA44-78A9-434D-A18A-010CF55F6826}" srcOrd="3" destOrd="0" parTransId="{F4DAA2D7-B0AE-4C4D-930A-E434F1E1C23A}" sibTransId="{DB9E73DC-4ED1-4803-8832-A82B0588CC13}"/>
    <dgm:cxn modelId="{7962B88D-F0FA-43D6-940B-C3B4ABE82A8D}" srcId="{A908A5A0-27A4-4498-9E89-74470C12D434}" destId="{959A4875-6211-4066-BE0C-CF8C19B6B63D}" srcOrd="4" destOrd="0" parTransId="{DF73E8A6-53A1-496D-94F5-4C022FCC50D4}" sibTransId="{2BA78EA6-6348-4554-94E6-9AD10C5440B9}"/>
    <dgm:cxn modelId="{907675E3-E372-403D-8CCB-5A7A36D2EE80}" srcId="{A908A5A0-27A4-4498-9E89-74470C12D434}" destId="{3A291998-CE41-431A-B347-60DA71AF21B8}" srcOrd="2" destOrd="0" parTransId="{7381BE1A-A0CE-4BAB-ACA2-2B63B7271D36}" sibTransId="{F5512DC1-2D72-422B-A7B8-49544D29FAE7}"/>
    <dgm:cxn modelId="{215CF4EF-1D34-478C-8E02-B438BC0865EE}" type="presOf" srcId="{A908A5A0-27A4-4498-9E89-74470C12D434}" destId="{8584BD6F-86EA-4401-A438-BA4E074C00B5}" srcOrd="0" destOrd="0" presId="urn:microsoft.com/office/officeart/2018/2/layout/IconVerticalSolidList"/>
    <dgm:cxn modelId="{F0D77EFF-27CD-4364-975A-54FC98BDE79B}" type="presOf" srcId="{3A291998-CE41-431A-B347-60DA71AF21B8}" destId="{8BA8F5F9-EB54-4070-B000-0EA2B8FADF1A}" srcOrd="0" destOrd="0" presId="urn:microsoft.com/office/officeart/2018/2/layout/IconVerticalSolidList"/>
    <dgm:cxn modelId="{A3468F02-DD91-457B-8450-7B93797CC295}" type="presParOf" srcId="{8584BD6F-86EA-4401-A438-BA4E074C00B5}" destId="{D380C939-7A2B-4C76-A1AE-659A4E6F055E}" srcOrd="0" destOrd="0" presId="urn:microsoft.com/office/officeart/2018/2/layout/IconVerticalSolidList"/>
    <dgm:cxn modelId="{EBF3A584-1F4B-42AA-B419-D5EA4CF40B2B}" type="presParOf" srcId="{D380C939-7A2B-4C76-A1AE-659A4E6F055E}" destId="{80458AC4-E5D4-42A7-AE10-F42E15F162AE}" srcOrd="0" destOrd="0" presId="urn:microsoft.com/office/officeart/2018/2/layout/IconVerticalSolidList"/>
    <dgm:cxn modelId="{E212B248-BF09-4F67-8681-6BCD97A6304E}" type="presParOf" srcId="{D380C939-7A2B-4C76-A1AE-659A4E6F055E}" destId="{DD38D868-FD45-46EA-B602-357CDD4111C5}" srcOrd="1" destOrd="0" presId="urn:microsoft.com/office/officeart/2018/2/layout/IconVerticalSolidList"/>
    <dgm:cxn modelId="{BBA4E9ED-F05C-40BA-85EB-A446A8FCF08D}" type="presParOf" srcId="{D380C939-7A2B-4C76-A1AE-659A4E6F055E}" destId="{1CA7D043-B87C-454E-8E96-EFF1EF5F6EF1}" srcOrd="2" destOrd="0" presId="urn:microsoft.com/office/officeart/2018/2/layout/IconVerticalSolidList"/>
    <dgm:cxn modelId="{732D785B-42AF-47EE-B722-6DF73AB6556E}" type="presParOf" srcId="{D380C939-7A2B-4C76-A1AE-659A4E6F055E}" destId="{D8AD9ACE-AA16-4E2B-B98B-1407A67D9059}" srcOrd="3" destOrd="0" presId="urn:microsoft.com/office/officeart/2018/2/layout/IconVerticalSolidList"/>
    <dgm:cxn modelId="{43AC9346-4F82-4436-951E-EF95134E5F09}" type="presParOf" srcId="{8584BD6F-86EA-4401-A438-BA4E074C00B5}" destId="{791FF0C9-9067-4D2C-A61A-3AB8450302F5}" srcOrd="1" destOrd="0" presId="urn:microsoft.com/office/officeart/2018/2/layout/IconVerticalSolidList"/>
    <dgm:cxn modelId="{D21FA14B-1DE8-4406-A90B-8E9C094FB246}" type="presParOf" srcId="{8584BD6F-86EA-4401-A438-BA4E074C00B5}" destId="{369A6152-8531-4152-BCB0-5FAD893E9DB2}" srcOrd="2" destOrd="0" presId="urn:microsoft.com/office/officeart/2018/2/layout/IconVerticalSolidList"/>
    <dgm:cxn modelId="{5278151F-E1A7-4600-B4CD-317925FDE473}" type="presParOf" srcId="{369A6152-8531-4152-BCB0-5FAD893E9DB2}" destId="{554AA51B-7AEE-49FF-B32A-93CFB38879B8}" srcOrd="0" destOrd="0" presId="urn:microsoft.com/office/officeart/2018/2/layout/IconVerticalSolidList"/>
    <dgm:cxn modelId="{3FB496C8-D861-4472-AB13-3F9524211866}" type="presParOf" srcId="{369A6152-8531-4152-BCB0-5FAD893E9DB2}" destId="{FFA8D013-9F5D-4BC7-98BA-62C8829D48D0}" srcOrd="1" destOrd="0" presId="urn:microsoft.com/office/officeart/2018/2/layout/IconVerticalSolidList"/>
    <dgm:cxn modelId="{654166F9-E6B3-435F-8EF3-E9FC4847203F}" type="presParOf" srcId="{369A6152-8531-4152-BCB0-5FAD893E9DB2}" destId="{30B090FF-B3D4-44FE-A80B-2FB2A63AED2F}" srcOrd="2" destOrd="0" presId="urn:microsoft.com/office/officeart/2018/2/layout/IconVerticalSolidList"/>
    <dgm:cxn modelId="{66C74E12-8561-4D95-8BA0-B9A041D1FF93}" type="presParOf" srcId="{369A6152-8531-4152-BCB0-5FAD893E9DB2}" destId="{50D7C8DB-C893-4262-B201-61B217461CB0}" srcOrd="3" destOrd="0" presId="urn:microsoft.com/office/officeart/2018/2/layout/IconVerticalSolidList"/>
    <dgm:cxn modelId="{2EC36A5B-E1C8-43F3-AAC2-45B5CF3B0DAC}" type="presParOf" srcId="{8584BD6F-86EA-4401-A438-BA4E074C00B5}" destId="{7ECD19D8-2196-42EB-B372-89AB36763835}" srcOrd="3" destOrd="0" presId="urn:microsoft.com/office/officeart/2018/2/layout/IconVerticalSolidList"/>
    <dgm:cxn modelId="{729A6854-AC36-4DF3-95C3-48939B026E34}" type="presParOf" srcId="{8584BD6F-86EA-4401-A438-BA4E074C00B5}" destId="{73EE2034-4376-40FE-A080-198EAF89D508}" srcOrd="4" destOrd="0" presId="urn:microsoft.com/office/officeart/2018/2/layout/IconVerticalSolidList"/>
    <dgm:cxn modelId="{F9B74400-6D70-433A-A266-84074916B852}" type="presParOf" srcId="{73EE2034-4376-40FE-A080-198EAF89D508}" destId="{FC3DCCAE-822D-4CE0-89B9-B3C1D1836D45}" srcOrd="0" destOrd="0" presId="urn:microsoft.com/office/officeart/2018/2/layout/IconVerticalSolidList"/>
    <dgm:cxn modelId="{721295C5-019C-49CA-86CF-B93520839378}" type="presParOf" srcId="{73EE2034-4376-40FE-A080-198EAF89D508}" destId="{74E1E5BC-B9A3-407B-96DB-6AA11E755246}" srcOrd="1" destOrd="0" presId="urn:microsoft.com/office/officeart/2018/2/layout/IconVerticalSolidList"/>
    <dgm:cxn modelId="{528DEA2E-74C1-474E-924B-D75E611B8252}" type="presParOf" srcId="{73EE2034-4376-40FE-A080-198EAF89D508}" destId="{CDB24969-3FA8-42E5-B595-265C1D80C56D}" srcOrd="2" destOrd="0" presId="urn:microsoft.com/office/officeart/2018/2/layout/IconVerticalSolidList"/>
    <dgm:cxn modelId="{315B4244-2C40-4B05-B6DA-EF76FCBF904F}" type="presParOf" srcId="{73EE2034-4376-40FE-A080-198EAF89D508}" destId="{8BA8F5F9-EB54-4070-B000-0EA2B8FADF1A}" srcOrd="3" destOrd="0" presId="urn:microsoft.com/office/officeart/2018/2/layout/IconVerticalSolidList"/>
    <dgm:cxn modelId="{3728E591-93FC-427C-8A72-5754AF141438}" type="presParOf" srcId="{8584BD6F-86EA-4401-A438-BA4E074C00B5}" destId="{DA071DC1-BF14-4B2A-89EE-115CE1B7D0DA}" srcOrd="5" destOrd="0" presId="urn:microsoft.com/office/officeart/2018/2/layout/IconVerticalSolidList"/>
    <dgm:cxn modelId="{CE1AD46F-72A7-4DB5-8783-E24AF5EBD0C9}" type="presParOf" srcId="{8584BD6F-86EA-4401-A438-BA4E074C00B5}" destId="{F379C8E0-FAD7-4C74-B48F-B0A95CDD9A1D}" srcOrd="6" destOrd="0" presId="urn:microsoft.com/office/officeart/2018/2/layout/IconVerticalSolidList"/>
    <dgm:cxn modelId="{D190E203-8B89-4596-A48B-35B53E3374D8}" type="presParOf" srcId="{F379C8E0-FAD7-4C74-B48F-B0A95CDD9A1D}" destId="{F0BA90FF-E63E-467B-A411-EA803AB297EC}" srcOrd="0" destOrd="0" presId="urn:microsoft.com/office/officeart/2018/2/layout/IconVerticalSolidList"/>
    <dgm:cxn modelId="{0C755D63-0043-42C3-94A7-A5DAC3D3E378}" type="presParOf" srcId="{F379C8E0-FAD7-4C74-B48F-B0A95CDD9A1D}" destId="{ABFC810E-D0FE-4399-BDCD-1AC128262BC9}" srcOrd="1" destOrd="0" presId="urn:microsoft.com/office/officeart/2018/2/layout/IconVerticalSolidList"/>
    <dgm:cxn modelId="{C5765AA4-1BD4-4520-B437-6528DCAD9A08}" type="presParOf" srcId="{F379C8E0-FAD7-4C74-B48F-B0A95CDD9A1D}" destId="{AAC0E8B6-30F6-40EA-8BB7-35F65493165F}" srcOrd="2" destOrd="0" presId="urn:microsoft.com/office/officeart/2018/2/layout/IconVerticalSolidList"/>
    <dgm:cxn modelId="{825FA933-C7C5-4356-8640-C4B5D086AE96}" type="presParOf" srcId="{F379C8E0-FAD7-4C74-B48F-B0A95CDD9A1D}" destId="{2518DBBC-9109-42B3-8783-9E5A8CD44D27}" srcOrd="3" destOrd="0" presId="urn:microsoft.com/office/officeart/2018/2/layout/IconVerticalSolidList"/>
    <dgm:cxn modelId="{D1D3FBDE-7A1D-4F8B-B4CD-40598B7E6A26}" type="presParOf" srcId="{8584BD6F-86EA-4401-A438-BA4E074C00B5}" destId="{36BA86B7-072D-40CD-99B4-5B56D81F508F}" srcOrd="7" destOrd="0" presId="urn:microsoft.com/office/officeart/2018/2/layout/IconVerticalSolidList"/>
    <dgm:cxn modelId="{93CF4E50-2851-4CEF-9C3F-72E9792E3D2B}" type="presParOf" srcId="{8584BD6F-86EA-4401-A438-BA4E074C00B5}" destId="{A227E590-1FAC-4DAD-815F-70B1589330EA}" srcOrd="8" destOrd="0" presId="urn:microsoft.com/office/officeart/2018/2/layout/IconVerticalSolidList"/>
    <dgm:cxn modelId="{06115968-CA81-4F22-AC40-018EAF09A2C3}" type="presParOf" srcId="{A227E590-1FAC-4DAD-815F-70B1589330EA}" destId="{71D816A3-606F-451A-B27B-638DCDB6EE6F}" srcOrd="0" destOrd="0" presId="urn:microsoft.com/office/officeart/2018/2/layout/IconVerticalSolidList"/>
    <dgm:cxn modelId="{BA8DBC2F-84FE-496C-A555-540878A175F7}" type="presParOf" srcId="{A227E590-1FAC-4DAD-815F-70B1589330EA}" destId="{47B18060-4BD9-4C85-8B0E-C709980E99CF}" srcOrd="1" destOrd="0" presId="urn:microsoft.com/office/officeart/2018/2/layout/IconVerticalSolidList"/>
    <dgm:cxn modelId="{F8C3DCD0-4707-4E8A-9E48-E178E5397BD0}" type="presParOf" srcId="{A227E590-1FAC-4DAD-815F-70B1589330EA}" destId="{0229ED00-A06E-41F7-AEC3-492BF3749237}" srcOrd="2" destOrd="0" presId="urn:microsoft.com/office/officeart/2018/2/layout/IconVerticalSolidList"/>
    <dgm:cxn modelId="{429FD02C-8A09-4FC8-BEB9-D87CC6DE3D59}" type="presParOf" srcId="{A227E590-1FAC-4DAD-815F-70B1589330EA}" destId="{07FCE51F-BAF7-4240-A512-4326A79F43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8B9EA1-E818-4AA0-88A9-7C73D7D0288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623B10-B9B6-4765-9D00-CD5968503938}">
      <dgm:prSet/>
      <dgm:spPr/>
      <dgm:t>
        <a:bodyPr/>
        <a:lstStyle/>
        <a:p>
          <a:pPr>
            <a:lnSpc>
              <a:spcPct val="100000"/>
            </a:lnSpc>
          </a:pPr>
          <a:r>
            <a:rPr lang="cs-CZ"/>
            <a:t>Morče – bakteriologie a sérologie</a:t>
          </a:r>
          <a:endParaRPr lang="en-US"/>
        </a:p>
      </dgm:t>
    </dgm:pt>
    <dgm:pt modelId="{D8980C20-EF1F-497C-BAE7-22DEE12A6536}" type="parTrans" cxnId="{F5E9E385-5332-43EB-BAB2-D3BEFC8F477B}">
      <dgm:prSet/>
      <dgm:spPr/>
      <dgm:t>
        <a:bodyPr/>
        <a:lstStyle/>
        <a:p>
          <a:endParaRPr lang="en-US"/>
        </a:p>
      </dgm:t>
    </dgm:pt>
    <dgm:pt modelId="{D6FBDBE6-A20F-49B9-9D5C-12B180A0E3F3}" type="sibTrans" cxnId="{F5E9E385-5332-43EB-BAB2-D3BEFC8F477B}">
      <dgm:prSet/>
      <dgm:spPr/>
      <dgm:t>
        <a:bodyPr/>
        <a:lstStyle/>
        <a:p>
          <a:pPr>
            <a:lnSpc>
              <a:spcPct val="100000"/>
            </a:lnSpc>
          </a:pPr>
          <a:endParaRPr lang="en-US"/>
        </a:p>
      </dgm:t>
    </dgm:pt>
    <dgm:pt modelId="{95DBD9E3-B343-4CAE-96E1-6CFB361C6908}">
      <dgm:prSet/>
      <dgm:spPr/>
      <dgm:t>
        <a:bodyPr/>
        <a:lstStyle/>
        <a:p>
          <a:pPr>
            <a:lnSpc>
              <a:spcPct val="100000"/>
            </a:lnSpc>
          </a:pPr>
          <a:r>
            <a:rPr lang="cs-CZ"/>
            <a:t>Pes – sérologie, imunologie</a:t>
          </a:r>
          <a:endParaRPr lang="en-US"/>
        </a:p>
      </dgm:t>
    </dgm:pt>
    <dgm:pt modelId="{8AE93950-73DA-499C-960B-B8FEFA07E3FD}" type="parTrans" cxnId="{F686499F-6D69-4650-AEEB-FFA24D751DDC}">
      <dgm:prSet/>
      <dgm:spPr/>
      <dgm:t>
        <a:bodyPr/>
        <a:lstStyle/>
        <a:p>
          <a:endParaRPr lang="en-US"/>
        </a:p>
      </dgm:t>
    </dgm:pt>
    <dgm:pt modelId="{99E58E1F-88A7-4A1E-808C-429A5259D48D}" type="sibTrans" cxnId="{F686499F-6D69-4650-AEEB-FFA24D751DDC}">
      <dgm:prSet/>
      <dgm:spPr/>
      <dgm:t>
        <a:bodyPr/>
        <a:lstStyle/>
        <a:p>
          <a:pPr>
            <a:lnSpc>
              <a:spcPct val="100000"/>
            </a:lnSpc>
          </a:pPr>
          <a:endParaRPr lang="en-US"/>
        </a:p>
      </dgm:t>
    </dgm:pt>
    <dgm:pt modelId="{D567B2CB-E26E-459D-9056-C628B011AC83}">
      <dgm:prSet/>
      <dgm:spPr/>
      <dgm:t>
        <a:bodyPr/>
        <a:lstStyle/>
        <a:p>
          <a:pPr>
            <a:lnSpc>
              <a:spcPct val="100000"/>
            </a:lnSpc>
          </a:pPr>
          <a:r>
            <a:rPr lang="cs-CZ"/>
            <a:t>Králík – vedlejší účinky léků</a:t>
          </a:r>
          <a:endParaRPr lang="en-US"/>
        </a:p>
      </dgm:t>
    </dgm:pt>
    <dgm:pt modelId="{4FF98F9F-C230-4A72-A729-373C19789F16}" type="parTrans" cxnId="{E404AB6C-51B3-4B5C-9A37-A5A273AB126C}">
      <dgm:prSet/>
      <dgm:spPr/>
      <dgm:t>
        <a:bodyPr/>
        <a:lstStyle/>
        <a:p>
          <a:endParaRPr lang="en-US"/>
        </a:p>
      </dgm:t>
    </dgm:pt>
    <dgm:pt modelId="{15D7902A-5EC5-42F2-92BD-E8B83D4C806C}" type="sibTrans" cxnId="{E404AB6C-51B3-4B5C-9A37-A5A273AB126C}">
      <dgm:prSet/>
      <dgm:spPr/>
      <dgm:t>
        <a:bodyPr/>
        <a:lstStyle/>
        <a:p>
          <a:pPr>
            <a:lnSpc>
              <a:spcPct val="100000"/>
            </a:lnSpc>
          </a:pPr>
          <a:endParaRPr lang="en-US"/>
        </a:p>
      </dgm:t>
    </dgm:pt>
    <dgm:pt modelId="{83052849-5410-4640-BEE2-7D7A21D27592}">
      <dgm:prSet/>
      <dgm:spPr/>
      <dgm:t>
        <a:bodyPr/>
        <a:lstStyle/>
        <a:p>
          <a:pPr>
            <a:lnSpc>
              <a:spcPct val="100000"/>
            </a:lnSpc>
          </a:pPr>
          <a:r>
            <a:rPr lang="cs-CZ"/>
            <a:t>Octomilka – genetické výzkumy</a:t>
          </a:r>
          <a:endParaRPr lang="en-US"/>
        </a:p>
      </dgm:t>
    </dgm:pt>
    <dgm:pt modelId="{3167DC71-B2E4-4375-AB72-9CFA665A14F8}" type="parTrans" cxnId="{5D33ACEE-8A2A-48A3-91B6-B7A724330F4F}">
      <dgm:prSet/>
      <dgm:spPr/>
      <dgm:t>
        <a:bodyPr/>
        <a:lstStyle/>
        <a:p>
          <a:endParaRPr lang="en-US"/>
        </a:p>
      </dgm:t>
    </dgm:pt>
    <dgm:pt modelId="{3BEF6567-4BDF-48E5-850C-A07DBE840DF1}" type="sibTrans" cxnId="{5D33ACEE-8A2A-48A3-91B6-B7A724330F4F}">
      <dgm:prSet/>
      <dgm:spPr/>
      <dgm:t>
        <a:bodyPr/>
        <a:lstStyle/>
        <a:p>
          <a:pPr>
            <a:lnSpc>
              <a:spcPct val="100000"/>
            </a:lnSpc>
          </a:pPr>
          <a:endParaRPr lang="en-US"/>
        </a:p>
      </dgm:t>
    </dgm:pt>
    <dgm:pt modelId="{CF0095E1-D36D-4E3E-BFFF-5F04DB84AB57}">
      <dgm:prSet/>
      <dgm:spPr/>
      <dgm:t>
        <a:bodyPr/>
        <a:lstStyle/>
        <a:p>
          <a:pPr>
            <a:lnSpc>
              <a:spcPct val="100000"/>
            </a:lnSpc>
          </a:pPr>
          <a:r>
            <a:rPr lang="cs-CZ"/>
            <a:t>Kůň – protitetanové sérum</a:t>
          </a:r>
          <a:endParaRPr lang="en-US"/>
        </a:p>
      </dgm:t>
    </dgm:pt>
    <dgm:pt modelId="{8454A777-A22F-4096-BA4C-8C5496E4A95B}" type="parTrans" cxnId="{7D431CF4-755D-465F-9C97-2CAF65CBF714}">
      <dgm:prSet/>
      <dgm:spPr/>
      <dgm:t>
        <a:bodyPr/>
        <a:lstStyle/>
        <a:p>
          <a:endParaRPr lang="en-US"/>
        </a:p>
      </dgm:t>
    </dgm:pt>
    <dgm:pt modelId="{6BA080C5-0E02-4231-A31C-547A7294D16A}" type="sibTrans" cxnId="{7D431CF4-755D-465F-9C97-2CAF65CBF714}">
      <dgm:prSet/>
      <dgm:spPr/>
      <dgm:t>
        <a:bodyPr/>
        <a:lstStyle/>
        <a:p>
          <a:pPr>
            <a:lnSpc>
              <a:spcPct val="100000"/>
            </a:lnSpc>
          </a:pPr>
          <a:endParaRPr lang="en-US"/>
        </a:p>
      </dgm:t>
    </dgm:pt>
    <dgm:pt modelId="{62A90FE2-0692-44C1-B9D6-F6DDF13B2494}">
      <dgm:prSet/>
      <dgm:spPr/>
      <dgm:t>
        <a:bodyPr/>
        <a:lstStyle/>
        <a:p>
          <a:pPr>
            <a:lnSpc>
              <a:spcPct val="100000"/>
            </a:lnSpc>
          </a:pPr>
          <a:r>
            <a:rPr lang="cs-CZ" dirty="0"/>
            <a:t>Makak – imunologie (</a:t>
          </a:r>
          <a:r>
            <a:rPr lang="cs-CZ" dirty="0" err="1"/>
            <a:t>Rh</a:t>
          </a:r>
          <a:r>
            <a:rPr lang="cs-CZ" dirty="0"/>
            <a:t> faktor)</a:t>
          </a:r>
          <a:endParaRPr lang="en-US" dirty="0"/>
        </a:p>
      </dgm:t>
    </dgm:pt>
    <dgm:pt modelId="{A22CF869-6E3B-487E-B296-F3929022D7A5}" type="parTrans" cxnId="{E87BE50B-47C1-4B64-96DC-FBDAEDF24BEC}">
      <dgm:prSet/>
      <dgm:spPr/>
      <dgm:t>
        <a:bodyPr/>
        <a:lstStyle/>
        <a:p>
          <a:endParaRPr lang="en-US"/>
        </a:p>
      </dgm:t>
    </dgm:pt>
    <dgm:pt modelId="{FCAE50F3-A300-4077-9D2D-4E96B59140E1}" type="sibTrans" cxnId="{E87BE50B-47C1-4B64-96DC-FBDAEDF24BEC}">
      <dgm:prSet/>
      <dgm:spPr/>
      <dgm:t>
        <a:bodyPr/>
        <a:lstStyle/>
        <a:p>
          <a:pPr>
            <a:lnSpc>
              <a:spcPct val="100000"/>
            </a:lnSpc>
          </a:pPr>
          <a:endParaRPr lang="en-US"/>
        </a:p>
      </dgm:t>
    </dgm:pt>
    <dgm:pt modelId="{AB989383-C2BA-40BC-B3E4-8C305BE62EF8}">
      <dgm:prSet/>
      <dgm:spPr/>
      <dgm:t>
        <a:bodyPr/>
        <a:lstStyle/>
        <a:p>
          <a:pPr>
            <a:lnSpc>
              <a:spcPct val="100000"/>
            </a:lnSpc>
          </a:pPr>
          <a:r>
            <a:rPr lang="cs-CZ"/>
            <a:t>Drápatka – těhotenství</a:t>
          </a:r>
          <a:endParaRPr lang="en-US"/>
        </a:p>
      </dgm:t>
    </dgm:pt>
    <dgm:pt modelId="{37886A69-FDDA-4619-BA14-E643D931E358}" type="parTrans" cxnId="{263FF8B9-9BFC-4601-A0EE-5E9148CF95FC}">
      <dgm:prSet/>
      <dgm:spPr/>
      <dgm:t>
        <a:bodyPr/>
        <a:lstStyle/>
        <a:p>
          <a:endParaRPr lang="en-US"/>
        </a:p>
      </dgm:t>
    </dgm:pt>
    <dgm:pt modelId="{AAC7CA1F-C1B4-4655-BB62-ED30AA905A96}" type="sibTrans" cxnId="{263FF8B9-9BFC-4601-A0EE-5E9148CF95FC}">
      <dgm:prSet/>
      <dgm:spPr/>
      <dgm:t>
        <a:bodyPr/>
        <a:lstStyle/>
        <a:p>
          <a:pPr>
            <a:lnSpc>
              <a:spcPct val="100000"/>
            </a:lnSpc>
          </a:pPr>
          <a:endParaRPr lang="en-US"/>
        </a:p>
      </dgm:t>
    </dgm:pt>
    <dgm:pt modelId="{0459FDC2-09FF-4B96-97A4-18D837F60708}">
      <dgm:prSet/>
      <dgm:spPr/>
      <dgm:t>
        <a:bodyPr/>
        <a:lstStyle/>
        <a:p>
          <a:pPr>
            <a:lnSpc>
              <a:spcPct val="100000"/>
            </a:lnSpc>
          </a:pPr>
          <a:r>
            <a:rPr lang="cs-CZ" dirty="0"/>
            <a:t>Holubi – testy hormonů a léky na srdce</a:t>
          </a:r>
          <a:endParaRPr lang="en-US" dirty="0"/>
        </a:p>
      </dgm:t>
    </dgm:pt>
    <dgm:pt modelId="{67201023-BE03-4383-9CDF-6860C8666CD5}" type="parTrans" cxnId="{1C223DA9-CB98-4F61-932A-EE1B9A7B4884}">
      <dgm:prSet/>
      <dgm:spPr/>
      <dgm:t>
        <a:bodyPr/>
        <a:lstStyle/>
        <a:p>
          <a:endParaRPr lang="en-US"/>
        </a:p>
      </dgm:t>
    </dgm:pt>
    <dgm:pt modelId="{A654351B-EE22-42D5-AA07-42EE872FB48D}" type="sibTrans" cxnId="{1C223DA9-CB98-4F61-932A-EE1B9A7B4884}">
      <dgm:prSet/>
      <dgm:spPr/>
      <dgm:t>
        <a:bodyPr/>
        <a:lstStyle/>
        <a:p>
          <a:pPr>
            <a:lnSpc>
              <a:spcPct val="100000"/>
            </a:lnSpc>
          </a:pPr>
          <a:endParaRPr lang="en-US"/>
        </a:p>
      </dgm:t>
    </dgm:pt>
    <dgm:pt modelId="{6007A026-FC2A-49EA-9271-BD9382A3096D}">
      <dgm:prSet/>
      <dgm:spPr/>
      <dgm:t>
        <a:bodyPr/>
        <a:lstStyle/>
        <a:p>
          <a:pPr>
            <a:lnSpc>
              <a:spcPct val="100000"/>
            </a:lnSpc>
          </a:pPr>
          <a:r>
            <a:rPr lang="cs-CZ" dirty="0" err="1"/>
            <a:t>Zebrafish</a:t>
          </a:r>
          <a:r>
            <a:rPr lang="cs-CZ" dirty="0"/>
            <a:t> – vývojová biologie</a:t>
          </a:r>
          <a:endParaRPr lang="en-US" dirty="0"/>
        </a:p>
      </dgm:t>
    </dgm:pt>
    <dgm:pt modelId="{047D3209-59D4-42F5-810F-E943E90615AA}" type="parTrans" cxnId="{214814E2-7355-4186-AC1D-C47D8C6C2C0F}">
      <dgm:prSet/>
      <dgm:spPr/>
      <dgm:t>
        <a:bodyPr/>
        <a:lstStyle/>
        <a:p>
          <a:endParaRPr lang="cs-CZ"/>
        </a:p>
      </dgm:t>
    </dgm:pt>
    <dgm:pt modelId="{DAFCE001-8EDF-4AE2-B7AC-EE1F5446BF17}" type="sibTrans" cxnId="{214814E2-7355-4186-AC1D-C47D8C6C2C0F}">
      <dgm:prSet/>
      <dgm:spPr/>
      <dgm:t>
        <a:bodyPr/>
        <a:lstStyle/>
        <a:p>
          <a:endParaRPr lang="cs-CZ"/>
        </a:p>
      </dgm:t>
    </dgm:pt>
    <dgm:pt modelId="{F29A0F0D-FD06-46B5-89B4-E8223432E70B}" type="pres">
      <dgm:prSet presAssocID="{AA8B9EA1-E818-4AA0-88A9-7C73D7D02889}" presName="root" presStyleCnt="0">
        <dgm:presLayoutVars>
          <dgm:dir/>
          <dgm:resizeHandles val="exact"/>
        </dgm:presLayoutVars>
      </dgm:prSet>
      <dgm:spPr/>
    </dgm:pt>
    <dgm:pt modelId="{62F133E7-6FDC-4091-A79F-86888D84688E}" type="pres">
      <dgm:prSet presAssocID="{AA8B9EA1-E818-4AA0-88A9-7C73D7D02889}" presName="container" presStyleCnt="0">
        <dgm:presLayoutVars>
          <dgm:dir/>
          <dgm:resizeHandles val="exact"/>
        </dgm:presLayoutVars>
      </dgm:prSet>
      <dgm:spPr/>
    </dgm:pt>
    <dgm:pt modelId="{B018AAE5-FCB6-452D-B9A2-F156162A6136}" type="pres">
      <dgm:prSet presAssocID="{ED623B10-B9B6-4765-9D00-CD5968503938}" presName="compNode" presStyleCnt="0"/>
      <dgm:spPr/>
    </dgm:pt>
    <dgm:pt modelId="{BF5C080F-C70A-4914-B812-A271EFF8DEA3}" type="pres">
      <dgm:prSet presAssocID="{ED623B10-B9B6-4765-9D00-CD5968503938}" presName="iconBgRect" presStyleLbl="bgShp" presStyleIdx="0" presStyleCnt="9"/>
      <dgm:spPr/>
    </dgm:pt>
    <dgm:pt modelId="{2C6FBDCA-D946-44F8-B308-5ED49B425B7C}" type="pres">
      <dgm:prSet presAssocID="{ED623B10-B9B6-4765-9D00-CD5968503938}"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C729DD0D-A457-473B-9415-66340DBB3687}" type="pres">
      <dgm:prSet presAssocID="{ED623B10-B9B6-4765-9D00-CD5968503938}" presName="spaceRect" presStyleCnt="0"/>
      <dgm:spPr/>
    </dgm:pt>
    <dgm:pt modelId="{853CD3CD-7897-4C6E-A8EB-B2F9E6AF67A2}" type="pres">
      <dgm:prSet presAssocID="{ED623B10-B9B6-4765-9D00-CD5968503938}" presName="textRect" presStyleLbl="revTx" presStyleIdx="0" presStyleCnt="9">
        <dgm:presLayoutVars>
          <dgm:chMax val="1"/>
          <dgm:chPref val="1"/>
        </dgm:presLayoutVars>
      </dgm:prSet>
      <dgm:spPr/>
    </dgm:pt>
    <dgm:pt modelId="{8D3E913B-1339-4D66-B720-E04C50C54727}" type="pres">
      <dgm:prSet presAssocID="{D6FBDBE6-A20F-49B9-9D5C-12B180A0E3F3}" presName="sibTrans" presStyleLbl="sibTrans2D1" presStyleIdx="0" presStyleCnt="0"/>
      <dgm:spPr/>
    </dgm:pt>
    <dgm:pt modelId="{6064E9A2-AC5F-4045-B399-4992CFB83D41}" type="pres">
      <dgm:prSet presAssocID="{95DBD9E3-B343-4CAE-96E1-6CFB361C6908}" presName="compNode" presStyleCnt="0"/>
      <dgm:spPr/>
    </dgm:pt>
    <dgm:pt modelId="{29733542-82CB-4F57-B53C-099DF9AF1627}" type="pres">
      <dgm:prSet presAssocID="{95DBD9E3-B343-4CAE-96E1-6CFB361C6908}" presName="iconBgRect" presStyleLbl="bgShp" presStyleIdx="1" presStyleCnt="9"/>
      <dgm:spPr/>
    </dgm:pt>
    <dgm:pt modelId="{DCCFDBFB-3361-4966-9D3F-3692E9B90046}" type="pres">
      <dgm:prSet presAssocID="{95DBD9E3-B343-4CAE-96E1-6CFB361C6908}"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g"/>
        </a:ext>
      </dgm:extLst>
    </dgm:pt>
    <dgm:pt modelId="{A4AA9079-5F34-4515-B194-B5BE24DE96B3}" type="pres">
      <dgm:prSet presAssocID="{95DBD9E3-B343-4CAE-96E1-6CFB361C6908}" presName="spaceRect" presStyleCnt="0"/>
      <dgm:spPr/>
    </dgm:pt>
    <dgm:pt modelId="{8BFEED1D-1063-4526-B433-6BA263B0DD6B}" type="pres">
      <dgm:prSet presAssocID="{95DBD9E3-B343-4CAE-96E1-6CFB361C6908}" presName="textRect" presStyleLbl="revTx" presStyleIdx="1" presStyleCnt="9">
        <dgm:presLayoutVars>
          <dgm:chMax val="1"/>
          <dgm:chPref val="1"/>
        </dgm:presLayoutVars>
      </dgm:prSet>
      <dgm:spPr/>
    </dgm:pt>
    <dgm:pt modelId="{4E314D31-044C-4BCB-9BBB-A89B24CCD5DD}" type="pres">
      <dgm:prSet presAssocID="{99E58E1F-88A7-4A1E-808C-429A5259D48D}" presName="sibTrans" presStyleLbl="sibTrans2D1" presStyleIdx="0" presStyleCnt="0"/>
      <dgm:spPr/>
    </dgm:pt>
    <dgm:pt modelId="{B55110E2-6CE6-4210-98C8-4BF85768220E}" type="pres">
      <dgm:prSet presAssocID="{D567B2CB-E26E-459D-9056-C628B011AC83}" presName="compNode" presStyleCnt="0"/>
      <dgm:spPr/>
    </dgm:pt>
    <dgm:pt modelId="{DF83B601-DF66-471A-A172-F6EED0A3DE3B}" type="pres">
      <dgm:prSet presAssocID="{D567B2CB-E26E-459D-9056-C628B011AC83}" presName="iconBgRect" presStyleLbl="bgShp" presStyleIdx="2" presStyleCnt="9"/>
      <dgm:spPr/>
    </dgm:pt>
    <dgm:pt modelId="{28D3713B-427F-40EF-946F-7BD91AF7218C}" type="pres">
      <dgm:prSet presAssocID="{D567B2CB-E26E-459D-9056-C628B011AC83}"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nny Face"/>
        </a:ext>
      </dgm:extLst>
    </dgm:pt>
    <dgm:pt modelId="{A810E52B-E37D-48B4-9F70-3C71EC5F6A33}" type="pres">
      <dgm:prSet presAssocID="{D567B2CB-E26E-459D-9056-C628B011AC83}" presName="spaceRect" presStyleCnt="0"/>
      <dgm:spPr/>
    </dgm:pt>
    <dgm:pt modelId="{6E28C345-983F-4B90-AE89-ACA4E0D0BF54}" type="pres">
      <dgm:prSet presAssocID="{D567B2CB-E26E-459D-9056-C628B011AC83}" presName="textRect" presStyleLbl="revTx" presStyleIdx="2" presStyleCnt="9">
        <dgm:presLayoutVars>
          <dgm:chMax val="1"/>
          <dgm:chPref val="1"/>
        </dgm:presLayoutVars>
      </dgm:prSet>
      <dgm:spPr/>
    </dgm:pt>
    <dgm:pt modelId="{3FC12F97-1E43-485C-8915-CF6A94AEB628}" type="pres">
      <dgm:prSet presAssocID="{15D7902A-5EC5-42F2-92BD-E8B83D4C806C}" presName="sibTrans" presStyleLbl="sibTrans2D1" presStyleIdx="0" presStyleCnt="0"/>
      <dgm:spPr/>
    </dgm:pt>
    <dgm:pt modelId="{115F3FCE-2400-4BD0-8916-76CCDD8EE85C}" type="pres">
      <dgm:prSet presAssocID="{83052849-5410-4640-BEE2-7D7A21D27592}" presName="compNode" presStyleCnt="0"/>
      <dgm:spPr/>
    </dgm:pt>
    <dgm:pt modelId="{11B0069B-467A-4619-8D15-E2A32061D4C0}" type="pres">
      <dgm:prSet presAssocID="{83052849-5410-4640-BEE2-7D7A21D27592}" presName="iconBgRect" presStyleLbl="bgShp" presStyleIdx="3" presStyleCnt="9"/>
      <dgm:spPr/>
    </dgm:pt>
    <dgm:pt modelId="{78246730-C801-44C4-B375-712D4F060990}" type="pres">
      <dgm:prSet presAssocID="{83052849-5410-4640-BEE2-7D7A21D27592}"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201B31A7-E77B-47BF-A7FD-D342C001EC77}" type="pres">
      <dgm:prSet presAssocID="{83052849-5410-4640-BEE2-7D7A21D27592}" presName="spaceRect" presStyleCnt="0"/>
      <dgm:spPr/>
    </dgm:pt>
    <dgm:pt modelId="{301C25D8-8D7A-4E36-BD02-29B6062C8491}" type="pres">
      <dgm:prSet presAssocID="{83052849-5410-4640-BEE2-7D7A21D27592}" presName="textRect" presStyleLbl="revTx" presStyleIdx="3" presStyleCnt="9">
        <dgm:presLayoutVars>
          <dgm:chMax val="1"/>
          <dgm:chPref val="1"/>
        </dgm:presLayoutVars>
      </dgm:prSet>
      <dgm:spPr/>
    </dgm:pt>
    <dgm:pt modelId="{5941971F-9B2E-4946-8844-0623178D08D9}" type="pres">
      <dgm:prSet presAssocID="{3BEF6567-4BDF-48E5-850C-A07DBE840DF1}" presName="sibTrans" presStyleLbl="sibTrans2D1" presStyleIdx="0" presStyleCnt="0"/>
      <dgm:spPr/>
    </dgm:pt>
    <dgm:pt modelId="{68056FF6-140F-44AF-89AA-78E63D3E2526}" type="pres">
      <dgm:prSet presAssocID="{CF0095E1-D36D-4E3E-BFFF-5F04DB84AB57}" presName="compNode" presStyleCnt="0"/>
      <dgm:spPr/>
    </dgm:pt>
    <dgm:pt modelId="{FB327040-0650-44B2-93AA-B0D9A9191EBD}" type="pres">
      <dgm:prSet presAssocID="{CF0095E1-D36D-4E3E-BFFF-5F04DB84AB57}" presName="iconBgRect" presStyleLbl="bgShp" presStyleIdx="4" presStyleCnt="9"/>
      <dgm:spPr/>
    </dgm:pt>
    <dgm:pt modelId="{E4192FB2-5B75-44A3-B2B7-5B0F72EC8F6E}" type="pres">
      <dgm:prSet presAssocID="{CF0095E1-D36D-4E3E-BFFF-5F04DB84AB57}"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rse"/>
        </a:ext>
      </dgm:extLst>
    </dgm:pt>
    <dgm:pt modelId="{4872B627-6B93-4E64-AD7F-92616296D4FC}" type="pres">
      <dgm:prSet presAssocID="{CF0095E1-D36D-4E3E-BFFF-5F04DB84AB57}" presName="spaceRect" presStyleCnt="0"/>
      <dgm:spPr/>
    </dgm:pt>
    <dgm:pt modelId="{B6F4F03A-CB04-4928-930C-9EB7BFA38AB0}" type="pres">
      <dgm:prSet presAssocID="{CF0095E1-D36D-4E3E-BFFF-5F04DB84AB57}" presName="textRect" presStyleLbl="revTx" presStyleIdx="4" presStyleCnt="9">
        <dgm:presLayoutVars>
          <dgm:chMax val="1"/>
          <dgm:chPref val="1"/>
        </dgm:presLayoutVars>
      </dgm:prSet>
      <dgm:spPr/>
    </dgm:pt>
    <dgm:pt modelId="{6E72F907-2035-454E-8849-9B169C6672D2}" type="pres">
      <dgm:prSet presAssocID="{6BA080C5-0E02-4231-A31C-547A7294D16A}" presName="sibTrans" presStyleLbl="sibTrans2D1" presStyleIdx="0" presStyleCnt="0"/>
      <dgm:spPr/>
    </dgm:pt>
    <dgm:pt modelId="{2D838910-3C2C-4852-B57F-0778B9174E2A}" type="pres">
      <dgm:prSet presAssocID="{62A90FE2-0692-44C1-B9D6-F6DDF13B2494}" presName="compNode" presStyleCnt="0"/>
      <dgm:spPr/>
    </dgm:pt>
    <dgm:pt modelId="{1AF7BC7E-3ECB-4EE3-9753-D91995B42980}" type="pres">
      <dgm:prSet presAssocID="{62A90FE2-0692-44C1-B9D6-F6DDF13B2494}" presName="iconBgRect" presStyleLbl="bgShp" presStyleIdx="5" presStyleCnt="9"/>
      <dgm:spPr/>
    </dgm:pt>
    <dgm:pt modelId="{1E42179C-2C80-4D51-9084-7205D42E52CF}" type="pres">
      <dgm:prSet presAssocID="{62A90FE2-0692-44C1-B9D6-F6DDF13B2494}"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ice"/>
        </a:ext>
      </dgm:extLst>
    </dgm:pt>
    <dgm:pt modelId="{6ECA64BB-5AE2-406C-BEEA-0BD786C0CB24}" type="pres">
      <dgm:prSet presAssocID="{62A90FE2-0692-44C1-B9D6-F6DDF13B2494}" presName="spaceRect" presStyleCnt="0"/>
      <dgm:spPr/>
    </dgm:pt>
    <dgm:pt modelId="{C3C763EA-80D2-421B-95D2-A51297171AA2}" type="pres">
      <dgm:prSet presAssocID="{62A90FE2-0692-44C1-B9D6-F6DDF13B2494}" presName="textRect" presStyleLbl="revTx" presStyleIdx="5" presStyleCnt="9">
        <dgm:presLayoutVars>
          <dgm:chMax val="1"/>
          <dgm:chPref val="1"/>
        </dgm:presLayoutVars>
      </dgm:prSet>
      <dgm:spPr/>
    </dgm:pt>
    <dgm:pt modelId="{C47EBE10-5C90-458B-ACDD-DD145BA70E04}" type="pres">
      <dgm:prSet presAssocID="{FCAE50F3-A300-4077-9D2D-4E96B59140E1}" presName="sibTrans" presStyleLbl="sibTrans2D1" presStyleIdx="0" presStyleCnt="0"/>
      <dgm:spPr/>
    </dgm:pt>
    <dgm:pt modelId="{DDB1C54C-E3D3-402E-8A1C-97FA3EEB42A9}" type="pres">
      <dgm:prSet presAssocID="{AB989383-C2BA-40BC-B3E4-8C305BE62EF8}" presName="compNode" presStyleCnt="0"/>
      <dgm:spPr/>
    </dgm:pt>
    <dgm:pt modelId="{030D1AB5-1F0D-4418-A1C0-98BBE1CE47A4}" type="pres">
      <dgm:prSet presAssocID="{AB989383-C2BA-40BC-B3E4-8C305BE62EF8}" presName="iconBgRect" presStyleLbl="bgShp" presStyleIdx="6" presStyleCnt="9"/>
      <dgm:spPr/>
    </dgm:pt>
    <dgm:pt modelId="{F6679606-5E9F-4E5F-A053-574AF43FF63E}" type="pres">
      <dgm:prSet presAssocID="{AB989383-C2BA-40BC-B3E4-8C305BE62EF8}"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by"/>
        </a:ext>
      </dgm:extLst>
    </dgm:pt>
    <dgm:pt modelId="{658DF1CB-AD60-481C-A300-A371381F8EA6}" type="pres">
      <dgm:prSet presAssocID="{AB989383-C2BA-40BC-B3E4-8C305BE62EF8}" presName="spaceRect" presStyleCnt="0"/>
      <dgm:spPr/>
    </dgm:pt>
    <dgm:pt modelId="{2C73BCA5-6854-40C4-B7AA-25C5141B0662}" type="pres">
      <dgm:prSet presAssocID="{AB989383-C2BA-40BC-B3E4-8C305BE62EF8}" presName="textRect" presStyleLbl="revTx" presStyleIdx="6" presStyleCnt="9">
        <dgm:presLayoutVars>
          <dgm:chMax val="1"/>
          <dgm:chPref val="1"/>
        </dgm:presLayoutVars>
      </dgm:prSet>
      <dgm:spPr/>
    </dgm:pt>
    <dgm:pt modelId="{84B73F44-BEAC-475B-B8FB-C92A6791BFFB}" type="pres">
      <dgm:prSet presAssocID="{AAC7CA1F-C1B4-4655-BB62-ED30AA905A96}" presName="sibTrans" presStyleLbl="sibTrans2D1" presStyleIdx="0" presStyleCnt="0"/>
      <dgm:spPr/>
    </dgm:pt>
    <dgm:pt modelId="{374172A8-FAD4-4C02-9F47-C04F54BD658B}" type="pres">
      <dgm:prSet presAssocID="{0459FDC2-09FF-4B96-97A4-18D837F60708}" presName="compNode" presStyleCnt="0"/>
      <dgm:spPr/>
    </dgm:pt>
    <dgm:pt modelId="{E2968C21-ABE6-4D16-BCFA-48A4BDB03600}" type="pres">
      <dgm:prSet presAssocID="{0459FDC2-09FF-4B96-97A4-18D837F60708}" presName="iconBgRect" presStyleLbl="bgShp" presStyleIdx="7" presStyleCnt="9"/>
      <dgm:spPr/>
    </dgm:pt>
    <dgm:pt modelId="{1AAE60A9-55C0-490A-9785-7BB5DEF7404C}" type="pres">
      <dgm:prSet presAssocID="{0459FDC2-09FF-4B96-97A4-18D837F60708}"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edicine"/>
        </a:ext>
      </dgm:extLst>
    </dgm:pt>
    <dgm:pt modelId="{D1549CFA-AA1F-43DA-85B8-07FA1130BEC8}" type="pres">
      <dgm:prSet presAssocID="{0459FDC2-09FF-4B96-97A4-18D837F60708}" presName="spaceRect" presStyleCnt="0"/>
      <dgm:spPr/>
    </dgm:pt>
    <dgm:pt modelId="{C94C2D97-50D3-4699-8497-4E9E4BADC592}" type="pres">
      <dgm:prSet presAssocID="{0459FDC2-09FF-4B96-97A4-18D837F60708}" presName="textRect" presStyleLbl="revTx" presStyleIdx="7" presStyleCnt="9">
        <dgm:presLayoutVars>
          <dgm:chMax val="1"/>
          <dgm:chPref val="1"/>
        </dgm:presLayoutVars>
      </dgm:prSet>
      <dgm:spPr/>
    </dgm:pt>
    <dgm:pt modelId="{1544AE10-DE42-4A54-B4F0-8AA5C965D4D4}" type="pres">
      <dgm:prSet presAssocID="{A654351B-EE22-42D5-AA07-42EE872FB48D}" presName="sibTrans" presStyleLbl="sibTrans2D1" presStyleIdx="0" presStyleCnt="0"/>
      <dgm:spPr/>
    </dgm:pt>
    <dgm:pt modelId="{B259B148-576F-46AA-96D3-B4B69A9C3390}" type="pres">
      <dgm:prSet presAssocID="{6007A026-FC2A-49EA-9271-BD9382A3096D}" presName="compNode" presStyleCnt="0"/>
      <dgm:spPr/>
    </dgm:pt>
    <dgm:pt modelId="{F2E6AD53-F11A-4E46-9B40-FE076F1CE768}" type="pres">
      <dgm:prSet presAssocID="{6007A026-FC2A-49EA-9271-BD9382A3096D}" presName="iconBgRect" presStyleLbl="bgShp" presStyleIdx="8" presStyleCnt="9"/>
      <dgm:spPr/>
    </dgm:pt>
    <dgm:pt modelId="{8DC1C88E-3EEB-4DFA-A7D2-0CBC63D9E6FF}" type="pres">
      <dgm:prSet presAssocID="{6007A026-FC2A-49EA-9271-BD9382A3096D}" presName="icon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dgm:spPr>
      <dgm:extLst>
        <a:ext uri="{E40237B7-FDA0-4F09-8148-C483321AD2D9}">
          <dgm14:cNvPr xmlns:dgm14="http://schemas.microsoft.com/office/drawing/2010/diagram" id="0" name="" descr="Questions"/>
        </a:ext>
      </dgm:extLst>
    </dgm:pt>
    <dgm:pt modelId="{2BC0D918-079F-4F71-B39B-8DFDAFA7554B}" type="pres">
      <dgm:prSet presAssocID="{6007A026-FC2A-49EA-9271-BD9382A3096D}" presName="spaceRect" presStyleCnt="0"/>
      <dgm:spPr/>
    </dgm:pt>
    <dgm:pt modelId="{245E355F-7534-4A49-8E10-58DDCD3B7B8C}" type="pres">
      <dgm:prSet presAssocID="{6007A026-FC2A-49EA-9271-BD9382A3096D}" presName="textRect" presStyleLbl="revTx" presStyleIdx="8" presStyleCnt="9">
        <dgm:presLayoutVars>
          <dgm:chMax val="1"/>
          <dgm:chPref val="1"/>
        </dgm:presLayoutVars>
      </dgm:prSet>
      <dgm:spPr/>
    </dgm:pt>
  </dgm:ptLst>
  <dgm:cxnLst>
    <dgm:cxn modelId="{E87BE50B-47C1-4B64-96DC-FBDAEDF24BEC}" srcId="{AA8B9EA1-E818-4AA0-88A9-7C73D7D02889}" destId="{62A90FE2-0692-44C1-B9D6-F6DDF13B2494}" srcOrd="5" destOrd="0" parTransId="{A22CF869-6E3B-487E-B296-F3929022D7A5}" sibTransId="{FCAE50F3-A300-4077-9D2D-4E96B59140E1}"/>
    <dgm:cxn modelId="{74E5E218-11E4-410A-A51B-E549AB7E1631}" type="presOf" srcId="{6007A026-FC2A-49EA-9271-BD9382A3096D}" destId="{245E355F-7534-4A49-8E10-58DDCD3B7B8C}" srcOrd="0" destOrd="0" presId="urn:microsoft.com/office/officeart/2018/2/layout/IconCircleList"/>
    <dgm:cxn modelId="{0D58151E-827B-412B-8132-A01EF7B3284F}" type="presOf" srcId="{AAC7CA1F-C1B4-4655-BB62-ED30AA905A96}" destId="{84B73F44-BEAC-475B-B8FB-C92A6791BFFB}" srcOrd="0" destOrd="0" presId="urn:microsoft.com/office/officeart/2018/2/layout/IconCircleList"/>
    <dgm:cxn modelId="{1B8E325D-A5D9-444C-B6F9-023CBC44CC08}" type="presOf" srcId="{D567B2CB-E26E-459D-9056-C628B011AC83}" destId="{6E28C345-983F-4B90-AE89-ACA4E0D0BF54}" srcOrd="0" destOrd="0" presId="urn:microsoft.com/office/officeart/2018/2/layout/IconCircleList"/>
    <dgm:cxn modelId="{E404AB6C-51B3-4B5C-9A37-A5A273AB126C}" srcId="{AA8B9EA1-E818-4AA0-88A9-7C73D7D02889}" destId="{D567B2CB-E26E-459D-9056-C628B011AC83}" srcOrd="2" destOrd="0" parTransId="{4FF98F9F-C230-4A72-A729-373C19789F16}" sibTransId="{15D7902A-5EC5-42F2-92BD-E8B83D4C806C}"/>
    <dgm:cxn modelId="{79624050-379D-4109-B306-9CF6C8B20691}" type="presOf" srcId="{99E58E1F-88A7-4A1E-808C-429A5259D48D}" destId="{4E314D31-044C-4BCB-9BBB-A89B24CCD5DD}" srcOrd="0" destOrd="0" presId="urn:microsoft.com/office/officeart/2018/2/layout/IconCircleList"/>
    <dgm:cxn modelId="{F0CEB859-9B5A-4C28-BAA1-EACA882319CC}" type="presOf" srcId="{95DBD9E3-B343-4CAE-96E1-6CFB361C6908}" destId="{8BFEED1D-1063-4526-B433-6BA263B0DD6B}" srcOrd="0" destOrd="0" presId="urn:microsoft.com/office/officeart/2018/2/layout/IconCircleList"/>
    <dgm:cxn modelId="{02DA055A-80A7-4DF0-81AA-22DCE773B8B4}" type="presOf" srcId="{83052849-5410-4640-BEE2-7D7A21D27592}" destId="{301C25D8-8D7A-4E36-BD02-29B6062C8491}" srcOrd="0" destOrd="0" presId="urn:microsoft.com/office/officeart/2018/2/layout/IconCircleList"/>
    <dgm:cxn modelId="{62664A81-DD2F-41C0-9D85-22EEF33C4E5D}" type="presOf" srcId="{FCAE50F3-A300-4077-9D2D-4E96B59140E1}" destId="{C47EBE10-5C90-458B-ACDD-DD145BA70E04}" srcOrd="0" destOrd="0" presId="urn:microsoft.com/office/officeart/2018/2/layout/IconCircleList"/>
    <dgm:cxn modelId="{F5E9E385-5332-43EB-BAB2-D3BEFC8F477B}" srcId="{AA8B9EA1-E818-4AA0-88A9-7C73D7D02889}" destId="{ED623B10-B9B6-4765-9D00-CD5968503938}" srcOrd="0" destOrd="0" parTransId="{D8980C20-EF1F-497C-BAE7-22DEE12A6536}" sibTransId="{D6FBDBE6-A20F-49B9-9D5C-12B180A0E3F3}"/>
    <dgm:cxn modelId="{B5A2BA9E-1578-49B1-A7F7-AF136C6FD033}" type="presOf" srcId="{AA8B9EA1-E818-4AA0-88A9-7C73D7D02889}" destId="{F29A0F0D-FD06-46B5-89B4-E8223432E70B}" srcOrd="0" destOrd="0" presId="urn:microsoft.com/office/officeart/2018/2/layout/IconCircleList"/>
    <dgm:cxn modelId="{F686499F-6D69-4650-AEEB-FFA24D751DDC}" srcId="{AA8B9EA1-E818-4AA0-88A9-7C73D7D02889}" destId="{95DBD9E3-B343-4CAE-96E1-6CFB361C6908}" srcOrd="1" destOrd="0" parTransId="{8AE93950-73DA-499C-960B-B8FEFA07E3FD}" sibTransId="{99E58E1F-88A7-4A1E-808C-429A5259D48D}"/>
    <dgm:cxn modelId="{7DA791A7-08CF-449A-A96A-00EEB0E157C5}" type="presOf" srcId="{15D7902A-5EC5-42F2-92BD-E8B83D4C806C}" destId="{3FC12F97-1E43-485C-8915-CF6A94AEB628}" srcOrd="0" destOrd="0" presId="urn:microsoft.com/office/officeart/2018/2/layout/IconCircleList"/>
    <dgm:cxn modelId="{1C223DA9-CB98-4F61-932A-EE1B9A7B4884}" srcId="{AA8B9EA1-E818-4AA0-88A9-7C73D7D02889}" destId="{0459FDC2-09FF-4B96-97A4-18D837F60708}" srcOrd="7" destOrd="0" parTransId="{67201023-BE03-4383-9CDF-6860C8666CD5}" sibTransId="{A654351B-EE22-42D5-AA07-42EE872FB48D}"/>
    <dgm:cxn modelId="{AE9B68B3-9262-4806-AC57-A08F11C450C2}" type="presOf" srcId="{AB989383-C2BA-40BC-B3E4-8C305BE62EF8}" destId="{2C73BCA5-6854-40C4-B7AA-25C5141B0662}" srcOrd="0" destOrd="0" presId="urn:microsoft.com/office/officeart/2018/2/layout/IconCircleList"/>
    <dgm:cxn modelId="{AFEA9FB5-9368-4CC1-B18D-AA6D84F6CB11}" type="presOf" srcId="{CF0095E1-D36D-4E3E-BFFF-5F04DB84AB57}" destId="{B6F4F03A-CB04-4928-930C-9EB7BFA38AB0}" srcOrd="0" destOrd="0" presId="urn:microsoft.com/office/officeart/2018/2/layout/IconCircleList"/>
    <dgm:cxn modelId="{326CA7B7-2DE8-416F-8C60-BA4E78960004}" type="presOf" srcId="{0459FDC2-09FF-4B96-97A4-18D837F60708}" destId="{C94C2D97-50D3-4699-8497-4E9E4BADC592}" srcOrd="0" destOrd="0" presId="urn:microsoft.com/office/officeart/2018/2/layout/IconCircleList"/>
    <dgm:cxn modelId="{263FF8B9-9BFC-4601-A0EE-5E9148CF95FC}" srcId="{AA8B9EA1-E818-4AA0-88A9-7C73D7D02889}" destId="{AB989383-C2BA-40BC-B3E4-8C305BE62EF8}" srcOrd="6" destOrd="0" parTransId="{37886A69-FDDA-4619-BA14-E643D931E358}" sibTransId="{AAC7CA1F-C1B4-4655-BB62-ED30AA905A96}"/>
    <dgm:cxn modelId="{71A851C8-1CFE-42EC-B1D0-5C935CF681D2}" type="presOf" srcId="{D6FBDBE6-A20F-49B9-9D5C-12B180A0E3F3}" destId="{8D3E913B-1339-4D66-B720-E04C50C54727}" srcOrd="0" destOrd="0" presId="urn:microsoft.com/office/officeart/2018/2/layout/IconCircleList"/>
    <dgm:cxn modelId="{214814E2-7355-4186-AC1D-C47D8C6C2C0F}" srcId="{AA8B9EA1-E818-4AA0-88A9-7C73D7D02889}" destId="{6007A026-FC2A-49EA-9271-BD9382A3096D}" srcOrd="8" destOrd="0" parTransId="{047D3209-59D4-42F5-810F-E943E90615AA}" sibTransId="{DAFCE001-8EDF-4AE2-B7AC-EE1F5446BF17}"/>
    <dgm:cxn modelId="{9FFB68ED-B267-4A17-9A63-5D075A2E0563}" type="presOf" srcId="{3BEF6567-4BDF-48E5-850C-A07DBE840DF1}" destId="{5941971F-9B2E-4946-8844-0623178D08D9}" srcOrd="0" destOrd="0" presId="urn:microsoft.com/office/officeart/2018/2/layout/IconCircleList"/>
    <dgm:cxn modelId="{5D33ACEE-8A2A-48A3-91B6-B7A724330F4F}" srcId="{AA8B9EA1-E818-4AA0-88A9-7C73D7D02889}" destId="{83052849-5410-4640-BEE2-7D7A21D27592}" srcOrd="3" destOrd="0" parTransId="{3167DC71-B2E4-4375-AB72-9CFA665A14F8}" sibTransId="{3BEF6567-4BDF-48E5-850C-A07DBE840DF1}"/>
    <dgm:cxn modelId="{7D431CF4-755D-465F-9C97-2CAF65CBF714}" srcId="{AA8B9EA1-E818-4AA0-88A9-7C73D7D02889}" destId="{CF0095E1-D36D-4E3E-BFFF-5F04DB84AB57}" srcOrd="4" destOrd="0" parTransId="{8454A777-A22F-4096-BA4C-8C5496E4A95B}" sibTransId="{6BA080C5-0E02-4231-A31C-547A7294D16A}"/>
    <dgm:cxn modelId="{1177EEFB-9BA0-40B2-96A7-00D4996D4159}" type="presOf" srcId="{6BA080C5-0E02-4231-A31C-547A7294D16A}" destId="{6E72F907-2035-454E-8849-9B169C6672D2}" srcOrd="0" destOrd="0" presId="urn:microsoft.com/office/officeart/2018/2/layout/IconCircleList"/>
    <dgm:cxn modelId="{8A6F29FD-8A98-40E3-9B6F-48F094721B55}" type="presOf" srcId="{62A90FE2-0692-44C1-B9D6-F6DDF13B2494}" destId="{C3C763EA-80D2-421B-95D2-A51297171AA2}" srcOrd="0" destOrd="0" presId="urn:microsoft.com/office/officeart/2018/2/layout/IconCircleList"/>
    <dgm:cxn modelId="{814B40FF-ADB7-4536-BA73-6E186F9D6C3A}" type="presOf" srcId="{ED623B10-B9B6-4765-9D00-CD5968503938}" destId="{853CD3CD-7897-4C6E-A8EB-B2F9E6AF67A2}" srcOrd="0" destOrd="0" presId="urn:microsoft.com/office/officeart/2018/2/layout/IconCircleList"/>
    <dgm:cxn modelId="{C41E9CFF-E002-4EAA-866C-BE9C78F34DCF}" type="presOf" srcId="{A654351B-EE22-42D5-AA07-42EE872FB48D}" destId="{1544AE10-DE42-4A54-B4F0-8AA5C965D4D4}" srcOrd="0" destOrd="0" presId="urn:microsoft.com/office/officeart/2018/2/layout/IconCircleList"/>
    <dgm:cxn modelId="{9D46B578-9187-48AA-A0B4-B4550139216F}" type="presParOf" srcId="{F29A0F0D-FD06-46B5-89B4-E8223432E70B}" destId="{62F133E7-6FDC-4091-A79F-86888D84688E}" srcOrd="0" destOrd="0" presId="urn:microsoft.com/office/officeart/2018/2/layout/IconCircleList"/>
    <dgm:cxn modelId="{E3A12709-B3BF-4791-B654-B71D2263AEB9}" type="presParOf" srcId="{62F133E7-6FDC-4091-A79F-86888D84688E}" destId="{B018AAE5-FCB6-452D-B9A2-F156162A6136}" srcOrd="0" destOrd="0" presId="urn:microsoft.com/office/officeart/2018/2/layout/IconCircleList"/>
    <dgm:cxn modelId="{32C917D4-09FD-4B5A-9C2C-48B792FC379E}" type="presParOf" srcId="{B018AAE5-FCB6-452D-B9A2-F156162A6136}" destId="{BF5C080F-C70A-4914-B812-A271EFF8DEA3}" srcOrd="0" destOrd="0" presId="urn:microsoft.com/office/officeart/2018/2/layout/IconCircleList"/>
    <dgm:cxn modelId="{3245A360-E2C9-4C8D-BCAD-FA8D6916337D}" type="presParOf" srcId="{B018AAE5-FCB6-452D-B9A2-F156162A6136}" destId="{2C6FBDCA-D946-44F8-B308-5ED49B425B7C}" srcOrd="1" destOrd="0" presId="urn:microsoft.com/office/officeart/2018/2/layout/IconCircleList"/>
    <dgm:cxn modelId="{09B6843D-9B17-485E-AB80-F0DC4B25ED9D}" type="presParOf" srcId="{B018AAE5-FCB6-452D-B9A2-F156162A6136}" destId="{C729DD0D-A457-473B-9415-66340DBB3687}" srcOrd="2" destOrd="0" presId="urn:microsoft.com/office/officeart/2018/2/layout/IconCircleList"/>
    <dgm:cxn modelId="{0D0AAF6F-005E-4661-B19B-55005E95DEE7}" type="presParOf" srcId="{B018AAE5-FCB6-452D-B9A2-F156162A6136}" destId="{853CD3CD-7897-4C6E-A8EB-B2F9E6AF67A2}" srcOrd="3" destOrd="0" presId="urn:microsoft.com/office/officeart/2018/2/layout/IconCircleList"/>
    <dgm:cxn modelId="{53AECE82-1350-4D74-9133-92CEFFA7C74D}" type="presParOf" srcId="{62F133E7-6FDC-4091-A79F-86888D84688E}" destId="{8D3E913B-1339-4D66-B720-E04C50C54727}" srcOrd="1" destOrd="0" presId="urn:microsoft.com/office/officeart/2018/2/layout/IconCircleList"/>
    <dgm:cxn modelId="{7A835F88-7674-4C6A-A03F-1CB208DC7735}" type="presParOf" srcId="{62F133E7-6FDC-4091-A79F-86888D84688E}" destId="{6064E9A2-AC5F-4045-B399-4992CFB83D41}" srcOrd="2" destOrd="0" presId="urn:microsoft.com/office/officeart/2018/2/layout/IconCircleList"/>
    <dgm:cxn modelId="{7A054DC5-E993-4763-B9E1-5869390A7D98}" type="presParOf" srcId="{6064E9A2-AC5F-4045-B399-4992CFB83D41}" destId="{29733542-82CB-4F57-B53C-099DF9AF1627}" srcOrd="0" destOrd="0" presId="urn:microsoft.com/office/officeart/2018/2/layout/IconCircleList"/>
    <dgm:cxn modelId="{9C0122FD-0FA7-4AE2-A5CC-C5F08E668098}" type="presParOf" srcId="{6064E9A2-AC5F-4045-B399-4992CFB83D41}" destId="{DCCFDBFB-3361-4966-9D3F-3692E9B90046}" srcOrd="1" destOrd="0" presId="urn:microsoft.com/office/officeart/2018/2/layout/IconCircleList"/>
    <dgm:cxn modelId="{B438391B-C3C2-4F04-A593-C76B2A11BCC0}" type="presParOf" srcId="{6064E9A2-AC5F-4045-B399-4992CFB83D41}" destId="{A4AA9079-5F34-4515-B194-B5BE24DE96B3}" srcOrd="2" destOrd="0" presId="urn:microsoft.com/office/officeart/2018/2/layout/IconCircleList"/>
    <dgm:cxn modelId="{AD653253-E326-4895-A7DC-0FA07A53D07C}" type="presParOf" srcId="{6064E9A2-AC5F-4045-B399-4992CFB83D41}" destId="{8BFEED1D-1063-4526-B433-6BA263B0DD6B}" srcOrd="3" destOrd="0" presId="urn:microsoft.com/office/officeart/2018/2/layout/IconCircleList"/>
    <dgm:cxn modelId="{8174DA2E-C3DA-497D-ABF4-7361A5A6091B}" type="presParOf" srcId="{62F133E7-6FDC-4091-A79F-86888D84688E}" destId="{4E314D31-044C-4BCB-9BBB-A89B24CCD5DD}" srcOrd="3" destOrd="0" presId="urn:microsoft.com/office/officeart/2018/2/layout/IconCircleList"/>
    <dgm:cxn modelId="{701BD21D-366F-4AC8-94DB-E77F88DEF853}" type="presParOf" srcId="{62F133E7-6FDC-4091-A79F-86888D84688E}" destId="{B55110E2-6CE6-4210-98C8-4BF85768220E}" srcOrd="4" destOrd="0" presId="urn:microsoft.com/office/officeart/2018/2/layout/IconCircleList"/>
    <dgm:cxn modelId="{CA0D0EA9-9C4F-414A-AE85-F6BB289E9BA6}" type="presParOf" srcId="{B55110E2-6CE6-4210-98C8-4BF85768220E}" destId="{DF83B601-DF66-471A-A172-F6EED0A3DE3B}" srcOrd="0" destOrd="0" presId="urn:microsoft.com/office/officeart/2018/2/layout/IconCircleList"/>
    <dgm:cxn modelId="{217692EF-358D-4F37-9EAF-64C18DA2A1BC}" type="presParOf" srcId="{B55110E2-6CE6-4210-98C8-4BF85768220E}" destId="{28D3713B-427F-40EF-946F-7BD91AF7218C}" srcOrd="1" destOrd="0" presId="urn:microsoft.com/office/officeart/2018/2/layout/IconCircleList"/>
    <dgm:cxn modelId="{3EC87142-CB94-432B-9D18-A87C56BE3E44}" type="presParOf" srcId="{B55110E2-6CE6-4210-98C8-4BF85768220E}" destId="{A810E52B-E37D-48B4-9F70-3C71EC5F6A33}" srcOrd="2" destOrd="0" presId="urn:microsoft.com/office/officeart/2018/2/layout/IconCircleList"/>
    <dgm:cxn modelId="{EF1A487B-35DA-47F2-AB10-F6099249F708}" type="presParOf" srcId="{B55110E2-6CE6-4210-98C8-4BF85768220E}" destId="{6E28C345-983F-4B90-AE89-ACA4E0D0BF54}" srcOrd="3" destOrd="0" presId="urn:microsoft.com/office/officeart/2018/2/layout/IconCircleList"/>
    <dgm:cxn modelId="{8E2D5831-718C-475E-8CA0-80921392DD57}" type="presParOf" srcId="{62F133E7-6FDC-4091-A79F-86888D84688E}" destId="{3FC12F97-1E43-485C-8915-CF6A94AEB628}" srcOrd="5" destOrd="0" presId="urn:microsoft.com/office/officeart/2018/2/layout/IconCircleList"/>
    <dgm:cxn modelId="{FD250825-D6D1-4ACA-BD0E-0D4B7776312C}" type="presParOf" srcId="{62F133E7-6FDC-4091-A79F-86888D84688E}" destId="{115F3FCE-2400-4BD0-8916-76CCDD8EE85C}" srcOrd="6" destOrd="0" presId="urn:microsoft.com/office/officeart/2018/2/layout/IconCircleList"/>
    <dgm:cxn modelId="{AB551DBB-3413-45AD-B1C8-F7F9BD9386EC}" type="presParOf" srcId="{115F3FCE-2400-4BD0-8916-76CCDD8EE85C}" destId="{11B0069B-467A-4619-8D15-E2A32061D4C0}" srcOrd="0" destOrd="0" presId="urn:microsoft.com/office/officeart/2018/2/layout/IconCircleList"/>
    <dgm:cxn modelId="{CB66F025-E4E1-4330-9ACC-8DBE0CCEE448}" type="presParOf" srcId="{115F3FCE-2400-4BD0-8916-76CCDD8EE85C}" destId="{78246730-C801-44C4-B375-712D4F060990}" srcOrd="1" destOrd="0" presId="urn:microsoft.com/office/officeart/2018/2/layout/IconCircleList"/>
    <dgm:cxn modelId="{AB6A2F71-9C47-4C66-B057-CF03FC313B3C}" type="presParOf" srcId="{115F3FCE-2400-4BD0-8916-76CCDD8EE85C}" destId="{201B31A7-E77B-47BF-A7FD-D342C001EC77}" srcOrd="2" destOrd="0" presId="urn:microsoft.com/office/officeart/2018/2/layout/IconCircleList"/>
    <dgm:cxn modelId="{33E26C0D-3320-4B00-8D3C-24C105071270}" type="presParOf" srcId="{115F3FCE-2400-4BD0-8916-76CCDD8EE85C}" destId="{301C25D8-8D7A-4E36-BD02-29B6062C8491}" srcOrd="3" destOrd="0" presId="urn:microsoft.com/office/officeart/2018/2/layout/IconCircleList"/>
    <dgm:cxn modelId="{7B9BDB73-5943-47E4-BC15-47683CB743C6}" type="presParOf" srcId="{62F133E7-6FDC-4091-A79F-86888D84688E}" destId="{5941971F-9B2E-4946-8844-0623178D08D9}" srcOrd="7" destOrd="0" presId="urn:microsoft.com/office/officeart/2018/2/layout/IconCircleList"/>
    <dgm:cxn modelId="{5918C9D7-E76B-4B11-AD57-F822F1B110C5}" type="presParOf" srcId="{62F133E7-6FDC-4091-A79F-86888D84688E}" destId="{68056FF6-140F-44AF-89AA-78E63D3E2526}" srcOrd="8" destOrd="0" presId="urn:microsoft.com/office/officeart/2018/2/layout/IconCircleList"/>
    <dgm:cxn modelId="{333F25ED-88F9-44D4-9171-B7F4413138E4}" type="presParOf" srcId="{68056FF6-140F-44AF-89AA-78E63D3E2526}" destId="{FB327040-0650-44B2-93AA-B0D9A9191EBD}" srcOrd="0" destOrd="0" presId="urn:microsoft.com/office/officeart/2018/2/layout/IconCircleList"/>
    <dgm:cxn modelId="{C3602E6B-C80C-4E7B-A7E7-A4DE894DADA4}" type="presParOf" srcId="{68056FF6-140F-44AF-89AA-78E63D3E2526}" destId="{E4192FB2-5B75-44A3-B2B7-5B0F72EC8F6E}" srcOrd="1" destOrd="0" presId="urn:microsoft.com/office/officeart/2018/2/layout/IconCircleList"/>
    <dgm:cxn modelId="{7D5EE730-8519-45D4-BE78-A633F71F0DEA}" type="presParOf" srcId="{68056FF6-140F-44AF-89AA-78E63D3E2526}" destId="{4872B627-6B93-4E64-AD7F-92616296D4FC}" srcOrd="2" destOrd="0" presId="urn:microsoft.com/office/officeart/2018/2/layout/IconCircleList"/>
    <dgm:cxn modelId="{819A2427-59E1-4571-90E2-FA6ECFBB9C21}" type="presParOf" srcId="{68056FF6-140F-44AF-89AA-78E63D3E2526}" destId="{B6F4F03A-CB04-4928-930C-9EB7BFA38AB0}" srcOrd="3" destOrd="0" presId="urn:microsoft.com/office/officeart/2018/2/layout/IconCircleList"/>
    <dgm:cxn modelId="{426948AD-8F40-4E24-B4F7-B25562BC72ED}" type="presParOf" srcId="{62F133E7-6FDC-4091-A79F-86888D84688E}" destId="{6E72F907-2035-454E-8849-9B169C6672D2}" srcOrd="9" destOrd="0" presId="urn:microsoft.com/office/officeart/2018/2/layout/IconCircleList"/>
    <dgm:cxn modelId="{B2C375A5-DC1D-454E-B955-7BB843E06BF2}" type="presParOf" srcId="{62F133E7-6FDC-4091-A79F-86888D84688E}" destId="{2D838910-3C2C-4852-B57F-0778B9174E2A}" srcOrd="10" destOrd="0" presId="urn:microsoft.com/office/officeart/2018/2/layout/IconCircleList"/>
    <dgm:cxn modelId="{9FA07C63-6E13-4078-8181-CEE9BF01A017}" type="presParOf" srcId="{2D838910-3C2C-4852-B57F-0778B9174E2A}" destId="{1AF7BC7E-3ECB-4EE3-9753-D91995B42980}" srcOrd="0" destOrd="0" presId="urn:microsoft.com/office/officeart/2018/2/layout/IconCircleList"/>
    <dgm:cxn modelId="{79AC5823-DD44-4106-86D6-081673AD104F}" type="presParOf" srcId="{2D838910-3C2C-4852-B57F-0778B9174E2A}" destId="{1E42179C-2C80-4D51-9084-7205D42E52CF}" srcOrd="1" destOrd="0" presId="urn:microsoft.com/office/officeart/2018/2/layout/IconCircleList"/>
    <dgm:cxn modelId="{61119E16-EE8B-430E-A51A-2DF23669BE1C}" type="presParOf" srcId="{2D838910-3C2C-4852-B57F-0778B9174E2A}" destId="{6ECA64BB-5AE2-406C-BEEA-0BD786C0CB24}" srcOrd="2" destOrd="0" presId="urn:microsoft.com/office/officeart/2018/2/layout/IconCircleList"/>
    <dgm:cxn modelId="{ABD6956F-08A2-4018-8320-EBF9474E5E42}" type="presParOf" srcId="{2D838910-3C2C-4852-B57F-0778B9174E2A}" destId="{C3C763EA-80D2-421B-95D2-A51297171AA2}" srcOrd="3" destOrd="0" presId="urn:microsoft.com/office/officeart/2018/2/layout/IconCircleList"/>
    <dgm:cxn modelId="{B291823C-8942-40A2-953F-8F3D873B598B}" type="presParOf" srcId="{62F133E7-6FDC-4091-A79F-86888D84688E}" destId="{C47EBE10-5C90-458B-ACDD-DD145BA70E04}" srcOrd="11" destOrd="0" presId="urn:microsoft.com/office/officeart/2018/2/layout/IconCircleList"/>
    <dgm:cxn modelId="{CC64E0BC-67B1-441E-979A-4255D7514145}" type="presParOf" srcId="{62F133E7-6FDC-4091-A79F-86888D84688E}" destId="{DDB1C54C-E3D3-402E-8A1C-97FA3EEB42A9}" srcOrd="12" destOrd="0" presId="urn:microsoft.com/office/officeart/2018/2/layout/IconCircleList"/>
    <dgm:cxn modelId="{F20AD8F7-8FDE-46B7-AE09-E51D4A3F8443}" type="presParOf" srcId="{DDB1C54C-E3D3-402E-8A1C-97FA3EEB42A9}" destId="{030D1AB5-1F0D-4418-A1C0-98BBE1CE47A4}" srcOrd="0" destOrd="0" presId="urn:microsoft.com/office/officeart/2018/2/layout/IconCircleList"/>
    <dgm:cxn modelId="{DADA4B08-1D43-4568-B74B-93C4AAE16567}" type="presParOf" srcId="{DDB1C54C-E3D3-402E-8A1C-97FA3EEB42A9}" destId="{F6679606-5E9F-4E5F-A053-574AF43FF63E}" srcOrd="1" destOrd="0" presId="urn:microsoft.com/office/officeart/2018/2/layout/IconCircleList"/>
    <dgm:cxn modelId="{48CBB645-8420-4DF8-8DD0-01C280476625}" type="presParOf" srcId="{DDB1C54C-E3D3-402E-8A1C-97FA3EEB42A9}" destId="{658DF1CB-AD60-481C-A300-A371381F8EA6}" srcOrd="2" destOrd="0" presId="urn:microsoft.com/office/officeart/2018/2/layout/IconCircleList"/>
    <dgm:cxn modelId="{77071C52-5433-4DCC-AE93-F20AF5569F3F}" type="presParOf" srcId="{DDB1C54C-E3D3-402E-8A1C-97FA3EEB42A9}" destId="{2C73BCA5-6854-40C4-B7AA-25C5141B0662}" srcOrd="3" destOrd="0" presId="urn:microsoft.com/office/officeart/2018/2/layout/IconCircleList"/>
    <dgm:cxn modelId="{6551F4F5-F4DE-404E-B8EA-8C4DAFC0A7CF}" type="presParOf" srcId="{62F133E7-6FDC-4091-A79F-86888D84688E}" destId="{84B73F44-BEAC-475B-B8FB-C92A6791BFFB}" srcOrd="13" destOrd="0" presId="urn:microsoft.com/office/officeart/2018/2/layout/IconCircleList"/>
    <dgm:cxn modelId="{2BDDECDF-6C5A-4A02-8BBF-70350F199B53}" type="presParOf" srcId="{62F133E7-6FDC-4091-A79F-86888D84688E}" destId="{374172A8-FAD4-4C02-9F47-C04F54BD658B}" srcOrd="14" destOrd="0" presId="urn:microsoft.com/office/officeart/2018/2/layout/IconCircleList"/>
    <dgm:cxn modelId="{ECC004B9-CC42-4855-814E-9D9AC59F02E9}" type="presParOf" srcId="{374172A8-FAD4-4C02-9F47-C04F54BD658B}" destId="{E2968C21-ABE6-4D16-BCFA-48A4BDB03600}" srcOrd="0" destOrd="0" presId="urn:microsoft.com/office/officeart/2018/2/layout/IconCircleList"/>
    <dgm:cxn modelId="{57560FA0-E541-4F3E-B82A-A66888D54F1A}" type="presParOf" srcId="{374172A8-FAD4-4C02-9F47-C04F54BD658B}" destId="{1AAE60A9-55C0-490A-9785-7BB5DEF7404C}" srcOrd="1" destOrd="0" presId="urn:microsoft.com/office/officeart/2018/2/layout/IconCircleList"/>
    <dgm:cxn modelId="{1FE22195-519C-4346-BE94-A3DCA524B41E}" type="presParOf" srcId="{374172A8-FAD4-4C02-9F47-C04F54BD658B}" destId="{D1549CFA-AA1F-43DA-85B8-07FA1130BEC8}" srcOrd="2" destOrd="0" presId="urn:microsoft.com/office/officeart/2018/2/layout/IconCircleList"/>
    <dgm:cxn modelId="{632B0DB1-A562-4DD9-93A1-FB8B7174A123}" type="presParOf" srcId="{374172A8-FAD4-4C02-9F47-C04F54BD658B}" destId="{C94C2D97-50D3-4699-8497-4E9E4BADC592}" srcOrd="3" destOrd="0" presId="urn:microsoft.com/office/officeart/2018/2/layout/IconCircleList"/>
    <dgm:cxn modelId="{B5C1D14F-F5AE-4939-A7C4-194051A79182}" type="presParOf" srcId="{62F133E7-6FDC-4091-A79F-86888D84688E}" destId="{1544AE10-DE42-4A54-B4F0-8AA5C965D4D4}" srcOrd="15" destOrd="0" presId="urn:microsoft.com/office/officeart/2018/2/layout/IconCircleList"/>
    <dgm:cxn modelId="{8B2ECCF0-32A2-4D5D-BF73-F7491932CF44}" type="presParOf" srcId="{62F133E7-6FDC-4091-A79F-86888D84688E}" destId="{B259B148-576F-46AA-96D3-B4B69A9C3390}" srcOrd="16" destOrd="0" presId="urn:microsoft.com/office/officeart/2018/2/layout/IconCircleList"/>
    <dgm:cxn modelId="{3647D73F-0A29-4880-8D61-227FEBD01E39}" type="presParOf" srcId="{B259B148-576F-46AA-96D3-B4B69A9C3390}" destId="{F2E6AD53-F11A-4E46-9B40-FE076F1CE768}" srcOrd="0" destOrd="0" presId="urn:microsoft.com/office/officeart/2018/2/layout/IconCircleList"/>
    <dgm:cxn modelId="{E4745111-33FB-49D1-8B4E-CE934B59DBB6}" type="presParOf" srcId="{B259B148-576F-46AA-96D3-B4B69A9C3390}" destId="{8DC1C88E-3EEB-4DFA-A7D2-0CBC63D9E6FF}" srcOrd="1" destOrd="0" presId="urn:microsoft.com/office/officeart/2018/2/layout/IconCircleList"/>
    <dgm:cxn modelId="{F212EFBD-56BD-4694-B92D-ECEB4CEC68C8}" type="presParOf" srcId="{B259B148-576F-46AA-96D3-B4B69A9C3390}" destId="{2BC0D918-079F-4F71-B39B-8DFDAFA7554B}" srcOrd="2" destOrd="0" presId="urn:microsoft.com/office/officeart/2018/2/layout/IconCircleList"/>
    <dgm:cxn modelId="{1CBB5D46-7535-418C-941A-409D0CEDAD97}" type="presParOf" srcId="{B259B148-576F-46AA-96D3-B4B69A9C3390}" destId="{245E355F-7534-4A49-8E10-58DDCD3B7B8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58AC4-E5D4-42A7-AE10-F42E15F162AE}">
      <dsp:nvSpPr>
        <dsp:cNvPr id="0" name=""/>
        <dsp:cNvSpPr/>
      </dsp:nvSpPr>
      <dsp:spPr>
        <a:xfrm>
          <a:off x="0" y="3400"/>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8D868-FD45-46EA-B602-357CDD4111C5}">
      <dsp:nvSpPr>
        <dsp:cNvPr id="0" name=""/>
        <dsp:cNvSpPr/>
      </dsp:nvSpPr>
      <dsp:spPr>
        <a:xfrm>
          <a:off x="219097" y="166365"/>
          <a:ext cx="398359" cy="398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AD9ACE-AA16-4E2B-B98B-1407A67D9059}">
      <dsp:nvSpPr>
        <dsp:cNvPr id="0" name=""/>
        <dsp:cNvSpPr/>
      </dsp:nvSpPr>
      <dsp:spPr>
        <a:xfrm>
          <a:off x="836555" y="3400"/>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800100">
            <a:lnSpc>
              <a:spcPct val="100000"/>
            </a:lnSpc>
            <a:spcBef>
              <a:spcPct val="0"/>
            </a:spcBef>
            <a:spcAft>
              <a:spcPct val="35000"/>
            </a:spcAft>
            <a:buNone/>
          </a:pPr>
          <a:r>
            <a:rPr lang="cs-CZ" sz="1800" kern="1200"/>
            <a:t>izolace od divokého druhu a držení v rozličné koncentraci </a:t>
          </a:r>
          <a:endParaRPr lang="en-US" sz="1800" kern="1200"/>
        </a:p>
      </dsp:txBody>
      <dsp:txXfrm>
        <a:off x="836555" y="3400"/>
        <a:ext cx="9679044" cy="724290"/>
      </dsp:txXfrm>
    </dsp:sp>
    <dsp:sp modelId="{554AA51B-7AEE-49FF-B32A-93CFB38879B8}">
      <dsp:nvSpPr>
        <dsp:cNvPr id="0" name=""/>
        <dsp:cNvSpPr/>
      </dsp:nvSpPr>
      <dsp:spPr>
        <a:xfrm>
          <a:off x="0" y="908763"/>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8D013-9F5D-4BC7-98BA-62C8829D48D0}">
      <dsp:nvSpPr>
        <dsp:cNvPr id="0" name=""/>
        <dsp:cNvSpPr/>
      </dsp:nvSpPr>
      <dsp:spPr>
        <a:xfrm>
          <a:off x="219097" y="1071728"/>
          <a:ext cx="398359" cy="398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D7C8DB-C893-4262-B201-61B217461CB0}">
      <dsp:nvSpPr>
        <dsp:cNvPr id="0" name=""/>
        <dsp:cNvSpPr/>
      </dsp:nvSpPr>
      <dsp:spPr>
        <a:xfrm>
          <a:off x="836555" y="908763"/>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800100">
            <a:lnSpc>
              <a:spcPct val="100000"/>
            </a:lnSpc>
            <a:spcBef>
              <a:spcPct val="0"/>
            </a:spcBef>
            <a:spcAft>
              <a:spcPct val="35000"/>
            </a:spcAft>
            <a:buNone/>
          </a:pPr>
          <a:r>
            <a:rPr lang="cs-CZ" sz="1800" kern="1200"/>
            <a:t>změny v rozmnožování a životaschopnosti (zhoršování generační odolnosti vůči nemocem) </a:t>
          </a:r>
          <a:r>
            <a:rPr lang="cs-CZ" sz="1800" kern="1200">
              <a:sym typeface="Wingdings" panose="05000000000000000000" pitchFamily="2" charset="2"/>
            </a:rPr>
            <a:t></a:t>
          </a:r>
          <a:r>
            <a:rPr lang="cs-CZ" sz="1800" kern="1200"/>
            <a:t>  nutná péče člověka</a:t>
          </a:r>
          <a:endParaRPr lang="en-US" sz="1800" kern="1200"/>
        </a:p>
      </dsp:txBody>
      <dsp:txXfrm>
        <a:off x="836555" y="908763"/>
        <a:ext cx="9679044" cy="724290"/>
      </dsp:txXfrm>
    </dsp:sp>
    <dsp:sp modelId="{FC3DCCAE-822D-4CE0-89B9-B3C1D1836D45}">
      <dsp:nvSpPr>
        <dsp:cNvPr id="0" name=""/>
        <dsp:cNvSpPr/>
      </dsp:nvSpPr>
      <dsp:spPr>
        <a:xfrm>
          <a:off x="0" y="1814126"/>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1E5BC-B9A3-407B-96DB-6AA11E755246}">
      <dsp:nvSpPr>
        <dsp:cNvPr id="0" name=""/>
        <dsp:cNvSpPr/>
      </dsp:nvSpPr>
      <dsp:spPr>
        <a:xfrm>
          <a:off x="219097" y="1977092"/>
          <a:ext cx="398359" cy="398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8F5F9-EB54-4070-B000-0EA2B8FADF1A}">
      <dsp:nvSpPr>
        <dsp:cNvPr id="0" name=""/>
        <dsp:cNvSpPr/>
      </dsp:nvSpPr>
      <dsp:spPr>
        <a:xfrm>
          <a:off x="836555" y="1814126"/>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800100">
            <a:lnSpc>
              <a:spcPct val="100000"/>
            </a:lnSpc>
            <a:spcBef>
              <a:spcPct val="0"/>
            </a:spcBef>
            <a:spcAft>
              <a:spcPct val="35000"/>
            </a:spcAft>
            <a:buNone/>
          </a:pPr>
          <a:r>
            <a:rPr lang="cs-CZ" sz="1800" kern="1200"/>
            <a:t>oslabování některých instinktů (např. péče o potomstvo) </a:t>
          </a:r>
          <a:endParaRPr lang="en-US" sz="1800" kern="1200"/>
        </a:p>
      </dsp:txBody>
      <dsp:txXfrm>
        <a:off x="836555" y="1814126"/>
        <a:ext cx="9679044" cy="724290"/>
      </dsp:txXfrm>
    </dsp:sp>
    <dsp:sp modelId="{F0BA90FF-E63E-467B-A411-EA803AB297EC}">
      <dsp:nvSpPr>
        <dsp:cNvPr id="0" name=""/>
        <dsp:cNvSpPr/>
      </dsp:nvSpPr>
      <dsp:spPr>
        <a:xfrm>
          <a:off x="0" y="2719489"/>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C810E-D0FE-4399-BDCD-1AC128262BC9}">
      <dsp:nvSpPr>
        <dsp:cNvPr id="0" name=""/>
        <dsp:cNvSpPr/>
      </dsp:nvSpPr>
      <dsp:spPr>
        <a:xfrm>
          <a:off x="219097" y="2882455"/>
          <a:ext cx="398359" cy="398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8DBBC-9109-42B3-8783-9E5A8CD44D27}">
      <dsp:nvSpPr>
        <dsp:cNvPr id="0" name=""/>
        <dsp:cNvSpPr/>
      </dsp:nvSpPr>
      <dsp:spPr>
        <a:xfrm>
          <a:off x="836555" y="2719489"/>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800100">
            <a:lnSpc>
              <a:spcPct val="100000"/>
            </a:lnSpc>
            <a:spcBef>
              <a:spcPct val="0"/>
            </a:spcBef>
            <a:spcAft>
              <a:spcPct val="35000"/>
            </a:spcAft>
            <a:buNone/>
          </a:pPr>
          <a:r>
            <a:rPr lang="cs-CZ" sz="1800" kern="1200"/>
            <a:t>užitkovost je pro organismus zátěží – stresem </a:t>
          </a:r>
          <a:endParaRPr lang="en-US" sz="1800" kern="1200"/>
        </a:p>
      </dsp:txBody>
      <dsp:txXfrm>
        <a:off x="836555" y="2719489"/>
        <a:ext cx="9679044" cy="724290"/>
      </dsp:txXfrm>
    </dsp:sp>
    <dsp:sp modelId="{71D816A3-606F-451A-B27B-638DCDB6EE6F}">
      <dsp:nvSpPr>
        <dsp:cNvPr id="0" name=""/>
        <dsp:cNvSpPr/>
      </dsp:nvSpPr>
      <dsp:spPr>
        <a:xfrm>
          <a:off x="0" y="3624853"/>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18060-4BD9-4C85-8B0E-C709980E99CF}">
      <dsp:nvSpPr>
        <dsp:cNvPr id="0" name=""/>
        <dsp:cNvSpPr/>
      </dsp:nvSpPr>
      <dsp:spPr>
        <a:xfrm>
          <a:off x="219097" y="3787818"/>
          <a:ext cx="398359" cy="398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CE51F-BAF7-4240-A512-4326A79F43F4}">
      <dsp:nvSpPr>
        <dsp:cNvPr id="0" name=""/>
        <dsp:cNvSpPr/>
      </dsp:nvSpPr>
      <dsp:spPr>
        <a:xfrm>
          <a:off x="836555" y="3624853"/>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800100">
            <a:lnSpc>
              <a:spcPct val="100000"/>
            </a:lnSpc>
            <a:spcBef>
              <a:spcPct val="0"/>
            </a:spcBef>
            <a:spcAft>
              <a:spcPct val="35000"/>
            </a:spcAft>
            <a:buNone/>
          </a:pPr>
          <a:r>
            <a:rPr lang="cs-CZ" sz="1800" kern="1200"/>
            <a:t>přežívají jedinci, kteří by ve volné přírodě nepřežili </a:t>
          </a:r>
          <a:r>
            <a:rPr lang="cs-CZ" sz="1800" kern="1200">
              <a:sym typeface="Wingdings" panose="05000000000000000000" pitchFamily="2" charset="2"/>
            </a:rPr>
            <a:t></a:t>
          </a:r>
          <a:r>
            <a:rPr lang="cs-CZ" sz="1800" kern="1200"/>
            <a:t> množení „vadných“ jedinců</a:t>
          </a:r>
          <a:endParaRPr lang="en-US" sz="1800" kern="1200"/>
        </a:p>
      </dsp:txBody>
      <dsp:txXfrm>
        <a:off x="836555" y="3624853"/>
        <a:ext cx="9679044" cy="724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C080F-C70A-4914-B812-A271EFF8DEA3}">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FBDCA-D946-44F8-B308-5ED49B425B7C}">
      <dsp:nvSpPr>
        <dsp:cNvPr id="0" name=""/>
        <dsp:cNvSpPr/>
      </dsp:nvSpPr>
      <dsp:spPr>
        <a:xfrm>
          <a:off x="271034" y="278494"/>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3CD3CD-7897-4C6E-A8EB-B2F9E6AF67A2}">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Morče – bakteriologie a sérologie</a:t>
          </a:r>
          <a:endParaRPr lang="en-US" sz="1900" kern="1200"/>
        </a:p>
      </dsp:txBody>
      <dsp:txXfrm>
        <a:off x="1172126" y="90072"/>
        <a:ext cx="2114937" cy="897246"/>
      </dsp:txXfrm>
    </dsp:sp>
    <dsp:sp modelId="{29733542-82CB-4F57-B53C-099DF9AF1627}">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FDBFB-3361-4966-9D3F-3692E9B90046}">
      <dsp:nvSpPr>
        <dsp:cNvPr id="0" name=""/>
        <dsp:cNvSpPr/>
      </dsp:nvSpPr>
      <dsp:spPr>
        <a:xfrm>
          <a:off x="3843996" y="278494"/>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EED1D-1063-4526-B433-6BA263B0DD6B}">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Pes – sérologie, imunologie</a:t>
          </a:r>
          <a:endParaRPr lang="en-US" sz="1900" kern="1200"/>
        </a:p>
      </dsp:txBody>
      <dsp:txXfrm>
        <a:off x="4745088" y="90072"/>
        <a:ext cx="2114937" cy="897246"/>
      </dsp:txXfrm>
    </dsp:sp>
    <dsp:sp modelId="{DF83B601-DF66-471A-A172-F6EED0A3DE3B}">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3713B-427F-40EF-946F-7BD91AF7218C}">
      <dsp:nvSpPr>
        <dsp:cNvPr id="0" name=""/>
        <dsp:cNvSpPr/>
      </dsp:nvSpPr>
      <dsp:spPr>
        <a:xfrm>
          <a:off x="7416958" y="278494"/>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8C345-983F-4B90-AE89-ACA4E0D0BF54}">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Králík – vedlejší účinky léků</a:t>
          </a:r>
          <a:endParaRPr lang="en-US" sz="1900" kern="1200"/>
        </a:p>
      </dsp:txBody>
      <dsp:txXfrm>
        <a:off x="8318049" y="90072"/>
        <a:ext cx="2114937" cy="897246"/>
      </dsp:txXfrm>
    </dsp:sp>
    <dsp:sp modelId="{11B0069B-467A-4619-8D15-E2A32061D4C0}">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46730-C801-44C4-B375-712D4F060990}">
      <dsp:nvSpPr>
        <dsp:cNvPr id="0" name=""/>
        <dsp:cNvSpPr/>
      </dsp:nvSpPr>
      <dsp:spPr>
        <a:xfrm>
          <a:off x="271034" y="1915467"/>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25D8-8D7A-4E36-BD02-29B6062C8491}">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Octomilka – genetické výzkumy</a:t>
          </a:r>
          <a:endParaRPr lang="en-US" sz="1900" kern="1200"/>
        </a:p>
      </dsp:txBody>
      <dsp:txXfrm>
        <a:off x="1172126" y="1727045"/>
        <a:ext cx="2114937" cy="897246"/>
      </dsp:txXfrm>
    </dsp:sp>
    <dsp:sp modelId="{FB327040-0650-44B2-93AA-B0D9A9191EBD}">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92FB2-5B75-44A3-B2B7-5B0F72EC8F6E}">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4F03A-CB04-4928-930C-9EB7BFA38AB0}">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Kůň – protitetanové sérum</a:t>
          </a:r>
          <a:endParaRPr lang="en-US" sz="1900" kern="1200"/>
        </a:p>
      </dsp:txBody>
      <dsp:txXfrm>
        <a:off x="4745088" y="1727045"/>
        <a:ext cx="2114937" cy="897246"/>
      </dsp:txXfrm>
    </dsp:sp>
    <dsp:sp modelId="{1AF7BC7E-3ECB-4EE3-9753-D91995B42980}">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2179C-2C80-4D51-9084-7205D42E52CF}">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C763EA-80D2-421B-95D2-A51297171AA2}">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a:t>Makak – imunologie (</a:t>
          </a:r>
          <a:r>
            <a:rPr lang="cs-CZ" sz="1900" kern="1200" dirty="0" err="1"/>
            <a:t>Rh</a:t>
          </a:r>
          <a:r>
            <a:rPr lang="cs-CZ" sz="1900" kern="1200" dirty="0"/>
            <a:t> faktor)</a:t>
          </a:r>
          <a:endParaRPr lang="en-US" sz="1900" kern="1200" dirty="0"/>
        </a:p>
      </dsp:txBody>
      <dsp:txXfrm>
        <a:off x="8318049" y="1727045"/>
        <a:ext cx="2114937" cy="897246"/>
      </dsp:txXfrm>
    </dsp:sp>
    <dsp:sp modelId="{030D1AB5-1F0D-4418-A1C0-98BBE1CE47A4}">
      <dsp:nvSpPr>
        <dsp:cNvPr id="0" name=""/>
        <dsp:cNvSpPr/>
      </dsp:nvSpPr>
      <dsp:spPr>
        <a:xfrm>
          <a:off x="82613" y="336401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79606-5E9F-4E5F-A053-574AF43FF63E}">
      <dsp:nvSpPr>
        <dsp:cNvPr id="0" name=""/>
        <dsp:cNvSpPr/>
      </dsp:nvSpPr>
      <dsp:spPr>
        <a:xfrm>
          <a:off x="271034" y="355244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73BCA5-6854-40C4-B7AA-25C5141B0662}">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Drápatka – těhotenství</a:t>
          </a:r>
          <a:endParaRPr lang="en-US" sz="1900" kern="1200"/>
        </a:p>
      </dsp:txBody>
      <dsp:txXfrm>
        <a:off x="1172126" y="3364019"/>
        <a:ext cx="2114937" cy="897246"/>
      </dsp:txXfrm>
    </dsp:sp>
    <dsp:sp modelId="{E2968C21-ABE6-4D16-BCFA-48A4BDB03600}">
      <dsp:nvSpPr>
        <dsp:cNvPr id="0" name=""/>
        <dsp:cNvSpPr/>
      </dsp:nvSpPr>
      <dsp:spPr>
        <a:xfrm>
          <a:off x="3655575" y="336401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E60A9-55C0-490A-9785-7BB5DEF7404C}">
      <dsp:nvSpPr>
        <dsp:cNvPr id="0" name=""/>
        <dsp:cNvSpPr/>
      </dsp:nvSpPr>
      <dsp:spPr>
        <a:xfrm>
          <a:off x="3843996" y="3552441"/>
          <a:ext cx="520402" cy="52040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4C2D97-50D3-4699-8497-4E9E4BADC592}">
      <dsp:nvSpPr>
        <dsp:cNvPr id="0" name=""/>
        <dsp:cNvSpPr/>
      </dsp:nvSpPr>
      <dsp:spPr>
        <a:xfrm>
          <a:off x="4745088"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a:t>Holubi – testy hormonů a léky na srdce</a:t>
          </a:r>
          <a:endParaRPr lang="en-US" sz="1900" kern="1200" dirty="0"/>
        </a:p>
      </dsp:txBody>
      <dsp:txXfrm>
        <a:off x="4745088" y="3364019"/>
        <a:ext cx="2114937" cy="897246"/>
      </dsp:txXfrm>
    </dsp:sp>
    <dsp:sp modelId="{F2E6AD53-F11A-4E46-9B40-FE076F1CE768}">
      <dsp:nvSpPr>
        <dsp:cNvPr id="0" name=""/>
        <dsp:cNvSpPr/>
      </dsp:nvSpPr>
      <dsp:spPr>
        <a:xfrm>
          <a:off x="7228536" y="3364019"/>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1C88E-3EEB-4DFA-A7D2-0CBC63D9E6FF}">
      <dsp:nvSpPr>
        <dsp:cNvPr id="0" name=""/>
        <dsp:cNvSpPr/>
      </dsp:nvSpPr>
      <dsp:spPr>
        <a:xfrm>
          <a:off x="7416958" y="3552441"/>
          <a:ext cx="520402" cy="520402"/>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E355F-7534-4A49-8E10-58DDCD3B7B8C}">
      <dsp:nvSpPr>
        <dsp:cNvPr id="0" name=""/>
        <dsp:cNvSpPr/>
      </dsp:nvSpPr>
      <dsp:spPr>
        <a:xfrm>
          <a:off x="8318049"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err="1"/>
            <a:t>Zebrafish</a:t>
          </a:r>
          <a:r>
            <a:rPr lang="cs-CZ" sz="1900" kern="1200" dirty="0"/>
            <a:t> – vývojová biologie</a:t>
          </a:r>
          <a:endParaRPr lang="en-US" sz="1900" kern="1200" dirty="0"/>
        </a:p>
      </dsp:txBody>
      <dsp:txXfrm>
        <a:off x="8318049" y="3364019"/>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B2312-5E92-4070-B93F-7D7800BFD755}" type="datetimeFigureOut">
              <a:rPr lang="cs-CZ" smtClean="0"/>
              <a:t>13.03.2024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0BFAD-71E2-435B-B635-E213465F4BB0}" type="slidenum">
              <a:rPr lang="cs-CZ" smtClean="0"/>
              <a:t>‹#›</a:t>
            </a:fld>
            <a:endParaRPr lang="cs-CZ"/>
          </a:p>
        </p:txBody>
      </p:sp>
    </p:spTree>
    <p:extLst>
      <p:ext uri="{BB962C8B-B14F-4D97-AF65-F5344CB8AC3E}">
        <p14:creationId xmlns:p14="http://schemas.microsoft.com/office/powerpoint/2010/main" val="126578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A60BFAD-71E2-435B-B635-E213465F4BB0}" type="slidenum">
              <a:rPr lang="cs-CZ" smtClean="0"/>
              <a:t>16</a:t>
            </a:fld>
            <a:endParaRPr lang="cs-CZ"/>
          </a:p>
        </p:txBody>
      </p:sp>
    </p:spTree>
    <p:extLst>
      <p:ext uri="{BB962C8B-B14F-4D97-AF65-F5344CB8AC3E}">
        <p14:creationId xmlns:p14="http://schemas.microsoft.com/office/powerpoint/2010/main" val="76926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C9FCBB-5E5E-4DC7-8EAA-74107ED8855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DEEA6EF-C324-490E-940D-2D6888DE4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4CACE2F-4778-4A0C-9E96-D85F793FA89B}"/>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5" name="Zástupný symbol pro zápatí 4">
            <a:extLst>
              <a:ext uri="{FF2B5EF4-FFF2-40B4-BE49-F238E27FC236}">
                <a16:creationId xmlns:a16="http://schemas.microsoft.com/office/drawing/2014/main" id="{1D7B7A2C-F369-4060-B0CB-6424BB2B56C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A956E2E-0A0A-4D5C-9B97-4252520B47B4}"/>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210309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ACD4AC-3220-488F-A09B-63D89647303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39CC116-1364-426C-957D-EA81EDB316EB}"/>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FBD8B13-3DAB-4077-94CB-7CE211930DD0}"/>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5" name="Zástupný symbol pro zápatí 4">
            <a:extLst>
              <a:ext uri="{FF2B5EF4-FFF2-40B4-BE49-F238E27FC236}">
                <a16:creationId xmlns:a16="http://schemas.microsoft.com/office/drawing/2014/main" id="{9526CF98-507D-4CE0-9D89-72F81A7FE0C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3914187-0C9E-4F0F-906B-075227CF1518}"/>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44040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FECCC30-D0D2-4C40-B3D4-4E0E087656D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C2386D8-C88A-49D3-937F-241223A832B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563E5F6-D512-4953-93F9-1F7F98B725AD}"/>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5" name="Zástupný symbol pro zápatí 4">
            <a:extLst>
              <a:ext uri="{FF2B5EF4-FFF2-40B4-BE49-F238E27FC236}">
                <a16:creationId xmlns:a16="http://schemas.microsoft.com/office/drawing/2014/main" id="{5A2CEB6F-617A-49BB-B4F1-491924301BA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AD8A6DF-3308-464D-B90A-9A32FBDF909E}"/>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88113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041541-8398-49BD-9DF0-55F3CEC100C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DFE8424-F9FC-48A6-9EF5-B2A15430E42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75E8EAA-CD70-42DC-9EDA-8D39CBA0C382}"/>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5" name="Zástupný symbol pro zápatí 4">
            <a:extLst>
              <a:ext uri="{FF2B5EF4-FFF2-40B4-BE49-F238E27FC236}">
                <a16:creationId xmlns:a16="http://schemas.microsoft.com/office/drawing/2014/main" id="{7CA389ED-CA38-4B39-8B11-CCFD2BED3E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FCF5174-9644-40DB-8798-22C5CD513E3F}"/>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6114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E4A9CE-62C8-4D26-BD94-DD934CE3C53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5E355F5-0986-4124-B9D7-AD92919A1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92C1E586-D4EE-4DE7-858E-7DDE9B52A887}"/>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5" name="Zástupný symbol pro zápatí 4">
            <a:extLst>
              <a:ext uri="{FF2B5EF4-FFF2-40B4-BE49-F238E27FC236}">
                <a16:creationId xmlns:a16="http://schemas.microsoft.com/office/drawing/2014/main" id="{A505A103-A9D2-4B2C-A72C-A3C9F385885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7939E8C-031F-4420-9D7F-63241FB01C2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63963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7F4A94-6EC7-4BED-BAA4-2FD771329C9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16E7736-B3C3-4309-91BD-A312668CC3A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3BF8CC2-2030-464B-B373-4BAE12F0DD5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18D67CF-240A-45AC-9C21-9FB1CA5786E7}"/>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6" name="Zástupný symbol pro zápatí 5">
            <a:extLst>
              <a:ext uri="{FF2B5EF4-FFF2-40B4-BE49-F238E27FC236}">
                <a16:creationId xmlns:a16="http://schemas.microsoft.com/office/drawing/2014/main" id="{A8240302-BF7E-40BA-AF48-ABFE9BE71D7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C06075A-D76F-4CCE-A098-7FE9B702A063}"/>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55195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F4E06-525E-45F2-8D23-53BEE668C3F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A357E9E-2F2D-412D-9D3C-E3B0338659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435106D-558E-48CF-A99F-45211F1CEC0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C95239E-35B6-4108-A030-C99E64B470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0DF659D-B185-4CB0-8A4F-EF42353405D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D3E98B0-A60B-4207-8966-88036FC0D960}"/>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8" name="Zástupný symbol pro zápatí 7">
            <a:extLst>
              <a:ext uri="{FF2B5EF4-FFF2-40B4-BE49-F238E27FC236}">
                <a16:creationId xmlns:a16="http://schemas.microsoft.com/office/drawing/2014/main" id="{D1616051-F17C-4EF2-8003-3873B7540E6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E2B848A8-444C-4990-A92E-99C4A04D9B4C}"/>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209294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D131C-181A-46BC-A15B-E432FEFF142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511224D-70FD-46AE-ABE1-8EC795FD6E53}"/>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4" name="Zástupný symbol pro zápatí 3">
            <a:extLst>
              <a:ext uri="{FF2B5EF4-FFF2-40B4-BE49-F238E27FC236}">
                <a16:creationId xmlns:a16="http://schemas.microsoft.com/office/drawing/2014/main" id="{7E49CFC7-1AB1-486B-AAE0-D06EAE3F881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A5C43F2-1638-4399-9D10-58F1C20EA577}"/>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97134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78BDC06-B643-4966-99B5-A63D170782B6}"/>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3" name="Zástupný symbol pro zápatí 2">
            <a:extLst>
              <a:ext uri="{FF2B5EF4-FFF2-40B4-BE49-F238E27FC236}">
                <a16:creationId xmlns:a16="http://schemas.microsoft.com/office/drawing/2014/main" id="{BDC584C6-AF04-40DD-B925-F06F417EDC9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91A5A87-AFFE-4F2D-8FC0-75FA07732AE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25930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7DB1F5-48F9-4626-8225-0D2A856C647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D263D80-DB04-457C-889E-37F2B3D47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81DB989-C28E-4DF3-AEAF-5C9A941EC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2A83212-262E-4118-8B06-554D50B78D35}"/>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6" name="Zástupný symbol pro zápatí 5">
            <a:extLst>
              <a:ext uri="{FF2B5EF4-FFF2-40B4-BE49-F238E27FC236}">
                <a16:creationId xmlns:a16="http://schemas.microsoft.com/office/drawing/2014/main" id="{FD469B2F-1AD8-4433-8C19-F613D72293E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CAC7E2-53B0-4F92-B46A-BF0AC7D06E0C}"/>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837014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66684-1206-48C5-A8F9-92A3A30980D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035AA46-D807-4B2B-9961-53CF1BB21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F4BE181-BF37-49F5-9234-EDD33DD46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0A5EDB5-D993-4FAB-850A-420453C5833D}"/>
              </a:ext>
            </a:extLst>
          </p:cNvPr>
          <p:cNvSpPr>
            <a:spLocks noGrp="1"/>
          </p:cNvSpPr>
          <p:nvPr>
            <p:ph type="dt" sz="half" idx="10"/>
          </p:nvPr>
        </p:nvSpPr>
        <p:spPr/>
        <p:txBody>
          <a:bodyPr/>
          <a:lstStyle/>
          <a:p>
            <a:fld id="{224E7118-77B1-45D4-9A34-53185DBFF02D}" type="datetimeFigureOut">
              <a:rPr lang="cs-CZ" smtClean="0"/>
              <a:t>13.03.2024</a:t>
            </a:fld>
            <a:endParaRPr lang="cs-CZ"/>
          </a:p>
        </p:txBody>
      </p:sp>
      <p:sp>
        <p:nvSpPr>
          <p:cNvPr id="6" name="Zástupný symbol pro zápatí 5">
            <a:extLst>
              <a:ext uri="{FF2B5EF4-FFF2-40B4-BE49-F238E27FC236}">
                <a16:creationId xmlns:a16="http://schemas.microsoft.com/office/drawing/2014/main" id="{3BFE88F7-BB6F-47CF-8320-44128C563FA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3D50F6F-DFA3-4676-A159-BE2AFF13694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44641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E32F1EF-1315-440F-907E-C7AE6AF1C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F46FDEA-3226-4351-91D1-F23A8E19B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41B3389-D744-4F8B-BA36-6225E0FC4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E7118-77B1-45D4-9A34-53185DBFF02D}" type="datetimeFigureOut">
              <a:rPr lang="cs-CZ" smtClean="0"/>
              <a:t>13.03.2024</a:t>
            </a:fld>
            <a:endParaRPr lang="cs-CZ"/>
          </a:p>
        </p:txBody>
      </p:sp>
      <p:sp>
        <p:nvSpPr>
          <p:cNvPr id="5" name="Zástupný symbol pro zápatí 4">
            <a:extLst>
              <a:ext uri="{FF2B5EF4-FFF2-40B4-BE49-F238E27FC236}">
                <a16:creationId xmlns:a16="http://schemas.microsoft.com/office/drawing/2014/main" id="{0784CB7A-FF33-4A7E-8166-B5E039CD1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780786D-77C8-4651-8B60-C891E1207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37EF8-CDF5-44A8-B1E1-ABB3892CEEBC}" type="slidenum">
              <a:rPr lang="cs-CZ" smtClean="0"/>
              <a:t>‹#›</a:t>
            </a:fld>
            <a:endParaRPr lang="cs-CZ"/>
          </a:p>
        </p:txBody>
      </p:sp>
    </p:spTree>
    <p:extLst>
      <p:ext uri="{BB962C8B-B14F-4D97-AF65-F5344CB8AC3E}">
        <p14:creationId xmlns:p14="http://schemas.microsoft.com/office/powerpoint/2010/main" val="35740715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vesmir.cz/cz/casopis/archiv-casopisu/2022/cislo-11/mezinarodni-spolecnost-kocka.html" TargetMode="External"/><Relationship Id="rId2" Type="http://schemas.openxmlformats.org/officeDocument/2006/relationships/hyperlink" Target="https://vesmir.cz/cz/casopis/archiv-casopisu/2023/cislo-2/mnaustralska-polizanice.html" TargetMode="Externa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oleObject" Target="../embeddings/oleObject1.bin"/><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hyperlink" Target="https://vesmir.cz/cz/casopis/archiv-casopisu/2023/cislo-1/kun-clovek.html" TargetMode="External"/><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eagri.cz/public/web/ws_content?contentKind=regulation&amp;section=1&amp;id=57803&amp;name=207/2004"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tinnunculus.sy-sy.cz/index.php/historie-mys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vesmir.cz/cz/casopis/archiv-casopisu/2023/cislo-11/potkani-pomahaji-pri-studiu-alzheimerovy-nemoci.html" TargetMode="External"/><Relationship Id="rId7"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hyperlink" Target="https://www.youtube.com/watch?v=7g2rxtWu_FM&amp;t=131s" TargetMode="External"/><Relationship Id="rId4" Type="http://schemas.openxmlformats.org/officeDocument/2006/relationships/hyperlink" Target="https://www.idnes.cz/technet/veda/potkani-krysy-mysi-ridi.A191023_153010_veda_mla"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vesmir.cz/cz/casopis/archiv-casopisu/2022/cislo-7/imunologicka-uskali-xenotransplantaci.html" TargetMode="External"/><Relationship Id="rId2" Type="http://schemas.openxmlformats.org/officeDocument/2006/relationships/hyperlink" Target="https://vesmir.cz/cz/on-line-clanky/2023/12/ledviny-pro-transplantaci-narostou-praseti.html"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s://www.youtube.com/watch?v=7tG8NH8fId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diagramLayout" Target="../diagrams/layout3.xml"/><Relationship Id="rId7" Type="http://schemas.openxmlformats.org/officeDocument/2006/relationships/image" Target="../media/image6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vesmir.cz/cz/casopis/archiv-casopisu/2018/cislo-5/bolest-hospodarskych-zvirat.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Layout" Target="../diagrams/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png"/><Relationship Id="rId5" Type="http://schemas.openxmlformats.org/officeDocument/2006/relationships/diagramColors" Target="../diagrams/colors1.xml"/><Relationship Id="rId10" Type="http://schemas.openxmlformats.org/officeDocument/2006/relationships/image" Target="../media/image6.sv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a:extLst>
              <a:ext uri="{FF2B5EF4-FFF2-40B4-BE49-F238E27FC236}">
                <a16:creationId xmlns:a16="http://schemas.microsoft.com/office/drawing/2014/main" id="{59EA3B7F-B2A2-4CBC-9C3A-536A9C928545}"/>
              </a:ext>
            </a:extLst>
          </p:cNvPr>
          <p:cNvSpPr>
            <a:spLocks noGrp="1"/>
          </p:cNvSpPr>
          <p:nvPr>
            <p:ph type="ctrTitle"/>
          </p:nvPr>
        </p:nvSpPr>
        <p:spPr>
          <a:xfrm>
            <a:off x="1314824" y="735106"/>
            <a:ext cx="10053763" cy="2928470"/>
          </a:xfrm>
        </p:spPr>
        <p:txBody>
          <a:bodyPr anchor="b">
            <a:normAutofit/>
          </a:bodyPr>
          <a:lstStyle/>
          <a:p>
            <a:pPr algn="l"/>
            <a:r>
              <a:rPr lang="cs-CZ" sz="4800">
                <a:solidFill>
                  <a:srgbClr val="FFFFFF"/>
                </a:solidFill>
              </a:rPr>
              <a:t>Domestikace a etika</a:t>
            </a:r>
          </a:p>
        </p:txBody>
      </p:sp>
      <p:sp>
        <p:nvSpPr>
          <p:cNvPr id="3" name="Podnadpis 2">
            <a:extLst>
              <a:ext uri="{FF2B5EF4-FFF2-40B4-BE49-F238E27FC236}">
                <a16:creationId xmlns:a16="http://schemas.microsoft.com/office/drawing/2014/main" id="{5D6E3351-8AE8-4734-999E-1C566FF5BFA8}"/>
              </a:ext>
            </a:extLst>
          </p:cNvPr>
          <p:cNvSpPr>
            <a:spLocks noGrp="1"/>
          </p:cNvSpPr>
          <p:nvPr>
            <p:ph type="subTitle" idx="1"/>
          </p:nvPr>
        </p:nvSpPr>
        <p:spPr>
          <a:xfrm>
            <a:off x="1350682" y="4870824"/>
            <a:ext cx="10005951" cy="1458258"/>
          </a:xfrm>
        </p:spPr>
        <p:txBody>
          <a:bodyPr anchor="ctr">
            <a:normAutofit/>
          </a:bodyPr>
          <a:lstStyle/>
          <a:p>
            <a:pPr algn="l"/>
            <a:r>
              <a:rPr lang="cs-CZ"/>
              <a:t>RNDr. Petra Křížková</a:t>
            </a:r>
          </a:p>
        </p:txBody>
      </p:sp>
    </p:spTree>
    <p:extLst>
      <p:ext uri="{BB962C8B-B14F-4D97-AF65-F5344CB8AC3E}">
        <p14:creationId xmlns:p14="http://schemas.microsoft.com/office/powerpoint/2010/main" val="337779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CA6ABFB-3F70-4733-9BAC-75CE8611FCD8}"/>
              </a:ext>
            </a:extLst>
          </p:cNvPr>
          <p:cNvSpPr>
            <a:spLocks noGrp="1"/>
          </p:cNvSpPr>
          <p:nvPr>
            <p:ph type="title"/>
          </p:nvPr>
        </p:nvSpPr>
        <p:spPr>
          <a:xfrm>
            <a:off x="1136397" y="502022"/>
            <a:ext cx="4959603" cy="745754"/>
          </a:xfrm>
        </p:spPr>
        <p:txBody>
          <a:bodyPr anchor="b">
            <a:normAutofit/>
          </a:bodyPr>
          <a:lstStyle/>
          <a:p>
            <a:r>
              <a:rPr lang="cs-CZ" sz="4000" dirty="0"/>
              <a:t>Morfologické</a:t>
            </a:r>
          </a:p>
        </p:txBody>
      </p:sp>
      <p:sp>
        <p:nvSpPr>
          <p:cNvPr id="3" name="Zástupný obsah 2">
            <a:extLst>
              <a:ext uri="{FF2B5EF4-FFF2-40B4-BE49-F238E27FC236}">
                <a16:creationId xmlns:a16="http://schemas.microsoft.com/office/drawing/2014/main" id="{738B6B80-DBE2-4C14-B0B7-C7AA056EA248}"/>
              </a:ext>
            </a:extLst>
          </p:cNvPr>
          <p:cNvSpPr>
            <a:spLocks noGrp="1"/>
          </p:cNvSpPr>
          <p:nvPr>
            <p:ph idx="1"/>
          </p:nvPr>
        </p:nvSpPr>
        <p:spPr>
          <a:xfrm>
            <a:off x="1136397" y="1638300"/>
            <a:ext cx="6408268" cy="4302677"/>
          </a:xfrm>
        </p:spPr>
        <p:txBody>
          <a:bodyPr anchor="t">
            <a:noAutofit/>
          </a:bodyPr>
          <a:lstStyle/>
          <a:p>
            <a:r>
              <a:rPr lang="cs-CZ" sz="2000" dirty="0"/>
              <a:t>změna zbarvení </a:t>
            </a:r>
          </a:p>
          <a:p>
            <a:pPr lvl="1"/>
            <a:r>
              <a:rPr lang="cs-CZ" sz="2000" dirty="0"/>
              <a:t>bílé zbarvení, odstíny, strakatost, pruhování</a:t>
            </a:r>
          </a:p>
          <a:p>
            <a:r>
              <a:rPr lang="cs-CZ" sz="2000" dirty="0"/>
              <a:t>změny osrstění </a:t>
            </a:r>
          </a:p>
          <a:p>
            <a:pPr lvl="1"/>
            <a:r>
              <a:rPr lang="cs-CZ" sz="2000" dirty="0"/>
              <a:t> prodloužení, zkrácení či úplná absence</a:t>
            </a:r>
          </a:p>
          <a:p>
            <a:r>
              <a:rPr lang="cs-CZ" sz="2000" dirty="0"/>
              <a:t>změny kůže </a:t>
            </a:r>
          </a:p>
          <a:p>
            <a:pPr lvl="1"/>
            <a:r>
              <a:rPr lang="cs-CZ" sz="2000" dirty="0"/>
              <a:t> laloků, záhybů, klopení uší (u králíků, ovcí, koz, psů)</a:t>
            </a:r>
          </a:p>
          <a:p>
            <a:r>
              <a:rPr lang="cs-CZ" sz="2000" dirty="0"/>
              <a:t>změny velikosti těla </a:t>
            </a:r>
          </a:p>
          <a:p>
            <a:pPr lvl="1"/>
            <a:r>
              <a:rPr lang="cs-CZ" sz="2000" dirty="0"/>
              <a:t>trpasličí (nanismus) nebo obří (gigantismus) růst</a:t>
            </a:r>
          </a:p>
          <a:p>
            <a:pPr lvl="1"/>
            <a:r>
              <a:rPr lang="cs-CZ" sz="2000" dirty="0"/>
              <a:t>zkrácení končetin (</a:t>
            </a:r>
            <a:r>
              <a:rPr lang="cs-CZ" sz="2000" dirty="0" err="1"/>
              <a:t>brachymelie</a:t>
            </a:r>
            <a:r>
              <a:rPr lang="cs-CZ" sz="2000" dirty="0"/>
              <a:t>) – např. u jezevčíka</a:t>
            </a:r>
          </a:p>
          <a:p>
            <a:r>
              <a:rPr lang="cs-CZ" sz="2000" dirty="0"/>
              <a:t> změna lebky</a:t>
            </a:r>
          </a:p>
          <a:p>
            <a:pPr lvl="1"/>
            <a:r>
              <a:rPr lang="cs-CZ" sz="2000" dirty="0"/>
              <a:t>zkrácení obličejové části (brachycefalie)</a:t>
            </a:r>
          </a:p>
        </p:txBody>
      </p:sp>
      <p:pic>
        <p:nvPicPr>
          <p:cNvPr id="4" name="Obrázek 3">
            <a:extLst>
              <a:ext uri="{FF2B5EF4-FFF2-40B4-BE49-F238E27FC236}">
                <a16:creationId xmlns:a16="http://schemas.microsoft.com/office/drawing/2014/main" id="{C02E1609-64F6-4A7D-AC54-E3AECEA6769B}"/>
              </a:ext>
            </a:extLst>
          </p:cNvPr>
          <p:cNvPicPr>
            <a:picLocks noChangeAspect="1"/>
          </p:cNvPicPr>
          <p:nvPr/>
        </p:nvPicPr>
        <p:blipFill rotWithShape="1">
          <a:blip r:embed="rId2"/>
          <a:srcRect r="2" b="3361"/>
          <a:stretch/>
        </p:blipFill>
        <p:spPr>
          <a:xfrm>
            <a:off x="7975575" y="1462142"/>
            <a:ext cx="3785515" cy="3933716"/>
          </a:xfrm>
          <a:prstGeom prst="rect">
            <a:avLst/>
          </a:prstGeom>
        </p:spPr>
      </p:pic>
      <p:sp>
        <p:nvSpPr>
          <p:cNvPr id="16"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93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EEDAB31-24E8-4A79-BE22-FF0556CE4065}"/>
              </a:ext>
            </a:extLst>
          </p:cNvPr>
          <p:cNvSpPr>
            <a:spLocks noGrp="1"/>
          </p:cNvSpPr>
          <p:nvPr>
            <p:ph type="title"/>
          </p:nvPr>
        </p:nvSpPr>
        <p:spPr>
          <a:xfrm>
            <a:off x="1136397" y="502021"/>
            <a:ext cx="4959603" cy="755279"/>
          </a:xfrm>
        </p:spPr>
        <p:txBody>
          <a:bodyPr anchor="b">
            <a:normAutofit/>
          </a:bodyPr>
          <a:lstStyle/>
          <a:p>
            <a:r>
              <a:rPr lang="cs-CZ" sz="4000" dirty="0"/>
              <a:t>Fyziologické</a:t>
            </a:r>
          </a:p>
        </p:txBody>
      </p:sp>
      <p:sp>
        <p:nvSpPr>
          <p:cNvPr id="3" name="Zástupný obsah 2">
            <a:extLst>
              <a:ext uri="{FF2B5EF4-FFF2-40B4-BE49-F238E27FC236}">
                <a16:creationId xmlns:a16="http://schemas.microsoft.com/office/drawing/2014/main" id="{4B164B9C-9682-436D-9CF2-BD2FAAB7593D}"/>
              </a:ext>
            </a:extLst>
          </p:cNvPr>
          <p:cNvSpPr>
            <a:spLocks noGrp="1"/>
          </p:cNvSpPr>
          <p:nvPr>
            <p:ph idx="1"/>
          </p:nvPr>
        </p:nvSpPr>
        <p:spPr>
          <a:xfrm>
            <a:off x="1136397" y="1500222"/>
            <a:ext cx="6455028" cy="4440755"/>
          </a:xfrm>
        </p:spPr>
        <p:txBody>
          <a:bodyPr anchor="t">
            <a:normAutofit/>
          </a:bodyPr>
          <a:lstStyle/>
          <a:p>
            <a:r>
              <a:rPr lang="cs-CZ" sz="2200" dirty="0"/>
              <a:t>Dřívější pohlavní dospělost</a:t>
            </a:r>
          </a:p>
          <a:p>
            <a:r>
              <a:rPr lang="cs-CZ" sz="2200" dirty="0"/>
              <a:t>Rodí se více mláďat a častěji </a:t>
            </a:r>
          </a:p>
          <a:p>
            <a:r>
              <a:rPr lang="cs-CZ" sz="2200" dirty="0"/>
              <a:t>Produkce mléka – mnohonásobně vyšší </a:t>
            </a:r>
            <a:br>
              <a:rPr lang="cs-CZ" sz="2200" dirty="0"/>
            </a:br>
            <a:r>
              <a:rPr lang="cs-CZ" sz="2200" dirty="0"/>
              <a:t>než potřebuje mládě, mění se tvar </a:t>
            </a:r>
            <a:br>
              <a:rPr lang="cs-CZ" sz="2200" dirty="0"/>
            </a:br>
            <a:r>
              <a:rPr lang="cs-CZ" sz="2200" dirty="0"/>
              <a:t>mléčné žlázy a prodlužuje se doba laktace </a:t>
            </a:r>
          </a:p>
          <a:p>
            <a:r>
              <a:rPr lang="cs-CZ" sz="2200" dirty="0"/>
              <a:t>Zvýšená výkrmnost – větší objem a délka střeva,</a:t>
            </a:r>
            <a:br>
              <a:rPr lang="cs-CZ" sz="2200" dirty="0"/>
            </a:br>
            <a:r>
              <a:rPr lang="cs-CZ" sz="2200" dirty="0"/>
              <a:t>nižší hmotnost srdce, jater a sleziny </a:t>
            </a:r>
          </a:p>
          <a:p>
            <a:r>
              <a:rPr lang="cs-CZ" sz="2200" dirty="0"/>
              <a:t>Zvýšená výkonnost dýchacího ústrojí a cévního aparátu – dostihoví koně</a:t>
            </a:r>
          </a:p>
        </p:txBody>
      </p:sp>
      <p:pic>
        <p:nvPicPr>
          <p:cNvPr id="4" name="Obrázek 3">
            <a:extLst>
              <a:ext uri="{FF2B5EF4-FFF2-40B4-BE49-F238E27FC236}">
                <a16:creationId xmlns:a16="http://schemas.microsoft.com/office/drawing/2014/main" id="{6D8D57AF-EC9E-44A6-939C-24BC6F4E3AE8}"/>
              </a:ext>
            </a:extLst>
          </p:cNvPr>
          <p:cNvPicPr>
            <a:picLocks noChangeAspect="1"/>
          </p:cNvPicPr>
          <p:nvPr/>
        </p:nvPicPr>
        <p:blipFill rotWithShape="1">
          <a:blip r:embed="rId2"/>
          <a:srcRect l="20972" r="14795" b="2"/>
          <a:stretch/>
        </p:blipFill>
        <p:spPr>
          <a:xfrm>
            <a:off x="8001295" y="1500222"/>
            <a:ext cx="3712170" cy="3857556"/>
          </a:xfrm>
          <a:prstGeom prst="rect">
            <a:avLst/>
          </a:prstGeom>
        </p:spPr>
      </p:pic>
      <p:sp>
        <p:nvSpPr>
          <p:cNvPr id="16"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496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79DA36E-CC10-4F97-AB3A-5AA29EA20EB8}"/>
              </a:ext>
            </a:extLst>
          </p:cNvPr>
          <p:cNvSpPr>
            <a:spLocks noGrp="1"/>
          </p:cNvSpPr>
          <p:nvPr>
            <p:ph type="title"/>
          </p:nvPr>
        </p:nvSpPr>
        <p:spPr>
          <a:xfrm>
            <a:off x="1136397" y="502022"/>
            <a:ext cx="4959603" cy="764804"/>
          </a:xfrm>
        </p:spPr>
        <p:txBody>
          <a:bodyPr anchor="b">
            <a:normAutofit/>
          </a:bodyPr>
          <a:lstStyle/>
          <a:p>
            <a:r>
              <a:rPr lang="cs-CZ" sz="4000" dirty="0"/>
              <a:t>Etologické</a:t>
            </a:r>
          </a:p>
        </p:txBody>
      </p:sp>
      <p:sp>
        <p:nvSpPr>
          <p:cNvPr id="3" name="Zástupný obsah 2">
            <a:extLst>
              <a:ext uri="{FF2B5EF4-FFF2-40B4-BE49-F238E27FC236}">
                <a16:creationId xmlns:a16="http://schemas.microsoft.com/office/drawing/2014/main" id="{069C2F56-9D2B-45C4-B3F7-EE63114D527A}"/>
              </a:ext>
            </a:extLst>
          </p:cNvPr>
          <p:cNvSpPr>
            <a:spLocks noGrp="1"/>
          </p:cNvSpPr>
          <p:nvPr>
            <p:ph idx="1"/>
          </p:nvPr>
        </p:nvSpPr>
        <p:spPr>
          <a:xfrm>
            <a:off x="1136397" y="1638300"/>
            <a:ext cx="6552884" cy="4302677"/>
          </a:xfrm>
        </p:spPr>
        <p:txBody>
          <a:bodyPr anchor="t">
            <a:normAutofit/>
          </a:bodyPr>
          <a:lstStyle/>
          <a:p>
            <a:r>
              <a:rPr lang="cs-CZ" sz="2200" dirty="0"/>
              <a:t>CNS – omezení využívání pohybového a smyslového aparátu a redukci mozku a některých funkčních částí CNS (snížení aktivity, ostražitosti)</a:t>
            </a:r>
          </a:p>
          <a:p>
            <a:r>
              <a:rPr lang="cs-CZ" sz="2200" dirty="0"/>
              <a:t>Redukovaná schopnost samostatně řešit problém (šelmy)</a:t>
            </a:r>
          </a:p>
          <a:p>
            <a:r>
              <a:rPr lang="cs-CZ" sz="2200" dirty="0"/>
              <a:t>Zvýšená </a:t>
            </a:r>
            <a:r>
              <a:rPr lang="cs-CZ" sz="2200" dirty="0" err="1"/>
              <a:t>cvičitelnost</a:t>
            </a:r>
            <a:r>
              <a:rPr lang="cs-CZ" sz="2200" dirty="0"/>
              <a:t> (chování na přání za pamlsek)</a:t>
            </a:r>
          </a:p>
          <a:p>
            <a:r>
              <a:rPr lang="cs-CZ" sz="2200" dirty="0"/>
              <a:t>Biorytmy – např. prasata původně noční živočichové</a:t>
            </a:r>
          </a:p>
          <a:p>
            <a:r>
              <a:rPr lang="cs-CZ" sz="2200" dirty="0"/>
              <a:t>Polygamie – některé typické monogamní druhy (husy) se mění na polygamní</a:t>
            </a:r>
          </a:p>
          <a:p>
            <a:endParaRPr lang="cs-CZ" sz="1700" dirty="0"/>
          </a:p>
        </p:txBody>
      </p:sp>
      <p:pic>
        <p:nvPicPr>
          <p:cNvPr id="5" name="Obrázek 4">
            <a:extLst>
              <a:ext uri="{FF2B5EF4-FFF2-40B4-BE49-F238E27FC236}">
                <a16:creationId xmlns:a16="http://schemas.microsoft.com/office/drawing/2014/main" id="{FF7AA044-6595-4E2C-BCD7-F3DB983D179D}"/>
              </a:ext>
            </a:extLst>
          </p:cNvPr>
          <p:cNvPicPr>
            <a:picLocks noChangeAspect="1"/>
          </p:cNvPicPr>
          <p:nvPr/>
        </p:nvPicPr>
        <p:blipFill rotWithShape="1">
          <a:blip r:embed="rId2"/>
          <a:srcRect r="32396" b="-2"/>
          <a:stretch/>
        </p:blipFill>
        <p:spPr>
          <a:xfrm>
            <a:off x="8120192" y="1638300"/>
            <a:ext cx="3640897" cy="3783476"/>
          </a:xfrm>
          <a:prstGeom prst="rect">
            <a:avLst/>
          </a:prstGeom>
        </p:spPr>
      </p:pic>
      <p:sp>
        <p:nvSpPr>
          <p:cNvPr id="17" name="Rectangle 1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62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4EE1B63-BB1C-41A8-8CEE-AE09F87D0A54}"/>
              </a:ext>
            </a:extLst>
          </p:cNvPr>
          <p:cNvSpPr>
            <a:spLocks noGrp="1"/>
          </p:cNvSpPr>
          <p:nvPr>
            <p:ph type="title"/>
          </p:nvPr>
        </p:nvSpPr>
        <p:spPr>
          <a:xfrm>
            <a:off x="1136397" y="502020"/>
            <a:ext cx="5323715" cy="776021"/>
          </a:xfrm>
        </p:spPr>
        <p:txBody>
          <a:bodyPr anchor="b">
            <a:normAutofit/>
          </a:bodyPr>
          <a:lstStyle/>
          <a:p>
            <a:r>
              <a:rPr lang="cs-CZ" sz="4000" dirty="0"/>
              <a:t>Včela a bourec</a:t>
            </a:r>
          </a:p>
        </p:txBody>
      </p:sp>
      <p:sp>
        <p:nvSpPr>
          <p:cNvPr id="3" name="Zástupný obsah 2">
            <a:extLst>
              <a:ext uri="{FF2B5EF4-FFF2-40B4-BE49-F238E27FC236}">
                <a16:creationId xmlns:a16="http://schemas.microsoft.com/office/drawing/2014/main" id="{5276F021-1BBC-4CE0-9D78-675B7BC36E99}"/>
              </a:ext>
            </a:extLst>
          </p:cNvPr>
          <p:cNvSpPr>
            <a:spLocks noGrp="1"/>
          </p:cNvSpPr>
          <p:nvPr>
            <p:ph idx="1"/>
          </p:nvPr>
        </p:nvSpPr>
        <p:spPr>
          <a:xfrm>
            <a:off x="1144923" y="1607168"/>
            <a:ext cx="5907190" cy="4333810"/>
          </a:xfrm>
        </p:spPr>
        <p:txBody>
          <a:bodyPr anchor="t">
            <a:normAutofit/>
          </a:bodyPr>
          <a:lstStyle/>
          <a:p>
            <a:pPr marL="0" indent="0">
              <a:buNone/>
            </a:pPr>
            <a:r>
              <a:rPr lang="cs-CZ" sz="2000" i="1" dirty="0"/>
              <a:t>„Až vymřou včely, lidé je přežijí o 4 roky.“ Albert Einstein</a:t>
            </a:r>
          </a:p>
          <a:p>
            <a:pPr marL="0" indent="0">
              <a:buNone/>
            </a:pPr>
            <a:endParaRPr lang="cs-CZ" sz="2000" i="1" dirty="0"/>
          </a:p>
          <a:p>
            <a:r>
              <a:rPr lang="cs-CZ" sz="2000" dirty="0"/>
              <a:t>Včela medonosná (</a:t>
            </a:r>
            <a:r>
              <a:rPr lang="cs-CZ" sz="2000" i="1" dirty="0" err="1"/>
              <a:t>Apis</a:t>
            </a:r>
            <a:r>
              <a:rPr lang="cs-CZ" sz="2000" i="1" dirty="0"/>
              <a:t> </a:t>
            </a:r>
            <a:r>
              <a:rPr lang="cs-CZ" sz="2000" i="1" dirty="0" err="1"/>
              <a:t>mellifera</a:t>
            </a:r>
            <a:r>
              <a:rPr lang="cs-CZ" sz="2000" dirty="0"/>
              <a:t>)</a:t>
            </a:r>
          </a:p>
          <a:p>
            <a:pPr lvl="1"/>
            <a:r>
              <a:rPr lang="cs-CZ" sz="2000" dirty="0"/>
              <a:t>Před 5 tis. lety (pravděpodobně Egypt)</a:t>
            </a:r>
          </a:p>
          <a:p>
            <a:pPr lvl="1"/>
            <a:r>
              <a:rPr lang="cs-CZ" sz="2000" dirty="0"/>
              <a:t>Úly, med; divoká včelstva vymřela</a:t>
            </a:r>
          </a:p>
          <a:p>
            <a:pPr lvl="1"/>
            <a:r>
              <a:rPr lang="cs-CZ" sz="2000" dirty="0"/>
              <a:t>8 virů, včelí mor, </a:t>
            </a:r>
            <a:r>
              <a:rPr lang="cs-CZ" sz="2000" dirty="0" err="1"/>
              <a:t>kleštík</a:t>
            </a:r>
            <a:r>
              <a:rPr lang="cs-CZ" sz="2000" dirty="0"/>
              <a:t> včelí, plísně a bakterie</a:t>
            </a:r>
          </a:p>
          <a:p>
            <a:pPr marL="457200" lvl="1" indent="0">
              <a:buNone/>
            </a:pPr>
            <a:endParaRPr lang="cs-CZ" sz="2000" dirty="0"/>
          </a:p>
          <a:p>
            <a:r>
              <a:rPr lang="cs-CZ" sz="2000" dirty="0"/>
              <a:t>Bourec morušový (</a:t>
            </a:r>
            <a:r>
              <a:rPr lang="cs-CZ" sz="2000" i="1" dirty="0" err="1"/>
              <a:t>Bombyx</a:t>
            </a:r>
            <a:r>
              <a:rPr lang="cs-CZ" sz="2000" i="1" dirty="0"/>
              <a:t> </a:t>
            </a:r>
            <a:r>
              <a:rPr lang="cs-CZ" sz="2000" i="1" dirty="0" err="1"/>
              <a:t>mori</a:t>
            </a:r>
            <a:r>
              <a:rPr lang="cs-CZ" sz="2000" dirty="0"/>
              <a:t>)</a:t>
            </a:r>
          </a:p>
          <a:p>
            <a:pPr lvl="1"/>
            <a:r>
              <a:rPr lang="cs-CZ" sz="2000" dirty="0"/>
              <a:t>Čína před 4 tis. lety </a:t>
            </a:r>
          </a:p>
          <a:p>
            <a:pPr lvl="1"/>
            <a:r>
              <a:rPr lang="cs-CZ" sz="2000" dirty="0"/>
              <a:t>Závislý na člověku, divoký vymřel</a:t>
            </a:r>
          </a:p>
          <a:p>
            <a:pPr lvl="1"/>
            <a:r>
              <a:rPr lang="cs-CZ" sz="2000" dirty="0"/>
              <a:t>Ztráta schopnosti létat</a:t>
            </a:r>
          </a:p>
          <a:p>
            <a:pPr lvl="1"/>
            <a:endParaRPr lang="cs-CZ" sz="1700" dirty="0"/>
          </a:p>
          <a:p>
            <a:pPr lvl="1"/>
            <a:endParaRPr lang="cs-CZ" sz="1700" dirty="0"/>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ázek 3">
            <a:extLst>
              <a:ext uri="{FF2B5EF4-FFF2-40B4-BE49-F238E27FC236}">
                <a16:creationId xmlns:a16="http://schemas.microsoft.com/office/drawing/2014/main" id="{BE5FB5D2-FBB8-4E4D-94CB-A363A42AE14D}"/>
              </a:ext>
            </a:extLst>
          </p:cNvPr>
          <p:cNvPicPr>
            <a:picLocks noChangeAspect="1"/>
          </p:cNvPicPr>
          <p:nvPr/>
        </p:nvPicPr>
        <p:blipFill rotWithShape="1">
          <a:blip r:embed="rId2"/>
          <a:srcRect l="12602" r="17344" b="-1"/>
          <a:stretch/>
        </p:blipFill>
        <p:spPr>
          <a:xfrm>
            <a:off x="7075967" y="1278041"/>
            <a:ext cx="4170530" cy="4333811"/>
          </a:xfrm>
          <a:prstGeom prst="rect">
            <a:avLst/>
          </a:prstGeom>
        </p:spPr>
      </p:pic>
    </p:spTree>
    <p:extLst>
      <p:ext uri="{BB962C8B-B14F-4D97-AF65-F5344CB8AC3E}">
        <p14:creationId xmlns:p14="http://schemas.microsoft.com/office/powerpoint/2010/main" val="4218405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601BDDE-4BF0-4201-8F31-A49E3CA43A4A}"/>
              </a:ext>
            </a:extLst>
          </p:cNvPr>
          <p:cNvSpPr>
            <a:spLocks noGrp="1"/>
          </p:cNvSpPr>
          <p:nvPr>
            <p:ph type="title"/>
          </p:nvPr>
        </p:nvSpPr>
        <p:spPr>
          <a:xfrm>
            <a:off x="1136397" y="502020"/>
            <a:ext cx="5323715" cy="1642970"/>
          </a:xfrm>
        </p:spPr>
        <p:txBody>
          <a:bodyPr anchor="b">
            <a:normAutofit/>
          </a:bodyPr>
          <a:lstStyle/>
          <a:p>
            <a:r>
              <a:rPr lang="cs-CZ" sz="4000"/>
              <a:t>Pes domácí </a:t>
            </a:r>
            <a:br>
              <a:rPr lang="cs-CZ" sz="4000"/>
            </a:br>
            <a:r>
              <a:rPr lang="cs-CZ" sz="4000"/>
              <a:t>(</a:t>
            </a:r>
            <a:r>
              <a:rPr lang="cs-CZ" sz="4000" i="1"/>
              <a:t>Canis lupus f. familiaris</a:t>
            </a:r>
            <a:r>
              <a:rPr lang="cs-CZ" sz="4000"/>
              <a:t>)</a:t>
            </a:r>
          </a:p>
        </p:txBody>
      </p:sp>
      <p:sp>
        <p:nvSpPr>
          <p:cNvPr id="3" name="Zástupný obsah 2">
            <a:extLst>
              <a:ext uri="{FF2B5EF4-FFF2-40B4-BE49-F238E27FC236}">
                <a16:creationId xmlns:a16="http://schemas.microsoft.com/office/drawing/2014/main" id="{3E4FA4EF-8A2F-489A-A003-8BC3E1290FD5}"/>
              </a:ext>
            </a:extLst>
          </p:cNvPr>
          <p:cNvSpPr>
            <a:spLocks noGrp="1"/>
          </p:cNvSpPr>
          <p:nvPr>
            <p:ph idx="1"/>
          </p:nvPr>
        </p:nvSpPr>
        <p:spPr>
          <a:xfrm>
            <a:off x="1144923" y="2405894"/>
            <a:ext cx="5315189" cy="3535083"/>
          </a:xfrm>
        </p:spPr>
        <p:txBody>
          <a:bodyPr anchor="t">
            <a:normAutofit/>
          </a:bodyPr>
          <a:lstStyle/>
          <a:p>
            <a:r>
              <a:rPr lang="cs-CZ" sz="2000" dirty="0"/>
              <a:t>Nejméně před 14 tis. lety </a:t>
            </a:r>
          </a:p>
          <a:p>
            <a:r>
              <a:rPr lang="cs-CZ" sz="2000" dirty="0"/>
              <a:t>S vlky plodné potomstvo</a:t>
            </a:r>
          </a:p>
          <a:p>
            <a:r>
              <a:rPr lang="cs-CZ" sz="2000" dirty="0"/>
              <a:t>Lov, ochrana, sport, asistence, věda</a:t>
            </a:r>
          </a:p>
          <a:p>
            <a:r>
              <a:rPr lang="cs-CZ" sz="2000" dirty="0"/>
              <a:t>Návrat do přírody – pes dingo</a:t>
            </a:r>
          </a:p>
          <a:p>
            <a:r>
              <a:rPr lang="cs-CZ" sz="2000" dirty="0"/>
              <a:t>Většina plemen vyšlechtěna až v 19. stol </a:t>
            </a:r>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ázek 3">
            <a:extLst>
              <a:ext uri="{FF2B5EF4-FFF2-40B4-BE49-F238E27FC236}">
                <a16:creationId xmlns:a16="http://schemas.microsoft.com/office/drawing/2014/main" id="{D9CF4E58-6067-47CC-B5EC-1459F3A83E24}"/>
              </a:ext>
            </a:extLst>
          </p:cNvPr>
          <p:cNvPicPr>
            <a:picLocks noChangeAspect="1"/>
          </p:cNvPicPr>
          <p:nvPr/>
        </p:nvPicPr>
        <p:blipFill rotWithShape="1">
          <a:blip r:embed="rId2"/>
          <a:srcRect l="6851" r="47439" b="1"/>
          <a:stretch/>
        </p:blipFill>
        <p:spPr>
          <a:xfrm>
            <a:off x="7075967" y="1278045"/>
            <a:ext cx="4170530" cy="4333802"/>
          </a:xfrm>
          <a:prstGeom prst="rect">
            <a:avLst/>
          </a:prstGeom>
        </p:spPr>
      </p:pic>
    </p:spTree>
    <p:extLst>
      <p:ext uri="{BB962C8B-B14F-4D97-AF65-F5344CB8AC3E}">
        <p14:creationId xmlns:p14="http://schemas.microsoft.com/office/powerpoint/2010/main" val="721169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843B4F8-F924-4E18-896F-FBB2A9A23B3A}"/>
              </a:ext>
            </a:extLst>
          </p:cNvPr>
          <p:cNvSpPr>
            <a:spLocks noGrp="1"/>
          </p:cNvSpPr>
          <p:nvPr>
            <p:ph type="title"/>
          </p:nvPr>
        </p:nvSpPr>
        <p:spPr>
          <a:xfrm>
            <a:off x="1136397" y="502020"/>
            <a:ext cx="5323715" cy="1642970"/>
          </a:xfrm>
        </p:spPr>
        <p:txBody>
          <a:bodyPr anchor="b">
            <a:normAutofit/>
          </a:bodyPr>
          <a:lstStyle/>
          <a:p>
            <a:r>
              <a:rPr lang="cs-CZ" sz="4000" dirty="0"/>
              <a:t>Kočka domácí </a:t>
            </a:r>
            <a:br>
              <a:rPr lang="cs-CZ" sz="4000" dirty="0"/>
            </a:br>
            <a:r>
              <a:rPr lang="cs-CZ" sz="4000" dirty="0"/>
              <a:t>(</a:t>
            </a:r>
            <a:r>
              <a:rPr lang="cs-CZ" sz="4000" i="1" dirty="0" err="1"/>
              <a:t>Felis</a:t>
            </a:r>
            <a:r>
              <a:rPr lang="cs-CZ" sz="4000" i="1" dirty="0"/>
              <a:t> </a:t>
            </a:r>
            <a:r>
              <a:rPr lang="cs-CZ" sz="4000" i="1" dirty="0" err="1"/>
              <a:t>silvestris</a:t>
            </a:r>
            <a:r>
              <a:rPr lang="cs-CZ" sz="4000" i="1" dirty="0"/>
              <a:t> f. </a:t>
            </a:r>
            <a:r>
              <a:rPr lang="cs-CZ" sz="4000" i="1" dirty="0" err="1"/>
              <a:t>catus</a:t>
            </a:r>
            <a:r>
              <a:rPr lang="cs-CZ" sz="4000" dirty="0"/>
              <a:t>)</a:t>
            </a:r>
          </a:p>
        </p:txBody>
      </p:sp>
      <p:sp>
        <p:nvSpPr>
          <p:cNvPr id="3" name="Zástupný obsah 2">
            <a:extLst>
              <a:ext uri="{FF2B5EF4-FFF2-40B4-BE49-F238E27FC236}">
                <a16:creationId xmlns:a16="http://schemas.microsoft.com/office/drawing/2014/main" id="{608EF318-4BEE-4AC9-B610-5D4765A060DE}"/>
              </a:ext>
            </a:extLst>
          </p:cNvPr>
          <p:cNvSpPr>
            <a:spLocks noGrp="1"/>
          </p:cNvSpPr>
          <p:nvPr>
            <p:ph idx="1"/>
          </p:nvPr>
        </p:nvSpPr>
        <p:spPr>
          <a:xfrm>
            <a:off x="1144923" y="2405894"/>
            <a:ext cx="5604669" cy="3994473"/>
          </a:xfrm>
        </p:spPr>
        <p:txBody>
          <a:bodyPr anchor="t">
            <a:normAutofit fontScale="92500" lnSpcReduction="20000"/>
          </a:bodyPr>
          <a:lstStyle/>
          <a:p>
            <a:r>
              <a:rPr lang="cs-CZ" sz="2000" dirty="0"/>
              <a:t>Z kočky plavé</a:t>
            </a:r>
          </a:p>
          <a:p>
            <a:r>
              <a:rPr lang="cs-CZ" sz="2000" dirty="0"/>
              <a:t>Kočky se domestikovaly samy – tam kde jsou lidi jsou i myši</a:t>
            </a:r>
          </a:p>
          <a:p>
            <a:r>
              <a:rPr lang="cs-CZ" sz="2000" dirty="0"/>
              <a:t>První příklad biologického boje proti škůdcům</a:t>
            </a:r>
          </a:p>
          <a:p>
            <a:r>
              <a:rPr lang="cs-CZ" sz="2000" dirty="0"/>
              <a:t>Rozšíření již ve starověku (lodě)</a:t>
            </a:r>
          </a:p>
          <a:p>
            <a:r>
              <a:rPr lang="cs-CZ" sz="2000" dirty="0"/>
              <a:t>Domestikace dobrovolná a jen částečná (autonomie)</a:t>
            </a:r>
          </a:p>
          <a:p>
            <a:pPr marL="0" indent="0">
              <a:buNone/>
            </a:pPr>
            <a:endParaRPr lang="cs-CZ" sz="2000" dirty="0"/>
          </a:p>
          <a:p>
            <a:pPr marL="0" indent="0">
              <a:buNone/>
            </a:pPr>
            <a:r>
              <a:rPr lang="cs-CZ" sz="1900" b="0" i="1" dirty="0">
                <a:solidFill>
                  <a:srgbClr val="323232"/>
                </a:solidFill>
                <a:effectLst/>
                <a:latin typeface="Calibri" panose="020F0502020204030204" pitchFamily="34" charset="0"/>
                <a:cs typeface="Calibri" panose="020F0502020204030204" pitchFamily="34" charset="0"/>
              </a:rPr>
              <a:t>„Aktuálně je celosvětově ohroženo 596 druhů obratlovců působením invazních savčích predátorů, mezi nimiž dominují kočky, potkani, psi a prasata [2], samotné kočky ohrožují vyhynutím 367 z nich. Kočky jako jediná či primární příčina dosud způsobily vyhynutí 40 druhů ptáků, 21 druhů savců a dvou druhů plazů.“</a:t>
            </a:r>
            <a:endParaRPr lang="cs-CZ" sz="3000" i="1" dirty="0">
              <a:latin typeface="Calibri" panose="020F0502020204030204" pitchFamily="34" charset="0"/>
              <a:cs typeface="Calibri" panose="020F0502020204030204" pitchFamily="34" charset="0"/>
            </a:endParaRPr>
          </a:p>
          <a:p>
            <a:pPr marL="0" indent="0">
              <a:buNone/>
            </a:pPr>
            <a:r>
              <a:rPr lang="cs-CZ" sz="1400" dirty="0" err="1">
                <a:hlinkClick r:id="rId2"/>
              </a:rPr>
              <a:t>MňAustralská</a:t>
            </a:r>
            <a:r>
              <a:rPr lang="cs-CZ" sz="1400" dirty="0">
                <a:hlinkClick r:id="rId2"/>
              </a:rPr>
              <a:t> polízanice - Časopis Vesmír (vesmir.cz)</a:t>
            </a:r>
            <a:r>
              <a:rPr lang="cs-CZ" sz="1400" dirty="0"/>
              <a:t> </a:t>
            </a:r>
            <a:endParaRPr lang="cs-CZ" sz="2000" dirty="0"/>
          </a:p>
          <a:p>
            <a:pPr marL="0" indent="0">
              <a:buNone/>
            </a:pPr>
            <a:r>
              <a:rPr lang="cs-CZ" sz="1400" dirty="0">
                <a:hlinkClick r:id="rId3"/>
              </a:rPr>
              <a:t>Mezinárodní společnost „Kočka“ - Časopis Vesmír (vesmir.cz)</a:t>
            </a:r>
            <a:endParaRPr lang="cs-CZ" sz="2000" dirty="0"/>
          </a:p>
        </p:txBody>
      </p:sp>
      <p:sp>
        <p:nvSpPr>
          <p:cNvPr id="17" name="Rectangle 1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brázek 4" descr="Obsah obrázku text, mapa&#10;&#10;Popis byl vytvořen automaticky">
            <a:extLst>
              <a:ext uri="{FF2B5EF4-FFF2-40B4-BE49-F238E27FC236}">
                <a16:creationId xmlns:a16="http://schemas.microsoft.com/office/drawing/2014/main" id="{65F8F265-0BDD-496D-B978-75DF80C1DDB4}"/>
              </a:ext>
            </a:extLst>
          </p:cNvPr>
          <p:cNvPicPr>
            <a:picLocks noChangeAspect="1"/>
          </p:cNvPicPr>
          <p:nvPr/>
        </p:nvPicPr>
        <p:blipFill rotWithShape="1">
          <a:blip r:embed="rId4">
            <a:extLst>
              <a:ext uri="{28A0092B-C50C-407E-A947-70E740481C1C}">
                <a14:useLocalDpi xmlns:a14="http://schemas.microsoft.com/office/drawing/2010/main" val="0"/>
              </a:ext>
            </a:extLst>
          </a:blip>
          <a:srcRect l="3754" r="21667" b="1"/>
          <a:stretch/>
        </p:blipFill>
        <p:spPr>
          <a:xfrm>
            <a:off x="7075967" y="1278031"/>
            <a:ext cx="4170530" cy="4333830"/>
          </a:xfrm>
          <a:prstGeom prst="rect">
            <a:avLst/>
          </a:prstGeom>
        </p:spPr>
      </p:pic>
      <p:graphicFrame>
        <p:nvGraphicFramePr>
          <p:cNvPr id="4" name="Objekt 3">
            <a:extLst>
              <a:ext uri="{FF2B5EF4-FFF2-40B4-BE49-F238E27FC236}">
                <a16:creationId xmlns:a16="http://schemas.microsoft.com/office/drawing/2014/main" id="{4E8FA357-F77D-A247-38A5-BE9178778EC3}"/>
              </a:ext>
            </a:extLst>
          </p:cNvPr>
          <p:cNvGraphicFramePr>
            <a:graphicFrameLocks noChangeAspect="1"/>
          </p:cNvGraphicFramePr>
          <p:nvPr>
            <p:extLst>
              <p:ext uri="{D42A27DB-BD31-4B8C-83A1-F6EECF244321}">
                <p14:modId xmlns:p14="http://schemas.microsoft.com/office/powerpoint/2010/main" val="768664691"/>
              </p:ext>
            </p:extLst>
          </p:nvPr>
        </p:nvGraphicFramePr>
        <p:xfrm>
          <a:off x="3947257" y="4644451"/>
          <a:ext cx="2743214" cy="1934819"/>
        </p:xfrm>
        <a:graphic>
          <a:graphicData uri="http://schemas.openxmlformats.org/presentationml/2006/ole">
            <mc:AlternateContent xmlns:mc="http://schemas.openxmlformats.org/markup-compatibility/2006">
              <mc:Choice xmlns:v="urn:schemas-microsoft-com:vml" Requires="v">
                <p:oleObj name="Acrobat Document" r:id="rId5" imgW="11182054" imgH="7886584" progId="Acrobat.Document.DC">
                  <p:embed/>
                </p:oleObj>
              </mc:Choice>
              <mc:Fallback>
                <p:oleObj name="Acrobat Document" r:id="rId5" imgW="11182054" imgH="7886584" progId="Acrobat.Document.DC">
                  <p:embed/>
                  <p:pic>
                    <p:nvPicPr>
                      <p:cNvPr id="0" name=""/>
                      <p:cNvPicPr/>
                      <p:nvPr/>
                    </p:nvPicPr>
                    <p:blipFill>
                      <a:blip r:embed="rId6"/>
                      <a:stretch>
                        <a:fillRect/>
                      </a:stretch>
                    </p:blipFill>
                    <p:spPr>
                      <a:xfrm>
                        <a:off x="3947257" y="4644451"/>
                        <a:ext cx="2743214" cy="1934819"/>
                      </a:xfrm>
                      <a:prstGeom prst="rect">
                        <a:avLst/>
                      </a:prstGeom>
                    </p:spPr>
                  </p:pic>
                </p:oleObj>
              </mc:Fallback>
            </mc:AlternateContent>
          </a:graphicData>
        </a:graphic>
      </p:graphicFrame>
    </p:spTree>
    <p:extLst>
      <p:ext uri="{BB962C8B-B14F-4D97-AF65-F5344CB8AC3E}">
        <p14:creationId xmlns:p14="http://schemas.microsoft.com/office/powerpoint/2010/main" val="180506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AA9D101-9817-4D16-A481-1E00352EC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85ED071-D287-4345-8D98-DA0759AB73D4}"/>
              </a:ext>
            </a:extLst>
          </p:cNvPr>
          <p:cNvSpPr>
            <a:spLocks noGrp="1"/>
          </p:cNvSpPr>
          <p:nvPr>
            <p:ph type="title"/>
          </p:nvPr>
        </p:nvSpPr>
        <p:spPr>
          <a:xfrm>
            <a:off x="895350" y="502022"/>
            <a:ext cx="5714140" cy="1146936"/>
          </a:xfrm>
        </p:spPr>
        <p:txBody>
          <a:bodyPr anchor="b">
            <a:normAutofit fontScale="90000"/>
          </a:bodyPr>
          <a:lstStyle/>
          <a:p>
            <a:r>
              <a:rPr lang="cs-CZ" sz="4000" dirty="0"/>
              <a:t>Kůň domácí </a:t>
            </a:r>
            <a:br>
              <a:rPr lang="cs-CZ" sz="4000" dirty="0"/>
            </a:br>
            <a:r>
              <a:rPr lang="cs-CZ" sz="4000" dirty="0"/>
              <a:t>(</a:t>
            </a:r>
            <a:r>
              <a:rPr lang="cs-CZ" sz="4000" i="1" dirty="0" err="1"/>
              <a:t>Equus</a:t>
            </a:r>
            <a:r>
              <a:rPr lang="cs-CZ" sz="4000" i="1" dirty="0"/>
              <a:t> </a:t>
            </a:r>
            <a:r>
              <a:rPr lang="cs-CZ" sz="4000" i="1" dirty="0" err="1"/>
              <a:t>caballus</a:t>
            </a:r>
            <a:r>
              <a:rPr lang="cs-CZ" sz="4000" dirty="0"/>
              <a:t>)</a:t>
            </a:r>
          </a:p>
        </p:txBody>
      </p:sp>
      <p:sp>
        <p:nvSpPr>
          <p:cNvPr id="3" name="Zástupný obsah 2">
            <a:extLst>
              <a:ext uri="{FF2B5EF4-FFF2-40B4-BE49-F238E27FC236}">
                <a16:creationId xmlns:a16="http://schemas.microsoft.com/office/drawing/2014/main" id="{CAF35866-CD4F-4164-A068-F930A82F6413}"/>
              </a:ext>
            </a:extLst>
          </p:cNvPr>
          <p:cNvSpPr>
            <a:spLocks noGrp="1"/>
          </p:cNvSpPr>
          <p:nvPr>
            <p:ph idx="1"/>
          </p:nvPr>
        </p:nvSpPr>
        <p:spPr>
          <a:xfrm>
            <a:off x="895351" y="1989057"/>
            <a:ext cx="4953000" cy="4204354"/>
          </a:xfrm>
        </p:spPr>
        <p:txBody>
          <a:bodyPr anchor="t">
            <a:normAutofit fontScale="92500" lnSpcReduction="20000"/>
          </a:bodyPr>
          <a:lstStyle/>
          <a:p>
            <a:r>
              <a:rPr lang="cs-CZ" sz="2000" dirty="0"/>
              <a:t>Blízký východ před  4 tis. lety</a:t>
            </a:r>
          </a:p>
          <a:p>
            <a:r>
              <a:rPr lang="cs-CZ" sz="2000" dirty="0"/>
              <a:t>Původně pro maso</a:t>
            </a:r>
          </a:p>
          <a:p>
            <a:r>
              <a:rPr lang="cs-CZ" sz="2000" dirty="0"/>
              <a:t>Od 500 př. n. l. prostředek dopravy, obchodu a válek</a:t>
            </a:r>
          </a:p>
          <a:p>
            <a:endParaRPr lang="cs-CZ" sz="2000" dirty="0"/>
          </a:p>
          <a:p>
            <a:pPr lvl="1"/>
            <a:r>
              <a:rPr lang="cs-CZ" sz="2000" dirty="0"/>
              <a:t>Kůň Převalského</a:t>
            </a:r>
          </a:p>
          <a:p>
            <a:pPr lvl="1"/>
            <a:r>
              <a:rPr lang="cs-CZ" sz="2000" dirty="0"/>
              <a:t>Tarpan</a:t>
            </a:r>
          </a:p>
          <a:p>
            <a:pPr lvl="1"/>
            <a:r>
              <a:rPr lang="cs-CZ" sz="2000" dirty="0"/>
              <a:t>Těžký západní kůň</a:t>
            </a:r>
          </a:p>
          <a:p>
            <a:pPr lvl="1"/>
            <a:r>
              <a:rPr lang="cs-CZ" sz="2000" dirty="0"/>
              <a:t>Malý severský kůň</a:t>
            </a:r>
          </a:p>
          <a:p>
            <a:pPr marL="0" indent="0">
              <a:buNone/>
            </a:pPr>
            <a:r>
              <a:rPr lang="cs-CZ" sz="3000" i="1" dirty="0"/>
              <a:t>„</a:t>
            </a:r>
            <a:r>
              <a:rPr lang="cs-CZ" sz="1900" b="0" i="1" dirty="0">
                <a:solidFill>
                  <a:srgbClr val="323232"/>
                </a:solidFill>
                <a:effectLst/>
              </a:rPr>
              <a:t>Podle aktuálních údajů jsou všichni dnešní domácí koně potomci </a:t>
            </a:r>
            <a:r>
              <a:rPr lang="cs-CZ" sz="1900" b="0" i="1" dirty="0" err="1">
                <a:solidFill>
                  <a:srgbClr val="323232"/>
                </a:solidFill>
                <a:effectLst/>
              </a:rPr>
              <a:t>ponto</a:t>
            </a:r>
            <a:r>
              <a:rPr lang="cs-CZ" sz="1900" b="0" i="1" dirty="0">
                <a:solidFill>
                  <a:srgbClr val="323232"/>
                </a:solidFill>
                <a:effectLst/>
              </a:rPr>
              <a:t>-kaspických koní linie DOM2, pocházejí z jedné domestikační události a mají monofyletický původ. Patří sem tudíž všechna dnešní plemena...“</a:t>
            </a:r>
            <a:endParaRPr lang="cs-CZ" sz="3000" i="1" dirty="0"/>
          </a:p>
          <a:p>
            <a:pPr marL="0" indent="0">
              <a:buNone/>
            </a:pPr>
            <a:r>
              <a:rPr lang="cs-CZ" sz="1200" dirty="0">
                <a:hlinkClick r:id="rId3"/>
              </a:rPr>
              <a:t>https://vesmir.cz/cz/casopis/archiv-casopisu/2023/cislo-1/kun-clovek.html</a:t>
            </a:r>
            <a:r>
              <a:rPr lang="cs-CZ" sz="1200" dirty="0"/>
              <a:t> </a:t>
            </a:r>
          </a:p>
          <a:p>
            <a:endParaRPr lang="cs-CZ" sz="2000" dirty="0"/>
          </a:p>
        </p:txBody>
      </p:sp>
      <p:pic>
        <p:nvPicPr>
          <p:cNvPr id="5" name="Obrázek 4">
            <a:extLst>
              <a:ext uri="{FF2B5EF4-FFF2-40B4-BE49-F238E27FC236}">
                <a16:creationId xmlns:a16="http://schemas.microsoft.com/office/drawing/2014/main" id="{2E7E7519-CE0A-463F-A13D-6C548B9FE8F5}"/>
              </a:ext>
            </a:extLst>
          </p:cNvPr>
          <p:cNvPicPr>
            <a:picLocks noChangeAspect="1"/>
          </p:cNvPicPr>
          <p:nvPr/>
        </p:nvPicPr>
        <p:blipFill rotWithShape="1">
          <a:blip r:embed="rId4"/>
          <a:srcRect t="9531" r="8181" b="10849"/>
          <a:stretch/>
        </p:blipFill>
        <p:spPr>
          <a:xfrm>
            <a:off x="5982549" y="237737"/>
            <a:ext cx="2107634" cy="2832805"/>
          </a:xfrm>
          <a:prstGeom prst="rect">
            <a:avLst/>
          </a:prstGeom>
        </p:spPr>
      </p:pic>
      <p:pic>
        <p:nvPicPr>
          <p:cNvPr id="6" name="Obrázek 5">
            <a:extLst>
              <a:ext uri="{FF2B5EF4-FFF2-40B4-BE49-F238E27FC236}">
                <a16:creationId xmlns:a16="http://schemas.microsoft.com/office/drawing/2014/main" id="{9B49CD25-47AB-484F-8901-3AC77CCA8B63}"/>
              </a:ext>
            </a:extLst>
          </p:cNvPr>
          <p:cNvPicPr>
            <a:picLocks noChangeAspect="1"/>
          </p:cNvPicPr>
          <p:nvPr/>
        </p:nvPicPr>
        <p:blipFill>
          <a:blip r:embed="rId5"/>
          <a:stretch>
            <a:fillRect/>
          </a:stretch>
        </p:blipFill>
        <p:spPr>
          <a:xfrm>
            <a:off x="8353425" y="629834"/>
            <a:ext cx="3343264" cy="2440708"/>
          </a:xfrm>
          <a:prstGeom prst="rect">
            <a:avLst/>
          </a:prstGeom>
        </p:spPr>
      </p:pic>
      <p:pic>
        <p:nvPicPr>
          <p:cNvPr id="4" name="Obrázek 3">
            <a:extLst>
              <a:ext uri="{FF2B5EF4-FFF2-40B4-BE49-F238E27FC236}">
                <a16:creationId xmlns:a16="http://schemas.microsoft.com/office/drawing/2014/main" id="{21A8164A-61B0-4F5D-8CB7-688EB7F2F624}"/>
              </a:ext>
            </a:extLst>
          </p:cNvPr>
          <p:cNvPicPr>
            <a:picLocks noChangeAspect="1"/>
          </p:cNvPicPr>
          <p:nvPr/>
        </p:nvPicPr>
        <p:blipFill rotWithShape="1">
          <a:blip r:embed="rId6"/>
          <a:srcRect l="16100" r="3393"/>
          <a:stretch/>
        </p:blipFill>
        <p:spPr>
          <a:xfrm>
            <a:off x="5982549" y="3483261"/>
            <a:ext cx="2509959" cy="2174589"/>
          </a:xfrm>
          <a:prstGeom prst="rect">
            <a:avLst/>
          </a:prstGeom>
        </p:spPr>
      </p:pic>
      <p:pic>
        <p:nvPicPr>
          <p:cNvPr id="7" name="Obrázek 6">
            <a:extLst>
              <a:ext uri="{FF2B5EF4-FFF2-40B4-BE49-F238E27FC236}">
                <a16:creationId xmlns:a16="http://schemas.microsoft.com/office/drawing/2014/main" id="{1C8B0134-B47E-47F8-A242-AB674516133C}"/>
              </a:ext>
            </a:extLst>
          </p:cNvPr>
          <p:cNvPicPr>
            <a:picLocks noChangeAspect="1"/>
          </p:cNvPicPr>
          <p:nvPr/>
        </p:nvPicPr>
        <p:blipFill>
          <a:blip r:embed="rId7"/>
          <a:stretch>
            <a:fillRect/>
          </a:stretch>
        </p:blipFill>
        <p:spPr>
          <a:xfrm>
            <a:off x="8784712" y="3483261"/>
            <a:ext cx="2911977" cy="1936464"/>
          </a:xfrm>
          <a:prstGeom prst="rect">
            <a:avLst/>
          </a:prstGeom>
        </p:spPr>
      </p:pic>
      <p:sp>
        <p:nvSpPr>
          <p:cNvPr id="27" name="Rectangle 26">
            <a:extLst>
              <a:ext uri="{FF2B5EF4-FFF2-40B4-BE49-F238E27FC236}">
                <a16:creationId xmlns:a16="http://schemas.microsoft.com/office/drawing/2014/main" id="{5370CCB5-705B-4E99-8F73-B5403ED84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323"/>
            <a:ext cx="8153398" cy="456772"/>
          </a:xfrm>
          <a:prstGeom prst="rect">
            <a:avLst/>
          </a:prstGeom>
          <a:gradFill>
            <a:gsLst>
              <a:gs pos="0">
                <a:srgbClr val="000000">
                  <a:alpha val="63000"/>
                </a:srgbClr>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64B7BD9-7F70-40CA-A74D-E1E6DA33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50"/>
            <a:ext cx="12192000" cy="456773"/>
          </a:xfrm>
          <a:prstGeom prst="rect">
            <a:avLst/>
          </a:prstGeom>
          <a:gradFill>
            <a:gsLst>
              <a:gs pos="0">
                <a:schemeClr val="accent1"/>
              </a:gs>
              <a:gs pos="10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kt 7">
            <a:extLst>
              <a:ext uri="{FF2B5EF4-FFF2-40B4-BE49-F238E27FC236}">
                <a16:creationId xmlns:a16="http://schemas.microsoft.com/office/drawing/2014/main" id="{B6A880F4-EF0B-F390-19F2-F92124F5F46A}"/>
              </a:ext>
            </a:extLst>
          </p:cNvPr>
          <p:cNvGraphicFramePr>
            <a:graphicFrameLocks noChangeAspect="1"/>
          </p:cNvGraphicFramePr>
          <p:nvPr>
            <p:extLst>
              <p:ext uri="{D42A27DB-BD31-4B8C-83A1-F6EECF244321}">
                <p14:modId xmlns:p14="http://schemas.microsoft.com/office/powerpoint/2010/main" val="1521171592"/>
              </p:ext>
            </p:extLst>
          </p:nvPr>
        </p:nvGraphicFramePr>
        <p:xfrm>
          <a:off x="2879681" y="4772560"/>
          <a:ext cx="2956766" cy="2085440"/>
        </p:xfrm>
        <a:graphic>
          <a:graphicData uri="http://schemas.openxmlformats.org/presentationml/2006/ole">
            <mc:AlternateContent xmlns:mc="http://schemas.openxmlformats.org/markup-compatibility/2006">
              <mc:Choice xmlns:v="urn:schemas-microsoft-com:vml" Requires="v">
                <p:oleObj name="Acrobat Document" r:id="rId8" imgW="11182054" imgH="7886584" progId="Acrobat.Document.DC">
                  <p:embed/>
                </p:oleObj>
              </mc:Choice>
              <mc:Fallback>
                <p:oleObj name="Acrobat Document" r:id="rId8" imgW="11182054" imgH="7886584" progId="Acrobat.Document.DC">
                  <p:embed/>
                  <p:pic>
                    <p:nvPicPr>
                      <p:cNvPr id="0" name=""/>
                      <p:cNvPicPr/>
                      <p:nvPr/>
                    </p:nvPicPr>
                    <p:blipFill>
                      <a:blip r:embed="rId9"/>
                      <a:stretch>
                        <a:fillRect/>
                      </a:stretch>
                    </p:blipFill>
                    <p:spPr>
                      <a:xfrm>
                        <a:off x="2879681" y="4772560"/>
                        <a:ext cx="2956766" cy="2085440"/>
                      </a:xfrm>
                      <a:prstGeom prst="rect">
                        <a:avLst/>
                      </a:prstGeom>
                    </p:spPr>
                  </p:pic>
                </p:oleObj>
              </mc:Fallback>
            </mc:AlternateContent>
          </a:graphicData>
        </a:graphic>
      </p:graphicFrame>
    </p:spTree>
    <p:extLst>
      <p:ext uri="{BB962C8B-B14F-4D97-AF65-F5344CB8AC3E}">
        <p14:creationId xmlns:p14="http://schemas.microsoft.com/office/powerpoint/2010/main" val="41816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0CB6321-6AA6-43CB-ADAF-310A232C2567}"/>
              </a:ext>
            </a:extLst>
          </p:cNvPr>
          <p:cNvSpPr>
            <a:spLocks noGrp="1"/>
          </p:cNvSpPr>
          <p:nvPr>
            <p:ph type="title"/>
          </p:nvPr>
        </p:nvSpPr>
        <p:spPr>
          <a:xfrm>
            <a:off x="895351" y="501594"/>
            <a:ext cx="5362574" cy="1668424"/>
          </a:xfrm>
        </p:spPr>
        <p:txBody>
          <a:bodyPr anchor="b">
            <a:normAutofit/>
          </a:bodyPr>
          <a:lstStyle/>
          <a:p>
            <a:r>
              <a:rPr lang="cs-CZ" sz="4000" dirty="0"/>
              <a:t>Tur domácí </a:t>
            </a:r>
            <a:br>
              <a:rPr lang="cs-CZ" sz="3700" dirty="0"/>
            </a:br>
            <a:r>
              <a:rPr lang="cs-CZ" sz="3700" dirty="0"/>
              <a:t>(</a:t>
            </a:r>
            <a:r>
              <a:rPr lang="cs-CZ" sz="3700" i="1" dirty="0"/>
              <a:t>Bos </a:t>
            </a:r>
            <a:r>
              <a:rPr lang="cs-CZ" sz="3700" i="1" dirty="0" err="1"/>
              <a:t>primigenius</a:t>
            </a:r>
            <a:r>
              <a:rPr lang="cs-CZ" sz="3700" i="1" dirty="0"/>
              <a:t> f. </a:t>
            </a:r>
            <a:r>
              <a:rPr lang="cs-CZ" sz="3700" i="1" dirty="0" err="1"/>
              <a:t>taurus</a:t>
            </a:r>
            <a:r>
              <a:rPr lang="cs-CZ" sz="3700" dirty="0"/>
              <a:t>)</a:t>
            </a:r>
          </a:p>
        </p:txBody>
      </p:sp>
      <p:sp>
        <p:nvSpPr>
          <p:cNvPr id="3" name="Zástupný obsah 2">
            <a:extLst>
              <a:ext uri="{FF2B5EF4-FFF2-40B4-BE49-F238E27FC236}">
                <a16:creationId xmlns:a16="http://schemas.microsoft.com/office/drawing/2014/main" id="{3B8441F6-3088-42CC-BA6D-6973265351F3}"/>
              </a:ext>
            </a:extLst>
          </p:cNvPr>
          <p:cNvSpPr>
            <a:spLocks noGrp="1"/>
          </p:cNvSpPr>
          <p:nvPr>
            <p:ph idx="1"/>
          </p:nvPr>
        </p:nvSpPr>
        <p:spPr>
          <a:xfrm>
            <a:off x="895352" y="2399857"/>
            <a:ext cx="4922488" cy="3425709"/>
          </a:xfrm>
        </p:spPr>
        <p:txBody>
          <a:bodyPr>
            <a:normAutofit/>
          </a:bodyPr>
          <a:lstStyle/>
          <a:p>
            <a:r>
              <a:rPr lang="cs-CZ" sz="2000" dirty="0"/>
              <a:t>Vyhynulý pratur - dva poddruhy – zebu a tur</a:t>
            </a:r>
          </a:p>
          <a:p>
            <a:r>
              <a:rPr lang="cs-CZ" sz="2000" dirty="0"/>
              <a:t>Před 10 tis. lety (Eurasie, severní Afrika)</a:t>
            </a:r>
          </a:p>
          <a:p>
            <a:r>
              <a:rPr lang="cs-CZ" sz="2000" dirty="0"/>
              <a:t>Ekonomicky důležitý druh</a:t>
            </a:r>
          </a:p>
          <a:p>
            <a:endParaRPr lang="cs-CZ" sz="2000" dirty="0"/>
          </a:p>
          <a:p>
            <a:endParaRPr lang="cs-CZ" sz="2000" dirty="0"/>
          </a:p>
          <a:p>
            <a:endParaRPr lang="cs-CZ" sz="2000" dirty="0"/>
          </a:p>
          <a:p>
            <a:endParaRPr lang="cs-CZ" sz="2000" dirty="0"/>
          </a:p>
        </p:txBody>
      </p:sp>
      <p:pic>
        <p:nvPicPr>
          <p:cNvPr id="6" name="Obrázek 5">
            <a:extLst>
              <a:ext uri="{FF2B5EF4-FFF2-40B4-BE49-F238E27FC236}">
                <a16:creationId xmlns:a16="http://schemas.microsoft.com/office/drawing/2014/main" id="{FB62E9E2-2206-4D91-89BE-9BFBC81A2E84}"/>
              </a:ext>
            </a:extLst>
          </p:cNvPr>
          <p:cNvPicPr>
            <a:picLocks noChangeAspect="1"/>
          </p:cNvPicPr>
          <p:nvPr/>
        </p:nvPicPr>
        <p:blipFill rotWithShape="1">
          <a:blip r:embed="rId2"/>
          <a:srcRect l="6149" t="20364" r="7333" b="12581"/>
          <a:stretch/>
        </p:blipFill>
        <p:spPr>
          <a:xfrm>
            <a:off x="5036792" y="3758986"/>
            <a:ext cx="3352800" cy="1857993"/>
          </a:xfrm>
          <a:prstGeom prst="rect">
            <a:avLst/>
          </a:prstGeom>
        </p:spPr>
      </p:pic>
      <p:pic>
        <p:nvPicPr>
          <p:cNvPr id="4" name="Obrázek 3">
            <a:extLst>
              <a:ext uri="{FF2B5EF4-FFF2-40B4-BE49-F238E27FC236}">
                <a16:creationId xmlns:a16="http://schemas.microsoft.com/office/drawing/2014/main" id="{7AEA1F84-A6B7-4E36-B8B4-F36C26203094}"/>
              </a:ext>
            </a:extLst>
          </p:cNvPr>
          <p:cNvPicPr>
            <a:picLocks noChangeAspect="1"/>
          </p:cNvPicPr>
          <p:nvPr/>
        </p:nvPicPr>
        <p:blipFill rotWithShape="1">
          <a:blip r:embed="rId3"/>
          <a:srcRect t="8168" r="-2" b="4674"/>
          <a:stretch/>
        </p:blipFill>
        <p:spPr>
          <a:xfrm>
            <a:off x="6761857" y="612211"/>
            <a:ext cx="4332761" cy="2426263"/>
          </a:xfrm>
          <a:prstGeom prst="rect">
            <a:avLst/>
          </a:prstGeom>
        </p:spPr>
      </p:pic>
      <p:pic>
        <p:nvPicPr>
          <p:cNvPr id="5" name="Obrázek 4">
            <a:extLst>
              <a:ext uri="{FF2B5EF4-FFF2-40B4-BE49-F238E27FC236}">
                <a16:creationId xmlns:a16="http://schemas.microsoft.com/office/drawing/2014/main" id="{4626A224-ED04-4735-9DFA-3587D385B740}"/>
              </a:ext>
            </a:extLst>
          </p:cNvPr>
          <p:cNvPicPr>
            <a:picLocks noChangeAspect="1"/>
          </p:cNvPicPr>
          <p:nvPr/>
        </p:nvPicPr>
        <p:blipFill rotWithShape="1">
          <a:blip r:embed="rId4"/>
          <a:srcRect l="4007" t="3680" r="5057" b="-323"/>
          <a:stretch/>
        </p:blipFill>
        <p:spPr>
          <a:xfrm>
            <a:off x="8542522" y="3770194"/>
            <a:ext cx="3496547" cy="1857992"/>
          </a:xfrm>
          <a:prstGeom prst="rect">
            <a:avLst/>
          </a:prstGeom>
        </p:spPr>
      </p:pic>
      <p:sp>
        <p:nvSpPr>
          <p:cNvPr id="25" name="Rectangle 24">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text, kniha, muž, box&#10;&#10;Popis byl vytvořen automaticky">
            <a:extLst>
              <a:ext uri="{FF2B5EF4-FFF2-40B4-BE49-F238E27FC236}">
                <a16:creationId xmlns:a16="http://schemas.microsoft.com/office/drawing/2014/main" id="{0C883717-D8D4-4BDA-A7CD-B8A2DC872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44" y="3975431"/>
            <a:ext cx="2853856" cy="1652755"/>
          </a:xfrm>
          <a:prstGeom prst="rect">
            <a:avLst/>
          </a:prstGeom>
        </p:spPr>
      </p:pic>
    </p:spTree>
    <p:extLst>
      <p:ext uri="{BB962C8B-B14F-4D97-AF65-F5344CB8AC3E}">
        <p14:creationId xmlns:p14="http://schemas.microsoft.com/office/powerpoint/2010/main" val="2342823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3553977-2180-41C5-9E3D-81974E64D67A}"/>
              </a:ext>
            </a:extLst>
          </p:cNvPr>
          <p:cNvSpPr>
            <a:spLocks noGrp="1"/>
          </p:cNvSpPr>
          <p:nvPr>
            <p:ph type="title"/>
          </p:nvPr>
        </p:nvSpPr>
        <p:spPr>
          <a:xfrm>
            <a:off x="1136396" y="457201"/>
            <a:ext cx="5814240" cy="1556870"/>
          </a:xfrm>
        </p:spPr>
        <p:txBody>
          <a:bodyPr anchor="b">
            <a:normAutofit/>
          </a:bodyPr>
          <a:lstStyle/>
          <a:p>
            <a:r>
              <a:rPr lang="cs-CZ" sz="4000"/>
              <a:t>Prase domácí </a:t>
            </a:r>
            <a:br>
              <a:rPr lang="cs-CZ" sz="4000"/>
            </a:br>
            <a:r>
              <a:rPr lang="cs-CZ" sz="4000"/>
              <a:t>(S</a:t>
            </a:r>
            <a:r>
              <a:rPr lang="cs-CZ" sz="4000" i="1"/>
              <a:t>us scrofa f. domestica</a:t>
            </a:r>
            <a:r>
              <a:rPr lang="cs-CZ" sz="4000"/>
              <a:t>)</a:t>
            </a:r>
          </a:p>
        </p:txBody>
      </p:sp>
      <p:sp>
        <p:nvSpPr>
          <p:cNvPr id="3" name="Zástupný obsah 2">
            <a:extLst>
              <a:ext uri="{FF2B5EF4-FFF2-40B4-BE49-F238E27FC236}">
                <a16:creationId xmlns:a16="http://schemas.microsoft.com/office/drawing/2014/main" id="{187409BA-334F-4E8D-B21E-FE5A182C464F}"/>
              </a:ext>
            </a:extLst>
          </p:cNvPr>
          <p:cNvSpPr>
            <a:spLocks noGrp="1"/>
          </p:cNvSpPr>
          <p:nvPr>
            <p:ph idx="1"/>
          </p:nvPr>
        </p:nvSpPr>
        <p:spPr>
          <a:xfrm>
            <a:off x="1136396" y="2277036"/>
            <a:ext cx="5814239" cy="3461155"/>
          </a:xfrm>
        </p:spPr>
        <p:txBody>
          <a:bodyPr>
            <a:normAutofit/>
          </a:bodyPr>
          <a:lstStyle/>
          <a:p>
            <a:r>
              <a:rPr lang="cs-CZ" sz="2000"/>
              <a:t>Před 8 tis. lety v Indii</a:t>
            </a:r>
          </a:p>
          <a:p>
            <a:r>
              <a:rPr lang="cs-CZ" sz="2000"/>
              <a:t>Předkem prase divoké</a:t>
            </a:r>
          </a:p>
          <a:p>
            <a:r>
              <a:rPr lang="cs-CZ" sz="2000"/>
              <a:t>Zdroj masa</a:t>
            </a:r>
          </a:p>
          <a:p>
            <a:r>
              <a:rPr lang="cs-CZ" sz="2000"/>
              <a:t>Zvířecí model v medicínských aplikacích</a:t>
            </a:r>
          </a:p>
          <a:p>
            <a:endParaRPr lang="cs-CZ" sz="2000"/>
          </a:p>
        </p:txBody>
      </p:sp>
      <p:pic>
        <p:nvPicPr>
          <p:cNvPr id="4" name="Obrázek 3">
            <a:extLst>
              <a:ext uri="{FF2B5EF4-FFF2-40B4-BE49-F238E27FC236}">
                <a16:creationId xmlns:a16="http://schemas.microsoft.com/office/drawing/2014/main" id="{724BF760-36AE-49E2-90F2-A37AB6E7E86B}"/>
              </a:ext>
            </a:extLst>
          </p:cNvPr>
          <p:cNvPicPr>
            <a:picLocks noChangeAspect="1"/>
          </p:cNvPicPr>
          <p:nvPr/>
        </p:nvPicPr>
        <p:blipFill rotWithShape="1">
          <a:blip r:embed="rId2"/>
          <a:srcRect l="713"/>
          <a:stretch/>
        </p:blipFill>
        <p:spPr>
          <a:xfrm>
            <a:off x="7730114" y="799365"/>
            <a:ext cx="3612172" cy="2210153"/>
          </a:xfrm>
          <a:prstGeom prst="rect">
            <a:avLst/>
          </a:prstGeom>
        </p:spPr>
      </p:pic>
      <p:pic>
        <p:nvPicPr>
          <p:cNvPr id="5" name="Obrázek 4">
            <a:extLst>
              <a:ext uri="{FF2B5EF4-FFF2-40B4-BE49-F238E27FC236}">
                <a16:creationId xmlns:a16="http://schemas.microsoft.com/office/drawing/2014/main" id="{8CD3FBBC-D330-4D14-ABC9-ABD25EDAAB59}"/>
              </a:ext>
            </a:extLst>
          </p:cNvPr>
          <p:cNvPicPr>
            <a:picLocks noChangeAspect="1"/>
          </p:cNvPicPr>
          <p:nvPr/>
        </p:nvPicPr>
        <p:blipFill rotWithShape="1">
          <a:blip r:embed="rId3"/>
          <a:srcRect t="4157" r="-3" b="15886"/>
          <a:stretch/>
        </p:blipFill>
        <p:spPr>
          <a:xfrm>
            <a:off x="7665410" y="3384227"/>
            <a:ext cx="3712869" cy="2226457"/>
          </a:xfrm>
          <a:prstGeom prst="rect">
            <a:avLst/>
          </a:prstGeom>
        </p:spPr>
      </p:pic>
      <p:sp>
        <p:nvSpPr>
          <p:cNvPr id="23" name="Rectangle 2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1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348E882-2C36-4A77-9432-19C57ADBE805}"/>
              </a:ext>
            </a:extLst>
          </p:cNvPr>
          <p:cNvSpPr>
            <a:spLocks noGrp="1"/>
          </p:cNvSpPr>
          <p:nvPr>
            <p:ph type="title"/>
          </p:nvPr>
        </p:nvSpPr>
        <p:spPr>
          <a:xfrm>
            <a:off x="1136396" y="457201"/>
            <a:ext cx="5814240" cy="1556870"/>
          </a:xfrm>
        </p:spPr>
        <p:txBody>
          <a:bodyPr anchor="b">
            <a:normAutofit/>
          </a:bodyPr>
          <a:lstStyle/>
          <a:p>
            <a:r>
              <a:rPr lang="cs-CZ" sz="4000"/>
              <a:t>Ovce domácí </a:t>
            </a:r>
            <a:br>
              <a:rPr lang="cs-CZ" sz="4000"/>
            </a:br>
            <a:r>
              <a:rPr lang="cs-CZ" sz="4000"/>
              <a:t>(</a:t>
            </a:r>
            <a:r>
              <a:rPr lang="cs-CZ" sz="4000" i="1"/>
              <a:t>Ovis ammon f. aries</a:t>
            </a:r>
            <a:r>
              <a:rPr lang="cs-CZ" sz="4000"/>
              <a:t>)</a:t>
            </a:r>
          </a:p>
        </p:txBody>
      </p:sp>
      <p:sp>
        <p:nvSpPr>
          <p:cNvPr id="3" name="Zástupný obsah 2">
            <a:extLst>
              <a:ext uri="{FF2B5EF4-FFF2-40B4-BE49-F238E27FC236}">
                <a16:creationId xmlns:a16="http://schemas.microsoft.com/office/drawing/2014/main" id="{B4C0C913-BD35-4BAD-B6B9-45CCF39638E7}"/>
              </a:ext>
            </a:extLst>
          </p:cNvPr>
          <p:cNvSpPr>
            <a:spLocks noGrp="1"/>
          </p:cNvSpPr>
          <p:nvPr>
            <p:ph idx="1"/>
          </p:nvPr>
        </p:nvSpPr>
        <p:spPr>
          <a:xfrm>
            <a:off x="1136396" y="2277036"/>
            <a:ext cx="5814239" cy="3461155"/>
          </a:xfrm>
        </p:spPr>
        <p:txBody>
          <a:bodyPr>
            <a:normAutofit/>
          </a:bodyPr>
          <a:lstStyle/>
          <a:p>
            <a:r>
              <a:rPr lang="cs-CZ" sz="2000"/>
              <a:t>Původ není zcela jistý a objasněný</a:t>
            </a:r>
          </a:p>
          <a:p>
            <a:r>
              <a:rPr lang="cs-CZ" sz="2000"/>
              <a:t>Před 9 tis. lety na blízkém východě</a:t>
            </a:r>
          </a:p>
          <a:p>
            <a:r>
              <a:rPr lang="cs-CZ" sz="2000"/>
              <a:t>Předkem je pravděpodobně ovce středoasijská</a:t>
            </a:r>
          </a:p>
          <a:p>
            <a:r>
              <a:rPr lang="cs-CZ" sz="2000"/>
              <a:t>Zdroj vlny, masa, mléka</a:t>
            </a:r>
          </a:p>
        </p:txBody>
      </p:sp>
      <p:pic>
        <p:nvPicPr>
          <p:cNvPr id="5" name="Obrázek 4">
            <a:extLst>
              <a:ext uri="{FF2B5EF4-FFF2-40B4-BE49-F238E27FC236}">
                <a16:creationId xmlns:a16="http://schemas.microsoft.com/office/drawing/2014/main" id="{BE5C4073-4BEA-43C4-A937-CE309F8DEA5C}"/>
              </a:ext>
            </a:extLst>
          </p:cNvPr>
          <p:cNvPicPr>
            <a:picLocks noChangeAspect="1"/>
          </p:cNvPicPr>
          <p:nvPr/>
        </p:nvPicPr>
        <p:blipFill rotWithShape="1">
          <a:blip r:embed="rId2"/>
          <a:srcRect t="3945" r="-3" b="6216"/>
          <a:stretch/>
        </p:blipFill>
        <p:spPr>
          <a:xfrm>
            <a:off x="7693354" y="799365"/>
            <a:ext cx="3685692" cy="2210153"/>
          </a:xfrm>
          <a:prstGeom prst="rect">
            <a:avLst/>
          </a:prstGeom>
        </p:spPr>
      </p:pic>
      <p:pic>
        <p:nvPicPr>
          <p:cNvPr id="6" name="Obrázek 5">
            <a:extLst>
              <a:ext uri="{FF2B5EF4-FFF2-40B4-BE49-F238E27FC236}">
                <a16:creationId xmlns:a16="http://schemas.microsoft.com/office/drawing/2014/main" id="{D45A9F22-28D5-4D5C-ABAB-7C788E22AE33}"/>
              </a:ext>
            </a:extLst>
          </p:cNvPr>
          <p:cNvPicPr>
            <a:picLocks noChangeAspect="1"/>
          </p:cNvPicPr>
          <p:nvPr/>
        </p:nvPicPr>
        <p:blipFill rotWithShape="1">
          <a:blip r:embed="rId3"/>
          <a:srcRect r="-2" b="8334"/>
          <a:stretch/>
        </p:blipFill>
        <p:spPr>
          <a:xfrm>
            <a:off x="7688688" y="3375824"/>
            <a:ext cx="3666312" cy="2243263"/>
          </a:xfrm>
          <a:prstGeom prst="rect">
            <a:avLst/>
          </a:prstGeom>
        </p:spPr>
      </p:pic>
      <p:sp>
        <p:nvSpPr>
          <p:cNvPr id="46" name="Rectangle 45">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43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26A2DCC-6164-4BD2-84D6-C91CCCC07EC6}"/>
              </a:ext>
            </a:extLst>
          </p:cNvPr>
          <p:cNvSpPr>
            <a:spLocks noGrp="1"/>
          </p:cNvSpPr>
          <p:nvPr>
            <p:ph type="title"/>
          </p:nvPr>
        </p:nvSpPr>
        <p:spPr>
          <a:xfrm>
            <a:off x="1136397" y="502022"/>
            <a:ext cx="9688296" cy="764803"/>
          </a:xfrm>
        </p:spPr>
        <p:txBody>
          <a:bodyPr anchor="b">
            <a:normAutofit/>
          </a:bodyPr>
          <a:lstStyle/>
          <a:p>
            <a:r>
              <a:rPr lang="cs-CZ" sz="4000" dirty="0"/>
              <a:t>Domestikace živočichů</a:t>
            </a:r>
          </a:p>
        </p:txBody>
      </p:sp>
      <p:sp>
        <p:nvSpPr>
          <p:cNvPr id="3" name="Zástupný obsah 2">
            <a:extLst>
              <a:ext uri="{FF2B5EF4-FFF2-40B4-BE49-F238E27FC236}">
                <a16:creationId xmlns:a16="http://schemas.microsoft.com/office/drawing/2014/main" id="{E5FA9D47-F6D9-468A-94F8-DACE91F196E0}"/>
              </a:ext>
            </a:extLst>
          </p:cNvPr>
          <p:cNvSpPr>
            <a:spLocks noGrp="1"/>
          </p:cNvSpPr>
          <p:nvPr>
            <p:ph idx="1"/>
          </p:nvPr>
        </p:nvSpPr>
        <p:spPr>
          <a:xfrm>
            <a:off x="1136397" y="1600200"/>
            <a:ext cx="9688296" cy="4272567"/>
          </a:xfrm>
        </p:spPr>
        <p:txBody>
          <a:bodyPr anchor="t">
            <a:normAutofit/>
          </a:bodyPr>
          <a:lstStyle/>
          <a:p>
            <a:r>
              <a:rPr lang="cs-CZ" sz="2400" dirty="0"/>
              <a:t>Do značné míry cílevědomý proces adaptace živočichů pro potřebu člověka</a:t>
            </a:r>
          </a:p>
          <a:p>
            <a:pPr lvl="1"/>
            <a:r>
              <a:rPr lang="cs-CZ" dirty="0"/>
              <a:t>Zvířata krotká </a:t>
            </a:r>
          </a:p>
          <a:p>
            <a:pPr lvl="1"/>
            <a:r>
              <a:rPr lang="cs-CZ" dirty="0"/>
              <a:t>S méně dokonalými smysly</a:t>
            </a:r>
          </a:p>
          <a:p>
            <a:pPr lvl="1"/>
            <a:r>
              <a:rPr lang="cs-CZ" dirty="0"/>
              <a:t>S větší variabilitou znaků</a:t>
            </a:r>
          </a:p>
          <a:p>
            <a:pPr lvl="1"/>
            <a:r>
              <a:rPr lang="cs-CZ" dirty="0"/>
              <a:t>Se zvýšenou rozmnožovací schopností</a:t>
            </a:r>
          </a:p>
          <a:p>
            <a:pPr marL="0" indent="0">
              <a:buNone/>
            </a:pPr>
            <a:endParaRPr lang="cs-CZ" sz="2000" dirty="0"/>
          </a:p>
          <a:p>
            <a:r>
              <a:rPr lang="cs-CZ" sz="2400" dirty="0"/>
              <a:t>Poprvé objasnil Charles Darwin: </a:t>
            </a:r>
          </a:p>
          <a:p>
            <a:pPr marL="0" indent="0">
              <a:buNone/>
            </a:pPr>
            <a:r>
              <a:rPr lang="cs-CZ" sz="2400" b="1" i="1" dirty="0"/>
              <a:t>„Člověk napodobuje přírodu eliminací znaků nevhodných a naopak znaky a vlastnosti člověku prospěšné množí.“</a:t>
            </a:r>
          </a:p>
        </p:txBody>
      </p:sp>
      <p:sp>
        <p:nvSpPr>
          <p:cNvPr id="43" name="Rectangle 4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98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792D1B2-58FA-4689-A650-918B9A892020}"/>
              </a:ext>
            </a:extLst>
          </p:cNvPr>
          <p:cNvSpPr>
            <a:spLocks noGrp="1"/>
          </p:cNvSpPr>
          <p:nvPr>
            <p:ph type="title"/>
          </p:nvPr>
        </p:nvSpPr>
        <p:spPr>
          <a:xfrm>
            <a:off x="1136396" y="457201"/>
            <a:ext cx="5814240" cy="1556870"/>
          </a:xfrm>
        </p:spPr>
        <p:txBody>
          <a:bodyPr anchor="b">
            <a:normAutofit/>
          </a:bodyPr>
          <a:lstStyle/>
          <a:p>
            <a:r>
              <a:rPr lang="cs-CZ" sz="4000"/>
              <a:t>Koza domácí </a:t>
            </a:r>
            <a:br>
              <a:rPr lang="cs-CZ" sz="4000"/>
            </a:br>
            <a:r>
              <a:rPr lang="cs-CZ" sz="4000"/>
              <a:t>(</a:t>
            </a:r>
            <a:r>
              <a:rPr lang="cs-CZ" sz="4000" i="1"/>
              <a:t>Capra aegagrus f. hircus</a:t>
            </a:r>
            <a:r>
              <a:rPr lang="cs-CZ" sz="4000"/>
              <a:t>)</a:t>
            </a:r>
          </a:p>
        </p:txBody>
      </p:sp>
      <p:sp>
        <p:nvSpPr>
          <p:cNvPr id="3" name="Zástupný obsah 2">
            <a:extLst>
              <a:ext uri="{FF2B5EF4-FFF2-40B4-BE49-F238E27FC236}">
                <a16:creationId xmlns:a16="http://schemas.microsoft.com/office/drawing/2014/main" id="{B227CF9D-DA3E-4699-ADCA-8DE450EF0684}"/>
              </a:ext>
            </a:extLst>
          </p:cNvPr>
          <p:cNvSpPr>
            <a:spLocks noGrp="1"/>
          </p:cNvSpPr>
          <p:nvPr>
            <p:ph idx="1"/>
          </p:nvPr>
        </p:nvSpPr>
        <p:spPr>
          <a:xfrm>
            <a:off x="1136396" y="2277036"/>
            <a:ext cx="5814239" cy="3461155"/>
          </a:xfrm>
        </p:spPr>
        <p:txBody>
          <a:bodyPr>
            <a:normAutofit/>
          </a:bodyPr>
          <a:lstStyle/>
          <a:p>
            <a:r>
              <a:rPr lang="cs-CZ" sz="2000"/>
              <a:t>Před 10 tis. lety v Íránu</a:t>
            </a:r>
          </a:p>
          <a:p>
            <a:r>
              <a:rPr lang="cs-CZ" sz="2000"/>
              <a:t>Předek koza bezoárová</a:t>
            </a:r>
          </a:p>
          <a:p>
            <a:r>
              <a:rPr lang="cs-CZ" sz="2000"/>
              <a:t>Velice přizpůsobivá podmínkám</a:t>
            </a:r>
          </a:p>
          <a:p>
            <a:r>
              <a:rPr lang="cs-CZ" sz="2000"/>
              <a:t>Maso, mléko, kůže</a:t>
            </a:r>
          </a:p>
        </p:txBody>
      </p:sp>
      <p:pic>
        <p:nvPicPr>
          <p:cNvPr id="4" name="Obrázek 3" descr="Obsah obrázku exteriér, zvíře, savci, tráva&#10;&#10;Popis byl vytvořen automaticky">
            <a:extLst>
              <a:ext uri="{FF2B5EF4-FFF2-40B4-BE49-F238E27FC236}">
                <a16:creationId xmlns:a16="http://schemas.microsoft.com/office/drawing/2014/main" id="{9F3E07AB-599A-4D4C-95E1-655BAC27E389}"/>
              </a:ext>
            </a:extLst>
          </p:cNvPr>
          <p:cNvPicPr>
            <a:picLocks noChangeAspect="1"/>
          </p:cNvPicPr>
          <p:nvPr/>
        </p:nvPicPr>
        <p:blipFill rotWithShape="1">
          <a:blip r:embed="rId2"/>
          <a:srcRect l="9932" r="4261" b="-2"/>
          <a:stretch/>
        </p:blipFill>
        <p:spPr>
          <a:xfrm>
            <a:off x="7730079" y="799365"/>
            <a:ext cx="3612243" cy="2210153"/>
          </a:xfrm>
          <a:prstGeom prst="rect">
            <a:avLst/>
          </a:prstGeom>
        </p:spPr>
      </p:pic>
      <p:pic>
        <p:nvPicPr>
          <p:cNvPr id="5" name="Obrázek 4" descr="Obsah obrázku tráva, exteriér, savci, zvíře&#10;&#10;Popis byl vytvořen automaticky">
            <a:extLst>
              <a:ext uri="{FF2B5EF4-FFF2-40B4-BE49-F238E27FC236}">
                <a16:creationId xmlns:a16="http://schemas.microsoft.com/office/drawing/2014/main" id="{9BBB4226-F8A3-4E3C-A40F-6C2DC361843C}"/>
              </a:ext>
            </a:extLst>
          </p:cNvPr>
          <p:cNvPicPr>
            <a:picLocks noChangeAspect="1"/>
          </p:cNvPicPr>
          <p:nvPr/>
        </p:nvPicPr>
        <p:blipFill rotWithShape="1">
          <a:blip r:embed="rId3"/>
          <a:srcRect t="7619" r="-3" b="9380"/>
          <a:stretch/>
        </p:blipFill>
        <p:spPr>
          <a:xfrm>
            <a:off x="7665410" y="3384218"/>
            <a:ext cx="3712869" cy="2226474"/>
          </a:xfrm>
          <a:prstGeom prst="rect">
            <a:avLst/>
          </a:prstGeom>
        </p:spPr>
      </p:pic>
      <p:sp>
        <p:nvSpPr>
          <p:cNvPr id="23" name="Rectangle 2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448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3AB050A-C7FE-4518-BD61-F4AB4A3EB95C}"/>
              </a:ext>
            </a:extLst>
          </p:cNvPr>
          <p:cNvSpPr>
            <a:spLocks noGrp="1"/>
          </p:cNvSpPr>
          <p:nvPr>
            <p:ph type="title"/>
          </p:nvPr>
        </p:nvSpPr>
        <p:spPr>
          <a:xfrm>
            <a:off x="1136396" y="457201"/>
            <a:ext cx="5814240" cy="1556870"/>
          </a:xfrm>
        </p:spPr>
        <p:txBody>
          <a:bodyPr anchor="b">
            <a:normAutofit/>
          </a:bodyPr>
          <a:lstStyle/>
          <a:p>
            <a:r>
              <a:rPr lang="cs-CZ" sz="4000"/>
              <a:t>Kur domácí </a:t>
            </a:r>
            <a:br>
              <a:rPr lang="cs-CZ" sz="4000"/>
            </a:br>
            <a:r>
              <a:rPr lang="cs-CZ" sz="4000"/>
              <a:t>(</a:t>
            </a:r>
            <a:r>
              <a:rPr lang="cs-CZ" sz="4000" i="1"/>
              <a:t>Gallus gallus f. domestica</a:t>
            </a:r>
            <a:r>
              <a:rPr lang="cs-CZ" sz="4000"/>
              <a:t>)</a:t>
            </a:r>
          </a:p>
        </p:txBody>
      </p:sp>
      <p:sp>
        <p:nvSpPr>
          <p:cNvPr id="3" name="Zástupný obsah 2">
            <a:extLst>
              <a:ext uri="{FF2B5EF4-FFF2-40B4-BE49-F238E27FC236}">
                <a16:creationId xmlns:a16="http://schemas.microsoft.com/office/drawing/2014/main" id="{24BCC469-A850-4C92-A818-E90EBC313169}"/>
              </a:ext>
            </a:extLst>
          </p:cNvPr>
          <p:cNvSpPr>
            <a:spLocks noGrp="1"/>
          </p:cNvSpPr>
          <p:nvPr>
            <p:ph idx="1"/>
          </p:nvPr>
        </p:nvSpPr>
        <p:spPr>
          <a:xfrm>
            <a:off x="1136396" y="2277036"/>
            <a:ext cx="5814239" cy="3461155"/>
          </a:xfrm>
        </p:spPr>
        <p:txBody>
          <a:bodyPr>
            <a:normAutofit/>
          </a:bodyPr>
          <a:lstStyle/>
          <a:p>
            <a:r>
              <a:rPr lang="cs-CZ" sz="2000"/>
              <a:t>Nejrozšířenější</a:t>
            </a:r>
          </a:p>
          <a:p>
            <a:r>
              <a:rPr lang="cs-CZ" sz="2000"/>
              <a:t>5 tis. let v Indii a Číně</a:t>
            </a:r>
          </a:p>
          <a:p>
            <a:r>
              <a:rPr lang="cs-CZ" sz="2000"/>
              <a:t>Předek kur bankivský</a:t>
            </a:r>
          </a:p>
          <a:p>
            <a:r>
              <a:rPr lang="cs-CZ" sz="2000"/>
              <a:t>V Asii několik poddruhů</a:t>
            </a:r>
          </a:p>
          <a:p>
            <a:r>
              <a:rPr lang="cs-CZ" sz="2000"/>
              <a:t>Maso, vejce, peří</a:t>
            </a:r>
          </a:p>
        </p:txBody>
      </p:sp>
      <p:pic>
        <p:nvPicPr>
          <p:cNvPr id="4" name="Obrázek 3" descr="Obsah obrázku tráva, exteriér, zvíře, pták&#10;&#10;Popis byl vytvořen automaticky">
            <a:extLst>
              <a:ext uri="{FF2B5EF4-FFF2-40B4-BE49-F238E27FC236}">
                <a16:creationId xmlns:a16="http://schemas.microsoft.com/office/drawing/2014/main" id="{78191D0F-C0D8-4EDC-B8E5-3C06B2E9F7F8}"/>
              </a:ext>
            </a:extLst>
          </p:cNvPr>
          <p:cNvPicPr>
            <a:picLocks noChangeAspect="1"/>
          </p:cNvPicPr>
          <p:nvPr/>
        </p:nvPicPr>
        <p:blipFill rotWithShape="1">
          <a:blip r:embed="rId2"/>
          <a:srcRect r="-3" b="53"/>
          <a:stretch/>
        </p:blipFill>
        <p:spPr>
          <a:xfrm>
            <a:off x="7693374" y="799365"/>
            <a:ext cx="3685652" cy="2210153"/>
          </a:xfrm>
          <a:prstGeom prst="rect">
            <a:avLst/>
          </a:prstGeom>
        </p:spPr>
      </p:pic>
      <p:pic>
        <p:nvPicPr>
          <p:cNvPr id="5" name="Obrázek 4" descr="Obsah obrázku plot, zvíře, pták, exteriér&#10;&#10;Popis byl vytvořen automaticky">
            <a:extLst>
              <a:ext uri="{FF2B5EF4-FFF2-40B4-BE49-F238E27FC236}">
                <a16:creationId xmlns:a16="http://schemas.microsoft.com/office/drawing/2014/main" id="{377E3898-F4F8-4953-AF23-27592438C02F}"/>
              </a:ext>
            </a:extLst>
          </p:cNvPr>
          <p:cNvPicPr>
            <a:picLocks noChangeAspect="1"/>
          </p:cNvPicPr>
          <p:nvPr/>
        </p:nvPicPr>
        <p:blipFill rotWithShape="1">
          <a:blip r:embed="rId3"/>
          <a:srcRect r="-2" b="8334"/>
          <a:stretch/>
        </p:blipFill>
        <p:spPr>
          <a:xfrm>
            <a:off x="7688688" y="3375824"/>
            <a:ext cx="3666312" cy="2243263"/>
          </a:xfrm>
          <a:prstGeom prst="rect">
            <a:avLst/>
          </a:prstGeom>
        </p:spPr>
      </p:pic>
      <p:sp>
        <p:nvSpPr>
          <p:cNvPr id="23" name="Rectangle 2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776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BEF8250-5DAB-4768-BC21-8B59F6C61E9C}"/>
              </a:ext>
            </a:extLst>
          </p:cNvPr>
          <p:cNvSpPr>
            <a:spLocks noGrp="1"/>
          </p:cNvSpPr>
          <p:nvPr>
            <p:ph type="title"/>
          </p:nvPr>
        </p:nvSpPr>
        <p:spPr>
          <a:xfrm>
            <a:off x="1136396" y="502021"/>
            <a:ext cx="6173262" cy="755279"/>
          </a:xfrm>
        </p:spPr>
        <p:txBody>
          <a:bodyPr anchor="b">
            <a:normAutofit/>
          </a:bodyPr>
          <a:lstStyle/>
          <a:p>
            <a:r>
              <a:rPr lang="cs-CZ" sz="4000" dirty="0"/>
              <a:t>Laboratorní chovy</a:t>
            </a:r>
          </a:p>
        </p:txBody>
      </p:sp>
      <p:sp>
        <p:nvSpPr>
          <p:cNvPr id="3" name="Zástupný obsah 2">
            <a:extLst>
              <a:ext uri="{FF2B5EF4-FFF2-40B4-BE49-F238E27FC236}">
                <a16:creationId xmlns:a16="http://schemas.microsoft.com/office/drawing/2014/main" id="{66BCB160-D696-40DB-861A-3637E50017E7}"/>
              </a:ext>
            </a:extLst>
          </p:cNvPr>
          <p:cNvSpPr>
            <a:spLocks noGrp="1"/>
          </p:cNvSpPr>
          <p:nvPr>
            <p:ph idx="1"/>
          </p:nvPr>
        </p:nvSpPr>
        <p:spPr>
          <a:xfrm>
            <a:off x="1136397" y="1638300"/>
            <a:ext cx="6173262" cy="4305301"/>
          </a:xfrm>
        </p:spPr>
        <p:txBody>
          <a:bodyPr>
            <a:normAutofit/>
          </a:bodyPr>
          <a:lstStyle/>
          <a:p>
            <a:r>
              <a:rPr lang="cs-CZ" sz="2000" dirty="0"/>
              <a:t>Nenáročná, snadno </a:t>
            </a:r>
            <a:r>
              <a:rPr lang="cs-CZ" sz="2000" dirty="0" err="1"/>
              <a:t>množitelná</a:t>
            </a:r>
            <a:r>
              <a:rPr lang="cs-CZ" sz="2000" dirty="0"/>
              <a:t>, malá zvířata</a:t>
            </a:r>
          </a:p>
          <a:p>
            <a:r>
              <a:rPr lang="cs-CZ" sz="2000" dirty="0"/>
              <a:t>Snaha nahradit tkáňovými kulturami, organoidy</a:t>
            </a:r>
          </a:p>
          <a:p>
            <a:endParaRPr lang="cs-CZ" sz="2000" dirty="0"/>
          </a:p>
          <a:p>
            <a:pPr marL="0" indent="0">
              <a:buNone/>
            </a:pPr>
            <a:r>
              <a:rPr lang="cs-CZ" sz="2000" u="sng" dirty="0"/>
              <a:t>Vyhláška </a:t>
            </a:r>
          </a:p>
          <a:p>
            <a:pPr marL="0" indent="0">
              <a:buNone/>
            </a:pPr>
            <a:r>
              <a:rPr lang="cs-CZ" altLang="cs-CZ" sz="2000" dirty="0"/>
              <a:t>207/2004 Sb. 14. dubna 2004 </a:t>
            </a:r>
          </a:p>
          <a:p>
            <a:pPr marL="0" indent="0">
              <a:buNone/>
            </a:pPr>
            <a:r>
              <a:rPr lang="cs-CZ" altLang="cs-CZ" sz="2000" dirty="0"/>
              <a:t>O ochraně, chovu a využití pokusných zvířat </a:t>
            </a:r>
          </a:p>
          <a:p>
            <a:pPr marL="0" indent="0">
              <a:buNone/>
            </a:pPr>
            <a:r>
              <a:rPr lang="cs-CZ" altLang="cs-CZ" sz="2000" dirty="0"/>
              <a:t>Změna: 39/2009 Sb. </a:t>
            </a:r>
            <a:endParaRPr lang="cs-CZ" sz="2000" dirty="0"/>
          </a:p>
          <a:p>
            <a:pPr marL="0" indent="0">
              <a:buNone/>
            </a:pPr>
            <a:r>
              <a:rPr lang="cs-CZ" sz="2000" dirty="0">
                <a:hlinkClick r:id="rId2"/>
              </a:rPr>
              <a:t>http://eagri.cz/public/web/ws_content?contentKind=regulation&amp;section=1&amp;id=57803&amp;name=207/2004</a:t>
            </a:r>
            <a:endParaRPr lang="cs-CZ" sz="2000" dirty="0"/>
          </a:p>
        </p:txBody>
      </p:sp>
      <p:pic>
        <p:nvPicPr>
          <p:cNvPr id="1026" name="Picture 2" descr="Bez laboratorních zvířat se věda zatím neobejde - iForum">
            <a:extLst>
              <a:ext uri="{FF2B5EF4-FFF2-40B4-BE49-F238E27FC236}">
                <a16:creationId xmlns:a16="http://schemas.microsoft.com/office/drawing/2014/main" id="{D0E6A8CA-3D2F-CD00-55F9-D02145E91B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62" r="24086" b="2"/>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a:extLst>
              <a:ext uri="{FF2B5EF4-FFF2-40B4-BE49-F238E27FC236}">
                <a16:creationId xmlns:a16="http://schemas.microsoft.com/office/drawing/2014/main" id="{C1380BC5-C5CE-ED8A-38E6-A65933B6E657}"/>
              </a:ext>
            </a:extLst>
          </p:cNvPr>
          <p:cNvSpPr txBox="1"/>
          <p:nvPr/>
        </p:nvSpPr>
        <p:spPr>
          <a:xfrm>
            <a:off x="9860914" y="6870700"/>
            <a:ext cx="2331086" cy="200055"/>
          </a:xfrm>
          <a:prstGeom prst="rect">
            <a:avLst/>
          </a:prstGeom>
          <a:solidFill>
            <a:srgbClr val="000000"/>
          </a:solidFill>
        </p:spPr>
        <p:txBody>
          <a:bodyPr wrap="none" rtlCol="0">
            <a:spAutoFit/>
          </a:bodyPr>
          <a:lstStyle/>
          <a:p>
            <a:pPr algn="r">
              <a:spcAft>
                <a:spcPts val="600"/>
              </a:spcAft>
            </a:pPr>
            <a:r>
              <a:rPr lang="cs-CZ" sz="700">
                <a:solidFill>
                  <a:srgbClr val="FFFFFF"/>
                </a:solidFill>
                <a:hlinkClick r:id="rId4" tooltip="https://tinnunculus.sy-sy.cz/index.php/historie-mysi/">
                  <a:extLst>
                    <a:ext uri="{A12FA001-AC4F-418D-AE19-62706E023703}">
                      <ahyp:hlinkClr xmlns:ahyp="http://schemas.microsoft.com/office/drawing/2018/hyperlinkcolor" val="tx"/>
                    </a:ext>
                  </a:extLst>
                </a:hlinkClick>
              </a:rPr>
              <a:t>Tato fotka</a:t>
            </a:r>
            <a:r>
              <a:rPr lang="cs-CZ" sz="700">
                <a:solidFill>
                  <a:srgbClr val="FFFFFF"/>
                </a:solidFill>
              </a:rPr>
              <a:t> od autora Neznámý autor s licencí </a:t>
            </a:r>
            <a:r>
              <a:rPr lang="cs-CZ"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cs-CZ" sz="700">
              <a:solidFill>
                <a:srgbClr val="FFFFFF"/>
              </a:solidFill>
            </a:endParaRPr>
          </a:p>
        </p:txBody>
      </p:sp>
    </p:spTree>
    <p:extLst>
      <p:ext uri="{BB962C8B-B14F-4D97-AF65-F5344CB8AC3E}">
        <p14:creationId xmlns:p14="http://schemas.microsoft.com/office/powerpoint/2010/main" val="3006601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2B198BE-F6DF-4465-B329-28C9E71EB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1256C28-10E1-4C05-86CE-471D18C1CB30}"/>
              </a:ext>
            </a:extLst>
          </p:cNvPr>
          <p:cNvSpPr>
            <a:spLocks noGrp="1"/>
          </p:cNvSpPr>
          <p:nvPr>
            <p:ph type="title"/>
          </p:nvPr>
        </p:nvSpPr>
        <p:spPr>
          <a:xfrm>
            <a:off x="4826002" y="457201"/>
            <a:ext cx="6743698" cy="1556870"/>
          </a:xfrm>
        </p:spPr>
        <p:txBody>
          <a:bodyPr anchor="b">
            <a:normAutofit/>
          </a:bodyPr>
          <a:lstStyle/>
          <a:p>
            <a:r>
              <a:rPr lang="cs-CZ" sz="4000" dirty="0"/>
              <a:t>Myš laboratorní</a:t>
            </a:r>
            <a:br>
              <a:rPr lang="cs-CZ" sz="4000" dirty="0"/>
            </a:br>
            <a:r>
              <a:rPr lang="cs-CZ" sz="4000" dirty="0"/>
              <a:t>(</a:t>
            </a:r>
            <a:r>
              <a:rPr lang="cs-CZ" sz="4000" i="1" dirty="0" err="1"/>
              <a:t>Mus</a:t>
            </a:r>
            <a:r>
              <a:rPr lang="cs-CZ" sz="4000" i="1" dirty="0"/>
              <a:t> musculus var. alba</a:t>
            </a:r>
            <a:r>
              <a:rPr lang="cs-CZ" sz="4000" dirty="0"/>
              <a:t>)</a:t>
            </a:r>
          </a:p>
        </p:txBody>
      </p:sp>
      <p:pic>
        <p:nvPicPr>
          <p:cNvPr id="4" name="Obrázek 3">
            <a:extLst>
              <a:ext uri="{FF2B5EF4-FFF2-40B4-BE49-F238E27FC236}">
                <a16:creationId xmlns:a16="http://schemas.microsoft.com/office/drawing/2014/main" id="{CCFBABA3-0148-427D-B28C-AD5721D737D6}"/>
              </a:ext>
            </a:extLst>
          </p:cNvPr>
          <p:cNvPicPr>
            <a:picLocks noChangeAspect="1"/>
          </p:cNvPicPr>
          <p:nvPr/>
        </p:nvPicPr>
        <p:blipFill rotWithShape="1">
          <a:blip r:embed="rId2"/>
          <a:srcRect t="22493" r="4" b="10045"/>
          <a:stretch/>
        </p:blipFill>
        <p:spPr>
          <a:xfrm>
            <a:off x="-1" y="10"/>
            <a:ext cx="4038601" cy="3224437"/>
          </a:xfrm>
          <a:prstGeom prst="rect">
            <a:avLst/>
          </a:prstGeom>
        </p:spPr>
      </p:pic>
      <p:pic>
        <p:nvPicPr>
          <p:cNvPr id="5" name="Obrázek 4">
            <a:extLst>
              <a:ext uri="{FF2B5EF4-FFF2-40B4-BE49-F238E27FC236}">
                <a16:creationId xmlns:a16="http://schemas.microsoft.com/office/drawing/2014/main" id="{0FD7AFAC-2909-4CDE-AC65-0AB740960A8F}"/>
              </a:ext>
            </a:extLst>
          </p:cNvPr>
          <p:cNvPicPr>
            <a:picLocks noChangeAspect="1"/>
          </p:cNvPicPr>
          <p:nvPr/>
        </p:nvPicPr>
        <p:blipFill rotWithShape="1">
          <a:blip r:embed="rId3"/>
          <a:srcRect l="8698" r="6700" b="1"/>
          <a:stretch/>
        </p:blipFill>
        <p:spPr>
          <a:xfrm>
            <a:off x="20" y="3218008"/>
            <a:ext cx="4038581" cy="3182363"/>
          </a:xfrm>
          <a:prstGeom prst="rect">
            <a:avLst/>
          </a:prstGeom>
        </p:spPr>
      </p:pic>
      <p:sp>
        <p:nvSpPr>
          <p:cNvPr id="3" name="Zástupný obsah 2">
            <a:extLst>
              <a:ext uri="{FF2B5EF4-FFF2-40B4-BE49-F238E27FC236}">
                <a16:creationId xmlns:a16="http://schemas.microsoft.com/office/drawing/2014/main" id="{A470842F-DE4B-4720-8502-3EF34D4ADA66}"/>
              </a:ext>
            </a:extLst>
          </p:cNvPr>
          <p:cNvSpPr>
            <a:spLocks noGrp="1"/>
          </p:cNvSpPr>
          <p:nvPr>
            <p:ph idx="1"/>
          </p:nvPr>
        </p:nvSpPr>
        <p:spPr>
          <a:xfrm>
            <a:off x="4826001" y="2277036"/>
            <a:ext cx="6743700" cy="3809439"/>
          </a:xfrm>
        </p:spPr>
        <p:txBody>
          <a:bodyPr>
            <a:normAutofit/>
          </a:bodyPr>
          <a:lstStyle/>
          <a:p>
            <a:r>
              <a:rPr lang="cs-CZ" sz="2000" dirty="0"/>
              <a:t>Nejčastěji používaný model v biomedicíně</a:t>
            </a:r>
          </a:p>
          <a:p>
            <a:endParaRPr lang="cs-CZ" sz="2000" dirty="0"/>
          </a:p>
          <a:p>
            <a:r>
              <a:rPr lang="cs-CZ" sz="2000" dirty="0"/>
              <a:t>Snadná manipulace a levný chov</a:t>
            </a:r>
          </a:p>
          <a:p>
            <a:r>
              <a:rPr lang="cs-CZ" sz="2000" dirty="0" err="1"/>
              <a:t>Osekvenovaný</a:t>
            </a:r>
            <a:r>
              <a:rPr lang="cs-CZ" sz="2000" dirty="0"/>
              <a:t> genom (28 000 genů, 99% má </a:t>
            </a:r>
            <a:r>
              <a:rPr lang="cs-CZ" sz="2000" dirty="0" err="1"/>
              <a:t>ortology</a:t>
            </a:r>
            <a:r>
              <a:rPr lang="cs-CZ" sz="2000" dirty="0"/>
              <a:t> u lidí), buněčné linie pro </a:t>
            </a:r>
            <a:r>
              <a:rPr lang="cs-CZ" sz="2000" i="1" dirty="0"/>
              <a:t>in vitro </a:t>
            </a:r>
            <a:r>
              <a:rPr lang="cs-CZ" sz="2000" dirty="0"/>
              <a:t>kultivace</a:t>
            </a:r>
          </a:p>
          <a:p>
            <a:endParaRPr lang="cs-CZ" sz="2000" dirty="0"/>
          </a:p>
          <a:p>
            <a:r>
              <a:rPr lang="cs-CZ" sz="2000" dirty="0"/>
              <a:t>Relativně nenáročný chov v klíckách – podestýlka, voda, granule, náklady cca 40Kč na klícku/týden</a:t>
            </a:r>
          </a:p>
          <a:p>
            <a:endParaRPr lang="cs-CZ" sz="2000" dirty="0"/>
          </a:p>
          <a:p>
            <a:r>
              <a:rPr lang="cs-CZ" sz="2000" dirty="0"/>
              <a:t>Nejnověji se používá křeček zlatý</a:t>
            </a:r>
          </a:p>
        </p:txBody>
      </p:sp>
      <p:sp>
        <p:nvSpPr>
          <p:cNvPr id="41" name="Rectangle 40">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9"/>
            <a:ext cx="12192000" cy="456773"/>
          </a:xfrm>
          <a:prstGeom prst="rect">
            <a:avLst/>
          </a:prstGeom>
          <a:gradFill>
            <a:gsLst>
              <a:gs pos="0">
                <a:schemeClr val="accent1"/>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6400799"/>
            <a:ext cx="8153398" cy="456772"/>
          </a:xfrm>
          <a:prstGeom prst="rect">
            <a:avLst/>
          </a:prstGeom>
          <a:gradFill>
            <a:gsLst>
              <a:gs pos="0">
                <a:srgbClr val="000000">
                  <a:alpha val="63000"/>
                </a:srgbClr>
              </a:gs>
              <a:gs pos="100000">
                <a:schemeClr val="accent1">
                  <a:alpha val="61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168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0AD7619-2AFB-4AED-A4FE-48997705D40A}"/>
              </a:ext>
            </a:extLst>
          </p:cNvPr>
          <p:cNvSpPr>
            <a:spLocks noGrp="1"/>
          </p:cNvSpPr>
          <p:nvPr>
            <p:ph type="title"/>
          </p:nvPr>
        </p:nvSpPr>
        <p:spPr>
          <a:xfrm>
            <a:off x="4295775" y="489508"/>
            <a:ext cx="7055622" cy="1421087"/>
          </a:xfrm>
        </p:spPr>
        <p:txBody>
          <a:bodyPr anchor="b">
            <a:normAutofit/>
          </a:bodyPr>
          <a:lstStyle/>
          <a:p>
            <a:r>
              <a:rPr lang="cs-CZ" sz="4000" dirty="0"/>
              <a:t>Potkan </a:t>
            </a:r>
            <a:br>
              <a:rPr lang="cs-CZ" sz="3700" dirty="0"/>
            </a:br>
            <a:r>
              <a:rPr lang="cs-CZ" sz="3700" dirty="0"/>
              <a:t>(</a:t>
            </a:r>
            <a:r>
              <a:rPr lang="cs-CZ" sz="3700" i="1" dirty="0" err="1"/>
              <a:t>Rattus</a:t>
            </a:r>
            <a:r>
              <a:rPr lang="cs-CZ" sz="3700" i="1" dirty="0"/>
              <a:t> </a:t>
            </a:r>
            <a:r>
              <a:rPr lang="cs-CZ" sz="3700" i="1" dirty="0" err="1"/>
              <a:t>norvegicus</a:t>
            </a:r>
            <a:r>
              <a:rPr lang="cs-CZ" sz="3700" i="1" dirty="0"/>
              <a:t> var. alba</a:t>
            </a:r>
            <a:r>
              <a:rPr lang="cs-CZ" sz="3700" dirty="0"/>
              <a:t>)</a:t>
            </a:r>
          </a:p>
        </p:txBody>
      </p:sp>
      <p:pic>
        <p:nvPicPr>
          <p:cNvPr id="4" name="Obrázek 3">
            <a:extLst>
              <a:ext uri="{FF2B5EF4-FFF2-40B4-BE49-F238E27FC236}">
                <a16:creationId xmlns:a16="http://schemas.microsoft.com/office/drawing/2014/main" id="{EE957C32-DFB1-411F-A009-7A1430D3D4AD}"/>
              </a:ext>
            </a:extLst>
          </p:cNvPr>
          <p:cNvPicPr>
            <a:picLocks noChangeAspect="1"/>
          </p:cNvPicPr>
          <p:nvPr/>
        </p:nvPicPr>
        <p:blipFill rotWithShape="1">
          <a:blip r:embed="rId2"/>
          <a:srcRect l="13566" r="35618"/>
          <a:stretch/>
        </p:blipFill>
        <p:spPr>
          <a:xfrm>
            <a:off x="0" y="905887"/>
            <a:ext cx="3791803" cy="4589025"/>
          </a:xfrm>
          <a:prstGeom prst="rect">
            <a:avLst/>
          </a:prstGeom>
        </p:spPr>
      </p:pic>
      <p:sp>
        <p:nvSpPr>
          <p:cNvPr id="3" name="Zástupný obsah 2">
            <a:extLst>
              <a:ext uri="{FF2B5EF4-FFF2-40B4-BE49-F238E27FC236}">
                <a16:creationId xmlns:a16="http://schemas.microsoft.com/office/drawing/2014/main" id="{7CAE6069-2041-4EBA-BC0E-91A1B2F020B7}"/>
              </a:ext>
            </a:extLst>
          </p:cNvPr>
          <p:cNvSpPr>
            <a:spLocks noGrp="1"/>
          </p:cNvSpPr>
          <p:nvPr>
            <p:ph idx="1"/>
          </p:nvPr>
        </p:nvSpPr>
        <p:spPr>
          <a:xfrm>
            <a:off x="4295775" y="2149311"/>
            <a:ext cx="7055623" cy="4034673"/>
          </a:xfrm>
        </p:spPr>
        <p:txBody>
          <a:bodyPr anchor="t">
            <a:normAutofit/>
          </a:bodyPr>
          <a:lstStyle/>
          <a:p>
            <a:r>
              <a:rPr lang="cs-CZ" sz="2000" dirty="0"/>
              <a:t>Podobné výhody jako myš, dokonalejší čich a inteligence, odolnější proti infekcím</a:t>
            </a:r>
          </a:p>
          <a:p>
            <a:r>
              <a:rPr lang="cs-CZ" sz="2000" dirty="0"/>
              <a:t>Testování metabolických poruch, kardiovaskulárních onemocnění, neurologických onemocnění a stresové zátěže</a:t>
            </a:r>
          </a:p>
          <a:p>
            <a:r>
              <a:rPr lang="cs-CZ" sz="2000" dirty="0"/>
              <a:t>Umí vyčenichat onemocnění u lidí</a:t>
            </a:r>
          </a:p>
          <a:p>
            <a:pPr marL="0" indent="0">
              <a:buNone/>
            </a:pPr>
            <a:r>
              <a:rPr lang="cs-CZ" sz="1800" b="0" i="1" dirty="0">
                <a:solidFill>
                  <a:srgbClr val="323232"/>
                </a:solidFill>
                <a:effectLst/>
                <a:latin typeface="Calibri" panose="020F0502020204030204" pitchFamily="34" charset="0"/>
                <a:cs typeface="Calibri" panose="020F0502020204030204" pitchFamily="34" charset="0"/>
              </a:rPr>
              <a:t>„Potkan je zvíře chytré a učenlivé, což je užitečné pro sledování poruch paměti, zhoršené schopnosti učení nebo prostorové orientace.“</a:t>
            </a:r>
          </a:p>
          <a:p>
            <a:pPr marL="0" indent="0">
              <a:buNone/>
            </a:pPr>
            <a:r>
              <a:rPr lang="cs-CZ" sz="1200" dirty="0">
                <a:hlinkClick r:id="rId3"/>
              </a:rPr>
              <a:t>https://vesmir.cz/cz/casopis/archiv-casopisu/2023/cislo-11/potkani-pomahaji-pri-studiu-alzheimerovy-nemoci.html</a:t>
            </a:r>
            <a:r>
              <a:rPr lang="cs-CZ" sz="1200" dirty="0"/>
              <a:t> </a:t>
            </a:r>
          </a:p>
          <a:p>
            <a:endParaRPr lang="cs-CZ" sz="1700" dirty="0"/>
          </a:p>
          <a:p>
            <a:r>
              <a:rPr lang="cs-CZ" sz="1400" dirty="0">
                <a:hlinkClick r:id="rId4"/>
              </a:rPr>
              <a:t>https://www.idnes.cz/technet/veda/potkani-krysy-mysi-ridi.A191023_153010_veda_mla</a:t>
            </a:r>
            <a:endParaRPr lang="cs-CZ" sz="1400" dirty="0"/>
          </a:p>
          <a:p>
            <a:r>
              <a:rPr lang="cs-CZ" sz="1400" dirty="0">
                <a:hlinkClick r:id="rId5"/>
              </a:rPr>
              <a:t>https://www.youtube.com/watch?v=7g2rxtWu_FM&amp;t=131s</a:t>
            </a:r>
            <a:endParaRPr lang="cs-CZ" sz="1400" dirty="0"/>
          </a:p>
        </p:txBody>
      </p:sp>
      <p:sp>
        <p:nvSpPr>
          <p:cNvPr id="20" name="Rectangle 1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kt 4">
            <a:extLst>
              <a:ext uri="{FF2B5EF4-FFF2-40B4-BE49-F238E27FC236}">
                <a16:creationId xmlns:a16="http://schemas.microsoft.com/office/drawing/2014/main" id="{FC75C38F-DA14-6D5A-B573-8428BC4C1B30}"/>
              </a:ext>
            </a:extLst>
          </p:cNvPr>
          <p:cNvGraphicFramePr>
            <a:graphicFrameLocks noChangeAspect="1"/>
          </p:cNvGraphicFramePr>
          <p:nvPr>
            <p:extLst>
              <p:ext uri="{D42A27DB-BD31-4B8C-83A1-F6EECF244321}">
                <p14:modId xmlns:p14="http://schemas.microsoft.com/office/powerpoint/2010/main" val="1302499601"/>
              </p:ext>
            </p:extLst>
          </p:nvPr>
        </p:nvGraphicFramePr>
        <p:xfrm>
          <a:off x="9056311" y="4447996"/>
          <a:ext cx="2461309" cy="1735988"/>
        </p:xfrm>
        <a:graphic>
          <a:graphicData uri="http://schemas.openxmlformats.org/presentationml/2006/ole">
            <mc:AlternateContent xmlns:mc="http://schemas.openxmlformats.org/markup-compatibility/2006">
              <mc:Choice xmlns:v="urn:schemas-microsoft-com:vml" Requires="v">
                <p:oleObj name="Acrobat Document" r:id="rId6" imgW="11182054" imgH="7886584" progId="Acrobat.Document.DC">
                  <p:embed/>
                </p:oleObj>
              </mc:Choice>
              <mc:Fallback>
                <p:oleObj name="Acrobat Document" r:id="rId6" imgW="11182054" imgH="7886584" progId="Acrobat.Document.DC">
                  <p:embed/>
                  <p:pic>
                    <p:nvPicPr>
                      <p:cNvPr id="0" name=""/>
                      <p:cNvPicPr/>
                      <p:nvPr/>
                    </p:nvPicPr>
                    <p:blipFill>
                      <a:blip r:embed="rId7"/>
                      <a:stretch>
                        <a:fillRect/>
                      </a:stretch>
                    </p:blipFill>
                    <p:spPr>
                      <a:xfrm>
                        <a:off x="9056311" y="4447996"/>
                        <a:ext cx="2461309" cy="1735988"/>
                      </a:xfrm>
                      <a:prstGeom prst="rect">
                        <a:avLst/>
                      </a:prstGeom>
                    </p:spPr>
                  </p:pic>
                </p:oleObj>
              </mc:Fallback>
            </mc:AlternateContent>
          </a:graphicData>
        </a:graphic>
      </p:graphicFrame>
    </p:spTree>
    <p:extLst>
      <p:ext uri="{BB962C8B-B14F-4D97-AF65-F5344CB8AC3E}">
        <p14:creationId xmlns:p14="http://schemas.microsoft.com/office/powerpoint/2010/main" val="13193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CB4B078-B7A8-76D0-4845-B6E4F326BCC5}"/>
              </a:ext>
            </a:extLst>
          </p:cNvPr>
          <p:cNvSpPr>
            <a:spLocks noGrp="1"/>
          </p:cNvSpPr>
          <p:nvPr>
            <p:ph type="title"/>
          </p:nvPr>
        </p:nvSpPr>
        <p:spPr>
          <a:xfrm>
            <a:off x="1136396" y="502021"/>
            <a:ext cx="6173262" cy="774329"/>
          </a:xfrm>
        </p:spPr>
        <p:txBody>
          <a:bodyPr anchor="b">
            <a:normAutofit/>
          </a:bodyPr>
          <a:lstStyle/>
          <a:p>
            <a:r>
              <a:rPr lang="cs-CZ" sz="4000" dirty="0"/>
              <a:t>Prase </a:t>
            </a:r>
          </a:p>
        </p:txBody>
      </p:sp>
      <p:sp>
        <p:nvSpPr>
          <p:cNvPr id="3" name="Zástupný obsah 2">
            <a:extLst>
              <a:ext uri="{FF2B5EF4-FFF2-40B4-BE49-F238E27FC236}">
                <a16:creationId xmlns:a16="http://schemas.microsoft.com/office/drawing/2014/main" id="{A1AAD432-E008-CC93-D395-4894C7925D27}"/>
              </a:ext>
            </a:extLst>
          </p:cNvPr>
          <p:cNvSpPr>
            <a:spLocks noGrp="1"/>
          </p:cNvSpPr>
          <p:nvPr>
            <p:ph idx="1"/>
          </p:nvPr>
        </p:nvSpPr>
        <p:spPr>
          <a:xfrm>
            <a:off x="1136396" y="1628776"/>
            <a:ext cx="6464553" cy="4314826"/>
          </a:xfrm>
        </p:spPr>
        <p:txBody>
          <a:bodyPr>
            <a:normAutofit/>
          </a:bodyPr>
          <a:lstStyle/>
          <a:p>
            <a:r>
              <a:rPr lang="cs-CZ" sz="2400" dirty="0"/>
              <a:t>Podobná anatomie i fyziologie s člověkem</a:t>
            </a:r>
          </a:p>
          <a:p>
            <a:r>
              <a:rPr lang="cs-CZ" sz="2400" dirty="0"/>
              <a:t>Výzkum cévních a neurodegenerativních onemocnění</a:t>
            </a:r>
          </a:p>
          <a:p>
            <a:r>
              <a:rPr lang="cs-CZ" sz="2400" dirty="0"/>
              <a:t>Využití pro </a:t>
            </a:r>
            <a:r>
              <a:rPr lang="cs-CZ" sz="2400" b="1" dirty="0" err="1"/>
              <a:t>xenotransplantace</a:t>
            </a:r>
            <a:r>
              <a:rPr lang="cs-CZ" sz="2400" dirty="0"/>
              <a:t>, testování léčiv, genetické úpravy</a:t>
            </a:r>
          </a:p>
          <a:p>
            <a:r>
              <a:rPr lang="cs-CZ" sz="2400" dirty="0"/>
              <a:t>Finanční náročnost, etická otázka, riziko infekcí</a:t>
            </a:r>
          </a:p>
          <a:p>
            <a:endParaRPr lang="cs-CZ" sz="1900" dirty="0"/>
          </a:p>
          <a:p>
            <a:r>
              <a:rPr lang="cs-CZ" sz="1400" dirty="0">
                <a:hlinkClick r:id="rId2"/>
              </a:rPr>
              <a:t>https://vesmir.cz/cz/on-line-clanky/2023/12/ledviny-pro-transplantaci-narostou-praseti.html</a:t>
            </a:r>
            <a:r>
              <a:rPr lang="cs-CZ" sz="1400" dirty="0"/>
              <a:t> </a:t>
            </a:r>
          </a:p>
          <a:p>
            <a:r>
              <a:rPr lang="cs-CZ" sz="1400" dirty="0">
                <a:hlinkClick r:id="rId3"/>
              </a:rPr>
              <a:t>https://vesmir.cz/cz/casopis/archiv-casopisu/2022/cislo-7/imunologicka-uskali-xenotransplantaci.html</a:t>
            </a:r>
            <a:r>
              <a:rPr lang="cs-CZ" sz="1400" dirty="0"/>
              <a:t> </a:t>
            </a:r>
          </a:p>
          <a:p>
            <a:r>
              <a:rPr lang="cs-CZ" sz="1400" dirty="0">
                <a:hlinkClick r:id="rId4"/>
              </a:rPr>
              <a:t>https://www.youtube.com/watch?v=7tG8NH8fIdg</a:t>
            </a:r>
            <a:r>
              <a:rPr lang="cs-CZ" sz="1400" dirty="0"/>
              <a:t> - přednáška Jaroslava Petra</a:t>
            </a:r>
          </a:p>
        </p:txBody>
      </p:sp>
      <p:pic>
        <p:nvPicPr>
          <p:cNvPr id="2050" name="Picture 2" descr="Trasplantes: Los cerdos que fabricarán en su interior órganos humanos | EL  MUNDO">
            <a:extLst>
              <a:ext uri="{FF2B5EF4-FFF2-40B4-BE49-F238E27FC236}">
                <a16:creationId xmlns:a16="http://schemas.microsoft.com/office/drawing/2014/main" id="{925A96AD-39B9-2933-250B-FD62FA46ED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93" r="18996" b="3"/>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Lst>
        </p:spPr>
      </p:pic>
      <p:sp>
        <p:nvSpPr>
          <p:cNvPr id="2066" name="Rectangle 2065">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619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9AF161-7818-447B-8167-D9E8100351FF}"/>
              </a:ext>
            </a:extLst>
          </p:cNvPr>
          <p:cNvSpPr>
            <a:spLocks noGrp="1"/>
          </p:cNvSpPr>
          <p:nvPr>
            <p:ph type="title"/>
          </p:nvPr>
        </p:nvSpPr>
        <p:spPr>
          <a:xfrm>
            <a:off x="838200" y="365125"/>
            <a:ext cx="10515600" cy="1325563"/>
          </a:xfrm>
        </p:spPr>
        <p:txBody>
          <a:bodyPr>
            <a:normAutofit/>
          </a:bodyPr>
          <a:lstStyle/>
          <a:p>
            <a:r>
              <a:rPr lang="cs-CZ"/>
              <a:t>Další modelová zvířata</a:t>
            </a:r>
            <a:endParaRPr lang="cs-CZ" dirty="0"/>
          </a:p>
        </p:txBody>
      </p:sp>
      <p:graphicFrame>
        <p:nvGraphicFramePr>
          <p:cNvPr id="5" name="Zástupný obsah 2">
            <a:extLst>
              <a:ext uri="{FF2B5EF4-FFF2-40B4-BE49-F238E27FC236}">
                <a16:creationId xmlns:a16="http://schemas.microsoft.com/office/drawing/2014/main" id="{87802BD1-BCFE-4A50-85DF-5558C6ECA12D}"/>
              </a:ext>
            </a:extLst>
          </p:cNvPr>
          <p:cNvGraphicFramePr>
            <a:graphicFrameLocks noGrp="1"/>
          </p:cNvGraphicFramePr>
          <p:nvPr>
            <p:ph idx="1"/>
            <p:extLst>
              <p:ext uri="{D42A27DB-BD31-4B8C-83A1-F6EECF244321}">
                <p14:modId xmlns:p14="http://schemas.microsoft.com/office/powerpoint/2010/main" val="29112171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Ovál 18">
            <a:extLst>
              <a:ext uri="{FF2B5EF4-FFF2-40B4-BE49-F238E27FC236}">
                <a16:creationId xmlns:a16="http://schemas.microsoft.com/office/drawing/2014/main" id="{A6AB6B4A-DE1B-43F5-9187-3B08336D338F}"/>
              </a:ext>
            </a:extLst>
          </p:cNvPr>
          <p:cNvSpPr/>
          <p:nvPr/>
        </p:nvSpPr>
        <p:spPr>
          <a:xfrm>
            <a:off x="8094807" y="5185428"/>
            <a:ext cx="897246" cy="897246"/>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endParaRPr lang="cs-CZ"/>
          </a:p>
        </p:txBody>
      </p:sp>
      <p:pic>
        <p:nvPicPr>
          <p:cNvPr id="6" name="Grafický objekt 5" descr="Ryba">
            <a:extLst>
              <a:ext uri="{FF2B5EF4-FFF2-40B4-BE49-F238E27FC236}">
                <a16:creationId xmlns:a16="http://schemas.microsoft.com/office/drawing/2014/main" id="{381ABB06-D6C8-49C0-B1C2-BA9C3F63F9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6689" y="5257310"/>
            <a:ext cx="753481" cy="753481"/>
          </a:xfrm>
          <a:prstGeom prst="rect">
            <a:avLst/>
          </a:prstGeom>
        </p:spPr>
      </p:pic>
    </p:spTree>
    <p:extLst>
      <p:ext uri="{BB962C8B-B14F-4D97-AF65-F5344CB8AC3E}">
        <p14:creationId xmlns:p14="http://schemas.microsoft.com/office/powerpoint/2010/main" val="365746023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2EA998B-6BE6-4649-AC33-E04BD3813E69}"/>
              </a:ext>
            </a:extLst>
          </p:cNvPr>
          <p:cNvSpPr>
            <a:spLocks noGrp="1"/>
          </p:cNvSpPr>
          <p:nvPr>
            <p:ph type="title"/>
          </p:nvPr>
        </p:nvSpPr>
        <p:spPr>
          <a:xfrm>
            <a:off x="1371599" y="294538"/>
            <a:ext cx="9895951" cy="1033669"/>
          </a:xfrm>
        </p:spPr>
        <p:txBody>
          <a:bodyPr>
            <a:normAutofit/>
          </a:bodyPr>
          <a:lstStyle/>
          <a:p>
            <a:r>
              <a:rPr lang="cs-CZ" sz="6000" dirty="0">
                <a:solidFill>
                  <a:srgbClr val="FFFFFF"/>
                </a:solidFill>
              </a:rPr>
              <a:t>Etika</a:t>
            </a:r>
          </a:p>
        </p:txBody>
      </p:sp>
      <p:sp>
        <p:nvSpPr>
          <p:cNvPr id="3" name="Zástupný obsah 2">
            <a:extLst>
              <a:ext uri="{FF2B5EF4-FFF2-40B4-BE49-F238E27FC236}">
                <a16:creationId xmlns:a16="http://schemas.microsoft.com/office/drawing/2014/main" id="{825927FA-9E5A-4EEE-8CD9-1E71E2E78D84}"/>
              </a:ext>
            </a:extLst>
          </p:cNvPr>
          <p:cNvSpPr>
            <a:spLocks noGrp="1"/>
          </p:cNvSpPr>
          <p:nvPr>
            <p:ph idx="1"/>
          </p:nvPr>
        </p:nvSpPr>
        <p:spPr>
          <a:xfrm>
            <a:off x="1371599" y="2318197"/>
            <a:ext cx="9724031" cy="3683358"/>
          </a:xfrm>
        </p:spPr>
        <p:txBody>
          <a:bodyPr anchor="ctr">
            <a:normAutofit/>
          </a:bodyPr>
          <a:lstStyle/>
          <a:p>
            <a:r>
              <a:rPr lang="cs-CZ" sz="2000" dirty="0"/>
              <a:t>Je zvíře méně cenné oproti člověku?</a:t>
            </a:r>
          </a:p>
          <a:p>
            <a:r>
              <a:rPr lang="cs-CZ" sz="2000" dirty="0"/>
              <a:t>Proč je tak vnímáme?</a:t>
            </a:r>
          </a:p>
          <a:p>
            <a:r>
              <a:rPr lang="cs-CZ" sz="2000" dirty="0"/>
              <a:t>Proč je pes „důležitější“ než prase?</a:t>
            </a:r>
          </a:p>
          <a:p>
            <a:r>
              <a:rPr lang="cs-CZ" sz="2000" dirty="0"/>
              <a:t>Proč krávy jíme a koně ne?</a:t>
            </a:r>
          </a:p>
          <a:p>
            <a:r>
              <a:rPr lang="cs-CZ" sz="2000" dirty="0"/>
              <a:t>Je zvíře s člověkem šťastné?</a:t>
            </a:r>
          </a:p>
          <a:p>
            <a:r>
              <a:rPr lang="cs-CZ" sz="2000" dirty="0"/>
              <a:t>Kde je hranice?</a:t>
            </a:r>
          </a:p>
          <a:p>
            <a:r>
              <a:rPr lang="cs-CZ" sz="2000" dirty="0"/>
              <a:t>Je zvíře věc?</a:t>
            </a:r>
          </a:p>
        </p:txBody>
      </p:sp>
    </p:spTree>
    <p:extLst>
      <p:ext uri="{BB962C8B-B14F-4D97-AF65-F5344CB8AC3E}">
        <p14:creationId xmlns:p14="http://schemas.microsoft.com/office/powerpoint/2010/main" val="2807362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4" name="Rectangle 93">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CF64E8DF-2DF7-448E-89BF-8018791FECAA}"/>
              </a:ext>
            </a:extLst>
          </p:cNvPr>
          <p:cNvSpPr>
            <a:spLocks noGrp="1"/>
          </p:cNvSpPr>
          <p:nvPr>
            <p:ph type="title"/>
          </p:nvPr>
        </p:nvSpPr>
        <p:spPr>
          <a:xfrm>
            <a:off x="1629751" y="1118473"/>
            <a:ext cx="8924392" cy="1037867"/>
          </a:xfrm>
        </p:spPr>
        <p:txBody>
          <a:bodyPr>
            <a:normAutofit/>
          </a:bodyPr>
          <a:lstStyle/>
          <a:p>
            <a:pPr algn="ctr"/>
            <a:r>
              <a:rPr lang="cs-CZ"/>
              <a:t>Starověk</a:t>
            </a:r>
          </a:p>
        </p:txBody>
      </p:sp>
      <p:sp>
        <p:nvSpPr>
          <p:cNvPr id="98"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5176A6F1-2B3E-4553-A396-5A2B8A9CAE04}"/>
              </a:ext>
            </a:extLst>
          </p:cNvPr>
          <p:cNvSpPr>
            <a:spLocks noGrp="1"/>
          </p:cNvSpPr>
          <p:nvPr>
            <p:ph idx="1"/>
          </p:nvPr>
        </p:nvSpPr>
        <p:spPr>
          <a:xfrm>
            <a:off x="1264693" y="2924174"/>
            <a:ext cx="9662615" cy="2828925"/>
          </a:xfrm>
        </p:spPr>
        <p:txBody>
          <a:bodyPr>
            <a:normAutofit/>
          </a:bodyPr>
          <a:lstStyle/>
          <a:p>
            <a:r>
              <a:rPr lang="cs-CZ" sz="2200" i="1" dirty="0"/>
              <a:t>„Ať lidé panují nad mořskými rybami a nad nebeským ptactvem, nad zvířaty a nad celou zemí i nad každým plazem plazícím se po zemi.“ </a:t>
            </a:r>
            <a:r>
              <a:rPr lang="cs-CZ" sz="2200" dirty="0"/>
              <a:t>(Genesis 1:26)</a:t>
            </a:r>
          </a:p>
          <a:p>
            <a:r>
              <a:rPr lang="cs-CZ" sz="2200" i="1" dirty="0"/>
              <a:t>„Každý pohybující se živočich vám bude za pokrm;“</a:t>
            </a:r>
            <a:r>
              <a:rPr lang="cs-CZ" sz="2200" dirty="0"/>
              <a:t>(Genesis 9:3) </a:t>
            </a:r>
          </a:p>
          <a:p>
            <a:pPr marL="0" indent="0">
              <a:buNone/>
            </a:pPr>
            <a:endParaRPr lang="cs-CZ" sz="2200" dirty="0"/>
          </a:p>
          <a:p>
            <a:r>
              <a:rPr lang="cs-CZ" sz="2200" dirty="0"/>
              <a:t>Zvířata se ve Starém zákoně také velice často vyskytují na pozici obětí.</a:t>
            </a:r>
          </a:p>
          <a:p>
            <a:endParaRPr lang="cs-CZ" sz="2000" dirty="0"/>
          </a:p>
        </p:txBody>
      </p:sp>
    </p:spTree>
    <p:extLst>
      <p:ext uri="{BB962C8B-B14F-4D97-AF65-F5344CB8AC3E}">
        <p14:creationId xmlns:p14="http://schemas.microsoft.com/office/powerpoint/2010/main" val="194506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4C3BE41B-D41B-40F0-ACB0-7512B687D13C}"/>
              </a:ext>
            </a:extLst>
          </p:cNvPr>
          <p:cNvSpPr>
            <a:spLocks noGrp="1"/>
          </p:cNvSpPr>
          <p:nvPr>
            <p:ph type="title"/>
          </p:nvPr>
        </p:nvSpPr>
        <p:spPr>
          <a:xfrm>
            <a:off x="1629751" y="1118473"/>
            <a:ext cx="8924392" cy="1037867"/>
          </a:xfrm>
        </p:spPr>
        <p:txBody>
          <a:bodyPr>
            <a:normAutofit/>
          </a:bodyPr>
          <a:lstStyle/>
          <a:p>
            <a:pPr algn="ctr"/>
            <a:r>
              <a:rPr lang="cs-CZ"/>
              <a:t>Středověk</a:t>
            </a:r>
          </a:p>
        </p:txBody>
      </p:sp>
      <p:sp>
        <p:nvSpPr>
          <p:cNvPr id="83"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7923B2D-6B36-4067-8853-52E2107EDF94}"/>
              </a:ext>
            </a:extLst>
          </p:cNvPr>
          <p:cNvSpPr>
            <a:spLocks noGrp="1"/>
          </p:cNvSpPr>
          <p:nvPr>
            <p:ph idx="1"/>
          </p:nvPr>
        </p:nvSpPr>
        <p:spPr>
          <a:xfrm>
            <a:off x="1264693" y="2924174"/>
            <a:ext cx="9662615" cy="3063561"/>
          </a:xfrm>
        </p:spPr>
        <p:txBody>
          <a:bodyPr>
            <a:noAutofit/>
          </a:bodyPr>
          <a:lstStyle/>
          <a:p>
            <a:r>
              <a:rPr lang="cs-CZ" sz="2200" dirty="0"/>
              <a:t>Křesťanství </a:t>
            </a:r>
          </a:p>
          <a:p>
            <a:pPr lvl="1"/>
            <a:r>
              <a:rPr lang="cs-CZ" sz="2200" dirty="0"/>
              <a:t>Posvátnost lidského života, nikoli zvířecího</a:t>
            </a:r>
          </a:p>
          <a:p>
            <a:pPr lvl="1"/>
            <a:r>
              <a:rPr lang="cs-CZ" sz="2200" dirty="0"/>
              <a:t>Soudy se zvířaty, církevní procesy</a:t>
            </a:r>
          </a:p>
          <a:p>
            <a:pPr lvl="1"/>
            <a:endParaRPr lang="cs-CZ" sz="2200" dirty="0"/>
          </a:p>
          <a:p>
            <a:r>
              <a:rPr lang="cs-CZ" sz="2200" i="1" dirty="0"/>
              <a:t>Tomáš Akvinský</a:t>
            </a:r>
          </a:p>
          <a:p>
            <a:pPr lvl="1"/>
            <a:r>
              <a:rPr lang="cs-CZ" sz="2200" dirty="0"/>
              <a:t>Prosazoval soucit ke zvířatům - násilí na zvířatech vede i k násilí ke člověku</a:t>
            </a:r>
          </a:p>
          <a:p>
            <a:r>
              <a:rPr lang="cs-CZ" sz="2200" i="1" dirty="0"/>
              <a:t>František z Assisi</a:t>
            </a:r>
          </a:p>
          <a:p>
            <a:pPr lvl="1"/>
            <a:r>
              <a:rPr lang="cs-CZ" sz="2200" dirty="0"/>
              <a:t>Morální obhájce všeho živého</a:t>
            </a:r>
          </a:p>
          <a:p>
            <a:pPr marL="457200" lvl="1" indent="0">
              <a:buNone/>
            </a:pPr>
            <a:endParaRPr lang="cs-CZ" sz="2200" dirty="0"/>
          </a:p>
        </p:txBody>
      </p:sp>
    </p:spTree>
    <p:extLst>
      <p:ext uri="{BB962C8B-B14F-4D97-AF65-F5344CB8AC3E}">
        <p14:creationId xmlns:p14="http://schemas.microsoft.com/office/powerpoint/2010/main" val="312226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8CE9A96-E82F-4210-B0D7-59E5398F6D3C}"/>
              </a:ext>
            </a:extLst>
          </p:cNvPr>
          <p:cNvSpPr>
            <a:spLocks noGrp="1"/>
          </p:cNvSpPr>
          <p:nvPr>
            <p:ph type="title"/>
          </p:nvPr>
        </p:nvSpPr>
        <p:spPr>
          <a:xfrm>
            <a:off x="1136397" y="502022"/>
            <a:ext cx="9688296" cy="764804"/>
          </a:xfrm>
        </p:spPr>
        <p:txBody>
          <a:bodyPr anchor="b">
            <a:normAutofit/>
          </a:bodyPr>
          <a:lstStyle/>
          <a:p>
            <a:r>
              <a:rPr lang="cs-CZ" sz="4000" dirty="0"/>
              <a:t>Jak šel čas..</a:t>
            </a:r>
          </a:p>
        </p:txBody>
      </p:sp>
      <p:sp>
        <p:nvSpPr>
          <p:cNvPr id="3" name="Zástupný obsah 2">
            <a:extLst>
              <a:ext uri="{FF2B5EF4-FFF2-40B4-BE49-F238E27FC236}">
                <a16:creationId xmlns:a16="http://schemas.microsoft.com/office/drawing/2014/main" id="{3C46272E-6490-4192-9202-2F2F6CCBDFF0}"/>
              </a:ext>
            </a:extLst>
          </p:cNvPr>
          <p:cNvSpPr>
            <a:spLocks noGrp="1"/>
          </p:cNvSpPr>
          <p:nvPr>
            <p:ph idx="1"/>
          </p:nvPr>
        </p:nvSpPr>
        <p:spPr>
          <a:xfrm>
            <a:off x="1136397" y="1628775"/>
            <a:ext cx="9688296" cy="4243992"/>
          </a:xfrm>
        </p:spPr>
        <p:txBody>
          <a:bodyPr anchor="t">
            <a:normAutofit/>
          </a:bodyPr>
          <a:lstStyle/>
          <a:p>
            <a:r>
              <a:rPr lang="cs-CZ" sz="2400" dirty="0"/>
              <a:t>Před 50 tis. lety byl člověk lovec a sběrač</a:t>
            </a:r>
          </a:p>
          <a:p>
            <a:r>
              <a:rPr lang="cs-CZ" sz="2400" dirty="0"/>
              <a:t>Intenzivnější využívání potravních zdrojů </a:t>
            </a:r>
            <a:r>
              <a:rPr lang="cs-CZ" sz="2400" dirty="0">
                <a:sym typeface="Wingdings" panose="05000000000000000000" pitchFamily="2" charset="2"/>
              </a:rPr>
              <a:t> s</a:t>
            </a:r>
            <a:r>
              <a:rPr lang="cs-CZ" sz="2400" dirty="0"/>
              <a:t>ledování nároků živočichů na jejich růst a množení</a:t>
            </a:r>
          </a:p>
          <a:p>
            <a:pPr marL="0" indent="0">
              <a:buNone/>
            </a:pPr>
            <a:endParaRPr lang="cs-CZ" sz="2400" dirty="0"/>
          </a:p>
          <a:p>
            <a:r>
              <a:rPr lang="cs-CZ" sz="2400" dirty="0"/>
              <a:t>15 -10 tis let zpět </a:t>
            </a:r>
          </a:p>
          <a:p>
            <a:pPr lvl="1"/>
            <a:r>
              <a:rPr lang="cs-CZ" dirty="0"/>
              <a:t>Přechod z kočovného života na usedlý</a:t>
            </a:r>
          </a:p>
          <a:p>
            <a:pPr lvl="1"/>
            <a:r>
              <a:rPr lang="cs-CZ" dirty="0"/>
              <a:t>První pokusy o pěstování rostlin</a:t>
            </a:r>
          </a:p>
          <a:p>
            <a:pPr lvl="1"/>
            <a:r>
              <a:rPr lang="cs-CZ" dirty="0"/>
              <a:t>První pokusy chovu zvířat</a:t>
            </a:r>
          </a:p>
          <a:p>
            <a:endParaRPr lang="cs-CZ" sz="2000" dirty="0"/>
          </a:p>
        </p:txBody>
      </p:sp>
      <p:sp>
        <p:nvSpPr>
          <p:cNvPr id="43" name="Rectangle 4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408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50044863-7D23-40EC-A92E-ADAE14110359}"/>
              </a:ext>
            </a:extLst>
          </p:cNvPr>
          <p:cNvSpPr>
            <a:spLocks noGrp="1"/>
          </p:cNvSpPr>
          <p:nvPr>
            <p:ph type="title"/>
          </p:nvPr>
        </p:nvSpPr>
        <p:spPr>
          <a:xfrm>
            <a:off x="1629751" y="1118473"/>
            <a:ext cx="8924392" cy="1037867"/>
          </a:xfrm>
        </p:spPr>
        <p:txBody>
          <a:bodyPr>
            <a:normAutofit/>
          </a:bodyPr>
          <a:lstStyle/>
          <a:p>
            <a:pPr algn="ctr"/>
            <a:r>
              <a:rPr lang="cs-CZ"/>
              <a:t>Novověk</a:t>
            </a:r>
          </a:p>
        </p:txBody>
      </p:sp>
      <p:sp>
        <p:nvSpPr>
          <p:cNvPr id="47"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4152A015-5D3F-40F2-A131-3E371423A559}"/>
              </a:ext>
            </a:extLst>
          </p:cNvPr>
          <p:cNvSpPr>
            <a:spLocks noGrp="1"/>
          </p:cNvSpPr>
          <p:nvPr>
            <p:ph idx="1"/>
          </p:nvPr>
        </p:nvSpPr>
        <p:spPr>
          <a:xfrm>
            <a:off x="1264693" y="2924174"/>
            <a:ext cx="9662615" cy="3352801"/>
          </a:xfrm>
        </p:spPr>
        <p:txBody>
          <a:bodyPr>
            <a:normAutofit/>
          </a:bodyPr>
          <a:lstStyle/>
          <a:p>
            <a:r>
              <a:rPr lang="cs-CZ" sz="2200" dirty="0"/>
              <a:t>Člověk je potenciálním bohem a převyšuje ostatní tvory. </a:t>
            </a:r>
          </a:p>
          <a:p>
            <a:r>
              <a:rPr lang="cs-CZ" sz="2200" dirty="0"/>
              <a:t>Živočichové objektem vědeckého bádání</a:t>
            </a:r>
          </a:p>
          <a:p>
            <a:r>
              <a:rPr lang="cs-CZ" sz="2200" dirty="0"/>
              <a:t>Vivisekce - veliké množství biologicky a medicínsky relevantních objevů; bolestivá praktika pitvy zvířete zaživa </a:t>
            </a:r>
          </a:p>
          <a:p>
            <a:endParaRPr lang="cs-CZ" sz="2200" dirty="0"/>
          </a:p>
          <a:p>
            <a:r>
              <a:rPr lang="cs-CZ" sz="2200" i="1" dirty="0"/>
              <a:t>Jeremy </a:t>
            </a:r>
            <a:r>
              <a:rPr lang="cs-CZ" sz="2200" i="1" dirty="0" err="1"/>
              <a:t>Bentham</a:t>
            </a:r>
            <a:r>
              <a:rPr lang="cs-CZ" sz="2200" i="1" dirty="0"/>
              <a:t> </a:t>
            </a:r>
            <a:r>
              <a:rPr lang="cs-CZ" sz="2200" dirty="0"/>
              <a:t>– zastánce práv zvířat, položil základní otázku: „Mohou zvířata trpět?“</a:t>
            </a:r>
          </a:p>
        </p:txBody>
      </p:sp>
    </p:spTree>
    <p:extLst>
      <p:ext uri="{BB962C8B-B14F-4D97-AF65-F5344CB8AC3E}">
        <p14:creationId xmlns:p14="http://schemas.microsoft.com/office/powerpoint/2010/main" val="3324777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AA347275-B034-444B-BBDA-E6ECBBD1201D}"/>
              </a:ext>
            </a:extLst>
          </p:cNvPr>
          <p:cNvSpPr>
            <a:spLocks noGrp="1"/>
          </p:cNvSpPr>
          <p:nvPr>
            <p:ph type="title"/>
          </p:nvPr>
        </p:nvSpPr>
        <p:spPr>
          <a:xfrm>
            <a:off x="1629751" y="1118473"/>
            <a:ext cx="8924392" cy="1037867"/>
          </a:xfrm>
        </p:spPr>
        <p:txBody>
          <a:bodyPr>
            <a:normAutofit/>
          </a:bodyPr>
          <a:lstStyle/>
          <a:p>
            <a:pPr algn="ctr"/>
            <a:r>
              <a:rPr lang="cs-CZ"/>
              <a:t>19. století</a:t>
            </a:r>
          </a:p>
        </p:txBody>
      </p:sp>
      <p:sp>
        <p:nvSpPr>
          <p:cNvPr id="47"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B760EC4A-22DF-4B15-998F-79CF3303E828}"/>
              </a:ext>
            </a:extLst>
          </p:cNvPr>
          <p:cNvSpPr>
            <a:spLocks noGrp="1"/>
          </p:cNvSpPr>
          <p:nvPr>
            <p:ph idx="1"/>
          </p:nvPr>
        </p:nvSpPr>
        <p:spPr>
          <a:xfrm>
            <a:off x="1264693" y="2924174"/>
            <a:ext cx="9662615" cy="3271558"/>
          </a:xfrm>
        </p:spPr>
        <p:txBody>
          <a:bodyPr>
            <a:normAutofit lnSpcReduction="10000"/>
          </a:bodyPr>
          <a:lstStyle/>
          <a:p>
            <a:r>
              <a:rPr lang="cs-CZ" sz="2200" dirty="0"/>
              <a:t>Počátek uznání práv zvířat</a:t>
            </a:r>
          </a:p>
          <a:p>
            <a:r>
              <a:rPr lang="cs-CZ" sz="2200" dirty="0"/>
              <a:t>„éra výmluv“ </a:t>
            </a:r>
            <a:r>
              <a:rPr lang="cs-CZ" sz="2200" dirty="0">
                <a:sym typeface="Wingdings" panose="05000000000000000000" pitchFamily="2" charset="2"/>
              </a:rPr>
              <a:t> dodnes</a:t>
            </a:r>
          </a:p>
          <a:p>
            <a:endParaRPr lang="cs-CZ" sz="2200" dirty="0">
              <a:sym typeface="Wingdings" panose="05000000000000000000" pitchFamily="2" charset="2"/>
            </a:endParaRPr>
          </a:p>
          <a:p>
            <a:r>
              <a:rPr lang="cs-CZ" sz="2200" dirty="0"/>
              <a:t>Henry Salt - řeší detailně problematiku zneužívání zvířat a uznání jejich práv</a:t>
            </a:r>
            <a:br>
              <a:rPr lang="cs-CZ" sz="2000" dirty="0"/>
            </a:br>
            <a:br>
              <a:rPr lang="cs-CZ" sz="2000" dirty="0"/>
            </a:br>
            <a:r>
              <a:rPr lang="cs-CZ" sz="2000" i="1" dirty="0"/>
              <a:t>„Zvířata, která spočívají v „omezené svobodě“ mají právo žít svůj přirozený život limitovaný pouze minimální možnou měrou potřebami společnosti. Pokud je z nějakého důvodu musíme zabít, zabijme, a pokud musíme nevyhnutelně způsobit bolest, způsobme ji, ale bez pokrytectví a výmluv. Než ale cokoli z toho uděláme, a to je zásadní, musíme se přesvědčit, zda je náš čin opravdu nezbytný.“</a:t>
            </a:r>
          </a:p>
        </p:txBody>
      </p:sp>
    </p:spTree>
    <p:extLst>
      <p:ext uri="{BB962C8B-B14F-4D97-AF65-F5344CB8AC3E}">
        <p14:creationId xmlns:p14="http://schemas.microsoft.com/office/powerpoint/2010/main" val="3951888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47FE605-1F4A-4372-B0A2-E8746B3CF32F}"/>
              </a:ext>
            </a:extLst>
          </p:cNvPr>
          <p:cNvSpPr>
            <a:spLocks noGrp="1"/>
          </p:cNvSpPr>
          <p:nvPr>
            <p:ph type="title"/>
          </p:nvPr>
        </p:nvSpPr>
        <p:spPr>
          <a:xfrm>
            <a:off x="1371599" y="294538"/>
            <a:ext cx="9895951" cy="1033669"/>
          </a:xfrm>
        </p:spPr>
        <p:txBody>
          <a:bodyPr>
            <a:normAutofit/>
          </a:bodyPr>
          <a:lstStyle/>
          <a:p>
            <a:r>
              <a:rPr lang="cs-CZ" sz="6000" dirty="0">
                <a:solidFill>
                  <a:srgbClr val="FFFFFF"/>
                </a:solidFill>
              </a:rPr>
              <a:t>Etika</a:t>
            </a:r>
          </a:p>
        </p:txBody>
      </p:sp>
      <p:sp>
        <p:nvSpPr>
          <p:cNvPr id="3" name="Zástupný obsah 2">
            <a:extLst>
              <a:ext uri="{FF2B5EF4-FFF2-40B4-BE49-F238E27FC236}">
                <a16:creationId xmlns:a16="http://schemas.microsoft.com/office/drawing/2014/main" id="{6C97BCD1-A42C-46B7-9802-5D115C33DDF3}"/>
              </a:ext>
            </a:extLst>
          </p:cNvPr>
          <p:cNvSpPr>
            <a:spLocks noGrp="1"/>
          </p:cNvSpPr>
          <p:nvPr>
            <p:ph idx="1"/>
          </p:nvPr>
        </p:nvSpPr>
        <p:spPr>
          <a:xfrm>
            <a:off x="1371599" y="2318197"/>
            <a:ext cx="9724031" cy="3683358"/>
          </a:xfrm>
        </p:spPr>
        <p:txBody>
          <a:bodyPr anchor="ctr">
            <a:normAutofit/>
          </a:bodyPr>
          <a:lstStyle/>
          <a:p>
            <a:r>
              <a:rPr lang="cs-CZ" sz="2400" dirty="0"/>
              <a:t>Filosofická disciplína zkoumající morálku, morální lidské jednání zásady a normy, které uznává společnost</a:t>
            </a:r>
          </a:p>
          <a:p>
            <a:r>
              <a:rPr lang="cs-CZ" sz="2400" dirty="0"/>
              <a:t>Hodnotí člověka z hlediska dobra a zla</a:t>
            </a:r>
          </a:p>
          <a:p>
            <a:endParaRPr lang="cs-CZ" sz="2400" dirty="0"/>
          </a:p>
          <a:p>
            <a:r>
              <a:rPr lang="cs-CZ" sz="2400" dirty="0"/>
              <a:t>Erazim Kohák († únor 2020) </a:t>
            </a:r>
          </a:p>
          <a:p>
            <a:pPr lvl="1"/>
            <a:r>
              <a:rPr lang="cs-CZ" dirty="0"/>
              <a:t>Definuje environmentální etiku takto:</a:t>
            </a:r>
          </a:p>
          <a:p>
            <a:pPr marL="457200" lvl="1" indent="0">
              <a:buNone/>
            </a:pPr>
            <a:br>
              <a:rPr lang="cs-CZ" dirty="0"/>
            </a:br>
            <a:r>
              <a:rPr lang="cs-CZ" i="1" dirty="0"/>
              <a:t>„Soubor zásad a pravidel, která člověku naznačují, jak by se měl chovat ve svém obcování se vším mimolidským světem.“</a:t>
            </a:r>
          </a:p>
        </p:txBody>
      </p:sp>
    </p:spTree>
    <p:extLst>
      <p:ext uri="{BB962C8B-B14F-4D97-AF65-F5344CB8AC3E}">
        <p14:creationId xmlns:p14="http://schemas.microsoft.com/office/powerpoint/2010/main" val="1148390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522C082-4A09-4771-92C5-E09BA92108C9}"/>
              </a:ext>
            </a:extLst>
          </p:cNvPr>
          <p:cNvSpPr>
            <a:spLocks noGrp="1"/>
          </p:cNvSpPr>
          <p:nvPr>
            <p:ph type="title"/>
          </p:nvPr>
        </p:nvSpPr>
        <p:spPr>
          <a:xfrm>
            <a:off x="1371599" y="294538"/>
            <a:ext cx="9895951" cy="1033669"/>
          </a:xfrm>
        </p:spPr>
        <p:txBody>
          <a:bodyPr>
            <a:normAutofit/>
          </a:bodyPr>
          <a:lstStyle/>
          <a:p>
            <a:r>
              <a:rPr lang="cs-CZ" sz="6000" dirty="0">
                <a:solidFill>
                  <a:srgbClr val="FFFFFF"/>
                </a:solidFill>
              </a:rPr>
              <a:t>Právo</a:t>
            </a:r>
          </a:p>
        </p:txBody>
      </p:sp>
      <p:sp>
        <p:nvSpPr>
          <p:cNvPr id="3" name="Zástupný obsah 2">
            <a:extLst>
              <a:ext uri="{FF2B5EF4-FFF2-40B4-BE49-F238E27FC236}">
                <a16:creationId xmlns:a16="http://schemas.microsoft.com/office/drawing/2014/main" id="{C2A2B0ED-E0A3-472B-B06E-79B6ADC4A367}"/>
              </a:ext>
            </a:extLst>
          </p:cNvPr>
          <p:cNvSpPr>
            <a:spLocks noGrp="1"/>
          </p:cNvSpPr>
          <p:nvPr>
            <p:ph idx="1"/>
          </p:nvPr>
        </p:nvSpPr>
        <p:spPr>
          <a:xfrm>
            <a:off x="1371599" y="1998482"/>
            <a:ext cx="9724031" cy="4564980"/>
          </a:xfrm>
        </p:spPr>
        <p:txBody>
          <a:bodyPr anchor="ctr">
            <a:normAutofit fontScale="92500" lnSpcReduction="20000"/>
          </a:bodyPr>
          <a:lstStyle/>
          <a:p>
            <a:r>
              <a:rPr lang="cs-CZ" sz="2400" dirty="0"/>
              <a:t>Podle zákona o ochraně zvířat proti týrání je zvíře:</a:t>
            </a:r>
          </a:p>
          <a:p>
            <a:pPr marL="0" indent="0">
              <a:buNone/>
            </a:pPr>
            <a:r>
              <a:rPr lang="cs-CZ" sz="2400" i="1" dirty="0"/>
              <a:t>„Každý živý obratlovec s výjimkou člověka, nikoliv však plod nebo embryo.“</a:t>
            </a:r>
          </a:p>
          <a:p>
            <a:pPr marL="0" indent="0">
              <a:buNone/>
            </a:pPr>
            <a:endParaRPr lang="cs-CZ" sz="2400" i="1" dirty="0"/>
          </a:p>
          <a:p>
            <a:pPr lvl="1"/>
            <a:r>
              <a:rPr lang="cs-CZ" dirty="0"/>
              <a:t>Hospodářská zvířata, včetně zvěře</a:t>
            </a:r>
          </a:p>
          <a:p>
            <a:pPr lvl="1"/>
            <a:r>
              <a:rPr lang="cs-CZ" dirty="0"/>
              <a:t>Zvířata v zájmovém chovu</a:t>
            </a:r>
          </a:p>
          <a:p>
            <a:pPr lvl="2"/>
            <a:r>
              <a:rPr lang="cs-CZ" sz="2400" dirty="0"/>
              <a:t>Zvířata vyžadující zvláštní pozornost</a:t>
            </a:r>
          </a:p>
          <a:p>
            <a:pPr lvl="1"/>
            <a:r>
              <a:rPr lang="cs-CZ" dirty="0"/>
              <a:t>Přivlastněné zvíře – ulovené v souladu s předpisy</a:t>
            </a:r>
          </a:p>
          <a:p>
            <a:pPr lvl="1"/>
            <a:r>
              <a:rPr lang="cs-CZ" dirty="0"/>
              <a:t>Volně žijící zvíře – handicapované i v zajetí</a:t>
            </a:r>
          </a:p>
          <a:p>
            <a:pPr lvl="1"/>
            <a:r>
              <a:rPr lang="cs-CZ" dirty="0"/>
              <a:t>Pokusná zvířata</a:t>
            </a:r>
          </a:p>
          <a:p>
            <a:pPr marL="457200" lvl="1" indent="0">
              <a:buNone/>
            </a:pPr>
            <a:endParaRPr lang="cs-CZ" dirty="0"/>
          </a:p>
          <a:p>
            <a:pPr marL="0" indent="0">
              <a:buNone/>
            </a:pPr>
            <a:r>
              <a:rPr lang="cs-CZ" sz="2200" b="0" i="1" dirty="0">
                <a:solidFill>
                  <a:srgbClr val="323232"/>
                </a:solidFill>
                <a:effectLst/>
                <a:latin typeface="Calibri" panose="020F0502020204030204" pitchFamily="34" charset="0"/>
                <a:cs typeface="Calibri" panose="020F0502020204030204" pitchFamily="34" charset="0"/>
              </a:rPr>
              <a:t>„Z etického hlediska jsou naše zákony i praktické zacházení se zvířaty nevyrovnané: zatímco u laboratorních zvířat musí být každý bolestivý zákrok zdůvodněn a pokryt anestetiky či analgetiky, u mnohem většího počtu zvířat chovaných ve stájích jsou i krajně bolestivé zákroky plošně prováděny bez jakýchkoli opatření na zmírnění bolesti.“</a:t>
            </a:r>
          </a:p>
          <a:p>
            <a:pPr marL="0" indent="0">
              <a:buNone/>
            </a:pPr>
            <a:r>
              <a:rPr lang="cs-CZ" sz="1700" dirty="0">
                <a:latin typeface="Calibri" panose="020F0502020204030204" pitchFamily="34" charset="0"/>
                <a:cs typeface="Calibri" panose="020F0502020204030204" pitchFamily="34" charset="0"/>
                <a:hlinkClick r:id="rId2"/>
              </a:rPr>
              <a:t>https://vesmir.cz/cz/casopis/archiv-casopisu/2018/cislo-5/bolest-hospodarskych-zvirat.html</a:t>
            </a:r>
            <a:r>
              <a:rPr lang="cs-CZ" sz="1700" dirty="0">
                <a:solidFill>
                  <a:srgbClr val="323232"/>
                </a:solidFill>
                <a:latin typeface="Calibri" panose="020F0502020204030204" pitchFamily="34" charset="0"/>
                <a:cs typeface="Calibri" panose="020F0502020204030204" pitchFamily="34" charset="0"/>
              </a:rPr>
              <a:t> </a:t>
            </a:r>
            <a:endParaRPr lang="cs-CZ" sz="1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3526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ABB3302-3B22-47F8-8501-5976FC7EF0A4}"/>
              </a:ext>
            </a:extLst>
          </p:cNvPr>
          <p:cNvSpPr>
            <a:spLocks noGrp="1"/>
          </p:cNvSpPr>
          <p:nvPr>
            <p:ph type="title"/>
          </p:nvPr>
        </p:nvSpPr>
        <p:spPr>
          <a:xfrm>
            <a:off x="1371599" y="294538"/>
            <a:ext cx="9895951" cy="1033669"/>
          </a:xfrm>
        </p:spPr>
        <p:txBody>
          <a:bodyPr>
            <a:normAutofit/>
          </a:bodyPr>
          <a:lstStyle/>
          <a:p>
            <a:r>
              <a:rPr lang="cs-CZ" sz="6000" dirty="0">
                <a:solidFill>
                  <a:srgbClr val="FFFFFF"/>
                </a:solidFill>
              </a:rPr>
              <a:t>Právo</a:t>
            </a:r>
          </a:p>
        </p:txBody>
      </p:sp>
      <p:sp>
        <p:nvSpPr>
          <p:cNvPr id="3" name="Zástupný obsah 2">
            <a:extLst>
              <a:ext uri="{FF2B5EF4-FFF2-40B4-BE49-F238E27FC236}">
                <a16:creationId xmlns:a16="http://schemas.microsoft.com/office/drawing/2014/main" id="{BFEE4767-5999-4FAB-9636-E6579A149553}"/>
              </a:ext>
            </a:extLst>
          </p:cNvPr>
          <p:cNvSpPr>
            <a:spLocks noGrp="1"/>
          </p:cNvSpPr>
          <p:nvPr>
            <p:ph idx="1"/>
          </p:nvPr>
        </p:nvSpPr>
        <p:spPr>
          <a:xfrm>
            <a:off x="1371599" y="2318197"/>
            <a:ext cx="9724031" cy="3683358"/>
          </a:xfrm>
        </p:spPr>
        <p:txBody>
          <a:bodyPr anchor="ctr">
            <a:normAutofit/>
          </a:bodyPr>
          <a:lstStyle/>
          <a:p>
            <a:pPr marL="0" indent="0">
              <a:buNone/>
            </a:pPr>
            <a:r>
              <a:rPr lang="cs-CZ" sz="2400" i="1" dirty="0"/>
              <a:t>„Chovatelem je každá právnická nebo fyzická osoba, která drží nebo chová (dále jen "chová") zvíře nebo zvířata, trvale nebo dočasně, přemisťuje zvíře, nebo obchoduje se zvířaty, provozuje jatky, útulky, záchranné stanice, hotely a penziony pro zvířata nebo zoologické zahrady,</a:t>
            </a:r>
            <a:r>
              <a:rPr lang="cs-CZ" sz="2400" b="1" i="1" baseline="30000" dirty="0"/>
              <a:t> </a:t>
            </a:r>
            <a:r>
              <a:rPr lang="cs-CZ" sz="2400" i="1" dirty="0"/>
              <a:t>provádí pokusy na zvířeti nebo zvířatech anebo pořádá jejich veřejná vystoupení,“</a:t>
            </a:r>
          </a:p>
          <a:p>
            <a:pPr marL="0" indent="0">
              <a:buNone/>
            </a:pPr>
            <a:endParaRPr lang="cs-CZ" sz="2400" i="1" dirty="0"/>
          </a:p>
          <a:p>
            <a:r>
              <a:rPr lang="cs-CZ" sz="2400" dirty="0"/>
              <a:t>Zakazuje se týrání zvířat.</a:t>
            </a:r>
          </a:p>
          <a:p>
            <a:r>
              <a:rPr lang="cs-CZ" sz="2400" dirty="0"/>
              <a:t>Zakazují se všechny formy propagace týrání zvířat.</a:t>
            </a:r>
          </a:p>
          <a:p>
            <a:pPr marL="0" indent="0">
              <a:buNone/>
            </a:pPr>
            <a:endParaRPr lang="cs-CZ" sz="2000" i="1" dirty="0"/>
          </a:p>
        </p:txBody>
      </p:sp>
    </p:spTree>
    <p:extLst>
      <p:ext uri="{BB962C8B-B14F-4D97-AF65-F5344CB8AC3E}">
        <p14:creationId xmlns:p14="http://schemas.microsoft.com/office/powerpoint/2010/main" val="440903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51D4AA2-5852-4304-A883-5CB378A8B403}"/>
              </a:ext>
            </a:extLst>
          </p:cNvPr>
          <p:cNvSpPr>
            <a:spLocks noGrp="1"/>
          </p:cNvSpPr>
          <p:nvPr>
            <p:ph type="title"/>
          </p:nvPr>
        </p:nvSpPr>
        <p:spPr>
          <a:xfrm>
            <a:off x="1371599" y="294538"/>
            <a:ext cx="9895951" cy="1033669"/>
          </a:xfrm>
        </p:spPr>
        <p:txBody>
          <a:bodyPr>
            <a:normAutofit/>
          </a:bodyPr>
          <a:lstStyle/>
          <a:p>
            <a:r>
              <a:rPr lang="cs-CZ" sz="6000" dirty="0" err="1">
                <a:solidFill>
                  <a:srgbClr val="FFFFFF"/>
                </a:solidFill>
              </a:rPr>
              <a:t>Welfare</a:t>
            </a:r>
            <a:endParaRPr lang="cs-CZ" sz="6000" dirty="0">
              <a:solidFill>
                <a:srgbClr val="FFFFFF"/>
              </a:solidFill>
            </a:endParaRPr>
          </a:p>
        </p:txBody>
      </p:sp>
      <p:sp>
        <p:nvSpPr>
          <p:cNvPr id="3" name="Zástupný obsah 2">
            <a:extLst>
              <a:ext uri="{FF2B5EF4-FFF2-40B4-BE49-F238E27FC236}">
                <a16:creationId xmlns:a16="http://schemas.microsoft.com/office/drawing/2014/main" id="{E02B03BD-3425-461F-95BD-DA888D7549D3}"/>
              </a:ext>
            </a:extLst>
          </p:cNvPr>
          <p:cNvSpPr>
            <a:spLocks noGrp="1"/>
          </p:cNvSpPr>
          <p:nvPr>
            <p:ph idx="1"/>
          </p:nvPr>
        </p:nvSpPr>
        <p:spPr>
          <a:xfrm>
            <a:off x="1371599" y="2318197"/>
            <a:ext cx="9724031" cy="3683358"/>
          </a:xfrm>
        </p:spPr>
        <p:txBody>
          <a:bodyPr anchor="ctr">
            <a:normAutofit/>
          </a:bodyPr>
          <a:lstStyle/>
          <a:p>
            <a:r>
              <a:rPr lang="cs-CZ" sz="2400" dirty="0"/>
              <a:t>Moderní ochrana zvířat pohlíží na „pohodu“ (</a:t>
            </a:r>
            <a:r>
              <a:rPr lang="cs-CZ" sz="2400" dirty="0" err="1"/>
              <a:t>welfare</a:t>
            </a:r>
            <a:r>
              <a:rPr lang="cs-CZ" sz="2400" dirty="0"/>
              <a:t>) zvířat</a:t>
            </a:r>
          </a:p>
          <a:p>
            <a:pPr marL="0" indent="0">
              <a:buNone/>
            </a:pPr>
            <a:endParaRPr lang="cs-CZ" sz="2400" dirty="0"/>
          </a:p>
          <a:p>
            <a:r>
              <a:rPr lang="cs-CZ" sz="2400" dirty="0"/>
              <a:t>5 podmínek: </a:t>
            </a:r>
          </a:p>
          <a:p>
            <a:pPr lvl="1"/>
            <a:r>
              <a:rPr lang="cs-CZ" dirty="0"/>
              <a:t>Odstranění žízně a hladu</a:t>
            </a:r>
          </a:p>
          <a:p>
            <a:pPr lvl="1"/>
            <a:r>
              <a:rPr lang="cs-CZ" dirty="0"/>
              <a:t>Odstranění příčin vzniku bolesti, nemoci a zranění</a:t>
            </a:r>
          </a:p>
          <a:p>
            <a:pPr lvl="1"/>
            <a:r>
              <a:rPr lang="cs-CZ" dirty="0"/>
              <a:t>Odstranění příčin nepohody</a:t>
            </a:r>
          </a:p>
          <a:p>
            <a:pPr lvl="1"/>
            <a:r>
              <a:rPr lang="cs-CZ" dirty="0"/>
              <a:t>Odstranění příčin strachu a deprese</a:t>
            </a:r>
          </a:p>
          <a:p>
            <a:pPr lvl="1"/>
            <a:r>
              <a:rPr lang="cs-CZ" dirty="0"/>
              <a:t>Vytvoření podmínek pro uskutečnění přirozeného chování</a:t>
            </a:r>
          </a:p>
          <a:p>
            <a:pPr lvl="1"/>
            <a:endParaRPr lang="cs-CZ" sz="2000" dirty="0"/>
          </a:p>
        </p:txBody>
      </p:sp>
    </p:spTree>
    <p:extLst>
      <p:ext uri="{BB962C8B-B14F-4D97-AF65-F5344CB8AC3E}">
        <p14:creationId xmlns:p14="http://schemas.microsoft.com/office/powerpoint/2010/main" val="2643731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E170C19-99DE-422D-B57D-BDF79A27211B}"/>
              </a:ext>
            </a:extLst>
          </p:cNvPr>
          <p:cNvSpPr>
            <a:spLocks noGrp="1"/>
          </p:cNvSpPr>
          <p:nvPr>
            <p:ph type="title"/>
          </p:nvPr>
        </p:nvSpPr>
        <p:spPr>
          <a:xfrm>
            <a:off x="1371599" y="294538"/>
            <a:ext cx="9895951" cy="1033669"/>
          </a:xfrm>
        </p:spPr>
        <p:txBody>
          <a:bodyPr>
            <a:normAutofit/>
          </a:bodyPr>
          <a:lstStyle/>
          <a:p>
            <a:r>
              <a:rPr lang="cs-CZ" sz="6000" dirty="0">
                <a:solidFill>
                  <a:srgbClr val="FFFFFF"/>
                </a:solidFill>
              </a:rPr>
              <a:t>Organizace</a:t>
            </a:r>
          </a:p>
        </p:txBody>
      </p:sp>
      <p:sp>
        <p:nvSpPr>
          <p:cNvPr id="3" name="Zástupný obsah 2">
            <a:extLst>
              <a:ext uri="{FF2B5EF4-FFF2-40B4-BE49-F238E27FC236}">
                <a16:creationId xmlns:a16="http://schemas.microsoft.com/office/drawing/2014/main" id="{FDF8970A-7FA6-4E0F-96F5-BB177E4711F5}"/>
              </a:ext>
            </a:extLst>
          </p:cNvPr>
          <p:cNvSpPr>
            <a:spLocks noGrp="1"/>
          </p:cNvSpPr>
          <p:nvPr>
            <p:ph idx="1"/>
          </p:nvPr>
        </p:nvSpPr>
        <p:spPr>
          <a:xfrm>
            <a:off x="1371599" y="2038350"/>
            <a:ext cx="10029826" cy="4381499"/>
          </a:xfrm>
        </p:spPr>
        <p:txBody>
          <a:bodyPr anchor="ctr">
            <a:normAutofit fontScale="92500"/>
          </a:bodyPr>
          <a:lstStyle/>
          <a:p>
            <a:r>
              <a:rPr lang="cs-CZ" sz="2400" b="1" dirty="0"/>
              <a:t>Mezinárodní úmluva CITES </a:t>
            </a:r>
            <a:r>
              <a:rPr lang="cs-CZ" sz="2400" dirty="0"/>
              <a:t>– o mezinárodním obchodu s ohroženými druhy</a:t>
            </a:r>
          </a:p>
          <a:p>
            <a:r>
              <a:rPr lang="cs-CZ" sz="2400" dirty="0"/>
              <a:t>IUCN – světový svaz ochrany přírody</a:t>
            </a:r>
          </a:p>
          <a:p>
            <a:r>
              <a:rPr lang="cs-CZ" sz="2400" dirty="0"/>
              <a:t>WWF – světový fond pro přírodu</a:t>
            </a:r>
          </a:p>
          <a:p>
            <a:endParaRPr lang="cs-CZ" sz="2400" dirty="0"/>
          </a:p>
          <a:p>
            <a:r>
              <a:rPr lang="cs-CZ" sz="2400" dirty="0"/>
              <a:t>PETA – organizace pro zastavení pokusů na zvířatech a jiného zneužívání</a:t>
            </a:r>
          </a:p>
          <a:p>
            <a:r>
              <a:rPr lang="cs-CZ" sz="2400" dirty="0"/>
              <a:t>WSPA – světová společnost na ochranu zvířat</a:t>
            </a:r>
          </a:p>
          <a:p>
            <a:r>
              <a:rPr lang="cs-CZ" sz="2400" dirty="0"/>
              <a:t>OIE – světová organizace pro zdraví zvířat</a:t>
            </a:r>
          </a:p>
          <a:p>
            <a:r>
              <a:rPr lang="cs-CZ" sz="2400" dirty="0" err="1"/>
              <a:t>Eurogroup</a:t>
            </a:r>
            <a:r>
              <a:rPr lang="cs-CZ" sz="2400" dirty="0"/>
              <a:t> </a:t>
            </a:r>
            <a:r>
              <a:rPr lang="cs-CZ" sz="2400" dirty="0" err="1"/>
              <a:t>for</a:t>
            </a:r>
            <a:r>
              <a:rPr lang="cs-CZ" sz="2400" dirty="0"/>
              <a:t> </a:t>
            </a:r>
            <a:r>
              <a:rPr lang="cs-CZ" sz="2400" dirty="0" err="1"/>
              <a:t>Animals</a:t>
            </a:r>
            <a:r>
              <a:rPr lang="cs-CZ" sz="2400" dirty="0"/>
              <a:t> – organizace pro zlepšení podmínek zacházení se zvířaty v EU</a:t>
            </a:r>
          </a:p>
          <a:p>
            <a:endParaRPr lang="cs-CZ" sz="2400" dirty="0"/>
          </a:p>
          <a:p>
            <a:r>
              <a:rPr lang="cs-CZ" sz="2400" dirty="0"/>
              <a:t>V ČR: SOS Zvířatům, Děti Země, Svoboda zvířat, Nadace na ochranu zvířat</a:t>
            </a:r>
          </a:p>
        </p:txBody>
      </p:sp>
    </p:spTree>
    <p:extLst>
      <p:ext uri="{BB962C8B-B14F-4D97-AF65-F5344CB8AC3E}">
        <p14:creationId xmlns:p14="http://schemas.microsoft.com/office/powerpoint/2010/main" val="1308203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text&#10;&#10;Popis byl vytvořen automaticky">
            <a:extLst>
              <a:ext uri="{FF2B5EF4-FFF2-40B4-BE49-F238E27FC236}">
                <a16:creationId xmlns:a16="http://schemas.microsoft.com/office/drawing/2014/main" id="{B9DA83E9-62EC-4FEC-ACB7-E23ED11668A9}"/>
              </a:ext>
            </a:extLst>
          </p:cNvPr>
          <p:cNvPicPr>
            <a:picLocks noChangeAspect="1"/>
          </p:cNvPicPr>
          <p:nvPr/>
        </p:nvPicPr>
        <p:blipFill>
          <a:blip r:embed="rId2"/>
          <a:stretch>
            <a:fillRect/>
          </a:stretch>
        </p:blipFill>
        <p:spPr>
          <a:xfrm>
            <a:off x="1285875" y="1638374"/>
            <a:ext cx="4597705" cy="4577272"/>
          </a:xfrm>
          <a:prstGeom prst="rect">
            <a:avLst/>
          </a:prstGeom>
        </p:spPr>
      </p:pic>
      <p:pic>
        <p:nvPicPr>
          <p:cNvPr id="4" name="Zástupný obsah 3" descr="Obsah obrázku zvíře, bílá, vsedě, obrazovka&#10;&#10;Popis byl vytvořen automaticky">
            <a:extLst>
              <a:ext uri="{FF2B5EF4-FFF2-40B4-BE49-F238E27FC236}">
                <a16:creationId xmlns:a16="http://schemas.microsoft.com/office/drawing/2014/main" id="{5B73F5B1-05D6-4C60-8A23-120D07867F91}"/>
              </a:ext>
            </a:extLst>
          </p:cNvPr>
          <p:cNvPicPr>
            <a:picLocks noGrp="1" noChangeAspect="1"/>
          </p:cNvPicPr>
          <p:nvPr>
            <p:ph idx="4294967295"/>
          </p:nvPr>
        </p:nvPicPr>
        <p:blipFill>
          <a:blip r:embed="rId3"/>
          <a:stretch>
            <a:fillRect/>
          </a:stretch>
        </p:blipFill>
        <p:spPr>
          <a:xfrm>
            <a:off x="6345164" y="1609077"/>
            <a:ext cx="4560959" cy="4606569"/>
          </a:xfrm>
          <a:prstGeom prst="rect">
            <a:avLst/>
          </a:prstGeom>
        </p:spPr>
      </p:pic>
    </p:spTree>
    <p:extLst>
      <p:ext uri="{BB962C8B-B14F-4D97-AF65-F5344CB8AC3E}">
        <p14:creationId xmlns:p14="http://schemas.microsoft.com/office/powerpoint/2010/main" val="270645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C12742C-8680-44D0-A4C9-87C5D51F8631}"/>
              </a:ext>
            </a:extLst>
          </p:cNvPr>
          <p:cNvSpPr>
            <a:spLocks noGrp="1"/>
          </p:cNvSpPr>
          <p:nvPr>
            <p:ph type="title"/>
          </p:nvPr>
        </p:nvSpPr>
        <p:spPr>
          <a:xfrm>
            <a:off x="1136398" y="457201"/>
            <a:ext cx="10117810" cy="787200"/>
          </a:xfrm>
        </p:spPr>
        <p:txBody>
          <a:bodyPr anchor="b">
            <a:normAutofit/>
          </a:bodyPr>
          <a:lstStyle/>
          <a:p>
            <a:r>
              <a:rPr lang="cs-CZ" sz="4000" dirty="0"/>
              <a:t>Chtě nechtě..</a:t>
            </a:r>
          </a:p>
        </p:txBody>
      </p:sp>
      <p:sp>
        <p:nvSpPr>
          <p:cNvPr id="3" name="Zástupný obsah 2">
            <a:extLst>
              <a:ext uri="{FF2B5EF4-FFF2-40B4-BE49-F238E27FC236}">
                <a16:creationId xmlns:a16="http://schemas.microsoft.com/office/drawing/2014/main" id="{04045F1C-2AD6-4C66-A1AD-75BB549D5AEF}"/>
              </a:ext>
            </a:extLst>
          </p:cNvPr>
          <p:cNvSpPr>
            <a:spLocks noGrp="1"/>
          </p:cNvSpPr>
          <p:nvPr>
            <p:ph idx="1"/>
          </p:nvPr>
        </p:nvSpPr>
        <p:spPr>
          <a:xfrm>
            <a:off x="1150286" y="1619250"/>
            <a:ext cx="6001836" cy="3994349"/>
          </a:xfrm>
        </p:spPr>
        <p:txBody>
          <a:bodyPr anchor="t">
            <a:normAutofit/>
          </a:bodyPr>
          <a:lstStyle/>
          <a:p>
            <a:r>
              <a:rPr lang="cs-CZ" sz="2000" dirty="0"/>
              <a:t>Samovolná domestikace</a:t>
            </a:r>
          </a:p>
          <a:p>
            <a:pPr lvl="1"/>
            <a:r>
              <a:rPr lang="cs-CZ" sz="2000" dirty="0"/>
              <a:t>Druh žijící v těsném kontaktu</a:t>
            </a:r>
          </a:p>
          <a:p>
            <a:pPr lvl="1"/>
            <a:r>
              <a:rPr lang="cs-CZ" sz="2000" dirty="0"/>
              <a:t>Druh těží z lidské činnosti</a:t>
            </a:r>
          </a:p>
          <a:p>
            <a:pPr lvl="1"/>
            <a:r>
              <a:rPr lang="cs-CZ" sz="2000" dirty="0"/>
              <a:t>Hlavní motivace nebyla materiálová</a:t>
            </a:r>
            <a:br>
              <a:rPr lang="cs-CZ" sz="2000" dirty="0"/>
            </a:br>
            <a:r>
              <a:rPr lang="cs-CZ" sz="2000" dirty="0"/>
              <a:t>(kočka, pes, holub)</a:t>
            </a:r>
          </a:p>
          <a:p>
            <a:pPr lvl="1"/>
            <a:endParaRPr lang="cs-CZ" sz="2000" dirty="0"/>
          </a:p>
          <a:p>
            <a:r>
              <a:rPr lang="cs-CZ" sz="2000" dirty="0"/>
              <a:t>Násilná domestikace</a:t>
            </a:r>
          </a:p>
          <a:p>
            <a:pPr lvl="1"/>
            <a:r>
              <a:rPr lang="cs-CZ" sz="2000" dirty="0"/>
              <a:t>Častější </a:t>
            </a:r>
          </a:p>
          <a:p>
            <a:pPr lvl="1"/>
            <a:r>
              <a:rPr lang="cs-CZ" sz="2000" dirty="0"/>
              <a:t>Záměrný odchyt, množení a chov v zajetí</a:t>
            </a:r>
          </a:p>
          <a:p>
            <a:pPr lvl="1"/>
            <a:r>
              <a:rPr lang="cs-CZ" sz="2000" dirty="0"/>
              <a:t>Užitek potravní, bojový, dopravní, obdělávání půdy (tur, prase, kůň, buvol, drůbež)</a:t>
            </a:r>
          </a:p>
          <a:p>
            <a:pPr lvl="1"/>
            <a:endParaRPr lang="cs-CZ" sz="1900" dirty="0"/>
          </a:p>
        </p:txBody>
      </p:sp>
      <p:pic>
        <p:nvPicPr>
          <p:cNvPr id="4" name="Obrázek 3" descr="Obsah obrázku tráva, exteriér, plot, ovce&#10;&#10;Popis byl vytvořen automaticky">
            <a:extLst>
              <a:ext uri="{FF2B5EF4-FFF2-40B4-BE49-F238E27FC236}">
                <a16:creationId xmlns:a16="http://schemas.microsoft.com/office/drawing/2014/main" id="{8D2DE875-EAD8-468C-ABE4-D0B3105E4420}"/>
              </a:ext>
            </a:extLst>
          </p:cNvPr>
          <p:cNvPicPr>
            <a:picLocks noChangeAspect="1"/>
          </p:cNvPicPr>
          <p:nvPr/>
        </p:nvPicPr>
        <p:blipFill rotWithShape="1">
          <a:blip r:embed="rId2"/>
          <a:srcRect l="19475" r="11642" b="-1"/>
          <a:stretch/>
        </p:blipFill>
        <p:spPr>
          <a:xfrm>
            <a:off x="7591425" y="1551870"/>
            <a:ext cx="4156696" cy="4028039"/>
          </a:xfrm>
          <a:prstGeom prst="rect">
            <a:avLst/>
          </a:prstGeom>
        </p:spPr>
      </p:pic>
      <p:sp>
        <p:nvSpPr>
          <p:cNvPr id="26" name="Rectangle 25">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553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B325443-40B0-42D7-AAF5-587EB0953D50}"/>
              </a:ext>
            </a:extLst>
          </p:cNvPr>
          <p:cNvSpPr>
            <a:spLocks noGrp="1"/>
          </p:cNvSpPr>
          <p:nvPr>
            <p:ph type="title"/>
          </p:nvPr>
        </p:nvSpPr>
        <p:spPr>
          <a:xfrm>
            <a:off x="1136396" y="502022"/>
            <a:ext cx="6173262" cy="764804"/>
          </a:xfrm>
        </p:spPr>
        <p:txBody>
          <a:bodyPr anchor="b">
            <a:normAutofit/>
          </a:bodyPr>
          <a:lstStyle/>
          <a:p>
            <a:r>
              <a:rPr lang="cs-CZ" sz="4000" dirty="0"/>
              <a:t>Domestikace nyní</a:t>
            </a:r>
          </a:p>
        </p:txBody>
      </p:sp>
      <p:sp>
        <p:nvSpPr>
          <p:cNvPr id="3" name="Zástupný obsah 2">
            <a:extLst>
              <a:ext uri="{FF2B5EF4-FFF2-40B4-BE49-F238E27FC236}">
                <a16:creationId xmlns:a16="http://schemas.microsoft.com/office/drawing/2014/main" id="{1EAE3D66-13DB-4C32-A016-489DDFFC5B18}"/>
              </a:ext>
            </a:extLst>
          </p:cNvPr>
          <p:cNvSpPr>
            <a:spLocks noGrp="1"/>
          </p:cNvSpPr>
          <p:nvPr>
            <p:ph idx="1"/>
          </p:nvPr>
        </p:nvSpPr>
        <p:spPr>
          <a:xfrm>
            <a:off x="1136396" y="1619250"/>
            <a:ext cx="6769354" cy="4448175"/>
          </a:xfrm>
        </p:spPr>
        <p:txBody>
          <a:bodyPr>
            <a:normAutofit/>
          </a:bodyPr>
          <a:lstStyle/>
          <a:p>
            <a:pPr marL="0" indent="0">
              <a:buNone/>
            </a:pPr>
            <a:r>
              <a:rPr lang="cs-CZ" sz="2000" dirty="0"/>
              <a:t>Není ukončena - různý stupeň osvojení (farmy jelenů, norků)</a:t>
            </a:r>
          </a:p>
          <a:p>
            <a:r>
              <a:rPr lang="cs-CZ" sz="2000" dirty="0"/>
              <a:t>Hospodářské zvíře </a:t>
            </a:r>
          </a:p>
          <a:p>
            <a:pPr lvl="1"/>
            <a:r>
              <a:rPr lang="cs-CZ" sz="2000" dirty="0"/>
              <a:t>chované pro hospodářský užitek (potrava, práce) </a:t>
            </a:r>
          </a:p>
          <a:p>
            <a:r>
              <a:rPr lang="cs-CZ" sz="2000" dirty="0"/>
              <a:t>Domácí zvíře </a:t>
            </a:r>
          </a:p>
          <a:p>
            <a:pPr lvl="1"/>
            <a:r>
              <a:rPr lang="cs-CZ" sz="2000" dirty="0"/>
              <a:t>s člověkem pod „jednou střechou“</a:t>
            </a:r>
          </a:p>
          <a:p>
            <a:pPr lvl="1"/>
            <a:r>
              <a:rPr lang="cs-CZ" sz="2000" dirty="0"/>
              <a:t>zájmovým chovem </a:t>
            </a:r>
          </a:p>
          <a:p>
            <a:pPr lvl="1"/>
            <a:r>
              <a:rPr lang="cs-CZ" sz="2000" dirty="0"/>
              <a:t>nesleduje přímý hospodářský užitek</a:t>
            </a:r>
          </a:p>
          <a:p>
            <a:pPr marL="0" indent="0">
              <a:buNone/>
            </a:pPr>
            <a:endParaRPr lang="cs-CZ" sz="2000" dirty="0"/>
          </a:p>
          <a:p>
            <a:pPr marL="0" indent="0">
              <a:buNone/>
            </a:pPr>
            <a:r>
              <a:rPr lang="cs-CZ" sz="2000" dirty="0">
                <a:solidFill>
                  <a:schemeClr val="bg2">
                    <a:lumMod val="50000"/>
                  </a:schemeClr>
                </a:solidFill>
              </a:rPr>
              <a:t>	 domácí zvíře              X             hospodářské zvíře</a:t>
            </a:r>
          </a:p>
          <a:p>
            <a:pPr marL="0" indent="0">
              <a:buNone/>
            </a:pPr>
            <a:r>
              <a:rPr lang="cs-CZ" sz="2000" dirty="0">
                <a:solidFill>
                  <a:schemeClr val="bg2">
                    <a:lumMod val="50000"/>
                  </a:schemeClr>
                </a:solidFill>
              </a:rPr>
              <a:t>ekonomický zájem (množírny)            objekt zájmového chovu </a:t>
            </a:r>
          </a:p>
          <a:p>
            <a:pPr marL="0" indent="0">
              <a:buNone/>
            </a:pPr>
            <a:r>
              <a:rPr lang="cs-CZ" sz="2000" dirty="0">
                <a:solidFill>
                  <a:schemeClr val="bg2">
                    <a:lumMod val="50000"/>
                  </a:schemeClr>
                </a:solidFill>
              </a:rPr>
              <a:t>                                                             (atraktivita plemen, vzácnost)</a:t>
            </a:r>
          </a:p>
        </p:txBody>
      </p:sp>
      <p:pic>
        <p:nvPicPr>
          <p:cNvPr id="16" name="Picture 15" descr="Černá ovce mezi bílými ovcemi">
            <a:extLst>
              <a:ext uri="{FF2B5EF4-FFF2-40B4-BE49-F238E27FC236}">
                <a16:creationId xmlns:a16="http://schemas.microsoft.com/office/drawing/2014/main" id="{031B4041-F57F-2B7B-E17D-2D5B55BC91D6}"/>
              </a:ext>
            </a:extLst>
          </p:cNvPr>
          <p:cNvPicPr>
            <a:picLocks noChangeAspect="1"/>
          </p:cNvPicPr>
          <p:nvPr/>
        </p:nvPicPr>
        <p:blipFill rotWithShape="1">
          <a:blip r:embed="rId2"/>
          <a:srcRect l="30729" r="26876" b="1"/>
          <a:stretch/>
        </p:blipFill>
        <p:spPr>
          <a:xfrm>
            <a:off x="8115300" y="-12515"/>
            <a:ext cx="4076700" cy="6418631"/>
          </a:xfrm>
          <a:prstGeom prst="rect">
            <a:avLst/>
          </a:prstGeom>
        </p:spPr>
      </p:pic>
      <p:sp>
        <p:nvSpPr>
          <p:cNvPr id="22" name="Rectangle 2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359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DF8A5F0C-22FB-40D0-B0E0-C00D710A5EAE}"/>
              </a:ext>
            </a:extLst>
          </p:cNvPr>
          <p:cNvSpPr>
            <a:spLocks noGrp="1"/>
          </p:cNvSpPr>
          <p:nvPr>
            <p:ph type="title"/>
          </p:nvPr>
        </p:nvSpPr>
        <p:spPr>
          <a:xfrm>
            <a:off x="863029" y="1012004"/>
            <a:ext cx="3416158" cy="4795408"/>
          </a:xfrm>
        </p:spPr>
        <p:txBody>
          <a:bodyPr>
            <a:normAutofit/>
          </a:bodyPr>
          <a:lstStyle/>
          <a:p>
            <a:r>
              <a:rPr lang="cs-CZ">
                <a:solidFill>
                  <a:srgbClr val="FFFFFF"/>
                </a:solidFill>
              </a:rPr>
              <a:t>Co všechno jsme si podrobili…</a:t>
            </a:r>
          </a:p>
        </p:txBody>
      </p:sp>
      <p:graphicFrame>
        <p:nvGraphicFramePr>
          <p:cNvPr id="5" name="Zástupný obsah 2">
            <a:extLst>
              <a:ext uri="{FF2B5EF4-FFF2-40B4-BE49-F238E27FC236}">
                <a16:creationId xmlns:a16="http://schemas.microsoft.com/office/drawing/2014/main" id="{A50FAB3C-0BB5-4837-9229-35C28BC243A3}"/>
              </a:ext>
            </a:extLst>
          </p:cNvPr>
          <p:cNvGraphicFramePr>
            <a:graphicFrameLocks noGrp="1"/>
          </p:cNvGraphicFramePr>
          <p:nvPr>
            <p:ph idx="1"/>
            <p:extLst>
              <p:ext uri="{D42A27DB-BD31-4B8C-83A1-F6EECF244321}">
                <p14:modId xmlns:p14="http://schemas.microsoft.com/office/powerpoint/2010/main" val="35977444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bdélník 6">
            <a:extLst>
              <a:ext uri="{FF2B5EF4-FFF2-40B4-BE49-F238E27FC236}">
                <a16:creationId xmlns:a16="http://schemas.microsoft.com/office/drawing/2014/main" id="{911B4BFD-A94B-4E98-818C-8EF1970BB4DD}"/>
              </a:ext>
            </a:extLst>
          </p:cNvPr>
          <p:cNvSpPr/>
          <p:nvPr/>
        </p:nvSpPr>
        <p:spPr>
          <a:xfrm>
            <a:off x="5329646" y="501650"/>
            <a:ext cx="6378258" cy="276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bdélník 7">
            <a:extLst>
              <a:ext uri="{FF2B5EF4-FFF2-40B4-BE49-F238E27FC236}">
                <a16:creationId xmlns:a16="http://schemas.microsoft.com/office/drawing/2014/main" id="{80DE0B62-BDFE-416F-8FCC-4F6E0DDCA653}"/>
              </a:ext>
            </a:extLst>
          </p:cNvPr>
          <p:cNvSpPr/>
          <p:nvPr/>
        </p:nvSpPr>
        <p:spPr>
          <a:xfrm>
            <a:off x="5329646" y="4895940"/>
            <a:ext cx="6378258" cy="130887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F9DB85CC-9FB4-4AFD-AE97-57EF5F23A7ED}"/>
              </a:ext>
            </a:extLst>
          </p:cNvPr>
          <p:cNvSpPr/>
          <p:nvPr/>
        </p:nvSpPr>
        <p:spPr>
          <a:xfrm>
            <a:off x="5329646" y="3429000"/>
            <a:ext cx="6378258" cy="130887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79E3BEC7-DA87-4206-8F3E-754B64731279}"/>
              </a:ext>
            </a:extLst>
          </p:cNvPr>
          <p:cNvSpPr txBox="1"/>
          <p:nvPr/>
        </p:nvSpPr>
        <p:spPr>
          <a:xfrm>
            <a:off x="6759172" y="3729493"/>
            <a:ext cx="4948732" cy="707886"/>
          </a:xfrm>
          <a:prstGeom prst="rect">
            <a:avLst/>
          </a:prstGeom>
          <a:noFill/>
        </p:spPr>
        <p:txBody>
          <a:bodyPr wrap="square" rtlCol="0">
            <a:spAutoFit/>
          </a:bodyPr>
          <a:lstStyle/>
          <a:p>
            <a:r>
              <a:rPr lang="cs-CZ" sz="2000" dirty="0">
                <a:solidFill>
                  <a:schemeClr val="bg1"/>
                </a:solidFill>
              </a:rPr>
              <a:t>kur, kachna, husa, krůta, perlička, holub, pštros, papoušek, kanár, páv</a:t>
            </a:r>
          </a:p>
        </p:txBody>
      </p:sp>
      <p:sp>
        <p:nvSpPr>
          <p:cNvPr id="12" name="TextovéPole 11">
            <a:extLst>
              <a:ext uri="{FF2B5EF4-FFF2-40B4-BE49-F238E27FC236}">
                <a16:creationId xmlns:a16="http://schemas.microsoft.com/office/drawing/2014/main" id="{BD6DD18E-3BA1-42AE-9942-FCC471B16CC1}"/>
              </a:ext>
            </a:extLst>
          </p:cNvPr>
          <p:cNvSpPr txBox="1"/>
          <p:nvPr/>
        </p:nvSpPr>
        <p:spPr>
          <a:xfrm>
            <a:off x="6759172" y="5196432"/>
            <a:ext cx="4948732" cy="707886"/>
          </a:xfrm>
          <a:prstGeom prst="rect">
            <a:avLst/>
          </a:prstGeom>
          <a:noFill/>
        </p:spPr>
        <p:txBody>
          <a:bodyPr wrap="square" rtlCol="0">
            <a:spAutoFit/>
          </a:bodyPr>
          <a:lstStyle/>
          <a:p>
            <a:r>
              <a:rPr lang="cs-CZ" sz="2000" dirty="0">
                <a:solidFill>
                  <a:schemeClr val="bg1"/>
                </a:solidFill>
              </a:rPr>
              <a:t>hlemýžď, bourec morušový, včela, pakobylka, šváb ; ryby, obojživelníci, hadi</a:t>
            </a:r>
          </a:p>
        </p:txBody>
      </p:sp>
      <p:sp>
        <p:nvSpPr>
          <p:cNvPr id="13" name="TextovéPole 12">
            <a:extLst>
              <a:ext uri="{FF2B5EF4-FFF2-40B4-BE49-F238E27FC236}">
                <a16:creationId xmlns:a16="http://schemas.microsoft.com/office/drawing/2014/main" id="{1A8654E9-7075-45DC-A122-B35A690BB418}"/>
              </a:ext>
            </a:extLst>
          </p:cNvPr>
          <p:cNvSpPr txBox="1"/>
          <p:nvPr/>
        </p:nvSpPr>
        <p:spPr>
          <a:xfrm>
            <a:off x="6759172" y="916795"/>
            <a:ext cx="4948732" cy="1938992"/>
          </a:xfrm>
          <a:prstGeom prst="rect">
            <a:avLst/>
          </a:prstGeom>
          <a:noFill/>
        </p:spPr>
        <p:txBody>
          <a:bodyPr wrap="square" rtlCol="0">
            <a:spAutoFit/>
          </a:bodyPr>
          <a:lstStyle/>
          <a:p>
            <a:r>
              <a:rPr lang="cs-CZ" sz="2000" dirty="0">
                <a:solidFill>
                  <a:schemeClr val="bg1"/>
                </a:solidFill>
              </a:rPr>
              <a:t>savci – kůň, osel (mula, mezek); skot a příbuzné druhy - </a:t>
            </a:r>
            <a:r>
              <a:rPr lang="cs-CZ" sz="2000" dirty="0" err="1">
                <a:solidFill>
                  <a:schemeClr val="bg1"/>
                </a:solidFill>
              </a:rPr>
              <a:t>bali</a:t>
            </a:r>
            <a:r>
              <a:rPr lang="cs-CZ" sz="2000" dirty="0">
                <a:solidFill>
                  <a:schemeClr val="bg1"/>
                </a:solidFill>
              </a:rPr>
              <a:t>, </a:t>
            </a:r>
            <a:r>
              <a:rPr lang="cs-CZ" sz="2000" dirty="0" err="1">
                <a:solidFill>
                  <a:schemeClr val="bg1"/>
                </a:solidFill>
              </a:rPr>
              <a:t>gayal</a:t>
            </a:r>
            <a:r>
              <a:rPr lang="cs-CZ" sz="2000" dirty="0">
                <a:solidFill>
                  <a:schemeClr val="bg1"/>
                </a:solidFill>
              </a:rPr>
              <a:t>, jak, buvol, bizon; ovce; koza; prase; velbloud, lama, alpaka; sob, jelen, daněk, muflon; králík, kapybara, morče, laboratorní myš a potkan, křeček, nutrie; pes, kočka; liška, norek, činčila</a:t>
            </a:r>
          </a:p>
        </p:txBody>
      </p:sp>
      <p:pic>
        <p:nvPicPr>
          <p:cNvPr id="15" name="Grafický objekt 14" descr="Kůň">
            <a:extLst>
              <a:ext uri="{FF2B5EF4-FFF2-40B4-BE49-F238E27FC236}">
                <a16:creationId xmlns:a16="http://schemas.microsoft.com/office/drawing/2014/main" id="{0D9ACB61-D44D-48BA-A621-F14A6D5085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2855" y="1429091"/>
            <a:ext cx="914400" cy="914400"/>
          </a:xfrm>
          <a:prstGeom prst="rect">
            <a:avLst/>
          </a:prstGeom>
        </p:spPr>
      </p:pic>
      <p:pic>
        <p:nvPicPr>
          <p:cNvPr id="17" name="Grafický objekt 16" descr="Kohout">
            <a:extLst>
              <a:ext uri="{FF2B5EF4-FFF2-40B4-BE49-F238E27FC236}">
                <a16:creationId xmlns:a16="http://schemas.microsoft.com/office/drawing/2014/main" id="{B299702D-6591-440F-9102-CEE31283F8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7209" y="3626236"/>
            <a:ext cx="914400" cy="914400"/>
          </a:xfrm>
          <a:prstGeom prst="rect">
            <a:avLst/>
          </a:prstGeom>
        </p:spPr>
      </p:pic>
      <p:pic>
        <p:nvPicPr>
          <p:cNvPr id="19" name="Grafický objekt 18" descr="Včelí úl">
            <a:extLst>
              <a:ext uri="{FF2B5EF4-FFF2-40B4-BE49-F238E27FC236}">
                <a16:creationId xmlns:a16="http://schemas.microsoft.com/office/drawing/2014/main" id="{B98BE51B-20F6-4E75-82D3-C9B9F601BF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4647" y="5093175"/>
            <a:ext cx="914400" cy="914400"/>
          </a:xfrm>
          <a:prstGeom prst="rect">
            <a:avLst/>
          </a:prstGeom>
        </p:spPr>
      </p:pic>
    </p:spTree>
    <p:extLst>
      <p:ext uri="{BB962C8B-B14F-4D97-AF65-F5344CB8AC3E}">
        <p14:creationId xmlns:p14="http://schemas.microsoft.com/office/powerpoint/2010/main" val="226871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B0DB3F-104A-41D7-A170-CCE403710A7D}"/>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0D18B0C5-AFB5-4B2B-BCE5-43A925EE7D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113" y="0"/>
            <a:ext cx="9629774" cy="6845812"/>
          </a:xfrm>
        </p:spPr>
      </p:pic>
    </p:spTree>
    <p:extLst>
      <p:ext uri="{BB962C8B-B14F-4D97-AF65-F5344CB8AC3E}">
        <p14:creationId xmlns:p14="http://schemas.microsoft.com/office/powerpoint/2010/main" val="341025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EDE9E44-82A6-4946-80CD-370B374F9204}"/>
              </a:ext>
            </a:extLst>
          </p:cNvPr>
          <p:cNvSpPr>
            <a:spLocks noGrp="1"/>
          </p:cNvSpPr>
          <p:nvPr>
            <p:ph type="title"/>
          </p:nvPr>
        </p:nvSpPr>
        <p:spPr>
          <a:xfrm>
            <a:off x="838200" y="557188"/>
            <a:ext cx="10515600" cy="1133499"/>
          </a:xfrm>
        </p:spPr>
        <p:txBody>
          <a:bodyPr>
            <a:normAutofit/>
          </a:bodyPr>
          <a:lstStyle/>
          <a:p>
            <a:pPr algn="ctr"/>
            <a:r>
              <a:rPr lang="cs-CZ" sz="5200"/>
              <a:t>Nevýhody</a:t>
            </a:r>
          </a:p>
        </p:txBody>
      </p:sp>
      <p:graphicFrame>
        <p:nvGraphicFramePr>
          <p:cNvPr id="5" name="Zástupný obsah 2">
            <a:extLst>
              <a:ext uri="{FF2B5EF4-FFF2-40B4-BE49-F238E27FC236}">
                <a16:creationId xmlns:a16="http://schemas.microsoft.com/office/drawing/2014/main" id="{30B16F7F-2466-406B-B656-5C2CDAF595B6}"/>
              </a:ext>
            </a:extLst>
          </p:cNvPr>
          <p:cNvGraphicFramePr>
            <a:graphicFrameLocks noGrp="1"/>
          </p:cNvGraphicFramePr>
          <p:nvPr>
            <p:ph idx="1"/>
            <p:extLst>
              <p:ext uri="{D42A27DB-BD31-4B8C-83A1-F6EECF244321}">
                <p14:modId xmlns:p14="http://schemas.microsoft.com/office/powerpoint/2010/main" val="54785163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87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E0C9221-E589-4A45-A6D5-A12A5CB4C8BF}"/>
              </a:ext>
            </a:extLst>
          </p:cNvPr>
          <p:cNvSpPr>
            <a:spLocks noGrp="1"/>
          </p:cNvSpPr>
          <p:nvPr>
            <p:ph type="title"/>
          </p:nvPr>
        </p:nvSpPr>
        <p:spPr>
          <a:xfrm>
            <a:off x="1136397" y="502022"/>
            <a:ext cx="4959603" cy="764804"/>
          </a:xfrm>
        </p:spPr>
        <p:txBody>
          <a:bodyPr anchor="b">
            <a:normAutofit/>
          </a:bodyPr>
          <a:lstStyle/>
          <a:p>
            <a:r>
              <a:rPr lang="cs-CZ" sz="4000" dirty="0"/>
              <a:t>Změny</a:t>
            </a:r>
          </a:p>
        </p:txBody>
      </p:sp>
      <p:sp>
        <p:nvSpPr>
          <p:cNvPr id="3" name="Zástupný obsah 2">
            <a:extLst>
              <a:ext uri="{FF2B5EF4-FFF2-40B4-BE49-F238E27FC236}">
                <a16:creationId xmlns:a16="http://schemas.microsoft.com/office/drawing/2014/main" id="{8E6916E1-4F0A-45D4-AF73-EE41C0638B1C}"/>
              </a:ext>
            </a:extLst>
          </p:cNvPr>
          <p:cNvSpPr>
            <a:spLocks noGrp="1"/>
          </p:cNvSpPr>
          <p:nvPr>
            <p:ph idx="1"/>
          </p:nvPr>
        </p:nvSpPr>
        <p:spPr>
          <a:xfrm>
            <a:off x="1136397" y="1619250"/>
            <a:ext cx="5376045" cy="4321727"/>
          </a:xfrm>
        </p:spPr>
        <p:txBody>
          <a:bodyPr anchor="t">
            <a:normAutofit/>
          </a:bodyPr>
          <a:lstStyle/>
          <a:p>
            <a:pPr marL="0" indent="0">
              <a:buNone/>
            </a:pPr>
            <a:r>
              <a:rPr lang="cs-CZ" sz="1900" dirty="0"/>
              <a:t>Domestikace = přizpůsobení zvířat podmínkám prostředí </a:t>
            </a:r>
          </a:p>
          <a:p>
            <a:pPr marL="0" indent="0">
              <a:buNone/>
            </a:pPr>
            <a:r>
              <a:rPr lang="cs-CZ" sz="1900" dirty="0"/>
              <a:t>I přes změny jsou domestikovaná zvířata schopna života ve volné přírodě, avšak nikdy nedojde k návratu na původní úroveň </a:t>
            </a:r>
          </a:p>
          <a:p>
            <a:pPr>
              <a:buFont typeface="Wingdings" panose="05000000000000000000" pitchFamily="2" charset="2"/>
              <a:buChar char="à"/>
            </a:pPr>
            <a:r>
              <a:rPr lang="cs-CZ" sz="2400" b="1" dirty="0"/>
              <a:t>domestikace je nevratný proces</a:t>
            </a:r>
          </a:p>
          <a:p>
            <a:pPr marL="0" indent="0">
              <a:buNone/>
            </a:pPr>
            <a:r>
              <a:rPr lang="cs-CZ" sz="1900" dirty="0"/>
              <a:t>Změny:</a:t>
            </a:r>
          </a:p>
          <a:p>
            <a:r>
              <a:rPr lang="cs-CZ" sz="1900" dirty="0"/>
              <a:t>Morfologické</a:t>
            </a:r>
          </a:p>
          <a:p>
            <a:r>
              <a:rPr lang="cs-CZ" sz="1900" dirty="0"/>
              <a:t>Fyziologické</a:t>
            </a:r>
          </a:p>
          <a:p>
            <a:r>
              <a:rPr lang="cs-CZ" sz="1900" dirty="0"/>
              <a:t>Etologické</a:t>
            </a:r>
          </a:p>
        </p:txBody>
      </p:sp>
      <p:pic>
        <p:nvPicPr>
          <p:cNvPr id="5" name="Obrázek 4" descr="Obsah obrázku kreslení&#10;&#10;Popis byl vytvořen automaticky">
            <a:extLst>
              <a:ext uri="{FF2B5EF4-FFF2-40B4-BE49-F238E27FC236}">
                <a16:creationId xmlns:a16="http://schemas.microsoft.com/office/drawing/2014/main" id="{13C5BEC0-FE51-40F1-B259-6CDE231A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442" y="1720326"/>
            <a:ext cx="5201023" cy="3003590"/>
          </a:xfrm>
          <a:prstGeom prst="rect">
            <a:avLst/>
          </a:prstGeom>
        </p:spPr>
      </p:pic>
      <p:sp>
        <p:nvSpPr>
          <p:cNvPr id="21" name="Rectangle 2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473672"/>
      </p:ext>
    </p:extLst>
  </p:cSld>
  <p:clrMapOvr>
    <a:masterClrMapping/>
  </p:clrMapOvr>
</p:sld>
</file>

<file path=ppt/theme/theme1.xml><?xml version="1.0" encoding="utf-8"?>
<a:theme xmlns:a="http://schemas.openxmlformats.org/drawingml/2006/main" name="Motiv Office">
  <a:themeElements>
    <a:clrScheme name="Vlastní 7">
      <a:dk1>
        <a:sysClr val="windowText" lastClr="000000"/>
      </a:dk1>
      <a:lt1>
        <a:sysClr val="window" lastClr="FFFFFF"/>
      </a:lt1>
      <a:dk2>
        <a:srgbClr val="454551"/>
      </a:dk2>
      <a:lt2>
        <a:srgbClr val="EE81BD"/>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BF203CC9E5A6408935617002A8B8BB" ma:contentTypeVersion="2" ma:contentTypeDescription="Vytvoří nový dokument" ma:contentTypeScope="" ma:versionID="468325c20c1710756e3b383b21ba8cf5">
  <xsd:schema xmlns:xsd="http://www.w3.org/2001/XMLSchema" xmlns:xs="http://www.w3.org/2001/XMLSchema" xmlns:p="http://schemas.microsoft.com/office/2006/metadata/properties" xmlns:ns2="5e154d42-1245-4c87-875f-018d2d2fafb6" targetNamespace="http://schemas.microsoft.com/office/2006/metadata/properties" ma:root="true" ma:fieldsID="2ea0971257fee629a7757b9dad3d43f9" ns2:_="">
    <xsd:import namespace="5e154d42-1245-4c87-875f-018d2d2fafb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154d42-1245-4c87-875f-018d2d2fa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D93FDB-DB7B-471C-B066-9B2D2171F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154d42-1245-4c87-875f-018d2d2faf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F5F8F4-29C6-4222-914D-FDC02B931BC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E2523AD-78D2-42AE-A8ED-3C7643828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299</TotalTime>
  <Words>2152</Words>
  <Application>Microsoft Office PowerPoint</Application>
  <PresentationFormat>Širokoúhlá obrazovka</PresentationFormat>
  <Paragraphs>275</Paragraphs>
  <Slides>37</Slides>
  <Notes>1</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43" baseType="lpstr">
      <vt:lpstr>Arial</vt:lpstr>
      <vt:lpstr>Calibri</vt:lpstr>
      <vt:lpstr>Calibri Light</vt:lpstr>
      <vt:lpstr>Wingdings</vt:lpstr>
      <vt:lpstr>Motiv Office</vt:lpstr>
      <vt:lpstr>Acrobat Document</vt:lpstr>
      <vt:lpstr>Domestikace a etika</vt:lpstr>
      <vt:lpstr>Domestikace živočichů</vt:lpstr>
      <vt:lpstr>Jak šel čas..</vt:lpstr>
      <vt:lpstr>Chtě nechtě..</vt:lpstr>
      <vt:lpstr>Domestikace nyní</vt:lpstr>
      <vt:lpstr>Co všechno jsme si podrobili…</vt:lpstr>
      <vt:lpstr>Prezentace aplikace PowerPoint</vt:lpstr>
      <vt:lpstr>Nevýhody</vt:lpstr>
      <vt:lpstr>Změny</vt:lpstr>
      <vt:lpstr>Morfologické</vt:lpstr>
      <vt:lpstr>Fyziologické</vt:lpstr>
      <vt:lpstr>Etologické</vt:lpstr>
      <vt:lpstr>Včela a bourec</vt:lpstr>
      <vt:lpstr>Pes domácí  (Canis lupus f. familiaris)</vt:lpstr>
      <vt:lpstr>Kočka domácí  (Felis silvestris f. catus)</vt:lpstr>
      <vt:lpstr>Kůň domácí  (Equus caballus)</vt:lpstr>
      <vt:lpstr>Tur domácí  (Bos primigenius f. taurus)</vt:lpstr>
      <vt:lpstr>Prase domácí  (Sus scrofa f. domestica)</vt:lpstr>
      <vt:lpstr>Ovce domácí  (Ovis ammon f. aries)</vt:lpstr>
      <vt:lpstr>Koza domácí  (Capra aegagrus f. hircus)</vt:lpstr>
      <vt:lpstr>Kur domácí  (Gallus gallus f. domestica)</vt:lpstr>
      <vt:lpstr>Laboratorní chovy</vt:lpstr>
      <vt:lpstr>Myš laboratorní (Mus musculus var. alba)</vt:lpstr>
      <vt:lpstr>Potkan  (Rattus norvegicus var. alba)</vt:lpstr>
      <vt:lpstr>Prase </vt:lpstr>
      <vt:lpstr>Další modelová zvířata</vt:lpstr>
      <vt:lpstr>Etika</vt:lpstr>
      <vt:lpstr>Starověk</vt:lpstr>
      <vt:lpstr>Středověk</vt:lpstr>
      <vt:lpstr>Novověk</vt:lpstr>
      <vt:lpstr>19. století</vt:lpstr>
      <vt:lpstr>Etika</vt:lpstr>
      <vt:lpstr>Právo</vt:lpstr>
      <vt:lpstr>Právo</vt:lpstr>
      <vt:lpstr>Welfare</vt:lpstr>
      <vt:lpstr>Organizace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Domestikace a etika</dc:title>
  <dc:creator>Petra Černochová</dc:creator>
  <cp:lastModifiedBy>Petra Křížková</cp:lastModifiedBy>
  <cp:revision>19</cp:revision>
  <dcterms:created xsi:type="dcterms:W3CDTF">2020-02-11T11:14:37Z</dcterms:created>
  <dcterms:modified xsi:type="dcterms:W3CDTF">2024-03-13T12:49:37Z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0x01010091BF203CC9E5A6408935617002A8B8BB</vt:lpwstr>
  </property>
</Properties>
</file>