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6" r:id="rId5"/>
    <p:sldId id="271" r:id="rId6"/>
    <p:sldId id="370" r:id="rId7"/>
    <p:sldId id="371" r:id="rId8"/>
    <p:sldId id="336" r:id="rId9"/>
    <p:sldId id="362" r:id="rId10"/>
    <p:sldId id="363" r:id="rId11"/>
    <p:sldId id="276" r:id="rId12"/>
    <p:sldId id="372" r:id="rId13"/>
    <p:sldId id="385" r:id="rId14"/>
    <p:sldId id="373" r:id="rId15"/>
    <p:sldId id="280" r:id="rId16"/>
    <p:sldId id="339" r:id="rId17"/>
    <p:sldId id="340" r:id="rId18"/>
    <p:sldId id="341" r:id="rId19"/>
    <p:sldId id="342" r:id="rId20"/>
    <p:sldId id="285" r:id="rId21"/>
    <p:sldId id="337" r:id="rId22"/>
    <p:sldId id="338" r:id="rId23"/>
    <p:sldId id="288" r:id="rId24"/>
    <p:sldId id="297" r:id="rId25"/>
    <p:sldId id="344" r:id="rId26"/>
    <p:sldId id="345" r:id="rId27"/>
    <p:sldId id="303" r:id="rId28"/>
    <p:sldId id="305" r:id="rId29"/>
    <p:sldId id="374" r:id="rId30"/>
    <p:sldId id="296" r:id="rId31"/>
    <p:sldId id="377" r:id="rId32"/>
    <p:sldId id="386" r:id="rId33"/>
    <p:sldId id="378" r:id="rId34"/>
    <p:sldId id="379" r:id="rId35"/>
    <p:sldId id="380" r:id="rId36"/>
    <p:sldId id="381" r:id="rId37"/>
    <p:sldId id="382" r:id="rId38"/>
    <p:sldId id="387" r:id="rId39"/>
    <p:sldId id="383" r:id="rId40"/>
    <p:sldId id="384" r:id="rId41"/>
    <p:sldId id="388" r:id="rId42"/>
    <p:sldId id="306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7798DAF-E8D0-47DF-AC33-6A61432AF3D0}">
          <p14:sldIdLst>
            <p14:sldId id="256"/>
            <p14:sldId id="271"/>
            <p14:sldId id="370"/>
            <p14:sldId id="371"/>
            <p14:sldId id="336"/>
            <p14:sldId id="362"/>
            <p14:sldId id="363"/>
            <p14:sldId id="276"/>
            <p14:sldId id="372"/>
            <p14:sldId id="385"/>
            <p14:sldId id="373"/>
            <p14:sldId id="280"/>
            <p14:sldId id="339"/>
            <p14:sldId id="340"/>
            <p14:sldId id="341"/>
            <p14:sldId id="342"/>
            <p14:sldId id="285"/>
            <p14:sldId id="337"/>
            <p14:sldId id="338"/>
            <p14:sldId id="288"/>
            <p14:sldId id="297"/>
            <p14:sldId id="344"/>
            <p14:sldId id="345"/>
            <p14:sldId id="303"/>
            <p14:sldId id="305"/>
            <p14:sldId id="374"/>
            <p14:sldId id="296"/>
            <p14:sldId id="377"/>
            <p14:sldId id="386"/>
            <p14:sldId id="378"/>
            <p14:sldId id="379"/>
            <p14:sldId id="380"/>
            <p14:sldId id="381"/>
            <p14:sldId id="382"/>
            <p14:sldId id="387"/>
            <p14:sldId id="383"/>
            <p14:sldId id="384"/>
            <p14:sldId id="388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185" autoAdjust="0"/>
  </p:normalViewPr>
  <p:slideViewPr>
    <p:cSldViewPr snapToGrid="0">
      <p:cViewPr varScale="1">
        <p:scale>
          <a:sx n="80" d="100"/>
          <a:sy n="80" d="100"/>
        </p:scale>
        <p:origin x="16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D43D36E-F2AC-4720-A5E9-186F2BDB4A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/>
              <a:t>Proměna nedokonalá - Hemimetabola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E00FFAB-FAD3-4AC2-8E82-97CBA61769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FC24A-BFE6-4B59-A088-6B5AC201589A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2215D5-8C3D-4EF4-A2A3-CF01906749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85B998-ADC6-44C8-A2A6-8A09D9CFDD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51C98-4ECD-4718-A67D-B081C3F00E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2337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/>
              <a:t>Proměna nedokonalá - Hemimetabola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9FE86-7CCC-4078-BBF7-FD6E2B1AA774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624F7-52AB-4C59-83EF-4A0B90B1DD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0594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713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1812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E41E7-82BE-497A-A2AD-94479562CFD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87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barvivo hemocyanin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344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470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modifikované </a:t>
            </a:r>
            <a:r>
              <a:rPr lang="cs-CZ" dirty="0" err="1"/>
              <a:t>metanefridie</a:t>
            </a:r>
            <a:r>
              <a:rPr lang="cs-CZ" dirty="0"/>
              <a:t> = tykadlové žlázy</a:t>
            </a:r>
          </a:p>
        </p:txBody>
      </p:sp>
    </p:spTree>
    <p:extLst>
      <p:ext uri="{BB962C8B-B14F-4D97-AF65-F5344CB8AC3E}">
        <p14:creationId xmlns:p14="http://schemas.microsoft.com/office/powerpoint/2010/main" val="218689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661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Pěnodějky vytváří pěnovité obaly</a:t>
            </a:r>
          </a:p>
        </p:txBody>
      </p:sp>
    </p:spTree>
    <p:extLst>
      <p:ext uri="{BB962C8B-B14F-4D97-AF65-F5344CB8AC3E}">
        <p14:creationId xmlns:p14="http://schemas.microsoft.com/office/powerpoint/2010/main" val="377733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Býložravé (kněžice, ruměnice) – sají rostlinné šťávy x dravé (splešťule – má loupeživé nohy, bruslařka, štěnice – saje krev)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Také do proměny nedokonalé patří VŠI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642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08CFA-F9DA-444C-88CA-C173C4F21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9500CD-C0C3-4B54-9835-984E7F5E9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847715-3280-4B40-AE40-D4D370C2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C1A5-F129-4178-9670-B99DDBA1B8BF}" type="datetime1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0010D1-46D3-4DED-8C16-74843E33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C5E77A-5A09-43C7-8ADD-98EBE67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04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1662D-B90B-462C-B0A8-6897716BD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977F99-FF9A-4BC6-AAFE-CE9390866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B933F2-D2E4-49B7-8D4A-D143DE48C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1AA6-5431-465B-B835-3450FD2F74D7}" type="datetime1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C1F46D-5235-4805-BD59-FF982780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AD52C4-5C9C-4DBA-B68F-161DFD68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28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1CB1D20-90C2-422A-A3D6-771927163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A26840-8C83-4525-BF36-6F6A42F87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AB30E9-F100-4536-9989-7F2B7DC7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16B9-FDA2-48DD-859B-E4DBFA65AB53}" type="datetime1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BC7851-59FA-46C3-9AF4-513DE836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CB82B6-760C-4C8A-ADA0-F84414938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57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42DDF-BBA9-425F-A5E4-ADCBC7BA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09A7D9-1183-47DD-80B7-6F5B68642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25FEB5-2A14-42B6-85EA-4B0E7D7F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4545-CDA6-470F-9B13-12CC31C501BB}" type="datetime1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DC033D-A5D7-419D-A77F-7D16F9B5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F51407-E557-4371-8208-C6DD85E7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1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5550A4-985D-43F3-8D02-49D7D061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0D01C4-A041-468D-912D-4301CAEAB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97A3D7-8D95-42C8-85AB-25A2DAB3B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D167-86AD-49B8-A611-C1B526D26C7F}" type="datetime1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A1CB53-1AA3-4641-A270-C43EBC84B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5C7912-9B68-4C01-8968-8C1ADAF2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8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34905-963C-4D99-B175-BA40C781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ACB413-DF7C-42C7-9B12-58BAD7418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0744A8-D550-41B1-A648-5493CCED5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55ED58-950F-4F9D-8334-EC0156B1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349B-0D83-410B-9C85-625090B6F876}" type="datetime1">
              <a:rPr lang="cs-CZ" smtClean="0"/>
              <a:t>04.05.2024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3C9A2B-13AD-4289-B04F-C21D59D2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CCC6E4-36A3-472C-A302-5F6CEC36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71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84C45-F4FB-4853-BAD4-1FCB1D10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9437547-EA7C-4E29-8D06-930479EB1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0BD270-CC87-452E-AC48-E2DBC2D01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9CC9D6-048F-45CA-9F6B-A2AC88B8B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BA5D386-8787-48C6-82D6-3831600D4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F45ED83-D6C2-4C2C-A505-C5B36CCE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579B-B053-4CF2-84CE-483F7BE3BA0A}" type="datetime1">
              <a:rPr lang="cs-CZ" smtClean="0"/>
              <a:t>04.05.2024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AB50EE5-A96A-4B4F-8474-E2845F9F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2269CB6-F5EE-4B3A-9FC2-BD0C4A68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00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D45D4-276E-48FA-8988-828261F7F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723DBC-7250-4CCF-A092-B1067FE40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4632-4236-4995-A680-40199E200487}" type="datetime1">
              <a:rPr lang="cs-CZ" smtClean="0"/>
              <a:t>04.05.2024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52770A-434F-4A1C-8F02-A2D24647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2F8E05-1686-4E29-B47B-DA8470D0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40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0879E8E-08A6-44B9-A25C-48EBCEB6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0F5A-206A-4498-922F-ACAD579562A7}" type="datetime1">
              <a:rPr lang="cs-CZ" smtClean="0"/>
              <a:t>04.05.2024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12FA6D-8D1F-4C63-8F27-02F66D4F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FE579D-14F9-4D8A-8D89-021BF89D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73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4171E3-5A57-4480-B48A-8F2786A3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9EB9BE-7BE7-466A-AC09-51FF18CF8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436F48-88E6-44B2-B96D-44258928A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FA7D83-E8D2-4B34-909E-A5BE7F997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E60-62BF-45B3-85F3-2CDC21FCA42B}" type="datetime1">
              <a:rPr lang="cs-CZ" smtClean="0"/>
              <a:t>04.05.2024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D16DEC-1F40-4DCC-B5D1-418EA9F9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299BDA-7AAB-4763-A60C-95AE245F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90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1449E-D70C-4B58-A283-96639168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84C59F0-C138-4D98-A878-240EB2E81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D3C170-59AB-428C-9A91-20D1D656E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ED1016-67D7-47E6-B4C8-415556314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065CC-FB18-45B2-B20A-52B5F37193D5}" type="datetime1">
              <a:rPr lang="cs-CZ" smtClean="0"/>
              <a:t>04.05.2024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256755-E5A8-42FA-A02B-DD896C8A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Proměna nedokonalá - Hemimetabola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18B174-1F48-4B2B-9378-B5133FC9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83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25BB0C5-3CE9-4771-91F8-00DEF91FD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AC0CDB-ED2F-404B-BAFF-EF9069CA7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969BF1-6193-40A1-83B2-341ACAB47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B286-A1F0-4E88-BB6A-BC81242550FF}" type="datetime1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5F10AF-55C1-47CB-B977-CE68FB338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Proměna nedokonalá - Hemimetabola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9C177D-4232-44BF-B266-FF2ACFE69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2446B-2AB2-4D74-82B1-0B0FDE65D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77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mujrozhlas.cz/dobre-dopoledne/sekac-neni-pavouk-nemota-pavuciny-zije-jako-selma-jinak-je-podle-zoologa-pavl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youtube.com/watch?v=eiwsSvC-ECs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://www.casopisveronica.cz/clanek.php?id=816" TargetMode="External"/><Relationship Id="rId4" Type="http://schemas.openxmlformats.org/officeDocument/2006/relationships/hyperlink" Target="https://www.youtube.com/watch?v=ud5SdJs_iOw" TargetMode="Externa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hyperlink" Target="https://budejovice.rozhlas.cz/rak-ricni-a-rak-kamenac-z-prirody-mizi-likviduji-je-invazivni-druhy-ktere-lide-809220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www.zelenadomacnost.com/blog/index.php/2021/09/02/stinky-a-svinky/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://www.casopis-arnika.cz/pdf_clanky/arnika_2016_02%5b40-42%5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aktualne.cz/domaci/jsou-uzitecni-do-obydli-nechteji-jen-jim-stala-v-ceste-haji/r~3430700ec9a411e98776ac1f6b220ee8/" TargetMode="External"/><Relationship Id="rId2" Type="http://schemas.openxmlformats.org/officeDocument/2006/relationships/hyperlink" Target="https://ziva.avcr.cz/files/ziva/pdf/zaostreno-na-detail-povrchove-struktury-a-morfolo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zrbTl1x56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ziva.avcr.cz/files/ziva/pdf/za-hmyzem-na-jizni-moravu-entomologicka-exkurze-do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skatelevize.cz/porady/1114343127-videoatlas-nasi-prirody/210572230060008/" TargetMode="External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hyperlink" Target="https://www.youtube.com/watch?v=X7S-UXDuwFc" TargetMode="External"/><Relationship Id="rId5" Type="http://schemas.openxmlformats.org/officeDocument/2006/relationships/image" Target="../media/image84.png"/><Relationship Id="rId10" Type="http://schemas.openxmlformats.org/officeDocument/2006/relationships/hyperlink" Target="https://www.ziva.avcr.cz/files/ziva/pdf/strongylognathus-testaceus-paraziticky-mravenec-se.pdf" TargetMode="External"/><Relationship Id="rId4" Type="http://schemas.openxmlformats.org/officeDocument/2006/relationships/image" Target="../media/image83.png"/><Relationship Id="rId9" Type="http://schemas.openxmlformats.org/officeDocument/2006/relationships/hyperlink" Target="https://ekolist.cz/cz/publicistika/priroda/mravenci-a-jejich-podivuhodny-sve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hyperlink" Target="https://www.ziva.avcr.cz/files/ziva/pdf/predatori-suchozemskych-plzu-aneb-co-prozradi-praz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hyperlink" Target="https://ziva.avcr.cz/files/ziva/pdf/slunecko-vychodni-uzitecna-invaz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urovcoveinfo.cz/lykozrout" TargetMode="Externa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7" Type="http://schemas.openxmlformats.org/officeDocument/2006/relationships/image" Target="../media/image140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aktualne.cz/es-pesticid/r~2576fd148de311e9b38a0cc47ab5f122/r~3430700ec9a411e98776ac1f6b220ee8/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tal.nature.cz/redlist/v_cis_redlist.php?opener=&amp;vztazne_id=0&amp;order=KATEGORIE_IUCN&amp;orderhow=ASC" TargetMode="External"/><Relationship Id="rId5" Type="http://schemas.openxmlformats.org/officeDocument/2006/relationships/hyperlink" Target="https://sedmagenerace.cz/hmyz-leti-na-talir/" TargetMode="External"/><Relationship Id="rId4" Type="http://schemas.openxmlformats.org/officeDocument/2006/relationships/hyperlink" Target="https://hradec.rozhlas.cz/postavte-si-hmyzi-hotel-a-vase-zahradka-vam-podekuje-808904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.muni.cz/vite/10516-seznamte-se-zijici-fosilie-se-zazracnou-krv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muzeum3000.nm.cz/clanek/pavouci-v-lidskych-obydlich-%E2%80%93-1-di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hyperlink" Target="https://ziva.avcr.cz/files/ziva/pdf/objev-stepnika-moravskeho-noveho-zivocicha-popsan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D8A875-598E-4A26-AE43-1E17671E1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6664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DD195BB-D3BD-45D5-AF31-B343A1FD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cs-CZ" sz="9600" dirty="0">
                <a:solidFill>
                  <a:srgbClr val="FFFFFF"/>
                </a:solidFill>
              </a:rPr>
              <a:t>Členovci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FA517F-7DAC-4347-B04C-41DB3B60E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RNDr. Petra Křížková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59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812450-0873-9B69-BF18-58185C4E7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731" y="1925646"/>
            <a:ext cx="4269712" cy="3835697"/>
          </a:xfrm>
        </p:spPr>
        <p:txBody>
          <a:bodyPr/>
          <a:lstStyle/>
          <a:p>
            <a:r>
              <a:rPr lang="cs-CZ" sz="2800" dirty="0"/>
              <a:t>Běžník kopretinový</a:t>
            </a:r>
          </a:p>
          <a:p>
            <a:r>
              <a:rPr lang="cs-CZ" dirty="0" err="1"/>
              <a:t>Zápřednice</a:t>
            </a:r>
            <a:r>
              <a:rPr lang="cs-CZ" dirty="0"/>
              <a:t> jedovatá</a:t>
            </a:r>
          </a:p>
          <a:p>
            <a:r>
              <a:rPr lang="cs-CZ" sz="2800" dirty="0" err="1"/>
              <a:t>Stepník</a:t>
            </a:r>
            <a:r>
              <a:rPr lang="cs-CZ" sz="2800" dirty="0"/>
              <a:t> moravský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F64B49-BDE0-2AD8-FE00-A68045A41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08" y="1456193"/>
            <a:ext cx="3479293" cy="23195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EE6258-27BA-E8B0-9CBB-4EE18D48B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242"/>
            <a:ext cx="3556778" cy="23195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0A28886-57F8-3431-95E6-EF8057F02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45" y="3843495"/>
            <a:ext cx="4521758" cy="30145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017236-9F9C-9E6A-E6C5-109AE2249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495"/>
            <a:ext cx="4521758" cy="301450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4D7940B-98B5-CBB5-FEC8-0598C9AEE1D3}"/>
              </a:ext>
            </a:extLst>
          </p:cNvPr>
          <p:cNvSpPr txBox="1"/>
          <p:nvPr/>
        </p:nvSpPr>
        <p:spPr>
          <a:xfrm>
            <a:off x="9231086" y="6466114"/>
            <a:ext cx="2656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bg1">
                    <a:lumMod val="50000"/>
                  </a:schemeClr>
                </a:solidFill>
              </a:rPr>
              <a:t>www.prirodadokapsy.cz/blog/nejjedovatejsi-pavouci-v-cr-zaprednice-stepnik-a-vodouch/</a:t>
            </a:r>
          </a:p>
        </p:txBody>
      </p:sp>
    </p:spTree>
    <p:extLst>
      <p:ext uri="{BB962C8B-B14F-4D97-AF65-F5344CB8AC3E}">
        <p14:creationId xmlns:p14="http://schemas.microsoft.com/office/powerpoint/2010/main" val="30408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9198F-ABC3-445B-B589-BC345F40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22" y="518650"/>
            <a:ext cx="3587052" cy="938352"/>
          </a:xfrm>
        </p:spPr>
        <p:txBody>
          <a:bodyPr anchor="b">
            <a:normAutofit/>
          </a:bodyPr>
          <a:lstStyle/>
          <a:p>
            <a:r>
              <a:rPr lang="cs-CZ" sz="4000" dirty="0"/>
              <a:t>Řád: Sekáči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DF24DE-93EF-42B0-996D-AF3E38FAB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2" y="1998482"/>
            <a:ext cx="4363214" cy="4340868"/>
          </a:xfrm>
        </p:spPr>
        <p:txBody>
          <a:bodyPr anchor="t">
            <a:normAutofit/>
          </a:bodyPr>
          <a:lstStyle/>
          <a:p>
            <a:r>
              <a:rPr lang="cs-CZ" sz="2400" dirty="0"/>
              <a:t>Hlavohruď srostlá se zadečkem</a:t>
            </a:r>
          </a:p>
          <a:p>
            <a:r>
              <a:rPr lang="cs-CZ" sz="2400" dirty="0"/>
              <a:t>Dlouhá makadla (5. pár)</a:t>
            </a:r>
          </a:p>
          <a:p>
            <a:r>
              <a:rPr lang="cs-CZ" sz="2400" dirty="0"/>
              <a:t>Autotomie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Sekáč domácí</a:t>
            </a:r>
          </a:p>
          <a:p>
            <a:r>
              <a:rPr lang="cs-CZ" sz="2400" dirty="0" err="1"/>
              <a:t>Klepítník</a:t>
            </a:r>
            <a:r>
              <a:rPr lang="cs-CZ" sz="2400" dirty="0"/>
              <a:t> členěný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1400" dirty="0">
                <a:hlinkClick r:id="rId2"/>
              </a:rPr>
              <a:t>https://www.mujrozhlas.cz/dobre-dopoledne/sekac-neni-pavouk-nemota-pavuciny-zije-jako-selma-jinak-je-podle-zoologa-pavla</a:t>
            </a:r>
            <a:r>
              <a:rPr lang="cs-CZ" sz="1400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A8413C-AAD1-44D0-B027-7BF44DD73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78" r="2" b="13015"/>
          <a:stretch/>
        </p:blipFill>
        <p:spPr>
          <a:xfrm>
            <a:off x="5059523" y="10"/>
            <a:ext cx="7132477" cy="3383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C929DC-B2C0-4D78-8277-6BB7E30EE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58" r="-2" b="15842"/>
          <a:stretch/>
        </p:blipFill>
        <p:spPr>
          <a:xfrm>
            <a:off x="5059524" y="3474721"/>
            <a:ext cx="7132476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8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9CA7A-E0DC-4FD2-B684-959AECA7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21" y="520665"/>
            <a:ext cx="3678560" cy="770653"/>
          </a:xfrm>
        </p:spPr>
        <p:txBody>
          <a:bodyPr anchor="b">
            <a:normAutofit/>
          </a:bodyPr>
          <a:lstStyle/>
          <a:p>
            <a:r>
              <a:rPr lang="cs-CZ" sz="4000" dirty="0"/>
              <a:t>Řád: Roztoči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271DD-75F9-4D38-973B-43F10C651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1" y="1668544"/>
            <a:ext cx="4036171" cy="4949970"/>
          </a:xfrm>
        </p:spPr>
        <p:txBody>
          <a:bodyPr anchor="t">
            <a:normAutofit/>
          </a:bodyPr>
          <a:lstStyle/>
          <a:p>
            <a:r>
              <a:rPr lang="cs-CZ" sz="2400" dirty="0"/>
              <a:t>Srostlá hlavohruď se zadečkem</a:t>
            </a:r>
          </a:p>
          <a:p>
            <a:r>
              <a:rPr lang="cs-CZ" sz="2400" dirty="0"/>
              <a:t>Chelicery </a:t>
            </a:r>
            <a:r>
              <a:rPr lang="cs-CZ" sz="2400" dirty="0">
                <a:sym typeface="Wingdings" panose="05000000000000000000" pitchFamily="2" charset="2"/>
              </a:rPr>
              <a:t> bodavé ústrojí</a:t>
            </a:r>
            <a:endParaRPr lang="cs-CZ" sz="2400" dirty="0"/>
          </a:p>
          <a:p>
            <a:r>
              <a:rPr lang="cs-CZ" sz="2400" dirty="0"/>
              <a:t>Larvální stádia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Klíště obecné</a:t>
            </a:r>
          </a:p>
          <a:p>
            <a:pPr marL="0" indent="0">
              <a:buNone/>
            </a:pPr>
            <a:r>
              <a:rPr lang="cs-CZ" sz="1400" dirty="0">
                <a:solidFill>
                  <a:srgbClr val="FF0000"/>
                </a:solidFill>
                <a:hlinkClick r:id="rId3"/>
              </a:rPr>
              <a:t>https://www.youtube.com/watch?v=eiwsSvC-ECs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400" dirty="0">
                <a:solidFill>
                  <a:srgbClr val="FF0000"/>
                </a:solidFill>
                <a:hlinkClick r:id="rId4"/>
              </a:rPr>
              <a:t>https://www.youtube.com/watch?v=ud5SdJs_iOw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</a:p>
          <a:p>
            <a:r>
              <a:rPr lang="cs-CZ" sz="2400" dirty="0"/>
              <a:t>Sametka zarděnková</a:t>
            </a:r>
          </a:p>
          <a:p>
            <a:r>
              <a:rPr lang="cs-CZ" sz="2400" dirty="0"/>
              <a:t>Zákožka svrabová</a:t>
            </a:r>
          </a:p>
          <a:p>
            <a:r>
              <a:rPr lang="cs-CZ" sz="2400" dirty="0" err="1">
                <a:solidFill>
                  <a:srgbClr val="FF0000"/>
                </a:solidFill>
              </a:rPr>
              <a:t>Kleštík</a:t>
            </a:r>
            <a:r>
              <a:rPr lang="cs-CZ" sz="2400" dirty="0">
                <a:solidFill>
                  <a:srgbClr val="FF0000"/>
                </a:solidFill>
              </a:rPr>
              <a:t> včelí</a:t>
            </a:r>
          </a:p>
          <a:p>
            <a:pPr marL="0" indent="0">
              <a:buNone/>
            </a:pPr>
            <a:r>
              <a:rPr lang="cs-CZ" sz="1400" dirty="0">
                <a:solidFill>
                  <a:srgbClr val="FF0000"/>
                </a:solidFill>
                <a:hlinkClick r:id="rId5"/>
              </a:rPr>
              <a:t>http://www.casopisveronica.cz/clanek.php?id=816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290598-DB4E-4898-ADAC-893673EB3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42" r="17130" b="1"/>
          <a:stretch/>
        </p:blipFill>
        <p:spPr>
          <a:xfrm>
            <a:off x="4601056" y="10"/>
            <a:ext cx="3749040" cy="33832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091660-F64D-4780-9622-5ECC386E59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63" r="13407" b="2"/>
          <a:stretch/>
        </p:blipFill>
        <p:spPr>
          <a:xfrm>
            <a:off x="8442960" y="10"/>
            <a:ext cx="3749040" cy="33832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CB95356-EC36-4F4B-98EB-E5491A9DE0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92" r="18859" b="1"/>
          <a:stretch/>
        </p:blipFill>
        <p:spPr>
          <a:xfrm>
            <a:off x="4601056" y="3474722"/>
            <a:ext cx="3749040" cy="33832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EA1221-D675-4C93-B292-00754CA981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964" r="18101" b="-3"/>
          <a:stretch/>
        </p:blipFill>
        <p:spPr>
          <a:xfrm>
            <a:off x="8442960" y="3474719"/>
            <a:ext cx="374904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49F1D-4217-420D-83A0-6F7B5AA02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22" y="518650"/>
            <a:ext cx="5754608" cy="839549"/>
          </a:xfrm>
        </p:spPr>
        <p:txBody>
          <a:bodyPr anchor="b">
            <a:normAutofit/>
          </a:bodyPr>
          <a:lstStyle/>
          <a:p>
            <a:r>
              <a:rPr lang="cs-CZ" sz="4000" dirty="0"/>
              <a:t>3. Korýši (</a:t>
            </a:r>
            <a:r>
              <a:rPr lang="cs-CZ" sz="4000" dirty="0" err="1"/>
              <a:t>Crustacea</a:t>
            </a:r>
            <a:r>
              <a:rPr lang="cs-CZ" sz="40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A37ECE-1BA9-4381-AAF3-D7E0C8D16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2" y="2281286"/>
            <a:ext cx="6328488" cy="4058063"/>
          </a:xfrm>
        </p:spPr>
        <p:txBody>
          <a:bodyPr anchor="t">
            <a:normAutofit/>
          </a:bodyPr>
          <a:lstStyle/>
          <a:p>
            <a:r>
              <a:rPr lang="cs-CZ" sz="2400" dirty="0"/>
              <a:t>2 páry tykadel, 1 kusadla, 2 páry čelistí</a:t>
            </a:r>
          </a:p>
          <a:p>
            <a:r>
              <a:rPr lang="cs-CZ" sz="2400" dirty="0"/>
              <a:t>Dýchají žábrami</a:t>
            </a:r>
          </a:p>
          <a:p>
            <a:r>
              <a:rPr lang="cs-CZ" sz="2400" dirty="0"/>
              <a:t>Končetiny rozeklané, i na zadečku</a:t>
            </a:r>
          </a:p>
          <a:p>
            <a:r>
              <a:rPr lang="cs-CZ" sz="2400" dirty="0"/>
              <a:t>Krunýř</a:t>
            </a:r>
          </a:p>
          <a:p>
            <a:r>
              <a:rPr lang="cs-CZ" sz="2400" dirty="0"/>
              <a:t>Modifikované </a:t>
            </a:r>
            <a:r>
              <a:rPr lang="cs-CZ" sz="2400" dirty="0" err="1"/>
              <a:t>metanefridie</a:t>
            </a:r>
            <a:endParaRPr lang="cs-CZ" sz="2400" dirty="0"/>
          </a:p>
          <a:p>
            <a:r>
              <a:rPr lang="cs-CZ" sz="2400" dirty="0"/>
              <a:t>Gonochoristé, vývoj nepřímý</a:t>
            </a:r>
          </a:p>
          <a:p>
            <a:r>
              <a:rPr lang="cs-CZ" sz="2400" dirty="0"/>
              <a:t>Larva nauplius, </a:t>
            </a:r>
            <a:r>
              <a:rPr lang="cs-CZ" sz="2400" dirty="0" err="1"/>
              <a:t>zoea</a:t>
            </a: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657C6B-1D56-4356-9A10-32CAD6C69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6" r="1" b="861"/>
          <a:stretch/>
        </p:blipFill>
        <p:spPr>
          <a:xfrm>
            <a:off x="6800510" y="0"/>
            <a:ext cx="5391489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BBEDE9D-C38B-4B02-AD7C-3CDEA970E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491" y="2881413"/>
            <a:ext cx="2637181" cy="34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45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65794-82E4-4F73-BAD2-65B3A979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21" y="535235"/>
            <a:ext cx="3678560" cy="741625"/>
          </a:xfrm>
        </p:spPr>
        <p:txBody>
          <a:bodyPr anchor="b">
            <a:normAutofit/>
          </a:bodyPr>
          <a:lstStyle/>
          <a:p>
            <a:r>
              <a:rPr lang="cs-CZ" sz="4000" dirty="0"/>
              <a:t>Nižší korýši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F5F839-3672-4B7E-9491-0232E6B4F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1" y="1611984"/>
            <a:ext cx="4036171" cy="4962987"/>
          </a:xfrm>
        </p:spPr>
        <p:txBody>
          <a:bodyPr anchor="t">
            <a:normAutofit/>
          </a:bodyPr>
          <a:lstStyle/>
          <a:p>
            <a:r>
              <a:rPr lang="cs-CZ" sz="2400" dirty="0"/>
              <a:t>U nás běžně součást planktonu</a:t>
            </a:r>
          </a:p>
          <a:p>
            <a:r>
              <a:rPr lang="cs-CZ" sz="2400" dirty="0"/>
              <a:t>Drobné organismy</a:t>
            </a:r>
          </a:p>
          <a:p>
            <a:r>
              <a:rPr lang="cs-CZ" sz="2400" dirty="0"/>
              <a:t>Rozmanité světločivné orgány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Hrotnatka obecná</a:t>
            </a:r>
          </a:p>
          <a:p>
            <a:pPr lvl="1"/>
            <a:r>
              <a:rPr lang="cs-CZ" sz="2000" dirty="0"/>
              <a:t>partenogeneze</a:t>
            </a:r>
          </a:p>
          <a:p>
            <a:r>
              <a:rPr lang="cs-CZ" sz="2400" dirty="0">
                <a:solidFill>
                  <a:srgbClr val="FF0000"/>
                </a:solidFill>
              </a:rPr>
              <a:t>Žábronožka sněžní</a:t>
            </a:r>
          </a:p>
          <a:p>
            <a:r>
              <a:rPr lang="cs-CZ" sz="2400" dirty="0">
                <a:solidFill>
                  <a:srgbClr val="FF0000"/>
                </a:solidFill>
              </a:rPr>
              <a:t>Listonoh jarní (3)/letní (2)</a:t>
            </a:r>
          </a:p>
          <a:p>
            <a:pPr lvl="1"/>
            <a:r>
              <a:rPr lang="cs-CZ" sz="2000" dirty="0"/>
              <a:t>KO (kriticky ohrožený)</a:t>
            </a:r>
          </a:p>
          <a:p>
            <a:r>
              <a:rPr lang="cs-CZ" sz="2400" dirty="0">
                <a:solidFill>
                  <a:srgbClr val="FF0000"/>
                </a:solidFill>
              </a:rPr>
              <a:t>Buchanka obecná</a:t>
            </a:r>
          </a:p>
          <a:p>
            <a:endParaRPr lang="cs-CZ" sz="17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FF96183-6A58-492C-A298-92C3EB59B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33" r="4" b="9761"/>
          <a:stretch/>
        </p:blipFill>
        <p:spPr>
          <a:xfrm>
            <a:off x="4601056" y="0"/>
            <a:ext cx="3749040" cy="33832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D733A75-DEC6-453D-BA41-FF7AC5BD8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4" r="9447"/>
          <a:stretch/>
        </p:blipFill>
        <p:spPr>
          <a:xfrm>
            <a:off x="8442960" y="9"/>
            <a:ext cx="3749040" cy="338327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F9CF4F2-0B9E-4E9F-A329-D09A785F2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4" b="8964"/>
          <a:stretch/>
        </p:blipFill>
        <p:spPr>
          <a:xfrm>
            <a:off x="4731657" y="3474722"/>
            <a:ext cx="3618439" cy="33770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09A9B64-5145-4D68-87D2-99A106C79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11" r="-1" b="-1"/>
          <a:stretch/>
        </p:blipFill>
        <p:spPr>
          <a:xfrm>
            <a:off x="8442960" y="3474719"/>
            <a:ext cx="374904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FD166-0BF6-4E0B-A318-FA502B0BD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963" y="283712"/>
            <a:ext cx="4059381" cy="1657614"/>
          </a:xfrm>
        </p:spPr>
        <p:txBody>
          <a:bodyPr>
            <a:normAutofit/>
          </a:bodyPr>
          <a:lstStyle/>
          <a:p>
            <a:r>
              <a:rPr lang="cs-CZ" sz="3600" dirty="0"/>
              <a:t>Třída: Rakovci</a:t>
            </a:r>
            <a:br>
              <a:rPr lang="cs-CZ" sz="3600" dirty="0"/>
            </a:br>
            <a:r>
              <a:rPr lang="cs-CZ" sz="3200" dirty="0"/>
              <a:t>= vyšší korýši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BBCB56-0520-4AB5-AB48-E0A5FD6BE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3963" y="1941326"/>
            <a:ext cx="4059381" cy="463296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Pevný krunýř – svlékání</a:t>
            </a:r>
          </a:p>
          <a:p>
            <a:r>
              <a:rPr lang="cs-CZ" dirty="0"/>
              <a:t>Většinou mořští</a:t>
            </a:r>
          </a:p>
          <a:p>
            <a:r>
              <a:rPr lang="cs-CZ" dirty="0"/>
              <a:t>Gonochoristé, bez larvy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Rak říční </a:t>
            </a:r>
          </a:p>
          <a:p>
            <a:pPr lvl="1"/>
            <a:r>
              <a:rPr lang="cs-CZ" dirty="0"/>
              <a:t>KO</a:t>
            </a:r>
          </a:p>
          <a:p>
            <a:pPr lvl="1"/>
            <a:r>
              <a:rPr lang="cs-CZ" dirty="0"/>
              <a:t>Bioindikátor</a:t>
            </a:r>
          </a:p>
          <a:p>
            <a:pPr marL="179388" lvl="1" indent="0">
              <a:buNone/>
            </a:pPr>
            <a:r>
              <a:rPr lang="cs-CZ" sz="1500" dirty="0">
                <a:hlinkClick r:id="rId2"/>
              </a:rPr>
              <a:t>https://budejovice.rozhlas.cz/rak-ricni-a-rak-kamenac-z-prirody-mizi-likviduji-je-invazivni-druhy-ktere-lide-8092205</a:t>
            </a:r>
            <a:r>
              <a:rPr lang="cs-CZ" sz="1500" dirty="0"/>
              <a:t> </a:t>
            </a:r>
          </a:p>
          <a:p>
            <a:r>
              <a:rPr lang="cs-CZ" dirty="0"/>
              <a:t>Rak bahenní</a:t>
            </a:r>
          </a:p>
          <a:p>
            <a:r>
              <a:rPr lang="cs-CZ" dirty="0">
                <a:solidFill>
                  <a:srgbClr val="FF0000"/>
                </a:solidFill>
              </a:rPr>
              <a:t>Humr evropský</a:t>
            </a:r>
          </a:p>
          <a:p>
            <a:r>
              <a:rPr lang="cs-CZ" dirty="0">
                <a:solidFill>
                  <a:srgbClr val="FF0000"/>
                </a:solidFill>
              </a:rPr>
              <a:t>Rak poustevníček</a:t>
            </a:r>
          </a:p>
          <a:p>
            <a:r>
              <a:rPr lang="cs-CZ" dirty="0">
                <a:solidFill>
                  <a:srgbClr val="FF0000"/>
                </a:solidFill>
              </a:rPr>
              <a:t>Krab obecný</a:t>
            </a:r>
          </a:p>
          <a:p>
            <a:r>
              <a:rPr lang="cs-CZ" dirty="0"/>
              <a:t>Velekrab japonský</a:t>
            </a:r>
          </a:p>
        </p:txBody>
      </p:sp>
      <p:pic>
        <p:nvPicPr>
          <p:cNvPr id="9" name="Obrázek 8" descr="Obsah obrázku voda, zvíře, muž, loďka&#10;&#10;Popis byl vytvořen automaticky">
            <a:extLst>
              <a:ext uri="{FF2B5EF4-FFF2-40B4-BE49-F238E27FC236}">
                <a16:creationId xmlns:a16="http://schemas.microsoft.com/office/drawing/2014/main" id="{3F403C78-CAE6-4F27-891B-D7DD9DDD4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1" r="-2" b="-2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7" name="Obrázek 6" descr="Obsah obrázku zvíře, exteriér, jídlo, chodník&#10;&#10;Popis byl vytvořen automaticky">
            <a:extLst>
              <a:ext uri="{FF2B5EF4-FFF2-40B4-BE49-F238E27FC236}">
                <a16:creationId xmlns:a16="http://schemas.microsoft.com/office/drawing/2014/main" id="{DDEEC087-1940-4F3A-BC21-2DA19C5A0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3" r="-4" b="14592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5" name="Obrázek 4" descr="Obsah obrázku zvíře&#10;&#10;Popis byl vytvořen automaticky">
            <a:extLst>
              <a:ext uri="{FF2B5EF4-FFF2-40B4-BE49-F238E27FC236}">
                <a16:creationId xmlns:a16="http://schemas.microsoft.com/office/drawing/2014/main" id="{228F0950-AF4E-4577-B7DB-6E40292E5F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73" r="-3" b="3804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6" name="Obrázek 5" descr="Obsah obrázku zvíře, černá, humr&#10;&#10;Popis byl vytvořen automaticky">
            <a:extLst>
              <a:ext uri="{FF2B5EF4-FFF2-40B4-BE49-F238E27FC236}">
                <a16:creationId xmlns:a16="http://schemas.microsoft.com/office/drawing/2014/main" id="{65976F5A-6524-4B5F-BB96-C8E40F197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99" r="17511" b="-1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4" name="Obrázek 3" descr="Obsah obrázku zvíře, jídlo, skála, pták&#10;&#10;Popis byl vytvořen automaticky">
            <a:extLst>
              <a:ext uri="{FF2B5EF4-FFF2-40B4-BE49-F238E27FC236}">
                <a16:creationId xmlns:a16="http://schemas.microsoft.com/office/drawing/2014/main" id="{BEA7F113-54E4-43BF-B731-B40DC7AC78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00" r="-4" b="352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Obrázek 7" descr="Obsah obrázku zvíře, krab, interiér, stůl&#10;&#10;Popis byl vytvořen automaticky">
            <a:extLst>
              <a:ext uri="{FF2B5EF4-FFF2-40B4-BE49-F238E27FC236}">
                <a16:creationId xmlns:a16="http://schemas.microsoft.com/office/drawing/2014/main" id="{25391FFE-2072-421D-9CDD-CBA1163384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419" r="-4" b="22273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FD166-0BF6-4E0B-A318-FA502B0BD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cs-CZ" sz="3600" dirty="0"/>
              <a:t>Třída: Rakovci</a:t>
            </a:r>
            <a:br>
              <a:rPr lang="cs-CZ" sz="3600" dirty="0"/>
            </a:br>
            <a:r>
              <a:rPr lang="cs-CZ" sz="3200" dirty="0"/>
              <a:t>= vyšší korýši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BBCB56-0520-4AB5-AB48-E0A5FD6BE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Beruška vodní</a:t>
            </a:r>
          </a:p>
          <a:p>
            <a:r>
              <a:rPr lang="cs-CZ" dirty="0">
                <a:solidFill>
                  <a:srgbClr val="FF0000"/>
                </a:solidFill>
              </a:rPr>
              <a:t>Stínka obecná</a:t>
            </a:r>
          </a:p>
          <a:p>
            <a:r>
              <a:rPr lang="cs-CZ" dirty="0">
                <a:solidFill>
                  <a:srgbClr val="FF0000"/>
                </a:solidFill>
              </a:rPr>
              <a:t>Svinka obecná</a:t>
            </a:r>
          </a:p>
          <a:p>
            <a:r>
              <a:rPr lang="cs-CZ" dirty="0">
                <a:solidFill>
                  <a:srgbClr val="FF0000"/>
                </a:solidFill>
              </a:rPr>
              <a:t>Blešivec obecný</a:t>
            </a:r>
          </a:p>
          <a:p>
            <a:r>
              <a:rPr lang="cs-CZ" dirty="0"/>
              <a:t>Kreveta baltická</a:t>
            </a:r>
          </a:p>
          <a:p>
            <a:r>
              <a:rPr lang="cs-CZ" dirty="0"/>
              <a:t>Garnát obecný</a:t>
            </a:r>
          </a:p>
          <a:p>
            <a:endParaRPr lang="cs-CZ" sz="1200" dirty="0"/>
          </a:p>
          <a:p>
            <a:pPr marL="0" indent="0">
              <a:buNone/>
            </a:pPr>
            <a:r>
              <a:rPr lang="cs-CZ" sz="1200" dirty="0">
                <a:hlinkClick r:id="rId2"/>
              </a:rPr>
              <a:t>http://www.casopis-arnika.cz/pdf_clanky/arnika_2016_02[40-42].pdf</a:t>
            </a:r>
            <a:r>
              <a:rPr lang="cs-CZ" sz="1200" dirty="0"/>
              <a:t> </a:t>
            </a:r>
          </a:p>
          <a:p>
            <a:pPr marL="0" indent="0">
              <a:buNone/>
            </a:pPr>
            <a:r>
              <a:rPr lang="cs-CZ" sz="1200" dirty="0">
                <a:hlinkClick r:id="rId3"/>
              </a:rPr>
              <a:t>https://www.zelenadomacnost.com/blog/index.php/2021/09/02/stinky-a-svinky/</a:t>
            </a:r>
            <a:r>
              <a:rPr lang="cs-CZ" sz="1200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F2511F-DA26-4473-A572-9F655220C6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3" r="-4" b="16268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850A5A3-3DD0-46F0-9102-CC513AA16E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08" r="3" b="3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FD05440-975F-4DB7-B10F-CEA10F5E9C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44" r="-3" b="9744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74BCD3B-72A2-4715-B6E6-1CE04B4DD0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63" r="-4" b="8047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D9017D7-86FA-4267-BEFD-7414D960C3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4" b="2805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7A71032-C6DB-4492-A6A9-7B14D204ED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673" r="-4" b="-4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6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96BEBA-F64B-4C3A-AFF6-1DC85A9A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600" dirty="0"/>
              <a:t>Vzdušnicovci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F2AA2D-BC8F-41F0-A25E-21236790B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31" y="2407391"/>
            <a:ext cx="4993027" cy="379444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Dýchání </a:t>
            </a:r>
            <a:r>
              <a:rPr lang="cs-CZ" sz="2400" b="1" dirty="0"/>
              <a:t>trachejemi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Kyslík vstupuje přímo do tkání</a:t>
            </a:r>
          </a:p>
          <a:p>
            <a:pPr lvl="1"/>
            <a:r>
              <a:rPr lang="cs-CZ" sz="2000" dirty="0"/>
              <a:t>Vyztuženy chitinem – </a:t>
            </a:r>
            <a:r>
              <a:rPr lang="cs-CZ" sz="2000" b="1" dirty="0"/>
              <a:t>intima</a:t>
            </a:r>
          </a:p>
          <a:p>
            <a:pPr lvl="1"/>
            <a:r>
              <a:rPr lang="cs-CZ" sz="2000" dirty="0"/>
              <a:t>Ektodermální původ - svlékání</a:t>
            </a:r>
          </a:p>
          <a:p>
            <a:r>
              <a:rPr lang="cs-CZ" sz="2400" dirty="0"/>
              <a:t>Jeden pár tykadel</a:t>
            </a:r>
          </a:p>
          <a:p>
            <a:r>
              <a:rPr lang="cs-CZ" sz="2400" dirty="0"/>
              <a:t>Nohy nerozvětvené</a:t>
            </a:r>
          </a:p>
          <a:p>
            <a:pPr lvl="1"/>
            <a:endParaRPr lang="cs-CZ" dirty="0"/>
          </a:p>
          <a:p>
            <a:pPr lvl="1"/>
            <a:r>
              <a:rPr lang="cs-CZ" dirty="0" err="1"/>
              <a:t>Stonožkovci</a:t>
            </a:r>
            <a:r>
              <a:rPr lang="cs-CZ" dirty="0"/>
              <a:t> (</a:t>
            </a:r>
            <a:r>
              <a:rPr lang="cs-CZ" i="1" dirty="0" err="1"/>
              <a:t>Myriapoda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Šestinozí (</a:t>
            </a:r>
            <a:r>
              <a:rPr lang="cs-CZ" i="1" dirty="0" err="1"/>
              <a:t>Hexapoda</a:t>
            </a:r>
            <a:r>
              <a:rPr lang="cs-CZ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E1CEBC-934F-4B48-A069-FD487CA58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3" r="8508" b="3"/>
          <a:stretch/>
        </p:blipFill>
        <p:spPr>
          <a:xfrm>
            <a:off x="8211844" y="613147"/>
            <a:ext cx="3444485" cy="468664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CF842B4B-8D47-49A2-8221-7130E2D57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999" y="3610586"/>
            <a:ext cx="2844845" cy="256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26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A98E1-CA13-4A99-AE03-552489914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2" y="365126"/>
            <a:ext cx="10952018" cy="1046170"/>
          </a:xfrm>
        </p:spPr>
        <p:txBody>
          <a:bodyPr/>
          <a:lstStyle/>
          <a:p>
            <a:r>
              <a:rPr lang="cs-CZ" dirty="0"/>
              <a:t>4. </a:t>
            </a:r>
            <a:r>
              <a:rPr lang="cs-CZ" dirty="0" err="1"/>
              <a:t>Stonožkovci</a:t>
            </a:r>
            <a:r>
              <a:rPr lang="cs-CZ" dirty="0"/>
              <a:t> (</a:t>
            </a:r>
            <a:r>
              <a:rPr lang="cs-CZ" i="1" dirty="0" err="1"/>
              <a:t>Myriapoda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13781-ABC3-4398-BFCD-3928EEAB5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1411296"/>
            <a:ext cx="6650182" cy="5081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Třída: Stonožky</a:t>
            </a:r>
          </a:p>
          <a:p>
            <a:pPr lvl="1"/>
            <a:r>
              <a:rPr lang="cs-CZ" sz="2000" dirty="0"/>
              <a:t>Zploštělé tělo</a:t>
            </a:r>
          </a:p>
          <a:p>
            <a:pPr lvl="1"/>
            <a:r>
              <a:rPr lang="cs-CZ" sz="2000" dirty="0"/>
              <a:t>1 pár nohou na článek - postranně</a:t>
            </a:r>
          </a:p>
          <a:p>
            <a:pPr lvl="1"/>
            <a:r>
              <a:rPr lang="cs-CZ" sz="2000" dirty="0"/>
              <a:t>Kusadla s jedovou žlázou</a:t>
            </a:r>
          </a:p>
          <a:p>
            <a:pPr lvl="1"/>
            <a:r>
              <a:rPr lang="cs-CZ" sz="2000" dirty="0"/>
              <a:t>Draví</a:t>
            </a:r>
          </a:p>
          <a:p>
            <a:pPr marL="457200" lvl="1" indent="0">
              <a:buNone/>
            </a:pPr>
            <a:r>
              <a:rPr lang="cs-CZ" sz="1000" dirty="0"/>
              <a:t> 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Stonožka </a:t>
            </a:r>
            <a:r>
              <a:rPr lang="cs-CZ" dirty="0" err="1">
                <a:solidFill>
                  <a:srgbClr val="FF0000"/>
                </a:solidFill>
              </a:rPr>
              <a:t>škvorová</a:t>
            </a:r>
            <a:r>
              <a:rPr lang="cs-CZ" dirty="0">
                <a:solidFill>
                  <a:srgbClr val="FF0000"/>
                </a:solidFill>
              </a:rPr>
              <a:t> </a:t>
            </a:r>
            <a:endParaRPr lang="cs-CZ" dirty="0"/>
          </a:p>
          <a:p>
            <a:pPr marL="457200" lvl="1" indent="0">
              <a:buNone/>
            </a:pPr>
            <a:r>
              <a:rPr lang="cs-CZ" sz="1000" dirty="0"/>
              <a:t> </a:t>
            </a:r>
          </a:p>
          <a:p>
            <a:pPr marL="0" indent="0">
              <a:buNone/>
            </a:pPr>
            <a:r>
              <a:rPr lang="cs-CZ" dirty="0"/>
              <a:t>Třída: Mnohonožky</a:t>
            </a:r>
          </a:p>
          <a:p>
            <a:pPr lvl="1"/>
            <a:r>
              <a:rPr lang="cs-CZ" sz="2000" dirty="0"/>
              <a:t>Tělo válečkovité</a:t>
            </a:r>
          </a:p>
          <a:p>
            <a:pPr lvl="1"/>
            <a:r>
              <a:rPr lang="cs-CZ" sz="2000" dirty="0"/>
              <a:t>2 páry nohou na článek – vespod těla</a:t>
            </a:r>
          </a:p>
          <a:p>
            <a:pPr lvl="1"/>
            <a:r>
              <a:rPr lang="cs-CZ" sz="2000" dirty="0"/>
              <a:t>Býložraví</a:t>
            </a:r>
          </a:p>
          <a:p>
            <a:pPr marL="457200" lvl="1" indent="0">
              <a:buNone/>
            </a:pPr>
            <a:r>
              <a:rPr lang="cs-CZ" sz="1000" dirty="0"/>
              <a:t> 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Mnohonožka zemní</a:t>
            </a:r>
          </a:p>
          <a:p>
            <a:pPr lvl="1"/>
            <a:r>
              <a:rPr lang="cs-CZ" dirty="0" err="1"/>
              <a:t>Svinule</a:t>
            </a:r>
            <a:r>
              <a:rPr lang="cs-CZ" dirty="0"/>
              <a:t> lesní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E42936-F718-434C-8D46-AF3BEE22A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81" b="17771"/>
          <a:stretch/>
        </p:blipFill>
        <p:spPr>
          <a:xfrm>
            <a:off x="7060778" y="-13322"/>
            <a:ext cx="5140035" cy="25168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ADD736-13B6-41CF-8015-9A48AD08B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03" b="42778"/>
          <a:stretch/>
        </p:blipFill>
        <p:spPr>
          <a:xfrm>
            <a:off x="7060778" y="2503501"/>
            <a:ext cx="5131220" cy="18325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1718DC9-C669-4620-AFD2-01FCEC15F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3" b="14427"/>
          <a:stretch/>
        </p:blipFill>
        <p:spPr>
          <a:xfrm>
            <a:off x="7047198" y="4221481"/>
            <a:ext cx="5144800" cy="264159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F635127-EFD3-4B76-98CA-F4A950E99A35}"/>
              </a:ext>
            </a:extLst>
          </p:cNvPr>
          <p:cNvSpPr txBox="1"/>
          <p:nvPr/>
        </p:nvSpPr>
        <p:spPr>
          <a:xfrm>
            <a:off x="6276109" y="6591293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65000"/>
                  </a:schemeClr>
                </a:solidFill>
              </a:rPr>
              <a:t>Biolib.cz</a:t>
            </a:r>
          </a:p>
        </p:txBody>
      </p:sp>
    </p:spTree>
    <p:extLst>
      <p:ext uri="{BB962C8B-B14F-4D97-AF65-F5344CB8AC3E}">
        <p14:creationId xmlns:p14="http://schemas.microsoft.com/office/powerpoint/2010/main" val="293115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263CD9-EFB8-4EFF-9D08-75F536B5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15" y="408549"/>
            <a:ext cx="5387815" cy="1461778"/>
          </a:xfrm>
        </p:spPr>
        <p:txBody>
          <a:bodyPr>
            <a:normAutofit/>
          </a:bodyPr>
          <a:lstStyle/>
          <a:p>
            <a:r>
              <a:rPr lang="cs-CZ" sz="4000" dirty="0"/>
              <a:t>5. Šestinozí (</a:t>
            </a:r>
            <a:r>
              <a:rPr lang="cs-CZ" sz="4000" i="1" dirty="0" err="1"/>
              <a:t>Hexapoda</a:t>
            </a:r>
            <a:r>
              <a:rPr lang="cs-CZ" sz="40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A2C6A9-6DDD-4F20-AD36-C3DCAED95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15" y="2278877"/>
            <a:ext cx="4649639" cy="4179980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3 páry končetin na tříčlenné hrudi</a:t>
            </a:r>
          </a:p>
          <a:p>
            <a:r>
              <a:rPr lang="cs-CZ" sz="1400" dirty="0">
                <a:hlinkClick r:id="rId2"/>
              </a:rPr>
              <a:t>https://ziva.avcr.cz/files/ziva/pdf/zaostreno-na-detail-povrchove-struktury-a-morfolog.pdf</a:t>
            </a:r>
            <a:r>
              <a:rPr lang="cs-CZ" sz="1400" dirty="0"/>
              <a:t> </a:t>
            </a:r>
          </a:p>
          <a:p>
            <a:pPr marL="0" indent="0">
              <a:buNone/>
            </a:pP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2 třídy</a:t>
            </a:r>
          </a:p>
          <a:p>
            <a:r>
              <a:rPr lang="cs-CZ" sz="2400" u="sng" dirty="0" err="1"/>
              <a:t>Skrytočelistní</a:t>
            </a:r>
            <a:r>
              <a:rPr lang="cs-CZ" sz="2400" u="sng" dirty="0"/>
              <a:t> (</a:t>
            </a:r>
            <a:r>
              <a:rPr lang="cs-CZ" sz="2400" u="sng" dirty="0" err="1"/>
              <a:t>Entognatha</a:t>
            </a:r>
            <a:r>
              <a:rPr lang="cs-CZ" sz="2400" u="sng" dirty="0"/>
              <a:t>)</a:t>
            </a:r>
          </a:p>
          <a:p>
            <a:pPr lvl="1"/>
            <a:r>
              <a:rPr lang="cs-CZ" dirty="0"/>
              <a:t>Půdní, drobní, </a:t>
            </a:r>
            <a:r>
              <a:rPr lang="cs-CZ" dirty="0" err="1"/>
              <a:t>humusotvorní</a:t>
            </a:r>
            <a:endParaRPr lang="cs-CZ" dirty="0"/>
          </a:p>
          <a:p>
            <a:pPr lvl="1"/>
            <a:r>
              <a:rPr lang="cs-CZ" dirty="0"/>
              <a:t>Př. Chvostoskoci</a:t>
            </a:r>
          </a:p>
          <a:p>
            <a:pPr marL="457200" lvl="1" indent="0">
              <a:buNone/>
            </a:pPr>
            <a:r>
              <a:rPr lang="cs-CZ" sz="1500" dirty="0">
                <a:hlinkClick r:id="rId3"/>
              </a:rPr>
              <a:t>https://zpravy.aktualne.cz/domaci/jsou-uzitecni-do-obydli-nechteji-jen-jim-stala-v-ceste-haji/r~3430700ec9a411e98776ac1f6b220ee8/</a:t>
            </a:r>
            <a:r>
              <a:rPr lang="cs-CZ" sz="1500" dirty="0"/>
              <a:t> </a:t>
            </a:r>
          </a:p>
          <a:p>
            <a:r>
              <a:rPr lang="cs-CZ" sz="2400" u="sng" dirty="0" err="1"/>
              <a:t>Jevnočelistní</a:t>
            </a:r>
            <a:r>
              <a:rPr lang="cs-CZ" sz="2400" u="sng" dirty="0"/>
              <a:t> (</a:t>
            </a:r>
            <a:r>
              <a:rPr lang="cs-CZ" sz="2400" u="sng" dirty="0" err="1"/>
              <a:t>Ectognatha</a:t>
            </a:r>
            <a:r>
              <a:rPr lang="cs-CZ" sz="2400" u="sng" dirty="0"/>
              <a:t>)</a:t>
            </a:r>
          </a:p>
          <a:p>
            <a:pPr lvl="1"/>
            <a:r>
              <a:rPr lang="cs-CZ" dirty="0"/>
              <a:t>Rybenky</a:t>
            </a:r>
          </a:p>
          <a:p>
            <a:pPr lvl="1"/>
            <a:r>
              <a:rPr lang="cs-CZ" dirty="0"/>
              <a:t>Křídlatí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F3A943-2F86-4989-8E37-B2A4F625B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75" r="17326" b="-4"/>
          <a:stretch/>
        </p:blipFill>
        <p:spPr>
          <a:xfrm>
            <a:off x="6146886" y="789709"/>
            <a:ext cx="2397514" cy="216123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7512509-0489-4D08-8DE0-ECD3CBAD7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6" r="9876" b="1"/>
          <a:stretch/>
        </p:blipFill>
        <p:spPr>
          <a:xfrm>
            <a:off x="6509864" y="1423024"/>
            <a:ext cx="5249321" cy="4597738"/>
          </a:xfrm>
          <a:custGeom>
            <a:avLst/>
            <a:gdLst/>
            <a:ahLst/>
            <a:cxnLst/>
            <a:rect l="l" t="t" r="r" b="b"/>
            <a:pathLst>
              <a:path w="5249321" h="4597738">
                <a:moveTo>
                  <a:pt x="1937803" y="0"/>
                </a:moveTo>
                <a:lnTo>
                  <a:pt x="2075306" y="0"/>
                </a:lnTo>
                <a:cubicBezTo>
                  <a:pt x="3756720" y="0"/>
                  <a:pt x="3756720" y="0"/>
                  <a:pt x="3756720" y="0"/>
                </a:cubicBezTo>
                <a:cubicBezTo>
                  <a:pt x="3871017" y="0"/>
                  <a:pt x="4018934" y="79730"/>
                  <a:pt x="4079444" y="179392"/>
                </a:cubicBezTo>
                <a:cubicBezTo>
                  <a:pt x="5208980" y="2112834"/>
                  <a:pt x="5208980" y="2112834"/>
                  <a:pt x="5208980" y="2112834"/>
                </a:cubicBezTo>
                <a:cubicBezTo>
                  <a:pt x="5262769" y="2219140"/>
                  <a:pt x="5262769" y="2378598"/>
                  <a:pt x="5208980" y="2484906"/>
                </a:cubicBezTo>
                <a:cubicBezTo>
                  <a:pt x="4079444" y="4418346"/>
                  <a:pt x="4079444" y="4418346"/>
                  <a:pt x="4079444" y="4418346"/>
                </a:cubicBezTo>
                <a:cubicBezTo>
                  <a:pt x="4018934" y="4518010"/>
                  <a:pt x="3871017" y="4597738"/>
                  <a:pt x="3756720" y="4597738"/>
                </a:cubicBezTo>
                <a:lnTo>
                  <a:pt x="1497645" y="4597738"/>
                </a:lnTo>
                <a:cubicBezTo>
                  <a:pt x="1376624" y="4597738"/>
                  <a:pt x="1228709" y="4518010"/>
                  <a:pt x="1174922" y="4418346"/>
                </a:cubicBezTo>
                <a:cubicBezTo>
                  <a:pt x="45385" y="2484906"/>
                  <a:pt x="45385" y="2484906"/>
                  <a:pt x="45385" y="2484906"/>
                </a:cubicBezTo>
                <a:cubicBezTo>
                  <a:pt x="-15128" y="2378598"/>
                  <a:pt x="-15128" y="2219140"/>
                  <a:pt x="45385" y="2112834"/>
                </a:cubicBezTo>
                <a:cubicBezTo>
                  <a:pt x="115981" y="1991994"/>
                  <a:pt x="182165" y="1878706"/>
                  <a:pt x="244212" y="1772499"/>
                </a:cubicBezTo>
                <a:lnTo>
                  <a:pt x="329190" y="1627041"/>
                </a:lnTo>
                <a:lnTo>
                  <a:pt x="1398074" y="1627041"/>
                </a:lnTo>
                <a:cubicBezTo>
                  <a:pt x="1456729" y="1627041"/>
                  <a:pt x="1532637" y="1586126"/>
                  <a:pt x="1563690" y="1534980"/>
                </a:cubicBezTo>
                <a:cubicBezTo>
                  <a:pt x="1563690" y="1534980"/>
                  <a:pt x="1563690" y="1534980"/>
                  <a:pt x="2143347" y="542774"/>
                </a:cubicBezTo>
                <a:cubicBezTo>
                  <a:pt x="2170950" y="488219"/>
                  <a:pt x="2170950" y="406388"/>
                  <a:pt x="2143347" y="351833"/>
                </a:cubicBezTo>
                <a:cubicBezTo>
                  <a:pt x="2143347" y="351833"/>
                  <a:pt x="2143347" y="351833"/>
                  <a:pt x="1954987" y="29414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05E1D56-E7BE-40E1-9DC5-C41510223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53" r="-2" b="-2"/>
          <a:stretch/>
        </p:blipFill>
        <p:spPr>
          <a:xfrm>
            <a:off x="5082455" y="3907056"/>
            <a:ext cx="1792581" cy="1615920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E71887-49A4-4CBA-9116-431F71F4CF45}"/>
              </a:ext>
            </a:extLst>
          </p:cNvPr>
          <p:cNvSpPr txBox="1"/>
          <p:nvPr/>
        </p:nvSpPr>
        <p:spPr>
          <a:xfrm>
            <a:off x="7561943" y="6458857"/>
            <a:ext cx="957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Biolib.cz</a:t>
            </a:r>
          </a:p>
        </p:txBody>
      </p:sp>
    </p:spTree>
    <p:extLst>
      <p:ext uri="{BB962C8B-B14F-4D97-AF65-F5344CB8AC3E}">
        <p14:creationId xmlns:p14="http://schemas.microsoft.com/office/powerpoint/2010/main" val="429252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1C9F69-35AA-490F-B254-E0FAF1FEE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300"/>
              <a:t>Kmen: Želvušky (Tardigrada)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F68FB4-B827-4378-BA02-618735B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Mikroskopické</a:t>
            </a:r>
          </a:p>
          <a:p>
            <a:r>
              <a:rPr lang="cs-CZ" sz="2400" dirty="0"/>
              <a:t>Lišejníky a řasy</a:t>
            </a:r>
          </a:p>
          <a:p>
            <a:r>
              <a:rPr lang="cs-CZ" sz="2400" dirty="0"/>
              <a:t>Konstantní počet buněk</a:t>
            </a:r>
          </a:p>
          <a:p>
            <a:pPr lvl="1"/>
            <a:r>
              <a:rPr lang="cs-CZ" dirty="0" err="1"/>
              <a:t>Želvuška</a:t>
            </a:r>
            <a:r>
              <a:rPr lang="cs-CZ" dirty="0"/>
              <a:t> dlouhovlasá</a:t>
            </a:r>
          </a:p>
          <a:p>
            <a:pPr lvl="1"/>
            <a:r>
              <a:rPr lang="cs-CZ" dirty="0"/>
              <a:t>Medvíďátko obecné</a:t>
            </a:r>
          </a:p>
          <a:p>
            <a:pPr lvl="1"/>
            <a:endParaRPr lang="cs-CZ" sz="1800" dirty="0"/>
          </a:p>
          <a:p>
            <a:pPr marL="457200" lvl="1" indent="0">
              <a:buNone/>
            </a:pPr>
            <a:r>
              <a:rPr lang="cs-CZ" sz="1600" dirty="0">
                <a:hlinkClick r:id="rId3"/>
              </a:rPr>
              <a:t>https://www.youtube.com/watch?v=mzrbTl1x560</a:t>
            </a: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B1FA49-EB81-45D0-934E-64C7B65E2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9" t="-1" r="9638" b="8853"/>
          <a:stretch/>
        </p:blipFill>
        <p:spPr>
          <a:xfrm>
            <a:off x="6542973" y="1661581"/>
            <a:ext cx="5070391" cy="446553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413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AF2070-4A5C-49F9-A789-B172790A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 fontScale="90000"/>
          </a:bodyPr>
          <a:lstStyle/>
          <a:p>
            <a:r>
              <a:rPr lang="cs-CZ" sz="3600" dirty="0"/>
              <a:t>Třída: </a:t>
            </a:r>
            <a:r>
              <a:rPr lang="cs-CZ" sz="3600" dirty="0" err="1"/>
              <a:t>Jevnočelistní</a:t>
            </a:r>
            <a:r>
              <a:rPr lang="cs-CZ" sz="3600" dirty="0"/>
              <a:t> - Hmyz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292A36-EB86-4A09-872E-AA89F0DB4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524720"/>
            <a:ext cx="5767174" cy="3857223"/>
          </a:xfrm>
        </p:spPr>
        <p:txBody>
          <a:bodyPr anchor="ctr">
            <a:normAutofit/>
          </a:bodyPr>
          <a:lstStyle/>
          <a:p>
            <a:r>
              <a:rPr lang="cs-CZ" sz="2400" dirty="0" err="1"/>
              <a:t>Nestejnocenné</a:t>
            </a:r>
            <a:r>
              <a:rPr lang="cs-CZ" sz="2400" dirty="0"/>
              <a:t> členění</a:t>
            </a:r>
          </a:p>
          <a:p>
            <a:r>
              <a:rPr lang="cs-CZ" sz="2400" dirty="0"/>
              <a:t>1 složené oči + 1 pár tykadel</a:t>
            </a:r>
          </a:p>
          <a:p>
            <a:r>
              <a:rPr lang="cs-CZ" sz="2400" dirty="0"/>
              <a:t>Modifikovaná ústní ústrojí</a:t>
            </a:r>
          </a:p>
          <a:p>
            <a:r>
              <a:rPr lang="cs-CZ" sz="2400" dirty="0"/>
              <a:t>2 páry křídel</a:t>
            </a:r>
          </a:p>
          <a:p>
            <a:r>
              <a:rPr lang="cs-CZ" sz="2400" dirty="0"/>
              <a:t>Chemická komunikace</a:t>
            </a:r>
          </a:p>
          <a:p>
            <a:r>
              <a:rPr lang="cs-CZ" sz="2400" dirty="0"/>
              <a:t>Gonochoristé, vnitřní oplození</a:t>
            </a:r>
          </a:p>
          <a:p>
            <a:r>
              <a:rPr lang="cs-CZ" sz="2400" dirty="0"/>
              <a:t>Proměna dokonalá, nedokonalá</a:t>
            </a:r>
          </a:p>
          <a:p>
            <a:pPr marL="0" indent="0">
              <a:buNone/>
            </a:pPr>
            <a:r>
              <a:rPr lang="cs-CZ" sz="1050" dirty="0">
                <a:hlinkClick r:id="rId2"/>
              </a:rPr>
              <a:t>https://www.ziva.avcr.cz/files/ziva/pdf/za-hmyzem-na-jizni-moravu-entomologicka-exkurze-do.pdf</a:t>
            </a:r>
            <a:r>
              <a:rPr lang="cs-CZ" sz="1050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84E1AD-DE8E-47A3-83B8-DEFACCC70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6" r="4189"/>
          <a:stretch/>
        </p:blipFill>
        <p:spPr>
          <a:xfrm>
            <a:off x="6407255" y="656150"/>
            <a:ext cx="5317142" cy="55934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207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5A11AD-80CA-4D1F-AC6B-395E266D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 err="1"/>
              <a:t>Proměn</a:t>
            </a:r>
            <a:r>
              <a:rPr lang="cs-CZ" sz="5400" dirty="0"/>
              <a:t>a</a:t>
            </a:r>
            <a:r>
              <a:rPr lang="en-US" sz="5400" dirty="0"/>
              <a:t> </a:t>
            </a:r>
            <a:r>
              <a:rPr lang="en-US" sz="5400" dirty="0" err="1"/>
              <a:t>nedokonalá</a:t>
            </a:r>
            <a:endParaRPr lang="en-US" sz="5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kreslení&#10;&#10;Popis byl vytvořen automaticky">
            <a:extLst>
              <a:ext uri="{FF2B5EF4-FFF2-40B4-BE49-F238E27FC236}">
                <a16:creationId xmlns:a16="http://schemas.microsoft.com/office/drawing/2014/main" id="{07FD3819-B23B-43A0-B189-77C2CF23D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44" r="1" b="773"/>
          <a:stretch/>
        </p:blipFill>
        <p:spPr>
          <a:xfrm>
            <a:off x="5643477" y="391251"/>
            <a:ext cx="6095013" cy="601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29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F05603-215B-4ADD-8A56-4BC3CB2CA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1673" y="566057"/>
            <a:ext cx="4031672" cy="5965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Řád: Jepice</a:t>
            </a:r>
          </a:p>
          <a:p>
            <a:r>
              <a:rPr lang="cs-CZ" sz="2000" dirty="0"/>
              <a:t>Vodní larvy, 3 štěty na zadečku</a:t>
            </a:r>
          </a:p>
          <a:p>
            <a:r>
              <a:rPr lang="cs-CZ" sz="2000" dirty="0">
                <a:solidFill>
                  <a:srgbClr val="FF0000"/>
                </a:solidFill>
              </a:rPr>
              <a:t>Jepice obecná</a:t>
            </a:r>
          </a:p>
          <a:p>
            <a:pPr marL="0" indent="0">
              <a:buNone/>
            </a:pPr>
            <a:endParaRPr lang="cs-CZ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400" dirty="0"/>
              <a:t>Řád: Pošvatky</a:t>
            </a:r>
          </a:p>
          <a:p>
            <a:r>
              <a:rPr lang="cs-CZ" sz="2000" dirty="0"/>
              <a:t>Vodní larvy, 2 štěty</a:t>
            </a:r>
          </a:p>
          <a:p>
            <a:r>
              <a:rPr lang="cs-CZ" sz="2000" dirty="0"/>
              <a:t>Pošvatka </a:t>
            </a:r>
            <a:r>
              <a:rPr lang="cs-CZ" sz="2000" dirty="0" err="1"/>
              <a:t>rybářice</a:t>
            </a: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r>
              <a:rPr lang="cs-CZ" sz="2400" dirty="0"/>
              <a:t>Řád: Vážky</a:t>
            </a:r>
          </a:p>
          <a:p>
            <a:r>
              <a:rPr lang="cs-CZ" sz="2000" dirty="0"/>
              <a:t>Dravé – lapací maska, lapací koš</a:t>
            </a:r>
          </a:p>
          <a:p>
            <a:r>
              <a:rPr lang="cs-CZ" sz="2000" dirty="0">
                <a:solidFill>
                  <a:srgbClr val="FF0000"/>
                </a:solidFill>
              </a:rPr>
              <a:t>Motýlice lesklá</a:t>
            </a:r>
          </a:p>
          <a:p>
            <a:r>
              <a:rPr lang="cs-CZ" sz="2000" dirty="0">
                <a:solidFill>
                  <a:srgbClr val="FF0000"/>
                </a:solidFill>
              </a:rPr>
              <a:t>Vážka ploská</a:t>
            </a:r>
          </a:p>
          <a:p>
            <a:r>
              <a:rPr lang="cs-CZ" sz="2000" dirty="0"/>
              <a:t>Šídlo modré</a:t>
            </a:r>
          </a:p>
          <a:p>
            <a:r>
              <a:rPr lang="cs-CZ" sz="2000" dirty="0"/>
              <a:t>Šídlo královské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BED1100-C0F6-4478-A925-03A42FCCA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" r="4331" b="-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70AA211-ABB6-40BB-AA74-949C0E660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0039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EAFCAE2-3854-4070-B0D1-D9EA2C1CD0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92" r="-3" b="7152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9FF0B67-9350-4AF1-A065-863D99FB9C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95" t="9932" r="-4" b="11045"/>
          <a:stretch/>
        </p:blipFill>
        <p:spPr>
          <a:xfrm>
            <a:off x="3811188" y="2316480"/>
            <a:ext cx="3719754" cy="2208616"/>
          </a:xfrm>
          <a:prstGeom prst="rect">
            <a:avLst/>
          </a:prstGeom>
        </p:spPr>
      </p:pic>
      <p:pic>
        <p:nvPicPr>
          <p:cNvPr id="8" name="Obrázek 7" descr="Obsah obrázku zvíře, hmyz, zelená&#10;&#10;Popis byl vytvořen automaticky">
            <a:extLst>
              <a:ext uri="{FF2B5EF4-FFF2-40B4-BE49-F238E27FC236}">
                <a16:creationId xmlns:a16="http://schemas.microsoft.com/office/drawing/2014/main" id="{B154950C-E818-4E53-83A0-D4151466D0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972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087C152-9099-4666-AFD7-D05409075E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31" r="3" b="3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6E2CD6-95B3-49E0-BADC-5CB2E2901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945" y="471054"/>
            <a:ext cx="3719729" cy="60168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Řád: Švábi</a:t>
            </a:r>
          </a:p>
          <a:p>
            <a:r>
              <a:rPr lang="cs-CZ" sz="2400" dirty="0"/>
              <a:t>Zploštělí, dlouhá tykadla</a:t>
            </a:r>
          </a:p>
          <a:p>
            <a:r>
              <a:rPr lang="cs-CZ" sz="2400" dirty="0">
                <a:solidFill>
                  <a:srgbClr val="FF0000"/>
                </a:solidFill>
              </a:rPr>
              <a:t>Šváb obecný</a:t>
            </a:r>
          </a:p>
          <a:p>
            <a:r>
              <a:rPr lang="cs-CZ" sz="2400" dirty="0">
                <a:solidFill>
                  <a:srgbClr val="FF0000"/>
                </a:solidFill>
              </a:rPr>
              <a:t>Rus domácí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dirty="0"/>
              <a:t>Řád: Kudlanky</a:t>
            </a:r>
          </a:p>
          <a:p>
            <a:r>
              <a:rPr lang="cs-CZ" sz="2400" dirty="0"/>
              <a:t>Dravé, teplomilné</a:t>
            </a:r>
          </a:p>
          <a:p>
            <a:r>
              <a:rPr lang="cs-CZ" sz="2400" dirty="0" err="1"/>
              <a:t>Zavěrákovité</a:t>
            </a:r>
            <a:r>
              <a:rPr lang="cs-CZ" sz="2400" dirty="0"/>
              <a:t>, trnité nohy</a:t>
            </a:r>
          </a:p>
          <a:p>
            <a:r>
              <a:rPr lang="cs-CZ" sz="2400" dirty="0">
                <a:solidFill>
                  <a:srgbClr val="FF0000"/>
                </a:solidFill>
              </a:rPr>
              <a:t>Kudlanka nábožná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/>
              <a:t>Řád: Termiti</a:t>
            </a:r>
          </a:p>
          <a:p>
            <a:r>
              <a:rPr lang="cs-CZ" sz="2400" dirty="0"/>
              <a:t>Společenstva, kasty</a:t>
            </a:r>
          </a:p>
          <a:p>
            <a:r>
              <a:rPr lang="cs-CZ" sz="2400" dirty="0"/>
              <a:t>Všekaz jihoevropský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dirty="0"/>
              <a:t>Řád: Škvoři</a:t>
            </a:r>
          </a:p>
          <a:p>
            <a:r>
              <a:rPr lang="cs-CZ" sz="2400" dirty="0"/>
              <a:t>Krátké krovky</a:t>
            </a:r>
          </a:p>
          <a:p>
            <a:r>
              <a:rPr lang="cs-CZ" sz="2400" dirty="0">
                <a:solidFill>
                  <a:srgbClr val="FF0000"/>
                </a:solidFill>
              </a:rPr>
              <a:t>Škvor obecný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EBB1387-11C5-4F98-AB2B-9123F0531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23554"/>
          <a:stretch/>
        </p:blipFill>
        <p:spPr>
          <a:xfrm>
            <a:off x="0" y="4632959"/>
            <a:ext cx="3719750" cy="22250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8EEBDBA-BC8E-4870-A520-7120F8482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1045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9DB936B-255A-4F09-8132-E7DBA0BFC2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" r="4942" b="-1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8E5EE9F-9777-48BD-B635-822117BAB0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4" r="-4" b="7068"/>
          <a:stretch/>
        </p:blipFill>
        <p:spPr>
          <a:xfrm>
            <a:off x="1" y="4570"/>
            <a:ext cx="3719748" cy="22414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6214C1-C1D1-46AA-AF21-7B23AC13AC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12" r="-1" b="14174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A82886E-C390-4A9B-9C98-AA92676FE7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894" b="8435"/>
          <a:stretch/>
        </p:blipFill>
        <p:spPr>
          <a:xfrm>
            <a:off x="3792320" y="-1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889CAB-B956-4255-B7B9-6801D96E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581890"/>
            <a:ext cx="3719728" cy="5860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Řád: Rovnokřídlí</a:t>
            </a:r>
          </a:p>
          <a:p>
            <a:r>
              <a:rPr lang="cs-CZ" sz="2400" dirty="0"/>
              <a:t>Zadní nohy skákavé</a:t>
            </a:r>
          </a:p>
          <a:p>
            <a:r>
              <a:rPr lang="cs-CZ" sz="2400" dirty="0"/>
              <a:t>Kožovité krytky</a:t>
            </a:r>
          </a:p>
          <a:p>
            <a:r>
              <a:rPr lang="cs-CZ" sz="2400" dirty="0"/>
              <a:t>Stridulace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Kobylka zelená</a:t>
            </a:r>
          </a:p>
          <a:p>
            <a:pPr lvl="1"/>
            <a:r>
              <a:rPr lang="cs-CZ" sz="2000" dirty="0"/>
              <a:t>Dlouhá tykadla, kladélko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Cvrček polní</a:t>
            </a:r>
          </a:p>
          <a:p>
            <a:pPr lvl="1"/>
            <a:r>
              <a:rPr lang="cs-CZ" sz="2000" dirty="0"/>
              <a:t>Krátké robustní tělo, tmavý</a:t>
            </a:r>
          </a:p>
          <a:p>
            <a:pPr marL="0" indent="0">
              <a:buNone/>
            </a:pPr>
            <a:r>
              <a:rPr lang="cs-CZ" sz="2400" dirty="0"/>
              <a:t>Krtonožka obecná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Saranče obecná</a:t>
            </a:r>
          </a:p>
          <a:p>
            <a:pPr lvl="1"/>
            <a:r>
              <a:rPr lang="cs-CZ" sz="2000" dirty="0"/>
              <a:t>Krátká tykadla, bez kladélka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76AC47-96F3-4257-9DE8-5E4ADB94B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" t="17534" r="12594" b="-2"/>
          <a:stretch/>
        </p:blipFill>
        <p:spPr>
          <a:xfrm>
            <a:off x="45721" y="308429"/>
            <a:ext cx="3719728" cy="31205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5CD812C-4572-42A4-8E6F-55C925796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310"/>
          <a:stretch/>
        </p:blipFill>
        <p:spPr>
          <a:xfrm>
            <a:off x="45720" y="3512126"/>
            <a:ext cx="3719748" cy="31827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E5BF0E-2688-45BC-A214-42EBC6D51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4" t="2626" r="14591" b="6386"/>
          <a:stretch/>
        </p:blipFill>
        <p:spPr>
          <a:xfrm>
            <a:off x="3811189" y="3512126"/>
            <a:ext cx="3978567" cy="318278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CA71C4D-B8ED-45D0-BCBF-7D9226D1C1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6" r="6244"/>
          <a:stretch/>
        </p:blipFill>
        <p:spPr>
          <a:xfrm>
            <a:off x="3811188" y="308429"/>
            <a:ext cx="3978567" cy="31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8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2280B42-3AE2-4FAC-BD40-EEEEEEE30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63" b="4"/>
          <a:stretch/>
        </p:blipFill>
        <p:spPr>
          <a:xfrm>
            <a:off x="4601056" y="10"/>
            <a:ext cx="3749040" cy="3383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D6708D3-14FD-4F39-BBCC-04E8166BC6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93" r="5402" b="4"/>
          <a:stretch/>
        </p:blipFill>
        <p:spPr>
          <a:xfrm>
            <a:off x="8442960" y="10"/>
            <a:ext cx="3749040" cy="338327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DFD1C6C-6DA8-40A2-A860-4A812FA97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40" r="11191" b="-4"/>
          <a:stretch/>
        </p:blipFill>
        <p:spPr>
          <a:xfrm>
            <a:off x="8442960" y="3474719"/>
            <a:ext cx="3749040" cy="338328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315FE8D-021C-4C69-888F-6E149F8FB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056" y="3474719"/>
            <a:ext cx="3749040" cy="338327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9A586B5-B1B2-4484-A4F9-BD79E394BFBB}"/>
              </a:ext>
            </a:extLst>
          </p:cNvPr>
          <p:cNvSpPr/>
          <p:nvPr/>
        </p:nvSpPr>
        <p:spPr>
          <a:xfrm>
            <a:off x="323686" y="504509"/>
            <a:ext cx="1452450" cy="919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69A6D9-CC58-4132-A0DD-0402E008A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68" y="770475"/>
            <a:ext cx="4036170" cy="5809434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Řád: Stejnokřídlí</a:t>
            </a:r>
          </a:p>
          <a:p>
            <a:r>
              <a:rPr lang="cs-CZ" sz="2200" dirty="0"/>
              <a:t>Bodavě sací ústrojí</a:t>
            </a:r>
          </a:p>
          <a:p>
            <a:r>
              <a:rPr lang="cs-CZ" sz="2200" dirty="0"/>
              <a:t>Křídla střechovitě nebo bez nich</a:t>
            </a:r>
          </a:p>
          <a:p>
            <a:r>
              <a:rPr lang="cs-CZ" sz="2200" dirty="0"/>
              <a:t>Rostlinní parazité a přenašeči viróz</a:t>
            </a:r>
          </a:p>
          <a:p>
            <a:endParaRPr lang="cs-CZ" sz="2200" dirty="0"/>
          </a:p>
          <a:p>
            <a:pPr marL="0" indent="0">
              <a:buNone/>
            </a:pPr>
            <a:r>
              <a:rPr lang="cs-CZ" sz="2600" dirty="0">
                <a:solidFill>
                  <a:srgbClr val="FF0000"/>
                </a:solidFill>
              </a:rPr>
              <a:t>Cikáda viničná</a:t>
            </a:r>
          </a:p>
          <a:p>
            <a:pPr marL="442913" lvl="1" indent="-263525"/>
            <a:r>
              <a:rPr lang="cs-CZ" sz="2200" dirty="0"/>
              <a:t>Velmi plachá, průsvitná křídla, vysokofrekvenční „zpěv“</a:t>
            </a:r>
          </a:p>
          <a:p>
            <a:pPr marL="0" indent="0">
              <a:buNone/>
            </a:pPr>
            <a:r>
              <a:rPr lang="cs-CZ" sz="2600" dirty="0"/>
              <a:t>Pěnodějka červená</a:t>
            </a:r>
          </a:p>
          <a:p>
            <a:pPr marL="442913" lvl="1" indent="-263525"/>
            <a:r>
              <a:rPr lang="cs-CZ" sz="2200" dirty="0"/>
              <a:t>Polyfágní</a:t>
            </a:r>
          </a:p>
          <a:p>
            <a:pPr marL="0" indent="0">
              <a:buNone/>
            </a:pPr>
            <a:r>
              <a:rPr lang="cs-CZ" sz="2600" dirty="0"/>
              <a:t>Mera jabloňová</a:t>
            </a:r>
          </a:p>
          <a:p>
            <a:pPr marL="442913" lvl="1" indent="-263525"/>
            <a:r>
              <a:rPr lang="cs-CZ" sz="2200" dirty="0"/>
              <a:t>Nabodávají a sají z rostlin</a:t>
            </a:r>
          </a:p>
          <a:p>
            <a:pPr marL="0" indent="0">
              <a:buNone/>
            </a:pPr>
            <a:r>
              <a:rPr lang="cs-CZ" sz="2600" dirty="0">
                <a:solidFill>
                  <a:srgbClr val="FF0000"/>
                </a:solidFill>
              </a:rPr>
              <a:t>Mšice zelná</a:t>
            </a:r>
            <a:endParaRPr lang="cs-CZ" sz="1900" dirty="0"/>
          </a:p>
          <a:p>
            <a:pPr marL="442913" lvl="1" indent="-263525"/>
            <a:r>
              <a:rPr lang="cs-CZ" sz="2200" dirty="0"/>
              <a:t>Parazit rostlin, škody v zahradách</a:t>
            </a:r>
          </a:p>
          <a:p>
            <a:pPr marL="442913" lvl="1" indent="-263525"/>
            <a:r>
              <a:rPr lang="cs-CZ" sz="2200" dirty="0" err="1"/>
              <a:t>Trofobióza</a:t>
            </a:r>
            <a:r>
              <a:rPr lang="cs-CZ" sz="2200" dirty="0"/>
              <a:t> s mravenci</a:t>
            </a:r>
          </a:p>
        </p:txBody>
      </p:sp>
    </p:spTree>
    <p:extLst>
      <p:ext uri="{BB962C8B-B14F-4D97-AF65-F5344CB8AC3E}">
        <p14:creationId xmlns:p14="http://schemas.microsoft.com/office/powerpoint/2010/main" val="20793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zvíře, hmyz, okno, malé&#10;&#10;Popis byl vytvořen automaticky">
            <a:extLst>
              <a:ext uri="{FF2B5EF4-FFF2-40B4-BE49-F238E27FC236}">
                <a16:creationId xmlns:a16="http://schemas.microsoft.com/office/drawing/2014/main" id="{CDD60AED-5774-4F28-8305-459552A1B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1" r="8135" b="-2"/>
          <a:stretch/>
        </p:blipFill>
        <p:spPr>
          <a:xfrm>
            <a:off x="20" y="-1"/>
            <a:ext cx="4613982" cy="4515954"/>
          </a:xfrm>
          <a:prstGeom prst="rect">
            <a:avLst/>
          </a:prstGeom>
        </p:spPr>
      </p:pic>
      <p:pic>
        <p:nvPicPr>
          <p:cNvPr id="6" name="Obrázek 5" descr="Obsah obrázku exteriér, hmyz, zvíře, tráva&#10;&#10;Popis byl vytvořen automaticky">
            <a:extLst>
              <a:ext uri="{FF2B5EF4-FFF2-40B4-BE49-F238E27FC236}">
                <a16:creationId xmlns:a16="http://schemas.microsoft.com/office/drawing/2014/main" id="{434FB96C-4E57-4059-954C-CF05C772F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1" r="2" b="2"/>
          <a:stretch/>
        </p:blipFill>
        <p:spPr>
          <a:xfrm>
            <a:off x="4705442" y="-1"/>
            <a:ext cx="2829214" cy="2183054"/>
          </a:xfrm>
          <a:prstGeom prst="rect">
            <a:avLst/>
          </a:prstGeom>
        </p:spPr>
      </p:pic>
      <p:pic>
        <p:nvPicPr>
          <p:cNvPr id="5" name="Obrázek 4" descr="Obsah obrázku zvíře, hmyz, voda, loďka&#10;&#10;Popis byl vytvořen automaticky">
            <a:extLst>
              <a:ext uri="{FF2B5EF4-FFF2-40B4-BE49-F238E27FC236}">
                <a16:creationId xmlns:a16="http://schemas.microsoft.com/office/drawing/2014/main" id="{F37B833D-7611-4CBA-9BB4-7F9EAE3C9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86" r="10677" b="3"/>
          <a:stretch/>
        </p:blipFill>
        <p:spPr>
          <a:xfrm>
            <a:off x="4705442" y="2274491"/>
            <a:ext cx="2825496" cy="2241463"/>
          </a:xfrm>
          <a:prstGeom prst="rect">
            <a:avLst/>
          </a:prstGeom>
        </p:spPr>
      </p:pic>
      <p:pic>
        <p:nvPicPr>
          <p:cNvPr id="7" name="Obrázek 6" descr="Obsah obrázku zvíře, tráva, zelená, žába&#10;&#10;Popis byl vytvořen automaticky">
            <a:extLst>
              <a:ext uri="{FF2B5EF4-FFF2-40B4-BE49-F238E27FC236}">
                <a16:creationId xmlns:a16="http://schemas.microsoft.com/office/drawing/2014/main" id="{07F81887-E848-40F7-9AE9-AC0153DB22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33" r="6" b="6"/>
          <a:stretch/>
        </p:blipFill>
        <p:spPr>
          <a:xfrm>
            <a:off x="-3717" y="4616536"/>
            <a:ext cx="2829212" cy="2241464"/>
          </a:xfrm>
          <a:prstGeom prst="rect">
            <a:avLst/>
          </a:prstGeom>
        </p:spPr>
      </p:pic>
      <p:pic>
        <p:nvPicPr>
          <p:cNvPr id="8" name="Obrázek 7" descr="Obsah obrázku zvíře, hmyz&#10;&#10;Popis byl vytvořen automaticky">
            <a:extLst>
              <a:ext uri="{FF2B5EF4-FFF2-40B4-BE49-F238E27FC236}">
                <a16:creationId xmlns:a16="http://schemas.microsoft.com/office/drawing/2014/main" id="{FCCC819A-D07E-48B5-BC24-43857ED031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14697"/>
          <a:stretch/>
        </p:blipFill>
        <p:spPr>
          <a:xfrm>
            <a:off x="2916936" y="4616537"/>
            <a:ext cx="4614002" cy="22414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69A6D9-CC58-4132-A0DD-0402E008A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6743" y="493486"/>
            <a:ext cx="4143005" cy="60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Řád: Ploštice</a:t>
            </a:r>
          </a:p>
          <a:p>
            <a:r>
              <a:rPr lang="cs-CZ" sz="2400" dirty="0"/>
              <a:t>Ploché tělo, </a:t>
            </a:r>
            <a:r>
              <a:rPr lang="cs-CZ" sz="2400" dirty="0" err="1"/>
              <a:t>polokrovky</a:t>
            </a:r>
            <a:endParaRPr lang="cs-CZ" sz="2400" dirty="0"/>
          </a:p>
          <a:p>
            <a:r>
              <a:rPr lang="cs-CZ" sz="2400" dirty="0"/>
              <a:t>Široký </a:t>
            </a:r>
            <a:r>
              <a:rPr lang="cs-CZ" sz="2400" dirty="0" err="1"/>
              <a:t>předohrudní</a:t>
            </a:r>
            <a:r>
              <a:rPr lang="cs-CZ" sz="2400" dirty="0"/>
              <a:t> štít</a:t>
            </a:r>
          </a:p>
          <a:p>
            <a:r>
              <a:rPr lang="cs-CZ" sz="2400" dirty="0"/>
              <a:t>Charakteristicky zapáchají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Splešťule blátivá</a:t>
            </a:r>
          </a:p>
          <a:p>
            <a:pPr marL="442913" lvl="1" indent="-263525"/>
            <a:r>
              <a:rPr lang="cs-CZ" sz="1800" dirty="0"/>
              <a:t>Uchopovací 1. pár končetin, dýchací trubice, dravá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Bruslařka obecná</a:t>
            </a:r>
          </a:p>
          <a:p>
            <a:pPr marL="442913" lvl="1" indent="-263525"/>
            <a:r>
              <a:rPr lang="cs-CZ" sz="1800" dirty="0"/>
              <a:t>Hydrofobní chloupky, loví na hladině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Ruměnice pospolná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Kněžice zelená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Štěnice domácí</a:t>
            </a:r>
          </a:p>
          <a:p>
            <a:pPr marL="442913" lvl="1" indent="-263525"/>
            <a:r>
              <a:rPr lang="cs-CZ" sz="1800" dirty="0" err="1"/>
              <a:t>Krevsající</a:t>
            </a:r>
            <a:r>
              <a:rPr lang="cs-CZ" sz="1800" dirty="0"/>
              <a:t>, bolestivé bodnutí</a:t>
            </a:r>
          </a:p>
        </p:txBody>
      </p:sp>
    </p:spTree>
    <p:extLst>
      <p:ext uri="{BB962C8B-B14F-4D97-AF65-F5344CB8AC3E}">
        <p14:creationId xmlns:p14="http://schemas.microsoft.com/office/powerpoint/2010/main" val="30705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E5AD6C-9547-478C-BD90-3AF6CA00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Proměna dokonalá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text, mapa, kreslení&#10;&#10;Popis byl vytvořen automaticky">
            <a:extLst>
              <a:ext uri="{FF2B5EF4-FFF2-40B4-BE49-F238E27FC236}">
                <a16:creationId xmlns:a16="http://schemas.microsoft.com/office/drawing/2014/main" id="{6260C367-E81A-450E-B195-EEDCE9925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8" t="-14" r="3140" b="17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11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BC0D34-10A5-4EFE-A0B6-229513A90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8" b="10910"/>
          <a:stretch/>
        </p:blipFill>
        <p:spPr>
          <a:xfrm>
            <a:off x="8972" y="-1"/>
            <a:ext cx="2450592" cy="21830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92537A7-7E14-4D94-836C-6DCBE344C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0" r="3780" b="2"/>
          <a:stretch/>
        </p:blipFill>
        <p:spPr>
          <a:xfrm>
            <a:off x="2548377" y="1"/>
            <a:ext cx="2450592" cy="21830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27B1AB-5CE3-4355-9281-68F12ED3A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04" r="7264" b="-3"/>
          <a:stretch/>
        </p:blipFill>
        <p:spPr>
          <a:xfrm>
            <a:off x="5087782" y="1"/>
            <a:ext cx="2450592" cy="21830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95B78AA-8D97-4EC0-8780-CB428D2E9C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" t="13214" r="-96" b="8720"/>
          <a:stretch/>
        </p:blipFill>
        <p:spPr>
          <a:xfrm>
            <a:off x="3716" y="2274490"/>
            <a:ext cx="3724237" cy="22460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D98557-3FE3-42A6-9BE2-95E26752C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19290"/>
          <a:stretch/>
        </p:blipFill>
        <p:spPr>
          <a:xfrm>
            <a:off x="20" y="4607391"/>
            <a:ext cx="3717873" cy="225060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EA15FD3-475C-4E81-9B15-C9E8CF8318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30" t="997" r="9352" b="-999"/>
          <a:stretch/>
        </p:blipFill>
        <p:spPr>
          <a:xfrm>
            <a:off x="3813047" y="2274491"/>
            <a:ext cx="3717894" cy="458350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621A97-C219-4404-B06E-6FE4BDA68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112" y="435429"/>
            <a:ext cx="4251489" cy="61250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Řád: Blanokřídlí</a:t>
            </a:r>
          </a:p>
          <a:p>
            <a:r>
              <a:rPr lang="cs-CZ" sz="2400" dirty="0"/>
              <a:t>2 páry blanitých křídel</a:t>
            </a:r>
          </a:p>
          <a:p>
            <a:r>
              <a:rPr lang="cs-CZ" sz="2400" dirty="0"/>
              <a:t>Kousací nebo lízavě-sací ústrojí</a:t>
            </a:r>
          </a:p>
          <a:p>
            <a:r>
              <a:rPr lang="cs-CZ" sz="2400" dirty="0"/>
              <a:t>Užitečné druhy</a:t>
            </a:r>
          </a:p>
          <a:p>
            <a:r>
              <a:rPr lang="cs-CZ" sz="2400" dirty="0"/>
              <a:t>Sociální společenstva </a:t>
            </a:r>
            <a:br>
              <a:rPr lang="cs-CZ" sz="2400" dirty="0"/>
            </a:br>
            <a:endParaRPr lang="cs-CZ" sz="2400" dirty="0"/>
          </a:p>
          <a:p>
            <a:pPr marL="0" indent="0">
              <a:buNone/>
            </a:pPr>
            <a:r>
              <a:rPr lang="cs-CZ" sz="800" dirty="0">
                <a:hlinkClick r:id="rId8"/>
              </a:rPr>
              <a:t>https://www.ceskatelevize.cz/porady/1114343127-videoatlas-nasi-prirody/210572230060008/</a:t>
            </a:r>
            <a:r>
              <a:rPr lang="cs-CZ" sz="800" dirty="0"/>
              <a:t> 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Mravenec lesní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Mravenec obecný</a:t>
            </a:r>
          </a:p>
          <a:p>
            <a:pPr marL="0" indent="0">
              <a:buNone/>
            </a:pPr>
            <a:r>
              <a:rPr lang="cs-CZ" sz="1000" dirty="0">
                <a:solidFill>
                  <a:srgbClr val="FF0000"/>
                </a:solidFill>
                <a:hlinkClick r:id="rId9"/>
              </a:rPr>
              <a:t>https://ekolist.cz/cz/publicistika/priroda/mravenci-a-jejich-podivuhodny-svet</a:t>
            </a:r>
            <a:r>
              <a:rPr lang="cs-CZ" sz="1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Vosa obecná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Lumek velký </a:t>
            </a:r>
            <a:r>
              <a:rPr lang="cs-CZ" sz="2400" dirty="0"/>
              <a:t>(parazitoid)</a:t>
            </a:r>
            <a:endParaRPr lang="cs-CZ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Čmelák zemní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Včela medonosná</a:t>
            </a:r>
          </a:p>
          <a:p>
            <a:pPr marL="0" indent="0">
              <a:buNone/>
            </a:pPr>
            <a:r>
              <a:rPr lang="cs-CZ" sz="800" dirty="0">
                <a:solidFill>
                  <a:srgbClr val="FF0000"/>
                </a:solidFill>
                <a:hlinkClick r:id="rId10"/>
              </a:rPr>
              <a:t>https://www.ziva.avcr.cz/files/ziva/pdf/strongylognathus-testaceus-paraziticky-mravenec-se.pdf</a:t>
            </a:r>
            <a:endParaRPr lang="cs-CZ" sz="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800" dirty="0">
                <a:solidFill>
                  <a:srgbClr val="FF0000"/>
                </a:solidFill>
                <a:hlinkClick r:id="rId11"/>
              </a:rPr>
              <a:t>https://www.youtube.com/watch?v=X7S-UXDuwFc</a:t>
            </a:r>
            <a:r>
              <a:rPr lang="cs-CZ" sz="800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007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E7476-E208-9AF6-188D-8682D553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504447D-63CB-D94C-20BF-4C091DDBD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4265" cy="2664229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39C6079-3CE6-7047-B800-825B9D319C80}"/>
              </a:ext>
            </a:extLst>
          </p:cNvPr>
          <p:cNvSpPr txBox="1">
            <a:spLocks/>
          </p:cNvSpPr>
          <p:nvPr/>
        </p:nvSpPr>
        <p:spPr>
          <a:xfrm>
            <a:off x="7781769" y="367847"/>
            <a:ext cx="4251489" cy="6125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Řád: Blanokřídlí</a:t>
            </a:r>
          </a:p>
          <a:p>
            <a:r>
              <a:rPr lang="cs-CZ" sz="2400" dirty="0"/>
              <a:t>2 páry blanitých křídel</a:t>
            </a:r>
          </a:p>
          <a:p>
            <a:r>
              <a:rPr lang="cs-CZ" sz="2400" dirty="0"/>
              <a:t>Kousací nebo lízavě-sací ústrojí</a:t>
            </a:r>
          </a:p>
          <a:p>
            <a:r>
              <a:rPr lang="cs-CZ" sz="2400" dirty="0"/>
              <a:t>Užitečné druhy</a:t>
            </a:r>
          </a:p>
          <a:p>
            <a:r>
              <a:rPr lang="cs-CZ" sz="2400" dirty="0"/>
              <a:t>Sociální společenstva </a:t>
            </a:r>
            <a:br>
              <a:rPr lang="cs-CZ" sz="2400" dirty="0"/>
            </a:br>
            <a:endParaRPr lang="cs-CZ" sz="2400" dirty="0"/>
          </a:p>
          <a:p>
            <a:pPr marL="0" indent="0">
              <a:buNone/>
            </a:pPr>
            <a:r>
              <a:rPr lang="cs-CZ" sz="2400" dirty="0"/>
              <a:t>Pilořitka velká</a:t>
            </a:r>
          </a:p>
          <a:p>
            <a:r>
              <a:rPr lang="cs-CZ" sz="1600" dirty="0"/>
              <a:t>samička kladélkem vyvrtává dlouhé chodbičky do dřeva, do kterých naklade vajíčka; larvy se živí dřevem</a:t>
            </a:r>
          </a:p>
          <a:p>
            <a:pPr marL="0" indent="0">
              <a:buNone/>
            </a:pPr>
            <a:r>
              <a:rPr lang="cs-CZ" sz="2400" dirty="0"/>
              <a:t>Žlabatka dubová</a:t>
            </a:r>
          </a:p>
          <a:p>
            <a:r>
              <a:rPr lang="cs-CZ" sz="1600" dirty="0"/>
              <a:t>vytváří hálky (duběnky), ve kterých se vyvíjejí larvy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Sršeň obecná</a:t>
            </a:r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4B2C2525-A5C2-B649-F561-9FCAEC868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94" y="0"/>
            <a:ext cx="3221759" cy="32098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1C62BD2-AAE8-DAD8-B338-6640FC0E9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93" y="3275479"/>
            <a:ext cx="3230081" cy="2450406"/>
          </a:xfrm>
          <a:prstGeom prst="rect">
            <a:avLst/>
          </a:prstGeom>
        </p:spPr>
      </p:pic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3CC7FEBB-BE5E-08AD-3271-B769DD3D3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667"/>
            <a:ext cx="3996345" cy="266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137B53-19DA-4916-BF1C-F4C7A7A29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52" y="1533237"/>
            <a:ext cx="6813331" cy="5015345"/>
          </a:xfrm>
        </p:spPr>
        <p:txBody>
          <a:bodyPr anchor="ctr">
            <a:normAutofit/>
          </a:bodyPr>
          <a:lstStyle/>
          <a:p>
            <a:r>
              <a:rPr lang="cs-CZ" sz="2400" dirty="0"/>
              <a:t>Nejpočetnější </a:t>
            </a:r>
            <a:r>
              <a:rPr lang="cs-CZ" sz="2000" dirty="0"/>
              <a:t>(více než polovina všech živočichů)</a:t>
            </a:r>
          </a:p>
          <a:p>
            <a:r>
              <a:rPr lang="cs-CZ" sz="2400" dirty="0"/>
              <a:t>Nejdokonalejší z </a:t>
            </a:r>
            <a:r>
              <a:rPr lang="cs-CZ" sz="2400" dirty="0" err="1"/>
              <a:t>prvoústých</a:t>
            </a:r>
            <a:endParaRPr lang="cs-CZ" sz="2400" dirty="0"/>
          </a:p>
          <a:p>
            <a:r>
              <a:rPr lang="cs-CZ" sz="2400" dirty="0" err="1"/>
              <a:t>Nestejnocenné</a:t>
            </a:r>
            <a:r>
              <a:rPr lang="cs-CZ" sz="2400" dirty="0"/>
              <a:t> tělní články</a:t>
            </a:r>
          </a:p>
          <a:p>
            <a:r>
              <a:rPr lang="cs-CZ" sz="2400" dirty="0"/>
              <a:t>Splývání článků ve větší celky - hlava, hruď, zadeček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VÝZNAM?</a:t>
            </a:r>
          </a:p>
          <a:p>
            <a:pPr lvl="1"/>
            <a:r>
              <a:rPr lang="cs-CZ" sz="2000" dirty="0"/>
              <a:t>Opylování rostlin</a:t>
            </a:r>
          </a:p>
          <a:p>
            <a:pPr lvl="1"/>
            <a:r>
              <a:rPr lang="cs-CZ" sz="2000" dirty="0"/>
              <a:t>Potravina, produkce surovin – med, vosk, hedvábí</a:t>
            </a:r>
          </a:p>
          <a:p>
            <a:pPr lvl="1"/>
            <a:r>
              <a:rPr lang="cs-CZ" sz="2000" dirty="0"/>
              <a:t>Dekompozitoři </a:t>
            </a:r>
          </a:p>
          <a:p>
            <a:pPr lvl="1"/>
            <a:r>
              <a:rPr lang="cs-CZ" sz="2000" dirty="0"/>
              <a:t>Přenašeči nemocí</a:t>
            </a:r>
          </a:p>
          <a:p>
            <a:pPr lvl="1"/>
            <a:r>
              <a:rPr lang="cs-CZ" sz="2000" dirty="0"/>
              <a:t>Hospodářští škůdci</a:t>
            </a:r>
          </a:p>
          <a:p>
            <a:pPr lvl="1"/>
            <a:r>
              <a:rPr lang="cs-CZ" sz="2000" dirty="0"/>
              <a:t>Bioindikátory vod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10453E-2D58-4C43-AC83-D33BB9F61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78" t="12647" r="12903"/>
          <a:stretch/>
        </p:blipFill>
        <p:spPr>
          <a:xfrm>
            <a:off x="7373683" y="1424882"/>
            <a:ext cx="4257964" cy="477696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699908C-2466-4917-A566-5ABC195E9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53" y="309419"/>
            <a:ext cx="6700828" cy="1223818"/>
          </a:xfrm>
        </p:spPr>
        <p:txBody>
          <a:bodyPr anchor="ctr">
            <a:normAutofit/>
          </a:bodyPr>
          <a:lstStyle/>
          <a:p>
            <a:r>
              <a:rPr lang="cs-CZ" sz="4000" dirty="0"/>
              <a:t>Kmen: Členovci (</a:t>
            </a:r>
            <a:r>
              <a:rPr lang="cs-CZ" sz="4000" i="1" dirty="0" err="1"/>
              <a:t>Arthropoda</a:t>
            </a:r>
            <a:r>
              <a:rPr lang="cs-CZ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10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9B9F8-23F0-4981-B98B-A5441BCB6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3101" y="443345"/>
            <a:ext cx="4194928" cy="61365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/>
              <a:t>Řád: Brouci</a:t>
            </a:r>
          </a:p>
          <a:p>
            <a:r>
              <a:rPr lang="cs-CZ" sz="2400" dirty="0"/>
              <a:t>Chitinové krovky</a:t>
            </a:r>
          </a:p>
          <a:p>
            <a:r>
              <a:rPr lang="cs-CZ" sz="2400" dirty="0" err="1"/>
              <a:t>Předohrudní</a:t>
            </a:r>
            <a:r>
              <a:rPr lang="cs-CZ" sz="2400" dirty="0"/>
              <a:t> chitinový štít</a:t>
            </a:r>
          </a:p>
          <a:p>
            <a:r>
              <a:rPr lang="cs-CZ" sz="2400" dirty="0"/>
              <a:t>Celkem půl milionu druhů (7000 tis. u nás)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Střevlík měděný</a:t>
            </a:r>
            <a:br>
              <a:rPr lang="cs-CZ" sz="24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  <a:hlinkClick r:id="rId2"/>
              </a:rPr>
              <a:t>https://www.ziva.avcr.cz/files/ziva/pdf/predatori-suchozemskych-plzu-aneb-co-prozradi-praz.pdf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Potápník vroubený</a:t>
            </a:r>
          </a:p>
          <a:p>
            <a:pPr marL="442913" lvl="1" indent="-263525"/>
            <a:r>
              <a:rPr lang="cs-CZ" sz="1600" dirty="0"/>
              <a:t>Až 4 cm, loví pulce a larvy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Vodomil černý</a:t>
            </a:r>
          </a:p>
          <a:p>
            <a:pPr marL="442913" lvl="1" indent="-263525">
              <a:lnSpc>
                <a:spcPct val="120000"/>
              </a:lnSpc>
            </a:pPr>
            <a:r>
              <a:rPr lang="cs-CZ" sz="1600" dirty="0"/>
              <a:t>Až 4 cm, vzácný, larvy loví plže, dospělec je býložravý</a:t>
            </a:r>
            <a:endParaRPr lang="cs-CZ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Hrobařík obecný</a:t>
            </a:r>
          </a:p>
          <a:p>
            <a:pPr marL="442913" lvl="1" indent="-263525">
              <a:lnSpc>
                <a:spcPct val="120000"/>
              </a:lnSpc>
            </a:pPr>
            <a:r>
              <a:rPr lang="cs-CZ" sz="1600" dirty="0"/>
              <a:t>Páření na zdechlině, matka s ní pak krmí larvy </a:t>
            </a:r>
          </a:p>
          <a:p>
            <a:pPr marL="0" indent="0">
              <a:buNone/>
            </a:pPr>
            <a:r>
              <a:rPr lang="cs-CZ" sz="2400" dirty="0"/>
              <a:t>Páteříček sněhový</a:t>
            </a:r>
          </a:p>
          <a:p>
            <a:pPr marL="0" indent="0">
              <a:buNone/>
            </a:pPr>
            <a:r>
              <a:rPr lang="cs-CZ" sz="2400" dirty="0"/>
              <a:t>Kovařík </a:t>
            </a:r>
            <a:r>
              <a:rPr lang="cs-CZ" sz="2400" dirty="0" err="1"/>
              <a:t>černoskvrnný</a:t>
            </a:r>
            <a:endParaRPr 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0E0DE10-DB0A-4BFF-A146-E4051988D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9" r="-4" b="8594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6C74FEA-4297-455E-992C-D9B944B50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52" r="-4" b="11159"/>
          <a:stretch/>
        </p:blipFill>
        <p:spPr>
          <a:xfrm>
            <a:off x="3811189" y="-16427"/>
            <a:ext cx="3719752" cy="22414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F53482-788F-4C6D-BC83-67B71C766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1376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A41D7AF-C906-4D12-8EA2-49826B1950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820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ED3907-5614-425E-AE1E-9A42E9D5E6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897" r="-4" b="1755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A3A3C0A-DE66-48C8-949D-7814D2F210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30" r="-4" b="1383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7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6B818-0A12-4EF2-9EE2-CC70420BB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4247" y="452487"/>
            <a:ext cx="4100660" cy="60331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/>
              <a:t>Řád: Brouci</a:t>
            </a:r>
          </a:p>
          <a:p>
            <a:pPr marL="0" indent="0">
              <a:buNone/>
            </a:pPr>
            <a:endParaRPr lang="cs-CZ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Slunéčko sedmitečné</a:t>
            </a:r>
          </a:p>
          <a:p>
            <a:pPr marL="442913" lvl="1" indent="-263525"/>
            <a:r>
              <a:rPr lang="cs-CZ" sz="1800" dirty="0"/>
              <a:t>Živí se mšicemi, různé poddruhy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FF0000"/>
                </a:solidFill>
                <a:hlinkClick r:id="rId2"/>
              </a:rPr>
              <a:t>https://ziva.avcr.cz/files/ziva/pdf/slunecko-vychodni-uzitecna-invaze.pdf</a:t>
            </a:r>
            <a:r>
              <a:rPr lang="cs-CZ" sz="11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Potemník moučný</a:t>
            </a:r>
          </a:p>
          <a:p>
            <a:pPr marL="442913" lvl="1" indent="-263525"/>
            <a:r>
              <a:rPr lang="cs-CZ" sz="1800" dirty="0"/>
              <a:t>Larvy mouční červi, škůdce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Roháč obecný</a:t>
            </a:r>
          </a:p>
          <a:p>
            <a:pPr marL="442913" lvl="1" indent="-263525"/>
            <a:r>
              <a:rPr lang="cs-CZ" sz="1900" dirty="0"/>
              <a:t>Velmi vzácný, největší evropský brouk, velké mandibuly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Chrobák lesní</a:t>
            </a:r>
          </a:p>
          <a:p>
            <a:pPr marL="442913" lvl="1" indent="-263525"/>
            <a:r>
              <a:rPr lang="cs-CZ" sz="1800" dirty="0"/>
              <a:t>Vyhrabává hluboké šachty, kam zatahuje trus a klade vajíčka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Chroust obecný</a:t>
            </a:r>
          </a:p>
          <a:p>
            <a:pPr marL="442913" lvl="1" indent="-263525"/>
            <a:r>
              <a:rPr lang="cs-CZ" sz="1900" dirty="0"/>
              <a:t>Larvy i dospělci býložraví, při přemnožení škodí, tykadlový vějířek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Nosorožík kapucínek</a:t>
            </a:r>
          </a:p>
          <a:p>
            <a:pPr marL="442913" lvl="1" indent="-263525"/>
            <a:r>
              <a:rPr lang="cs-CZ" sz="1800" dirty="0"/>
              <a:t>Až 4 cm, larva až 12 cm se vyvíjí 3-5 let v kompostech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7798BF9-C958-46F4-896A-8D0844303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" r="-4" b="14970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78FC03-0744-4C2F-B133-AA17BF000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96" r="-4" b="-4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5CE54BF-A161-4E96-A1B8-7339FC8AA2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43" r="-3" b="4467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47E12B-9561-4466-A03F-F66FFE074C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1104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9AF4BE-21AD-487C-B2A7-ECFCED6AFD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233" t="8323" r="1229" b="7981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E05B16F-C43B-4C62-8D2C-2F805530AD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319" r="1" b="1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7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myz, zvíře, malé, vsedě&#10;&#10;Popis byl vytvořen automaticky">
            <a:extLst>
              <a:ext uri="{FF2B5EF4-FFF2-40B4-BE49-F238E27FC236}">
                <a16:creationId xmlns:a16="http://schemas.microsoft.com/office/drawing/2014/main" id="{A8BDFF87-029D-4B02-9DDF-1187FECA2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18" t="1" r="4812" b="3"/>
          <a:stretch/>
        </p:blipFill>
        <p:spPr>
          <a:xfrm>
            <a:off x="0" y="-1"/>
            <a:ext cx="3934692" cy="3892380"/>
          </a:xfrm>
          <a:prstGeom prst="rect">
            <a:avLst/>
          </a:prstGeom>
        </p:spPr>
      </p:pic>
      <p:pic>
        <p:nvPicPr>
          <p:cNvPr id="5" name="Obrázek 4" descr="Obsah obrázku zvíře, hmyz&#10;&#10;Popis byl vytvořen automaticky">
            <a:extLst>
              <a:ext uri="{FF2B5EF4-FFF2-40B4-BE49-F238E27FC236}">
                <a16:creationId xmlns:a16="http://schemas.microsoft.com/office/drawing/2014/main" id="{408D7ABC-233E-44F3-8475-89E43DF6D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1" r="20785" b="-4"/>
          <a:stretch/>
        </p:blipFill>
        <p:spPr>
          <a:xfrm>
            <a:off x="4045528" y="0"/>
            <a:ext cx="3272818" cy="2785935"/>
          </a:xfrm>
          <a:prstGeom prst="rect">
            <a:avLst/>
          </a:prstGeom>
        </p:spPr>
      </p:pic>
      <p:pic>
        <p:nvPicPr>
          <p:cNvPr id="7" name="Obrázek 6" descr="Obsah obrázku zvíře, hmyz&#10;&#10;Popis byl vytvořen automaticky">
            <a:extLst>
              <a:ext uri="{FF2B5EF4-FFF2-40B4-BE49-F238E27FC236}">
                <a16:creationId xmlns:a16="http://schemas.microsoft.com/office/drawing/2014/main" id="{2D173D08-4CC6-4473-8E9B-379ADDC98A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3" r="134" b="4"/>
          <a:stretch/>
        </p:blipFill>
        <p:spPr>
          <a:xfrm>
            <a:off x="-1" y="4079988"/>
            <a:ext cx="3622325" cy="2778013"/>
          </a:xfrm>
          <a:prstGeom prst="rect">
            <a:avLst/>
          </a:prstGeom>
        </p:spPr>
      </p:pic>
      <p:pic>
        <p:nvPicPr>
          <p:cNvPr id="6" name="Obrázek 5" descr="Obsah obrázku tráva, hmyz, zvíře, zelená&#10;&#10;Popis byl vytvořen automaticky">
            <a:extLst>
              <a:ext uri="{FF2B5EF4-FFF2-40B4-BE49-F238E27FC236}">
                <a16:creationId xmlns:a16="http://schemas.microsoft.com/office/drawing/2014/main" id="{012392E1-F181-4561-84C5-58EC56D3FA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r="7129"/>
          <a:stretch/>
        </p:blipFill>
        <p:spPr>
          <a:xfrm>
            <a:off x="3696020" y="2957665"/>
            <a:ext cx="3622325" cy="390033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E0EFD6-759A-47A7-8666-A2FDBA65E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0712" y="1146629"/>
            <a:ext cx="4190500" cy="49895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/>
              <a:t>Řád: Brouci</a:t>
            </a:r>
          </a:p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Tesařík obrovský</a:t>
            </a:r>
          </a:p>
          <a:p>
            <a:pPr marL="442913" lvl="1" indent="-263525"/>
            <a:r>
              <a:rPr lang="cs-CZ" sz="1800" dirty="0"/>
              <a:t>Ohrožený, až 6 cm, samci s tykadly 2x delšími než tělo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Mandelinka bramborová</a:t>
            </a:r>
          </a:p>
          <a:p>
            <a:pPr marL="442913" lvl="1" indent="-263525"/>
            <a:r>
              <a:rPr lang="cs-CZ" sz="1800" dirty="0"/>
              <a:t>Typicky pruhovaná, hojná</a:t>
            </a:r>
          </a:p>
          <a:p>
            <a:pPr marL="442913" lvl="1" indent="-263525"/>
            <a:r>
              <a:rPr lang="cs-CZ" sz="1800" dirty="0"/>
              <a:t>Důvod několika hladomorů v Evropě i Severní Americe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Květopas jabloňový</a:t>
            </a:r>
          </a:p>
          <a:p>
            <a:pPr marL="442913" lvl="1" indent="-263525"/>
            <a:r>
              <a:rPr lang="cs-CZ" sz="1800" dirty="0"/>
              <a:t>Larvy se vyvíjejí v květech jabloní, je významným škůdcem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Lýkožrout smrkový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FF0000"/>
                </a:solidFill>
                <a:hlinkClick r:id="rId6"/>
              </a:rPr>
              <a:t>https://www.kurovcoveinfo.cz/lykozrout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cs-CZ" sz="1600" dirty="0">
              <a:solidFill>
                <a:srgbClr val="FF0000"/>
              </a:solidFill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063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207D0-F009-4ED4-8BA1-FB8EAB83D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9088" y="452487"/>
            <a:ext cx="4006391" cy="6315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Řád: Motýli</a:t>
            </a:r>
          </a:p>
          <a:p>
            <a:r>
              <a:rPr lang="cs-CZ" sz="2000" dirty="0"/>
              <a:t>Dlouhá tykadla, křídla s šupinkami</a:t>
            </a:r>
          </a:p>
          <a:p>
            <a:r>
              <a:rPr lang="cs-CZ" sz="2000" dirty="0"/>
              <a:t>Sací ústrojí – stočený sosák</a:t>
            </a:r>
          </a:p>
          <a:p>
            <a:r>
              <a:rPr lang="cs-CZ" sz="2000" dirty="0"/>
              <a:t>Larvy - housenky mají kousací</a:t>
            </a:r>
          </a:p>
          <a:p>
            <a:r>
              <a:rPr lang="cs-CZ" sz="2000" dirty="0"/>
              <a:t>Mumiové kukly</a:t>
            </a:r>
          </a:p>
          <a:p>
            <a:r>
              <a:rPr lang="cs-CZ" sz="2000" dirty="0"/>
              <a:t>Bioindikátory kvality vzduchu</a:t>
            </a:r>
          </a:p>
          <a:p>
            <a:endParaRPr lang="cs-CZ" sz="2000" dirty="0"/>
          </a:p>
          <a:p>
            <a:r>
              <a:rPr lang="cs-CZ" sz="2400" dirty="0">
                <a:solidFill>
                  <a:srgbClr val="FF0000"/>
                </a:solidFill>
              </a:rPr>
              <a:t>Mol šatní</a:t>
            </a:r>
          </a:p>
          <a:p>
            <a:r>
              <a:rPr lang="cs-CZ" sz="2400" dirty="0"/>
              <a:t>Píďalka angreštová</a:t>
            </a:r>
          </a:p>
          <a:p>
            <a:r>
              <a:rPr lang="cs-CZ" sz="2400" dirty="0">
                <a:solidFill>
                  <a:srgbClr val="FF0000"/>
                </a:solidFill>
              </a:rPr>
              <a:t>Bělásek zelný</a:t>
            </a:r>
          </a:p>
          <a:p>
            <a:r>
              <a:rPr lang="cs-CZ" sz="2400" dirty="0">
                <a:solidFill>
                  <a:srgbClr val="FF0000"/>
                </a:solidFill>
              </a:rPr>
              <a:t>Otakárek fenyklový</a:t>
            </a:r>
          </a:p>
          <a:p>
            <a:r>
              <a:rPr lang="cs-CZ" sz="2400" dirty="0">
                <a:solidFill>
                  <a:srgbClr val="FF0000"/>
                </a:solidFill>
              </a:rPr>
              <a:t>Babočka paví oko</a:t>
            </a:r>
          </a:p>
          <a:p>
            <a:r>
              <a:rPr lang="cs-CZ" sz="2400" dirty="0">
                <a:solidFill>
                  <a:srgbClr val="FF0000"/>
                </a:solidFill>
              </a:rPr>
              <a:t>Babočka admirál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37D4AC-7645-4D6C-912C-B1A12E81E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0" r="-4" b="2650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34D2D0-24CF-4937-B4C8-117FF20DC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9" r="-4" b="31492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2415E3-0DA8-4117-9FE7-7AF99308EF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71" r="-3" b="1910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66AD7D-FE0F-4DF5-BC16-A0F2E979B2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94" r="-4" b="5550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153B929-DE23-465B-9FDE-61EAC60ACB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93" r="-4" b="3689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4BB3F7-AECB-4D90-BD7D-6CDAB72C88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49" r="-4" b="14898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pic>
        <p:nvPicPr>
          <p:cNvPr id="1028" name="Picture 4" descr="Silvestr Szabó: Otakárek fenyklový (Papilio machaon) - housenka | Galerie  Fotorádce.cz">
            <a:extLst>
              <a:ext uri="{FF2B5EF4-FFF2-40B4-BE49-F238E27FC236}">
                <a16:creationId xmlns:a16="http://schemas.microsoft.com/office/drawing/2014/main" id="{83238855-B9B5-4AF3-9C01-6CA66235D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10496" r="12103" b="3348"/>
          <a:stretch/>
        </p:blipFill>
        <p:spPr bwMode="auto">
          <a:xfrm>
            <a:off x="6400799" y="3586026"/>
            <a:ext cx="1130137" cy="9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on MOTÝLI, MŮRY A VÁŽKY / BUTTERFLY, MOTHS AND DRAGONFLIES">
            <a:extLst>
              <a:ext uri="{FF2B5EF4-FFF2-40B4-BE49-F238E27FC236}">
                <a16:creationId xmlns:a16="http://schemas.microsoft.com/office/drawing/2014/main" id="{FC1F2CFA-936D-48A8-A6B4-1602968BE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5087" r="4066"/>
          <a:stretch/>
        </p:blipFill>
        <p:spPr bwMode="auto">
          <a:xfrm>
            <a:off x="2560253" y="4616536"/>
            <a:ext cx="1159496" cy="85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48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A6546C-C44D-4D1E-9139-9A269ADD4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235" y="374073"/>
            <a:ext cx="3994537" cy="6040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Řád: Motýli</a:t>
            </a:r>
          </a:p>
          <a:p>
            <a:r>
              <a:rPr lang="cs-CZ" sz="2000" dirty="0"/>
              <a:t>Dlouhá tykadla, křídla s šupinkami</a:t>
            </a:r>
          </a:p>
          <a:p>
            <a:r>
              <a:rPr lang="cs-CZ" sz="2000" dirty="0"/>
              <a:t>Sací ústrojí – stočený sosák</a:t>
            </a:r>
          </a:p>
          <a:p>
            <a:r>
              <a:rPr lang="cs-CZ" sz="2000" dirty="0"/>
              <a:t>Larvy - housenky mají kousací</a:t>
            </a:r>
          </a:p>
          <a:p>
            <a:r>
              <a:rPr lang="cs-CZ" sz="2000" dirty="0"/>
              <a:t>Mumiové kukly</a:t>
            </a:r>
          </a:p>
          <a:p>
            <a:r>
              <a:rPr lang="cs-CZ" sz="2000" dirty="0"/>
              <a:t>Bioindikátory kvality vzduchu</a:t>
            </a:r>
          </a:p>
          <a:p>
            <a:pPr marL="0" indent="0">
              <a:buNone/>
            </a:pPr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>
                <a:solidFill>
                  <a:srgbClr val="FF0000"/>
                </a:solidFill>
              </a:rPr>
              <a:t>Lišaj smrtihlav</a:t>
            </a:r>
          </a:p>
          <a:p>
            <a:r>
              <a:rPr lang="cs-CZ" sz="2400" dirty="0"/>
              <a:t>Drvopleň obecný</a:t>
            </a:r>
          </a:p>
          <a:p>
            <a:r>
              <a:rPr lang="cs-CZ" sz="2400" dirty="0" err="1"/>
              <a:t>Tyza</a:t>
            </a:r>
            <a:r>
              <a:rPr lang="cs-CZ" sz="2400" dirty="0"/>
              <a:t> velká (30cm)</a:t>
            </a:r>
          </a:p>
          <a:p>
            <a:r>
              <a:rPr lang="cs-CZ" sz="2400" dirty="0"/>
              <a:t>Bekyně mniška</a:t>
            </a:r>
          </a:p>
          <a:p>
            <a:r>
              <a:rPr lang="cs-CZ" sz="2400" dirty="0">
                <a:solidFill>
                  <a:srgbClr val="FF0000"/>
                </a:solidFill>
              </a:rPr>
              <a:t>Bourec morušový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40D11B2-9759-4E0A-ADD4-D71BB93EE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0" r="-4" b="14090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909CFB2-3A8A-49CC-88D1-076A33E76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7" r="-4" b="-4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C4CD7BC-99F6-47E7-97EF-826965827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33" r="-3" b="-3"/>
          <a:stretch/>
        </p:blipFill>
        <p:spPr>
          <a:xfrm>
            <a:off x="0" y="4649384"/>
            <a:ext cx="3719729" cy="22086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F5BEEA4-EB50-474B-8EC8-C48F590A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2" r="6326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EFC3875-4274-4B7D-90FA-F77E88F71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91" r="-4" b="8561"/>
          <a:stretch/>
        </p:blipFill>
        <p:spPr>
          <a:xfrm>
            <a:off x="3" y="2316480"/>
            <a:ext cx="3719748" cy="22414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BAF899F-86B2-4861-861B-D4AB3A5666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6" r="-4" b="1577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A6546C-C44D-4D1E-9139-9A269ADD4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235" y="374073"/>
            <a:ext cx="3994537" cy="6040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Řád: Motýli</a:t>
            </a:r>
          </a:p>
          <a:p>
            <a:r>
              <a:rPr lang="cs-CZ" sz="2000" dirty="0"/>
              <a:t>Dlouhá tykadla, křídla s šupinkami</a:t>
            </a:r>
          </a:p>
          <a:p>
            <a:r>
              <a:rPr lang="cs-CZ" sz="2000" dirty="0"/>
              <a:t>Sací ústrojí – stočený sosák</a:t>
            </a:r>
          </a:p>
          <a:p>
            <a:r>
              <a:rPr lang="cs-CZ" sz="2000" dirty="0"/>
              <a:t>Larvy - housenky mají kousací</a:t>
            </a:r>
          </a:p>
          <a:p>
            <a:r>
              <a:rPr lang="cs-CZ" sz="2000" dirty="0"/>
              <a:t>Mumiové kukly</a:t>
            </a:r>
          </a:p>
          <a:p>
            <a:r>
              <a:rPr lang="cs-CZ" sz="2000" dirty="0"/>
              <a:t>Bioindikátory kvality vzduchu</a:t>
            </a:r>
          </a:p>
          <a:p>
            <a:pPr marL="0" indent="0">
              <a:buNone/>
            </a:pPr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/>
              <a:t>Můra zelná</a:t>
            </a:r>
          </a:p>
          <a:p>
            <a:r>
              <a:rPr lang="cs-CZ" sz="2400" dirty="0" err="1"/>
              <a:t>Dlouhozobka</a:t>
            </a:r>
            <a:r>
              <a:rPr lang="cs-CZ" sz="2400" dirty="0"/>
              <a:t> svízelová</a:t>
            </a:r>
          </a:p>
          <a:p>
            <a:r>
              <a:rPr lang="cs-CZ" sz="2400" dirty="0"/>
              <a:t>Obaleč dubový</a:t>
            </a:r>
          </a:p>
          <a:p>
            <a:pPr lvl="1"/>
            <a:r>
              <a:rPr lang="cs-CZ" sz="1400" dirty="0"/>
              <a:t>Larvy obalečů ve velkém ožírají listí a pupeny stromů</a:t>
            </a:r>
          </a:p>
          <a:p>
            <a:r>
              <a:rPr lang="cs-CZ" sz="2400" dirty="0"/>
              <a:t>Vřetenuška obecná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D0AE8FA-4AAB-58F6-05B5-A14B13C01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9" y="1"/>
            <a:ext cx="3502399" cy="27581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B919E8C-0C91-7D64-B8FA-FC8223FB8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0" y="2801685"/>
            <a:ext cx="3502399" cy="18329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BA9E830-785B-D6DB-8754-26F47C332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9" y="1"/>
            <a:ext cx="3680792" cy="275814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DA55CB6-C9F4-FFE0-5108-1C2871373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9" y="2801685"/>
            <a:ext cx="3677520" cy="27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7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D12F10-B33E-436E-9D34-2619EDFB7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29" y="417770"/>
            <a:ext cx="4926368" cy="854849"/>
          </a:xfrm>
        </p:spPr>
        <p:txBody>
          <a:bodyPr>
            <a:normAutofit/>
          </a:bodyPr>
          <a:lstStyle/>
          <a:p>
            <a:r>
              <a:rPr lang="cs-CZ" sz="3200" b="1" u="sng" dirty="0"/>
              <a:t>Řád: Dvoukřídlí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36054A-2C76-4768-A7CA-8D6516786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29" y="1451728"/>
            <a:ext cx="5766488" cy="3431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Komár pisklavý</a:t>
            </a:r>
          </a:p>
          <a:p>
            <a:pPr marL="442913" lvl="1" indent="-263525">
              <a:lnSpc>
                <a:spcPct val="120000"/>
              </a:lnSpc>
            </a:pPr>
            <a:r>
              <a:rPr lang="cs-CZ" sz="1800" dirty="0" err="1"/>
              <a:t>Krevsající</a:t>
            </a:r>
            <a:r>
              <a:rPr lang="cs-CZ" sz="1800" dirty="0"/>
              <a:t> samičky, samci nektar, larvy se vyvíjejí na vodní hladině s dýchací trubicí na zadečku</a:t>
            </a:r>
          </a:p>
          <a:p>
            <a:pPr marL="442913" lvl="1" indent="-263525">
              <a:lnSpc>
                <a:spcPct val="120000"/>
              </a:lnSpc>
            </a:pPr>
            <a:r>
              <a:rPr lang="cs-CZ" sz="1800" dirty="0"/>
              <a:t>Šiřitelé vážných virových i bakteriálních onemocnění</a:t>
            </a:r>
          </a:p>
          <a:p>
            <a:pPr marL="0" indent="0">
              <a:buNone/>
            </a:pPr>
            <a:r>
              <a:rPr lang="cs-CZ" sz="2400" dirty="0"/>
              <a:t>Anofeles čtyřskvrnný</a:t>
            </a:r>
          </a:p>
          <a:p>
            <a:pPr marL="536575" lvl="1" indent="-357188"/>
            <a:r>
              <a:rPr lang="cs-CZ" sz="1800" dirty="0"/>
              <a:t>Šiřitel malárie, přisedá šikmo k podkladu</a:t>
            </a:r>
          </a:p>
          <a:p>
            <a:pPr marL="0" indent="0">
              <a:buNone/>
            </a:pPr>
            <a:r>
              <a:rPr lang="cs-CZ" sz="2400" dirty="0"/>
              <a:t>Muchnička zdobená</a:t>
            </a:r>
          </a:p>
          <a:p>
            <a:pPr marL="442913" lvl="1" indent="-263525"/>
            <a:r>
              <a:rPr lang="cs-CZ" sz="1800" dirty="0"/>
              <a:t>Ektoparazité dobytka</a:t>
            </a:r>
          </a:p>
          <a:p>
            <a:pPr marL="442913" lvl="1" indent="-263525"/>
            <a:r>
              <a:rPr lang="cs-CZ" sz="1800" dirty="0"/>
              <a:t>Bolestivá kousnutí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292D96-3D35-40E2-A44D-1CD626E7B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2" r="13567" b="3195"/>
          <a:stretch/>
        </p:blipFill>
        <p:spPr>
          <a:xfrm>
            <a:off x="3799002" y="4074368"/>
            <a:ext cx="2504815" cy="25543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3DE764B-FCB3-4369-8DDE-0A78EEB3F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" t="8616" r="123"/>
          <a:stretch/>
        </p:blipFill>
        <p:spPr>
          <a:xfrm>
            <a:off x="6505381" y="229233"/>
            <a:ext cx="5361710" cy="311914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C443FE6-3B1C-42FC-88A9-3703907B7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7" r="6150"/>
          <a:stretch/>
        </p:blipFill>
        <p:spPr>
          <a:xfrm>
            <a:off x="6505381" y="3429000"/>
            <a:ext cx="5361710" cy="3199767"/>
          </a:xfrm>
          <a:prstGeom prst="rect">
            <a:avLst/>
          </a:prstGeom>
        </p:spPr>
      </p:pic>
      <p:pic>
        <p:nvPicPr>
          <p:cNvPr id="2050" name="Picture 2" descr="Jak se zbavit komářích larev v sudu na dešťovku a zahradním… | iReceptář.cz">
            <a:extLst>
              <a:ext uri="{FF2B5EF4-FFF2-40B4-BE49-F238E27FC236}">
                <a16:creationId xmlns:a16="http://schemas.microsoft.com/office/drawing/2014/main" id="{8CC14B84-63BD-4ABB-B6FD-A9AFEB9C4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r="25397"/>
          <a:stretch/>
        </p:blipFill>
        <p:spPr bwMode="auto">
          <a:xfrm>
            <a:off x="10410826" y="3429000"/>
            <a:ext cx="1456266" cy="158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3FA0C8-13C3-4733-B118-537FD219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717" y="327476"/>
            <a:ext cx="3336545" cy="888582"/>
          </a:xfrm>
        </p:spPr>
        <p:txBody>
          <a:bodyPr>
            <a:normAutofit/>
          </a:bodyPr>
          <a:lstStyle/>
          <a:p>
            <a:r>
              <a:rPr lang="cs-CZ" sz="3200" b="1" u="sng" dirty="0"/>
              <a:t>Řád: Dvoukřídlí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3216D1-074E-4083-ADD4-46CF7DB57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717" y="1338607"/>
            <a:ext cx="4030203" cy="5382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Octomilka obecná</a:t>
            </a:r>
          </a:p>
          <a:p>
            <a:pPr marL="442913" lvl="1" indent="-263525"/>
            <a:r>
              <a:rPr lang="cs-CZ" sz="1800" dirty="0"/>
              <a:t>Larvy se vyvíjejí v kvasícím ovoci</a:t>
            </a:r>
          </a:p>
          <a:p>
            <a:pPr marL="442913" lvl="1" indent="-263525"/>
            <a:r>
              <a:rPr lang="cs-CZ" sz="1800" dirty="0"/>
              <a:t>Miliony potomků během měsíce</a:t>
            </a:r>
          </a:p>
          <a:p>
            <a:pPr marL="442913" lvl="1" indent="-263525"/>
            <a:r>
              <a:rPr lang="cs-CZ" sz="1800" dirty="0"/>
              <a:t>Model genetického inženýrství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Moucha domácí</a:t>
            </a:r>
          </a:p>
          <a:p>
            <a:pPr marL="442913" lvl="1" indent="-263525"/>
            <a:r>
              <a:rPr lang="cs-CZ" sz="1800" dirty="0"/>
              <a:t>Olizující „razítkem“ veškeré organické zbytky</a:t>
            </a:r>
          </a:p>
          <a:p>
            <a:pPr marL="0" indent="0">
              <a:buNone/>
            </a:pPr>
            <a:r>
              <a:rPr lang="cs-CZ" sz="2400" dirty="0"/>
              <a:t>Bodalka stájová</a:t>
            </a:r>
          </a:p>
          <a:p>
            <a:pPr marL="442913" lvl="1" indent="-263525"/>
            <a:r>
              <a:rPr lang="cs-CZ" sz="1800" dirty="0"/>
              <a:t>Do nohou bodající obě pohlaví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Ovád hovězí</a:t>
            </a:r>
          </a:p>
          <a:p>
            <a:pPr marL="442913" lvl="1" indent="-263525"/>
            <a:r>
              <a:rPr lang="cs-CZ" sz="1800" dirty="0" err="1"/>
              <a:t>Krevsající</a:t>
            </a:r>
            <a:r>
              <a:rPr lang="cs-CZ" sz="1800" dirty="0"/>
              <a:t> ektoparazit, zelené oči</a:t>
            </a:r>
          </a:p>
          <a:p>
            <a:pPr marL="0" indent="0">
              <a:buNone/>
            </a:pPr>
            <a:r>
              <a:rPr lang="cs-CZ" sz="2400" dirty="0"/>
              <a:t>Masařka obecná</a:t>
            </a:r>
          </a:p>
          <a:p>
            <a:pPr marL="0" indent="0">
              <a:buNone/>
            </a:pPr>
            <a:r>
              <a:rPr lang="cs-CZ" sz="2400" dirty="0" err="1">
                <a:solidFill>
                  <a:srgbClr val="FF0000"/>
                </a:solidFill>
              </a:rPr>
              <a:t>Kloš</a:t>
            </a:r>
            <a:r>
              <a:rPr lang="cs-CZ" sz="2400" dirty="0">
                <a:solidFill>
                  <a:srgbClr val="FF0000"/>
                </a:solidFill>
              </a:rPr>
              <a:t> jelení</a:t>
            </a:r>
          </a:p>
          <a:p>
            <a:pPr marL="442913" lvl="1" indent="-263525"/>
            <a:r>
              <a:rPr lang="cs-CZ" sz="1800" dirty="0"/>
              <a:t>Larvy se vyvíjejí uvnitř samice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35B17B-1A14-4522-B18A-DA96F540E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0046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D0C95EC-EEDF-4EE3-8FC5-715C55A73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13" r="-4" b="5276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C2D1A07-A178-4A4E-9A06-17F5047E4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" r="8722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E9DCF94-F028-45AF-B7A1-CEE2304EB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" r="1895" b="-1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CFF2F46-4330-4646-BA74-D09855D648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964" r="-4" b="975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424AB2C-C603-48EE-8BD5-8277C31199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336" r="-4" b="14586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3FA0C8-13C3-4733-B118-537FD219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717" y="327476"/>
            <a:ext cx="3336545" cy="888582"/>
          </a:xfrm>
        </p:spPr>
        <p:txBody>
          <a:bodyPr>
            <a:normAutofit/>
          </a:bodyPr>
          <a:lstStyle/>
          <a:p>
            <a:r>
              <a:rPr lang="cs-CZ" sz="3200" b="1" u="sng" dirty="0"/>
              <a:t>Řád: Dvoukřídlí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3216D1-074E-4083-ADD4-46CF7DB57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717" y="1338607"/>
            <a:ext cx="4030203" cy="5382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/>
              <a:t>Pakomáři</a:t>
            </a:r>
          </a:p>
          <a:p>
            <a:pPr marL="442913" lvl="1" indent="-263525"/>
            <a:r>
              <a:rPr lang="cs-CZ" sz="1800" dirty="0"/>
              <a:t>Larvy se vyvíjejí ve vodě</a:t>
            </a:r>
          </a:p>
          <a:p>
            <a:pPr marL="442913" lvl="1" indent="-263525"/>
            <a:r>
              <a:rPr lang="cs-CZ" sz="1800" dirty="0"/>
              <a:t>Býložraví</a:t>
            </a:r>
          </a:p>
          <a:p>
            <a:pPr marL="0" indent="0">
              <a:buNone/>
            </a:pPr>
            <a:r>
              <a:rPr lang="cs-CZ" sz="2400" dirty="0"/>
              <a:t>Tiplice obrovská</a:t>
            </a:r>
          </a:p>
          <a:p>
            <a:pPr marL="442913" lvl="1" indent="-263525"/>
            <a:r>
              <a:rPr lang="cs-CZ" sz="1800" dirty="0"/>
              <a:t>Larvy se živí rostlinnými zbytky, dospělci se živí vodou a nektarem</a:t>
            </a:r>
          </a:p>
          <a:p>
            <a:pPr marL="0" indent="0">
              <a:buNone/>
            </a:pPr>
            <a:r>
              <a:rPr lang="cs-CZ" sz="2400" dirty="0"/>
              <a:t>Kuklice </a:t>
            </a:r>
            <a:r>
              <a:rPr lang="cs-CZ" sz="2400" dirty="0" err="1"/>
              <a:t>vřetenušková</a:t>
            </a:r>
            <a:endParaRPr lang="cs-CZ" sz="2400" dirty="0"/>
          </a:p>
          <a:p>
            <a:pPr marL="442913" lvl="1" indent="-263525"/>
            <a:r>
              <a:rPr lang="cs-CZ" sz="1800" dirty="0"/>
              <a:t>užitečný hmyz, loví housenky a larvy</a:t>
            </a:r>
          </a:p>
          <a:p>
            <a:pPr marL="0" indent="0">
              <a:buNone/>
            </a:pPr>
            <a:r>
              <a:rPr lang="cs-CZ" sz="2400" dirty="0"/>
              <a:t>Roupec žlutý</a:t>
            </a:r>
          </a:p>
          <a:p>
            <a:pPr marL="442913" lvl="1" indent="-263525"/>
            <a:r>
              <a:rPr lang="cs-CZ" sz="1800" dirty="0"/>
              <a:t>dravý hmyz, výborný letec</a:t>
            </a:r>
          </a:p>
          <a:p>
            <a:pPr marL="0" indent="0">
              <a:buNone/>
            </a:pPr>
            <a:r>
              <a:rPr lang="cs-CZ" sz="2400" dirty="0"/>
              <a:t>Pestřenka </a:t>
            </a:r>
            <a:r>
              <a:rPr lang="cs-CZ" sz="2400" dirty="0" err="1"/>
              <a:t>rybízov</a:t>
            </a:r>
            <a:endParaRPr lang="cs-CZ" sz="2400" dirty="0"/>
          </a:p>
          <a:p>
            <a:r>
              <a:rPr lang="cs-CZ" sz="1800" dirty="0"/>
              <a:t>dospělci se živí nektarem, larvy jsou masožravé</a:t>
            </a:r>
          </a:p>
          <a:p>
            <a:pPr marL="0" indent="0">
              <a:buNone/>
            </a:pPr>
            <a:r>
              <a:rPr lang="cs-CZ" sz="2400" dirty="0"/>
              <a:t>Střečci</a:t>
            </a:r>
          </a:p>
          <a:p>
            <a:pPr marL="442913" lvl="1" indent="-263525"/>
            <a:r>
              <a:rPr lang="cs-CZ" sz="1800" dirty="0"/>
              <a:t>Obávaní parazité hospodářských zvířat</a:t>
            </a:r>
          </a:p>
        </p:txBody>
      </p:sp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F97724EB-222F-7B77-1DBD-C9A394CA0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980"/>
            <a:ext cx="3276600" cy="2110923"/>
          </a:xfrm>
          <a:prstGeom prst="rect">
            <a:avLst/>
          </a:prstGeom>
        </p:spPr>
      </p:pic>
      <p:pic>
        <p:nvPicPr>
          <p:cNvPr id="11" name="Zástupný obsah 4">
            <a:extLst>
              <a:ext uri="{FF2B5EF4-FFF2-40B4-BE49-F238E27FC236}">
                <a16:creationId xmlns:a16="http://schemas.microsoft.com/office/drawing/2014/main" id="{A10CE064-D1D1-B32E-89BF-FFDA10908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8" y="-9980"/>
            <a:ext cx="3156521" cy="211092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6A84153-D5E2-BE30-222B-D99FF2F4A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667"/>
            <a:ext cx="3265317" cy="238068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BEFE782-A907-E30C-7718-B2C5A9618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62" y="2155667"/>
            <a:ext cx="3131667" cy="23487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53CEB57-6373-D68E-6CEE-5CC059FB4D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3" y="4593769"/>
            <a:ext cx="3285544" cy="226423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740AB29-884B-7CED-3438-ECDA805D84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62" y="4525466"/>
            <a:ext cx="3131667" cy="234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D61B7DE-110A-4D34-BB0F-49C52F2D5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63" y="233361"/>
            <a:ext cx="6614307" cy="625930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B669099-843C-91EA-48C2-E683B0576948}"/>
              </a:ext>
            </a:extLst>
          </p:cNvPr>
          <p:cNvSpPr txBox="1"/>
          <p:nvPr/>
        </p:nvSpPr>
        <p:spPr>
          <a:xfrm>
            <a:off x="7409468" y="838986"/>
            <a:ext cx="43269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Fenomén čelního skla</a:t>
            </a:r>
          </a:p>
          <a:p>
            <a:r>
              <a:rPr lang="cs-CZ" dirty="0">
                <a:hlinkClick r:id="rId3"/>
              </a:rPr>
              <a:t>https://video.aktualne.cz/es-pesticid/r~2576fd148de311e9b38a0cc47ab5f122/r~3430700ec9a411e98776ac1f6b220ee8/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Hmyzí hotely </a:t>
            </a:r>
          </a:p>
          <a:p>
            <a:r>
              <a:rPr lang="cs-CZ" dirty="0">
                <a:hlinkClick r:id="rId4"/>
              </a:rPr>
              <a:t>https://hradec.rozhlas.cz/postavte-si-hmyzi-hotel-a-vase-zahradka-vam-podekuje-8089048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Členovci jako součást jídelníčku</a:t>
            </a:r>
          </a:p>
          <a:p>
            <a:r>
              <a:rPr lang="cs-CZ" dirty="0">
                <a:hlinkClick r:id="rId5"/>
              </a:rPr>
              <a:t>https://sedmagenerace.cz/hmyz-leti-na-talir/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Online databáze červeného seznamu</a:t>
            </a:r>
          </a:p>
          <a:p>
            <a:r>
              <a:rPr lang="cs-CZ" dirty="0">
                <a:hlinkClick r:id="rId6"/>
              </a:rPr>
              <a:t>https://portal.nature.cz/redlist/v_cis_redlist.php?opener=&amp;vztazne_id=0&amp;order=KATEGORIE_IUCN&amp;orderhow=ASC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390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6F064-BA16-4CF3-AA2B-4809F54A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8" y="391886"/>
            <a:ext cx="6403361" cy="778339"/>
          </a:xfrm>
        </p:spPr>
        <p:txBody>
          <a:bodyPr>
            <a:normAutofit/>
          </a:bodyPr>
          <a:lstStyle/>
          <a:p>
            <a:r>
              <a:rPr lang="cs-CZ" sz="4000" dirty="0"/>
              <a:t>Kmen: Členovci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74728C-8B2D-449E-9D5B-4B7AD1DCD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562110"/>
            <a:ext cx="6403359" cy="5088389"/>
          </a:xfrm>
        </p:spPr>
        <p:txBody>
          <a:bodyPr>
            <a:normAutofit/>
          </a:bodyPr>
          <a:lstStyle/>
          <a:p>
            <a:r>
              <a:rPr lang="cs-CZ" sz="2400" dirty="0"/>
              <a:t>Příčně pruhovaná svalovina - se upíná zevnitř na chitinovou kutikulu – vnější kostra = </a:t>
            </a:r>
            <a:r>
              <a:rPr lang="cs-CZ" sz="2400" b="1" dirty="0"/>
              <a:t>exoskelet</a:t>
            </a:r>
          </a:p>
          <a:p>
            <a:pPr lvl="1"/>
            <a:r>
              <a:rPr lang="cs-CZ" sz="2000" dirty="0"/>
              <a:t>Brání růstu – nutno svlékat = </a:t>
            </a:r>
            <a:r>
              <a:rPr lang="cs-CZ" sz="2000" b="1" dirty="0" err="1"/>
              <a:t>ekdyze</a:t>
            </a:r>
            <a:endParaRPr lang="cs-CZ" sz="2000" b="1" dirty="0"/>
          </a:p>
          <a:p>
            <a:r>
              <a:rPr lang="cs-CZ" sz="2400" dirty="0"/>
              <a:t>Cévní soustava otevřená – tekutina </a:t>
            </a:r>
            <a:r>
              <a:rPr lang="cs-CZ" sz="2400" b="1" dirty="0"/>
              <a:t>hemolymfa</a:t>
            </a:r>
          </a:p>
          <a:p>
            <a:r>
              <a:rPr lang="cs-CZ" sz="2400" dirty="0"/>
              <a:t>Dýchání - žábry, plicní vak či tracheje = vzdušnice</a:t>
            </a:r>
          </a:p>
          <a:p>
            <a:r>
              <a:rPr lang="cs-CZ" sz="2400" dirty="0" err="1"/>
              <a:t>Metanefridie</a:t>
            </a:r>
            <a:r>
              <a:rPr lang="cs-CZ" sz="2400" dirty="0"/>
              <a:t> nebo </a:t>
            </a:r>
            <a:r>
              <a:rPr lang="cs-CZ" sz="2400" dirty="0" err="1"/>
              <a:t>Malpigické</a:t>
            </a:r>
            <a:r>
              <a:rPr lang="cs-CZ" sz="2400" dirty="0"/>
              <a:t> trubice</a:t>
            </a:r>
          </a:p>
          <a:p>
            <a:r>
              <a:rPr lang="cs-CZ" sz="2400" dirty="0"/>
              <a:t>Ganglia a břišní nervová páska</a:t>
            </a:r>
          </a:p>
          <a:p>
            <a:r>
              <a:rPr lang="cs-CZ" sz="2400" dirty="0"/>
              <a:t>Rozmanité smyslové orgány </a:t>
            </a:r>
          </a:p>
          <a:p>
            <a:pPr lvl="1"/>
            <a:r>
              <a:rPr lang="cs-CZ" dirty="0"/>
              <a:t>Složené oči – mozaikové vidění</a:t>
            </a:r>
          </a:p>
          <a:p>
            <a:pPr lvl="1"/>
            <a:r>
              <a:rPr lang="cs-CZ" dirty="0"/>
              <a:t>Makadla, tykadla</a:t>
            </a:r>
          </a:p>
          <a:p>
            <a:pPr lvl="1"/>
            <a:r>
              <a:rPr lang="cs-CZ" dirty="0" err="1"/>
              <a:t>Tympanální</a:t>
            </a:r>
            <a:r>
              <a:rPr lang="cs-CZ" dirty="0"/>
              <a:t> ústrojí</a:t>
            </a:r>
          </a:p>
          <a:p>
            <a:r>
              <a:rPr lang="cs-CZ" sz="2400" dirty="0"/>
              <a:t>Gonochoristé – oplození vnitřní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BA03D9-BF3F-474D-86A0-A26424C1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" t="7810" r="373" b="27619"/>
          <a:stretch/>
        </p:blipFill>
        <p:spPr>
          <a:xfrm>
            <a:off x="6838789" y="1562111"/>
            <a:ext cx="5220116" cy="46965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176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5CA06-AB6C-4FF4-94AE-2FE632E6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45" y="1442584"/>
            <a:ext cx="3449474" cy="1275745"/>
          </a:xfrm>
        </p:spPr>
        <p:txBody>
          <a:bodyPr anchor="b">
            <a:normAutofit/>
          </a:bodyPr>
          <a:lstStyle/>
          <a:p>
            <a:r>
              <a:rPr lang="cs-CZ" sz="3600" dirty="0"/>
              <a:t>1. </a:t>
            </a:r>
            <a:r>
              <a:rPr lang="cs-CZ" sz="3600" dirty="0" err="1"/>
              <a:t>Trojlaločnatci</a:t>
            </a:r>
            <a:r>
              <a:rPr lang="cs-CZ" sz="3600" dirty="0"/>
              <a:t> (</a:t>
            </a:r>
            <a:r>
              <a:rPr lang="cs-CZ" sz="3600" i="1" dirty="0" err="1"/>
              <a:t>Trilobitomorpha</a:t>
            </a:r>
            <a:r>
              <a:rPr lang="cs-CZ" sz="36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A36A4E-AA56-4A81-8A82-56C1810BA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3236980"/>
            <a:ext cx="4359872" cy="3102369"/>
          </a:xfrm>
        </p:spPr>
        <p:txBody>
          <a:bodyPr anchor="t">
            <a:normAutofit lnSpcReduction="10000"/>
          </a:bodyPr>
          <a:lstStyle/>
          <a:p>
            <a:r>
              <a:rPr lang="cs-CZ" sz="2400" dirty="0"/>
              <a:t>Dnes již fosilní druhy</a:t>
            </a:r>
          </a:p>
          <a:p>
            <a:r>
              <a:rPr lang="cs-CZ" sz="2400" dirty="0"/>
              <a:t>Největší rozmach v prvohorách</a:t>
            </a:r>
          </a:p>
          <a:p>
            <a:r>
              <a:rPr lang="cs-CZ" sz="2400" dirty="0"/>
              <a:t>Významné naleziště:</a:t>
            </a:r>
          </a:p>
          <a:p>
            <a:pPr lvl="1"/>
            <a:r>
              <a:rPr lang="cs-CZ" sz="2000" dirty="0" err="1"/>
              <a:t>Barrandien</a:t>
            </a:r>
            <a:r>
              <a:rPr lang="cs-CZ" sz="2000" dirty="0"/>
              <a:t> – Praha-jih</a:t>
            </a:r>
          </a:p>
          <a:p>
            <a:pPr lvl="1"/>
            <a:r>
              <a:rPr lang="cs-CZ" sz="2000" dirty="0"/>
              <a:t>Brno – Stránská skála</a:t>
            </a:r>
          </a:p>
          <a:p>
            <a:endParaRPr lang="cs-CZ" sz="2400" dirty="0"/>
          </a:p>
          <a:p>
            <a:r>
              <a:rPr lang="cs-CZ" sz="2400" dirty="0"/>
              <a:t>Významní evoluční předchůdci klepítkatců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7CA666-D270-48B7-A4DE-DF9B793C3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6" r="10471"/>
          <a:stretch/>
        </p:blipFill>
        <p:spPr>
          <a:xfrm>
            <a:off x="4636963" y="10"/>
            <a:ext cx="755503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4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6AF5EE-F8EE-43AB-8342-0EE06E079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49" y="2524721"/>
            <a:ext cx="4620051" cy="367712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První pár končetin – klepítka</a:t>
            </a:r>
          </a:p>
          <a:p>
            <a:r>
              <a:rPr lang="cs-CZ" sz="2400" dirty="0"/>
              <a:t>Druhý pár – makadla</a:t>
            </a:r>
          </a:p>
          <a:p>
            <a:r>
              <a:rPr lang="cs-CZ" sz="2400" dirty="0"/>
              <a:t>Hlavohruď + 4 páry kráčivých končetin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C9C4F2-292B-4ED6-BB77-41AE2D4DC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" t="4" r="-103" b="-5"/>
          <a:stretch/>
        </p:blipFill>
        <p:spPr>
          <a:xfrm>
            <a:off x="5029200" y="480823"/>
            <a:ext cx="7162800" cy="6137920"/>
          </a:xfrm>
          <a:prstGeom prst="rect">
            <a:avLst/>
          </a:prstGeom>
        </p:spPr>
      </p:pic>
      <p:sp>
        <p:nvSpPr>
          <p:cNvPr id="4" name="AutoShape 2" descr="Image result for chelicerata">
            <a:extLst>
              <a:ext uri="{FF2B5EF4-FFF2-40B4-BE49-F238E27FC236}">
                <a16:creationId xmlns:a16="http://schemas.microsoft.com/office/drawing/2014/main" id="{D37D6F87-FBD2-40B0-B92A-AF85A28468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067C4E-3941-4D31-8C55-9620CBF3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49" y="848024"/>
            <a:ext cx="5049542" cy="1035781"/>
          </a:xfrm>
        </p:spPr>
        <p:txBody>
          <a:bodyPr anchor="ctr">
            <a:normAutofit/>
          </a:bodyPr>
          <a:lstStyle/>
          <a:p>
            <a:r>
              <a:rPr lang="cs-CZ" sz="3600" dirty="0"/>
              <a:t>2. Klepítkatci (</a:t>
            </a:r>
            <a:r>
              <a:rPr lang="cs-CZ" sz="3600" i="1" dirty="0" err="1"/>
              <a:t>Chelicerata</a:t>
            </a:r>
            <a:r>
              <a:rPr lang="cs-CZ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94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044D11-C243-4209-98CA-7A965C0A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22" y="1610024"/>
            <a:ext cx="3587052" cy="938352"/>
          </a:xfrm>
        </p:spPr>
        <p:txBody>
          <a:bodyPr anchor="b">
            <a:normAutofit/>
          </a:bodyPr>
          <a:lstStyle/>
          <a:p>
            <a:r>
              <a:rPr lang="cs-CZ" sz="4000" dirty="0"/>
              <a:t>Třída: Hrotnatci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E3E5B6-BD43-48F2-869D-C0C76E79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2" y="3067026"/>
            <a:ext cx="4073502" cy="3272324"/>
          </a:xfrm>
        </p:spPr>
        <p:txBody>
          <a:bodyPr anchor="t">
            <a:normAutofit fontScale="92500" lnSpcReduction="10000"/>
          </a:bodyPr>
          <a:lstStyle/>
          <a:p>
            <a:r>
              <a:rPr lang="cs-CZ" sz="2400" dirty="0"/>
              <a:t>Fosilní druhy – </a:t>
            </a:r>
            <a:r>
              <a:rPr lang="cs-CZ" sz="2400" dirty="0" err="1"/>
              <a:t>Kyjonožci</a:t>
            </a:r>
            <a:r>
              <a:rPr lang="cs-CZ" sz="2400" dirty="0"/>
              <a:t> (2m)</a:t>
            </a:r>
          </a:p>
          <a:p>
            <a:r>
              <a:rPr lang="cs-CZ" sz="2400" dirty="0"/>
              <a:t>Recentní ostrorepi</a:t>
            </a:r>
          </a:p>
          <a:p>
            <a:r>
              <a:rPr lang="cs-CZ" sz="2400" dirty="0"/>
              <a:t>Mořské dno</a:t>
            </a:r>
          </a:p>
          <a:p>
            <a:r>
              <a:rPr lang="cs-CZ" sz="2400" dirty="0"/>
              <a:t>Modrá krev (</a:t>
            </a:r>
            <a:r>
              <a:rPr lang="cs-CZ" sz="2400" dirty="0" err="1"/>
              <a:t>Cu</a:t>
            </a:r>
            <a:r>
              <a:rPr lang="cs-CZ" sz="2400" dirty="0"/>
              <a:t> místo </a:t>
            </a:r>
            <a:r>
              <a:rPr lang="cs-CZ" sz="2400" dirty="0" err="1"/>
              <a:t>Fe</a:t>
            </a:r>
            <a:r>
              <a:rPr lang="cs-CZ" sz="2400" dirty="0"/>
              <a:t>)</a:t>
            </a:r>
          </a:p>
          <a:p>
            <a:r>
              <a:rPr lang="cs-CZ" sz="2400" dirty="0"/>
              <a:t>Přechod od trilobitů</a:t>
            </a:r>
          </a:p>
          <a:p>
            <a:endParaRPr lang="cs-CZ" sz="2400" dirty="0"/>
          </a:p>
          <a:p>
            <a:r>
              <a:rPr lang="cs-CZ" sz="2400" dirty="0"/>
              <a:t>Ostrorep americký</a:t>
            </a:r>
          </a:p>
          <a:p>
            <a:pPr marL="0" indent="0">
              <a:buNone/>
            </a:pPr>
            <a:r>
              <a:rPr lang="cs-CZ" sz="1700" dirty="0">
                <a:hlinkClick r:id="rId3"/>
              </a:rPr>
              <a:t>https://www.em.muni.cz/vite/10516-seznamte-se-zijici-fosilie-se-zazracnou-krvi</a:t>
            </a:r>
            <a:r>
              <a:rPr lang="cs-CZ" sz="1700" dirty="0"/>
              <a:t> </a:t>
            </a:r>
          </a:p>
          <a:p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7DB60B-CAD6-40D4-AD4E-BBEA041D7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1" r="30515" b="-4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0C49DB0-56A9-4E5D-882B-A7D6E50B14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0" r="7437" b="4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CBF41C-1052-446A-981A-D994FAAB6F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55" r="-2" b="11309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0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6FD209-A5A5-49C8-83BA-1C3856BCA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81" y="586509"/>
            <a:ext cx="3897745" cy="839549"/>
          </a:xfrm>
        </p:spPr>
        <p:txBody>
          <a:bodyPr anchor="b">
            <a:normAutofit/>
          </a:bodyPr>
          <a:lstStyle/>
          <a:p>
            <a:r>
              <a:rPr lang="cs-CZ" sz="4000" dirty="0"/>
              <a:t>Třída: Pavoukovci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94A313-E86C-4F70-8F2B-59692E484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1" y="1668544"/>
            <a:ext cx="4063033" cy="4602947"/>
          </a:xfrm>
        </p:spPr>
        <p:txBody>
          <a:bodyPr anchor="t">
            <a:normAutofit lnSpcReduction="10000"/>
          </a:bodyPr>
          <a:lstStyle/>
          <a:p>
            <a:r>
              <a:rPr lang="cs-CZ" sz="2400" dirty="0"/>
              <a:t>Zadeček bez končetin</a:t>
            </a:r>
          </a:p>
          <a:p>
            <a:r>
              <a:rPr lang="cs-CZ" sz="2400" dirty="0"/>
              <a:t>Mimotělní trávení</a:t>
            </a:r>
          </a:p>
          <a:p>
            <a:r>
              <a:rPr lang="cs-CZ" sz="2400" dirty="0"/>
              <a:t>Běžný manželský kanibalismus</a:t>
            </a:r>
          </a:p>
          <a:p>
            <a:r>
              <a:rPr lang="cs-CZ" sz="2400" dirty="0" err="1"/>
              <a:t>Mechanoreceptorové</a:t>
            </a:r>
            <a:r>
              <a:rPr lang="cs-CZ" sz="2400" dirty="0"/>
              <a:t> brvy</a:t>
            </a:r>
          </a:p>
          <a:p>
            <a:r>
              <a:rPr lang="cs-CZ" sz="2400" dirty="0"/>
              <a:t>Řády: </a:t>
            </a:r>
          </a:p>
          <a:p>
            <a:pPr lvl="1"/>
            <a:r>
              <a:rPr lang="cs-CZ" dirty="0"/>
              <a:t>Pavouci</a:t>
            </a:r>
          </a:p>
          <a:p>
            <a:pPr lvl="1"/>
            <a:r>
              <a:rPr lang="cs-CZ" dirty="0"/>
              <a:t>Štíři a Štírci</a:t>
            </a:r>
          </a:p>
          <a:p>
            <a:pPr lvl="1"/>
            <a:r>
              <a:rPr lang="cs-CZ" dirty="0"/>
              <a:t>Sekáči</a:t>
            </a:r>
          </a:p>
          <a:p>
            <a:pPr lvl="1"/>
            <a:r>
              <a:rPr lang="cs-CZ" dirty="0"/>
              <a:t>Roztoči</a:t>
            </a:r>
          </a:p>
          <a:p>
            <a:pPr marL="0" indent="0">
              <a:buNone/>
            </a:pPr>
            <a:r>
              <a:rPr lang="cs-CZ" sz="1700" dirty="0">
                <a:hlinkClick r:id="rId2"/>
              </a:rPr>
              <a:t>http://muzeum3000.nm.cz/clanek/pavouci-v-lidskych-obydlich-%E2%80%93-1-dil</a:t>
            </a:r>
            <a:r>
              <a:rPr lang="cs-CZ" sz="1700" dirty="0"/>
              <a:t>  - seriál o pavoucích v lidských obydlích v ČR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F2AEDE-D587-4A05-8C1B-E57CB3823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6" r="-1" b="25823"/>
          <a:stretch/>
        </p:blipFill>
        <p:spPr>
          <a:xfrm>
            <a:off x="4636963" y="10"/>
            <a:ext cx="755503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1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44E46F-48DD-462C-B8A3-45BE7A6A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018" y="360218"/>
            <a:ext cx="3576781" cy="915434"/>
          </a:xfrm>
        </p:spPr>
        <p:txBody>
          <a:bodyPr>
            <a:normAutofit/>
          </a:bodyPr>
          <a:lstStyle/>
          <a:p>
            <a:r>
              <a:rPr lang="cs-CZ" sz="3600" dirty="0"/>
              <a:t>Řád: Pavouci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1EA231-2D06-4E3E-B1A0-B44A3D76C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017" y="1431636"/>
            <a:ext cx="4137891" cy="5066146"/>
          </a:xfrm>
        </p:spPr>
        <p:txBody>
          <a:bodyPr>
            <a:normAutofit fontScale="85000" lnSpcReduction="10000"/>
          </a:bodyPr>
          <a:lstStyle/>
          <a:p>
            <a:r>
              <a:rPr lang="cs-CZ" sz="2200" dirty="0"/>
              <a:t>Draví, všichni jedovatí</a:t>
            </a:r>
          </a:p>
          <a:p>
            <a:r>
              <a:rPr lang="cs-CZ" sz="2200" dirty="0"/>
              <a:t>Snovací bradavky</a:t>
            </a:r>
          </a:p>
          <a:p>
            <a:r>
              <a:rPr lang="cs-CZ" sz="2200" dirty="0"/>
              <a:t>Mimotělní trávení – savý žaludek</a:t>
            </a:r>
          </a:p>
          <a:p>
            <a:r>
              <a:rPr lang="cs-CZ" sz="2200" dirty="0"/>
              <a:t>Lov do sítě, v běhu, skokem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Křižák obecný</a:t>
            </a:r>
          </a:p>
          <a:p>
            <a:r>
              <a:rPr lang="cs-CZ" sz="2400" dirty="0">
                <a:solidFill>
                  <a:srgbClr val="FF0000"/>
                </a:solidFill>
              </a:rPr>
              <a:t>Pokoutník domácí</a:t>
            </a:r>
          </a:p>
          <a:p>
            <a:pPr lvl="1"/>
            <a:r>
              <a:rPr lang="cs-CZ" sz="2000" dirty="0"/>
              <a:t>Husté pavučiny s tunýlkem</a:t>
            </a:r>
          </a:p>
          <a:p>
            <a:r>
              <a:rPr lang="cs-CZ" sz="2400" dirty="0"/>
              <a:t>Snovačka jedovatá</a:t>
            </a:r>
          </a:p>
          <a:p>
            <a:r>
              <a:rPr lang="cs-CZ" sz="2400" dirty="0">
                <a:solidFill>
                  <a:srgbClr val="FF0000"/>
                </a:solidFill>
              </a:rPr>
              <a:t>Skákavka pruhovaná</a:t>
            </a:r>
          </a:p>
          <a:p>
            <a:r>
              <a:rPr lang="cs-CZ" sz="2400" dirty="0"/>
              <a:t>Slíďák tarentský</a:t>
            </a:r>
          </a:p>
          <a:p>
            <a:pPr lvl="1"/>
            <a:r>
              <a:rPr lang="cs-CZ" sz="2000" dirty="0"/>
              <a:t>Jihoevropský druh, název „tarantula“</a:t>
            </a:r>
          </a:p>
          <a:p>
            <a:r>
              <a:rPr lang="cs-CZ" sz="2400" dirty="0" err="1">
                <a:solidFill>
                  <a:srgbClr val="FF0000"/>
                </a:solidFill>
              </a:rPr>
              <a:t>Vodouch</a:t>
            </a:r>
            <a:r>
              <a:rPr lang="cs-CZ" sz="2400" dirty="0">
                <a:solidFill>
                  <a:srgbClr val="FF0000"/>
                </a:solidFill>
              </a:rPr>
              <a:t> stříbřitý</a:t>
            </a:r>
          </a:p>
          <a:p>
            <a:pPr marL="0" indent="0">
              <a:buNone/>
            </a:pPr>
            <a:r>
              <a:rPr lang="cs-CZ" sz="1800" dirty="0">
                <a:hlinkClick r:id="rId2"/>
              </a:rPr>
              <a:t>https://ziva.avcr.cz/files/ziva/pdf/objev-stepnika-moravskeho-noveho-zivocicha-popsane.pdf</a:t>
            </a:r>
            <a:r>
              <a:rPr lang="cs-CZ" sz="180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C5A4DC-86BE-4B6E-8A42-637EC6D6C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0" r="7212" b="3"/>
          <a:stretch/>
        </p:blipFill>
        <p:spPr>
          <a:xfrm>
            <a:off x="8972" y="-1"/>
            <a:ext cx="2450592" cy="21830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25891BD-F4BD-422D-B660-24404261E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14" r="26957" b="-2"/>
          <a:stretch/>
        </p:blipFill>
        <p:spPr>
          <a:xfrm>
            <a:off x="2548377" y="1"/>
            <a:ext cx="2450592" cy="218305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8043BAD-DF6B-4BCE-BCBC-7D3588B1C8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3" r="11828" b="-3"/>
          <a:stretch/>
        </p:blipFill>
        <p:spPr>
          <a:xfrm>
            <a:off x="5087782" y="1"/>
            <a:ext cx="2450592" cy="21830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7AC299-38C2-46A2-BD06-DCBB196E31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56" b="1"/>
          <a:stretch/>
        </p:blipFill>
        <p:spPr>
          <a:xfrm>
            <a:off x="3716" y="2274490"/>
            <a:ext cx="3724237" cy="22460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E627190-2D83-49A2-BBB3-4B276F817E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06" r="3" b="168"/>
          <a:stretch/>
        </p:blipFill>
        <p:spPr>
          <a:xfrm>
            <a:off x="20" y="4607391"/>
            <a:ext cx="3717873" cy="22506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F78001B-D2D2-4F76-90B1-FC8629C609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364" r="21828" b="-1"/>
          <a:stretch/>
        </p:blipFill>
        <p:spPr>
          <a:xfrm>
            <a:off x="3813047" y="2274491"/>
            <a:ext cx="3717894" cy="45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1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5A0B99-BE81-4D46-AEBD-9BD445A345E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4A0EE2B-DA3A-4007-B871-48119BE83E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A6F6E8-B959-48CF-A934-B59534FD66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1773</Words>
  <Application>Microsoft Office PowerPoint</Application>
  <PresentationFormat>Širokoúhlá obrazovka</PresentationFormat>
  <Paragraphs>429</Paragraphs>
  <Slides>39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Georgia</vt:lpstr>
      <vt:lpstr>Wingdings</vt:lpstr>
      <vt:lpstr>Motiv Office</vt:lpstr>
      <vt:lpstr>Členovci </vt:lpstr>
      <vt:lpstr>Kmen: Želvušky (Tardigrada)</vt:lpstr>
      <vt:lpstr>Kmen: Členovci (Arthropoda)</vt:lpstr>
      <vt:lpstr>Kmen: Členovci</vt:lpstr>
      <vt:lpstr>1. Trojlaločnatci (Trilobitomorpha)</vt:lpstr>
      <vt:lpstr>2. Klepítkatci (Chelicerata)</vt:lpstr>
      <vt:lpstr>Třída: Hrotnatci</vt:lpstr>
      <vt:lpstr>Třída: Pavoukovci</vt:lpstr>
      <vt:lpstr>Řád: Pavouci</vt:lpstr>
      <vt:lpstr>Prezentace aplikace PowerPoint</vt:lpstr>
      <vt:lpstr>Řád: Sekáči</vt:lpstr>
      <vt:lpstr>Řád: Roztoči </vt:lpstr>
      <vt:lpstr>3. Korýši (Crustacea)</vt:lpstr>
      <vt:lpstr>Nižší korýši</vt:lpstr>
      <vt:lpstr>Třída: Rakovci = vyšší korýši</vt:lpstr>
      <vt:lpstr>Třída: Rakovci = vyšší korýši</vt:lpstr>
      <vt:lpstr>Vzdušnicovci</vt:lpstr>
      <vt:lpstr>4. Stonožkovci (Myriapoda)</vt:lpstr>
      <vt:lpstr>5. Šestinozí (Hexapoda)</vt:lpstr>
      <vt:lpstr>Třída: Jevnočelistní - Hmyz</vt:lpstr>
      <vt:lpstr>Proměna nedokonalá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Proměna dokonalá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Řád: Dvoukřídlí</vt:lpstr>
      <vt:lpstr>Řád: Dvoukřídlí</vt:lpstr>
      <vt:lpstr>Řád: Dvoukřídlí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Měkkýši, Kroužkovci, Členovci</dc:title>
  <dc:creator>Petra Černochová</dc:creator>
  <cp:lastModifiedBy>Vojtěch Florián</cp:lastModifiedBy>
  <cp:revision>27</cp:revision>
  <dcterms:created xsi:type="dcterms:W3CDTF">2020-04-04T22:25:11Z</dcterms:created>
  <dcterms:modified xsi:type="dcterms:W3CDTF">2024-05-04T15:33:58Z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