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14" r:id="rId5"/>
    <p:sldId id="875" r:id="rId6"/>
    <p:sldId id="876" r:id="rId7"/>
    <p:sldId id="298" r:id="rId8"/>
    <p:sldId id="266" r:id="rId9"/>
    <p:sldId id="315" r:id="rId10"/>
    <p:sldId id="316" r:id="rId11"/>
    <p:sldId id="306" r:id="rId12"/>
    <p:sldId id="317" r:id="rId13"/>
    <p:sldId id="318" r:id="rId14"/>
    <p:sldId id="319" r:id="rId15"/>
    <p:sldId id="321" r:id="rId16"/>
    <p:sldId id="322" r:id="rId17"/>
    <p:sldId id="323" r:id="rId18"/>
    <p:sldId id="326" r:id="rId19"/>
    <p:sldId id="328" r:id="rId20"/>
    <p:sldId id="329" r:id="rId21"/>
    <p:sldId id="330" r:id="rId22"/>
    <p:sldId id="877" r:id="rId23"/>
    <p:sldId id="524" r:id="rId24"/>
    <p:sldId id="1400" r:id="rId25"/>
    <p:sldId id="840" r:id="rId26"/>
    <p:sldId id="301" r:id="rId27"/>
    <p:sldId id="302" r:id="rId28"/>
    <p:sldId id="299" r:id="rId29"/>
    <p:sldId id="303" r:id="rId30"/>
    <p:sldId id="264" r:id="rId31"/>
    <p:sldId id="277" r:id="rId32"/>
    <p:sldId id="278" r:id="rId33"/>
    <p:sldId id="304" r:id="rId34"/>
    <p:sldId id="268" r:id="rId35"/>
    <p:sldId id="30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098"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h, Brian" userId="41311d27-a2b2-4465-9d5f-4e35b7edc2ed" providerId="ADAL" clId="{F34046F0-E29A-4B5C-88BC-111BD66A5296}"/>
    <pc:docChg chg="delSld">
      <pc:chgData name="Fath, Brian" userId="41311d27-a2b2-4465-9d5f-4e35b7edc2ed" providerId="ADAL" clId="{F34046F0-E29A-4B5C-88BC-111BD66A5296}" dt="2024-02-29T16:48:58.957" v="2" actId="47"/>
      <pc:docMkLst>
        <pc:docMk/>
      </pc:docMkLst>
      <pc:sldChg chg="del">
        <pc:chgData name="Fath, Brian" userId="41311d27-a2b2-4465-9d5f-4e35b7edc2ed" providerId="ADAL" clId="{F34046F0-E29A-4B5C-88BC-111BD66A5296}" dt="2024-02-29T16:48:50.427" v="0" actId="47"/>
        <pc:sldMkLst>
          <pc:docMk/>
          <pc:sldMk cId="0" sldId="276"/>
        </pc:sldMkLst>
      </pc:sldChg>
      <pc:sldChg chg="del">
        <pc:chgData name="Fath, Brian" userId="41311d27-a2b2-4465-9d5f-4e35b7edc2ed" providerId="ADAL" clId="{F34046F0-E29A-4B5C-88BC-111BD66A5296}" dt="2024-02-29T16:48:57.200" v="1" actId="47"/>
        <pc:sldMkLst>
          <pc:docMk/>
          <pc:sldMk cId="473911586" sldId="280"/>
        </pc:sldMkLst>
      </pc:sldChg>
      <pc:sldChg chg="del">
        <pc:chgData name="Fath, Brian" userId="41311d27-a2b2-4465-9d5f-4e35b7edc2ed" providerId="ADAL" clId="{F34046F0-E29A-4B5C-88BC-111BD66A5296}" dt="2024-02-29T16:48:57.200" v="1" actId="47"/>
        <pc:sldMkLst>
          <pc:docMk/>
          <pc:sldMk cId="140243045" sldId="283"/>
        </pc:sldMkLst>
      </pc:sldChg>
      <pc:sldChg chg="del">
        <pc:chgData name="Fath, Brian" userId="41311d27-a2b2-4465-9d5f-4e35b7edc2ed" providerId="ADAL" clId="{F34046F0-E29A-4B5C-88BC-111BD66A5296}" dt="2024-02-29T16:48:57.200" v="1" actId="47"/>
        <pc:sldMkLst>
          <pc:docMk/>
          <pc:sldMk cId="528473356" sldId="284"/>
        </pc:sldMkLst>
      </pc:sldChg>
      <pc:sldChg chg="del">
        <pc:chgData name="Fath, Brian" userId="41311d27-a2b2-4465-9d5f-4e35b7edc2ed" providerId="ADAL" clId="{F34046F0-E29A-4B5C-88BC-111BD66A5296}" dt="2024-02-29T16:48:57.200" v="1" actId="47"/>
        <pc:sldMkLst>
          <pc:docMk/>
          <pc:sldMk cId="2746060688" sldId="286"/>
        </pc:sldMkLst>
      </pc:sldChg>
      <pc:sldChg chg="del">
        <pc:chgData name="Fath, Brian" userId="41311d27-a2b2-4465-9d5f-4e35b7edc2ed" providerId="ADAL" clId="{F34046F0-E29A-4B5C-88BC-111BD66A5296}" dt="2024-02-29T16:48:50.427" v="0" actId="47"/>
        <pc:sldMkLst>
          <pc:docMk/>
          <pc:sldMk cId="347358837" sldId="294"/>
        </pc:sldMkLst>
      </pc:sldChg>
      <pc:sldChg chg="del">
        <pc:chgData name="Fath, Brian" userId="41311d27-a2b2-4465-9d5f-4e35b7edc2ed" providerId="ADAL" clId="{F34046F0-E29A-4B5C-88BC-111BD66A5296}" dt="2024-02-29T16:48:50.427" v="0" actId="47"/>
        <pc:sldMkLst>
          <pc:docMk/>
          <pc:sldMk cId="915110103" sldId="295"/>
        </pc:sldMkLst>
      </pc:sldChg>
      <pc:sldChg chg="del">
        <pc:chgData name="Fath, Brian" userId="41311d27-a2b2-4465-9d5f-4e35b7edc2ed" providerId="ADAL" clId="{F34046F0-E29A-4B5C-88BC-111BD66A5296}" dt="2024-02-29T16:48:58.957" v="2" actId="47"/>
        <pc:sldMkLst>
          <pc:docMk/>
          <pc:sldMk cId="1579188029" sldId="296"/>
        </pc:sldMkLst>
      </pc:sldChg>
      <pc:sldChg chg="del">
        <pc:chgData name="Fath, Brian" userId="41311d27-a2b2-4465-9d5f-4e35b7edc2ed" providerId="ADAL" clId="{F34046F0-E29A-4B5C-88BC-111BD66A5296}" dt="2024-02-29T16:48:57.200" v="1" actId="47"/>
        <pc:sldMkLst>
          <pc:docMk/>
          <pc:sldMk cId="2446339502" sldId="331"/>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CB1BDE1-573C-4CAE-8255-870BF3DC9289}" type="datetimeFigureOut">
              <a:rPr lang="en-US" smtClean="0"/>
              <a:pPr/>
              <a:t>2/29/2024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4A480B-A571-4B8A-8713-C1AF59DEA3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B1BDE1-573C-4CAE-8255-870BF3DC928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A480B-A571-4B8A-8713-C1AF59DEA3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B1BDE1-573C-4CAE-8255-870BF3DC928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A480B-A571-4B8A-8713-C1AF59DEA3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B1BDE1-573C-4CAE-8255-870BF3DC928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A480B-A571-4B8A-8713-C1AF59DEA333}"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CB1BDE1-573C-4CAE-8255-870BF3DC928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A480B-A571-4B8A-8713-C1AF59DEA33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CB1BDE1-573C-4CAE-8255-870BF3DC928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A480B-A571-4B8A-8713-C1AF59DEA333}"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CB1BDE1-573C-4CAE-8255-870BF3DC9289}" type="datetimeFigureOut">
              <a:rPr lang="en-US" smtClean="0"/>
              <a:pPr/>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A480B-A571-4B8A-8713-C1AF59DEA3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B1BDE1-573C-4CAE-8255-870BF3DC9289}"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A480B-A571-4B8A-8713-C1AF59DEA333}"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1BDE1-573C-4CAE-8255-870BF3DC9289}" type="datetimeFigureOut">
              <a:rPr lang="en-US" smtClean="0"/>
              <a:pPr/>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A480B-A571-4B8A-8713-C1AF59DEA3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CB1BDE1-573C-4CAE-8255-870BF3DC928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A480B-A571-4B8A-8713-C1AF59DEA3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CB1BDE1-573C-4CAE-8255-870BF3DC9289}" type="datetimeFigureOut">
              <a:rPr lang="en-US" smtClean="0"/>
              <a:pPr/>
              <a:t>2/29/2024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4A480B-A571-4B8A-8713-C1AF59DEA33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CB1BDE1-573C-4CAE-8255-870BF3DC9289}" type="datetimeFigureOut">
              <a:rPr lang="en-US" smtClean="0"/>
              <a:pPr/>
              <a:t>2/29/2024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4A480B-A571-4B8A-8713-C1AF59DEA3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theatlantic.com/static/mt/assets/science/cool-space-picture-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952081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70ABA3-D5F7-0FE7-212B-C446213665CE}"/>
              </a:ext>
            </a:extLst>
          </p:cNvPr>
          <p:cNvSpPr txBox="1"/>
          <p:nvPr/>
        </p:nvSpPr>
        <p:spPr>
          <a:xfrm>
            <a:off x="7239000" y="381000"/>
            <a:ext cx="1903085" cy="369332"/>
          </a:xfrm>
          <a:prstGeom prst="rect">
            <a:avLst/>
          </a:prstGeom>
          <a:noFill/>
        </p:spPr>
        <p:txBody>
          <a:bodyPr wrap="none" rtlCol="0">
            <a:spAutoFit/>
          </a:bodyPr>
          <a:lstStyle/>
          <a:p>
            <a:r>
              <a:rPr lang="en-US" dirty="0">
                <a:solidFill>
                  <a:schemeClr val="bg1"/>
                </a:solidFill>
              </a:rPr>
              <a:t>Planetary limits</a:t>
            </a:r>
          </a:p>
        </p:txBody>
      </p:sp>
      <p:sp>
        <p:nvSpPr>
          <p:cNvPr id="4" name="TextBox 3">
            <a:extLst>
              <a:ext uri="{FF2B5EF4-FFF2-40B4-BE49-F238E27FC236}">
                <a16:creationId xmlns:a16="http://schemas.microsoft.com/office/drawing/2014/main" id="{45825886-72C0-B0B3-E080-197460118093}"/>
              </a:ext>
            </a:extLst>
          </p:cNvPr>
          <p:cNvSpPr txBox="1"/>
          <p:nvPr/>
        </p:nvSpPr>
        <p:spPr>
          <a:xfrm>
            <a:off x="5080" y="6463268"/>
            <a:ext cx="3793026" cy="369332"/>
          </a:xfrm>
          <a:prstGeom prst="rect">
            <a:avLst/>
          </a:prstGeom>
          <a:noFill/>
        </p:spPr>
        <p:txBody>
          <a:bodyPr wrap="none" rtlCol="0">
            <a:spAutoFit/>
          </a:bodyPr>
          <a:lstStyle/>
          <a:p>
            <a:r>
              <a:rPr lang="en-US" dirty="0">
                <a:solidFill>
                  <a:schemeClr val="bg1"/>
                </a:solidFill>
              </a:rPr>
              <a:t>Learning to flourish within them</a:t>
            </a:r>
          </a:p>
        </p:txBody>
      </p:sp>
      <p:sp>
        <p:nvSpPr>
          <p:cNvPr id="5" name="TextBox 4">
            <a:extLst>
              <a:ext uri="{FF2B5EF4-FFF2-40B4-BE49-F238E27FC236}">
                <a16:creationId xmlns:a16="http://schemas.microsoft.com/office/drawing/2014/main" id="{53525A33-B6CF-7941-55EB-4A4A310F2087}"/>
              </a:ext>
            </a:extLst>
          </p:cNvPr>
          <p:cNvSpPr txBox="1"/>
          <p:nvPr/>
        </p:nvSpPr>
        <p:spPr>
          <a:xfrm>
            <a:off x="-20320" y="104001"/>
            <a:ext cx="2496196" cy="646331"/>
          </a:xfrm>
          <a:prstGeom prst="rect">
            <a:avLst/>
          </a:prstGeom>
          <a:noFill/>
        </p:spPr>
        <p:txBody>
          <a:bodyPr wrap="none" rtlCol="0">
            <a:spAutoFit/>
          </a:bodyPr>
          <a:lstStyle/>
          <a:p>
            <a:r>
              <a:rPr lang="en-US" dirty="0">
                <a:solidFill>
                  <a:schemeClr val="bg1"/>
                </a:solidFill>
              </a:rPr>
              <a:t>Blue Marble Photo</a:t>
            </a:r>
          </a:p>
          <a:p>
            <a:r>
              <a:rPr lang="en-US" dirty="0">
                <a:solidFill>
                  <a:schemeClr val="bg1"/>
                </a:solidFill>
              </a:rPr>
              <a:t>Dec 1972, Apollo 17</a:t>
            </a:r>
          </a:p>
        </p:txBody>
      </p:sp>
    </p:spTree>
    <p:extLst>
      <p:ext uri="{BB962C8B-B14F-4D97-AF65-F5344CB8AC3E}">
        <p14:creationId xmlns:p14="http://schemas.microsoft.com/office/powerpoint/2010/main" val="143099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934" y="1411020"/>
            <a:ext cx="7985554" cy="2446824"/>
          </a:xfrm>
          <a:prstGeom prst="rect">
            <a:avLst/>
          </a:prstGeom>
          <a:noFill/>
        </p:spPr>
        <p:txBody>
          <a:bodyPr wrap="square" rtlCol="0">
            <a:spAutoFit/>
          </a:bodyPr>
          <a:lstStyle/>
          <a:p>
            <a:r>
              <a:rPr lang="en-US" sz="2700" dirty="0"/>
              <a:t>Professor David Orr</a:t>
            </a:r>
          </a:p>
          <a:p>
            <a:r>
              <a:rPr lang="en-US" dirty="0"/>
              <a:t>Oberlin College</a:t>
            </a:r>
          </a:p>
          <a:p>
            <a:r>
              <a:rPr lang="en-US" dirty="0"/>
              <a:t>Paul Sears Distinguished Professor of Environmental Studies and Politics Emeritus</a:t>
            </a:r>
          </a:p>
          <a:p>
            <a:r>
              <a:rPr lang="en-US" dirty="0"/>
              <a:t>Senior Advisor to the Oberlin College President</a:t>
            </a:r>
          </a:p>
          <a:p>
            <a:endParaRPr lang="en-US" dirty="0"/>
          </a:p>
          <a:p>
            <a:r>
              <a:rPr lang="en-US" dirty="0"/>
              <a:t>Systems thinker, writer, and orator. </a:t>
            </a:r>
          </a:p>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5271" y="2559356"/>
            <a:ext cx="2288909" cy="3054814"/>
          </a:xfrm>
          <a:prstGeom prst="rect">
            <a:avLst/>
          </a:prstGeom>
        </p:spPr>
      </p:pic>
    </p:spTree>
    <p:extLst>
      <p:ext uri="{BB962C8B-B14F-4D97-AF65-F5344CB8AC3E}">
        <p14:creationId xmlns:p14="http://schemas.microsoft.com/office/powerpoint/2010/main" val="360349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6581" y="304800"/>
            <a:ext cx="4572000" cy="2585323"/>
          </a:xfrm>
          <a:prstGeom prst="rect">
            <a:avLst/>
          </a:prstGeom>
        </p:spPr>
        <p:txBody>
          <a:bodyPr>
            <a:spAutoFit/>
          </a:bodyPr>
          <a:lstStyle/>
          <a:p>
            <a:r>
              <a:rPr lang="en-US" dirty="0"/>
              <a:t>Oberlin’s Environmental Science Building:</a:t>
            </a:r>
          </a:p>
          <a:p>
            <a:endParaRPr lang="en-US" dirty="0"/>
          </a:p>
          <a:p>
            <a:r>
              <a:rPr lang="en-US" dirty="0"/>
              <a:t>Adam Joseph Lewis Center, was named by an AIA panel in 2010 as “the most important green building of the past 30 years,” and as “one of 30 milestone buildings of the twentieth century” by the U.S. </a:t>
            </a:r>
            <a:r>
              <a:rPr lang="en-US" dirty="0" err="1"/>
              <a:t>Dept</a:t>
            </a:r>
            <a:r>
              <a:rPr lang="en-US" dirty="0"/>
              <a:t> of Energy.</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 y="141022"/>
            <a:ext cx="4558845" cy="3523130"/>
          </a:xfrm>
          <a:prstGeom prst="rect">
            <a:avLst/>
          </a:prstGeom>
        </p:spPr>
      </p:pic>
      <p:pic>
        <p:nvPicPr>
          <p:cNvPr id="3" name="Picture 2">
            <a:extLst>
              <a:ext uri="{FF2B5EF4-FFF2-40B4-BE49-F238E27FC236}">
                <a16:creationId xmlns:a16="http://schemas.microsoft.com/office/drawing/2014/main" id="{DE7F9F61-1CE3-2296-9C27-3A2A8C689F8B}"/>
              </a:ext>
            </a:extLst>
          </p:cNvPr>
          <p:cNvPicPr>
            <a:picLocks noChangeAspect="1"/>
          </p:cNvPicPr>
          <p:nvPr/>
        </p:nvPicPr>
        <p:blipFill>
          <a:blip r:embed="rId3"/>
          <a:stretch>
            <a:fillRect/>
          </a:stretch>
        </p:blipFill>
        <p:spPr>
          <a:xfrm>
            <a:off x="5257800" y="2819400"/>
            <a:ext cx="3592915" cy="4112432"/>
          </a:xfrm>
          <a:prstGeom prst="rect">
            <a:avLst/>
          </a:prstGeom>
        </p:spPr>
      </p:pic>
    </p:spTree>
    <p:extLst>
      <p:ext uri="{BB962C8B-B14F-4D97-AF65-F5344CB8AC3E}">
        <p14:creationId xmlns:p14="http://schemas.microsoft.com/office/powerpoint/2010/main" val="180535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92" y="1122371"/>
            <a:ext cx="7886700" cy="994172"/>
          </a:xfrm>
        </p:spPr>
        <p:txBody>
          <a:bodyPr>
            <a:normAutofit fontScale="90000"/>
          </a:bodyPr>
          <a:lstStyle/>
          <a:p>
            <a:r>
              <a:rPr lang="en-US" sz="3000" dirty="0"/>
              <a:t>“Systems thinkers see the world as networks of interdependence” </a:t>
            </a:r>
            <a:r>
              <a:rPr lang="en-US" sz="2400" dirty="0"/>
              <a:t>Orr, 2017, p. xv</a:t>
            </a:r>
            <a:endParaRPr lang="en-US" sz="3000" dirty="0"/>
          </a:p>
        </p:txBody>
      </p:sp>
      <p:sp>
        <p:nvSpPr>
          <p:cNvPr id="3" name="Content Placeholder 2"/>
          <p:cNvSpPr>
            <a:spLocks noGrp="1"/>
          </p:cNvSpPr>
          <p:nvPr>
            <p:ph idx="1"/>
          </p:nvPr>
        </p:nvSpPr>
        <p:spPr>
          <a:xfrm>
            <a:off x="533400" y="3178420"/>
            <a:ext cx="6550977" cy="1645920"/>
          </a:xfrm>
        </p:spPr>
        <p:txBody>
          <a:bodyPr>
            <a:normAutofit fontScale="85000" lnSpcReduction="10000"/>
          </a:bodyPr>
          <a:lstStyle/>
          <a:p>
            <a:r>
              <a:rPr lang="en-US" sz="2925" dirty="0"/>
              <a:t>“There is no such thing as autonomy; </a:t>
            </a:r>
            <a:br>
              <a:rPr lang="en-US" sz="2925" dirty="0"/>
            </a:br>
            <a:r>
              <a:rPr lang="en-US" sz="2925" dirty="0"/>
              <a:t>there is only a distinction between responsible and irresponsible dependence” p.116  </a:t>
            </a:r>
            <a:r>
              <a:rPr lang="en-US" sz="2100" dirty="0"/>
              <a:t>- Berry 1977</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4377" y="3294478"/>
            <a:ext cx="1933015" cy="2518586"/>
          </a:xfrm>
          <a:prstGeom prst="rect">
            <a:avLst/>
          </a:prstGeom>
        </p:spPr>
      </p:pic>
    </p:spTree>
    <p:extLst>
      <p:ext uri="{BB962C8B-B14F-4D97-AF65-F5344CB8AC3E}">
        <p14:creationId xmlns:p14="http://schemas.microsoft.com/office/powerpoint/2010/main" val="33210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thinking</a:t>
            </a:r>
          </a:p>
        </p:txBody>
      </p:sp>
      <p:sp>
        <p:nvSpPr>
          <p:cNvPr id="3" name="Content Placeholder 2"/>
          <p:cNvSpPr>
            <a:spLocks noGrp="1"/>
          </p:cNvSpPr>
          <p:nvPr>
            <p:ph idx="1"/>
          </p:nvPr>
        </p:nvSpPr>
        <p:spPr>
          <a:xfrm>
            <a:off x="228600" y="1481328"/>
            <a:ext cx="8458200" cy="4525963"/>
          </a:xfrm>
        </p:spPr>
        <p:txBody>
          <a:bodyPr>
            <a:normAutofit/>
          </a:bodyPr>
          <a:lstStyle/>
          <a:p>
            <a:r>
              <a:rPr lang="en-US" sz="2400" dirty="0"/>
              <a:t>“We live in a web of obligations and relationships that transcend the conventional boundaries by which we organize academic disciplines and bureaucracies” Orr, 2017, p. xv</a:t>
            </a:r>
          </a:p>
          <a:p>
            <a:r>
              <a:rPr lang="en-US" sz="2400" dirty="0"/>
              <a:t>“humans have appropriated the majority of the planet’s net primary productivity” Orr, 2017, p. xvi</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699"/>
          <a:stretch/>
        </p:blipFill>
        <p:spPr>
          <a:xfrm>
            <a:off x="4350544" y="4127989"/>
            <a:ext cx="4557713" cy="180418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4127989"/>
            <a:ext cx="3139712" cy="2365453"/>
          </a:xfrm>
          <a:prstGeom prst="rect">
            <a:avLst/>
          </a:prstGeom>
        </p:spPr>
      </p:pic>
    </p:spTree>
    <p:extLst>
      <p:ext uri="{BB962C8B-B14F-4D97-AF65-F5344CB8AC3E}">
        <p14:creationId xmlns:p14="http://schemas.microsoft.com/office/powerpoint/2010/main" val="114640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149" y="228600"/>
            <a:ext cx="8358948" cy="2431435"/>
          </a:xfrm>
          <a:prstGeom prst="rect">
            <a:avLst/>
          </a:prstGeom>
          <a:noFill/>
        </p:spPr>
        <p:txBody>
          <a:bodyPr wrap="square" rtlCol="0">
            <a:spAutoFit/>
          </a:bodyPr>
          <a:lstStyle/>
          <a:p>
            <a:r>
              <a:rPr lang="en-US" sz="2400" b="1" dirty="0"/>
              <a:t>Environmental education – gaining Eco-literacy</a:t>
            </a:r>
          </a:p>
          <a:p>
            <a:r>
              <a:rPr lang="en-US" sz="1600" dirty="0"/>
              <a:t>should constitute a comprehensive </a:t>
            </a:r>
            <a:r>
              <a:rPr lang="en-US" sz="1600" i="1" dirty="0"/>
              <a:t>lifelong education </a:t>
            </a:r>
            <a:r>
              <a:rPr lang="en-US" sz="1600" dirty="0"/>
              <a:t>… and the provision of skills and attributes needed to play a productive role </a:t>
            </a:r>
            <a:r>
              <a:rPr lang="en-US" sz="1600" i="1" dirty="0"/>
              <a:t>toward improving life and protecting the environment with due regard given to ethical values</a:t>
            </a:r>
            <a:r>
              <a:rPr lang="en-US" sz="1600" dirty="0"/>
              <a:t>. </a:t>
            </a:r>
          </a:p>
          <a:p>
            <a:endParaRPr lang="en-US" sz="1600" dirty="0"/>
          </a:p>
          <a:p>
            <a:r>
              <a:rPr lang="en-US" sz="1600" dirty="0"/>
              <a:t>By adopting a </a:t>
            </a:r>
            <a:r>
              <a:rPr lang="en-US" sz="1600" i="1" dirty="0"/>
              <a:t>holistic approach</a:t>
            </a:r>
            <a:r>
              <a:rPr lang="en-US" sz="1600" dirty="0"/>
              <a:t>, rooted in a broad interdisciplinary base, it recreates an overall perspective which acknowledges the fact that </a:t>
            </a:r>
            <a:r>
              <a:rPr lang="en-US" sz="1600" i="1" dirty="0"/>
              <a:t>natural environment and manmade environment are profoundly interdependent</a:t>
            </a:r>
            <a:r>
              <a:rPr lang="en-US" sz="1600" dirty="0"/>
              <a:t>….</a:t>
            </a:r>
          </a:p>
          <a:p>
            <a:r>
              <a:rPr lang="en-US" sz="1600" dirty="0"/>
              <a:t>			UN-sponsored Conference at Tbilisi, Georgia, 1978</a:t>
            </a:r>
          </a:p>
        </p:txBody>
      </p:sp>
      <p:sp>
        <p:nvSpPr>
          <p:cNvPr id="2" name="Rectangle 1"/>
          <p:cNvSpPr/>
          <p:nvPr/>
        </p:nvSpPr>
        <p:spPr>
          <a:xfrm>
            <a:off x="533400" y="4572000"/>
            <a:ext cx="8320826" cy="1569660"/>
          </a:xfrm>
          <a:prstGeom prst="rect">
            <a:avLst/>
          </a:prstGeom>
        </p:spPr>
        <p:txBody>
          <a:bodyPr wrap="square">
            <a:spAutoFit/>
          </a:bodyPr>
          <a:lstStyle/>
          <a:p>
            <a:r>
              <a:rPr lang="en-US" sz="1600" dirty="0"/>
              <a:t>the idea of interrelatedness has yet to take hold of us in a deep way.  </a:t>
            </a:r>
          </a:p>
          <a:p>
            <a:endParaRPr lang="en-US" sz="1600" dirty="0"/>
          </a:p>
          <a:p>
            <a:r>
              <a:rPr lang="en-US" sz="1600" dirty="0"/>
              <a:t>We still live in thrall to a world created by Descartes, Bacon, Galileo, and their heirs who taught us to dissect, divide, parse, and analyze by reduction but not how to put things back together or see the world as systems and patterns.</a:t>
            </a:r>
          </a:p>
          <a:p>
            <a:r>
              <a:rPr lang="en-US" sz="1600" dirty="0"/>
              <a:t>			Orr, 2019</a:t>
            </a:r>
          </a:p>
        </p:txBody>
      </p:sp>
    </p:spTree>
    <p:extLst>
      <p:ext uri="{BB962C8B-B14F-4D97-AF65-F5344CB8AC3E}">
        <p14:creationId xmlns:p14="http://schemas.microsoft.com/office/powerpoint/2010/main" val="38894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447800"/>
            <a:ext cx="7958998" cy="3000821"/>
          </a:xfrm>
          <a:prstGeom prst="rect">
            <a:avLst/>
          </a:prstGeom>
          <a:noFill/>
        </p:spPr>
        <p:txBody>
          <a:bodyPr wrap="square" rtlCol="0">
            <a:spAutoFit/>
          </a:bodyPr>
          <a:lstStyle/>
          <a:p>
            <a:r>
              <a:rPr lang="en-US" sz="2100" dirty="0"/>
              <a:t>What educational experiences have had the most effect on you?</a:t>
            </a:r>
          </a:p>
          <a:p>
            <a:endParaRPr lang="en-US" sz="2100" dirty="0"/>
          </a:p>
          <a:p>
            <a:endParaRPr lang="en-US" sz="2100" dirty="0"/>
          </a:p>
          <a:p>
            <a:r>
              <a:rPr lang="en-US" sz="2100" dirty="0"/>
              <a:t>How can the current educational system be reformed to focus on these items?</a:t>
            </a:r>
          </a:p>
          <a:p>
            <a:endParaRPr lang="en-US" sz="2100" dirty="0"/>
          </a:p>
          <a:p>
            <a:endParaRPr lang="en-US" sz="2100" dirty="0"/>
          </a:p>
          <a:p>
            <a:r>
              <a:rPr lang="en-US" sz="2100" dirty="0"/>
              <a:t>How will education be different in the future?</a:t>
            </a:r>
          </a:p>
        </p:txBody>
      </p:sp>
    </p:spTree>
    <p:extLst>
      <p:ext uri="{BB962C8B-B14F-4D97-AF65-F5344CB8AC3E}">
        <p14:creationId xmlns:p14="http://schemas.microsoft.com/office/powerpoint/2010/main" val="295585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 ASSIGNMENT FOR THE CAMPUS</a:t>
            </a:r>
            <a:endParaRPr lang="en-US" dirty="0"/>
          </a:p>
        </p:txBody>
      </p:sp>
      <p:sp>
        <p:nvSpPr>
          <p:cNvPr id="3" name="Content Placeholder 2"/>
          <p:cNvSpPr>
            <a:spLocks noGrp="1"/>
          </p:cNvSpPr>
          <p:nvPr>
            <p:ph idx="1"/>
          </p:nvPr>
        </p:nvSpPr>
        <p:spPr/>
        <p:txBody>
          <a:bodyPr/>
          <a:lstStyle/>
          <a:p>
            <a:r>
              <a:rPr lang="en-US" dirty="0"/>
              <a:t>Does four years at college make you a better planetary citizen?</a:t>
            </a:r>
          </a:p>
          <a:p>
            <a:pPr marL="109728" indent="0">
              <a:buNone/>
            </a:pPr>
            <a:r>
              <a:rPr lang="en-US" dirty="0"/>
              <a:t> </a:t>
            </a:r>
          </a:p>
          <a:p>
            <a:r>
              <a:rPr lang="en-US" dirty="0"/>
              <a:t>Does this college contribute to the development of a sustainable regional economy or, in the name of efficiency, to the processes of destruction?</a:t>
            </a:r>
          </a:p>
        </p:txBody>
      </p:sp>
    </p:spTree>
    <p:extLst>
      <p:ext uri="{BB962C8B-B14F-4D97-AF65-F5344CB8AC3E}">
        <p14:creationId xmlns:p14="http://schemas.microsoft.com/office/powerpoint/2010/main" val="390744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3200" dirty="0"/>
              <a:t>Examine resource flows on campus: food, energy, water, materials, and waste</a:t>
            </a:r>
          </a:p>
        </p:txBody>
      </p:sp>
      <p:sp>
        <p:nvSpPr>
          <p:cNvPr id="3" name="Content Placeholder 2"/>
          <p:cNvSpPr>
            <a:spLocks noGrp="1"/>
          </p:cNvSpPr>
          <p:nvPr>
            <p:ph idx="1"/>
          </p:nvPr>
        </p:nvSpPr>
        <p:spPr>
          <a:xfrm>
            <a:off x="457200" y="1938528"/>
            <a:ext cx="8229600" cy="2633472"/>
          </a:xfrm>
        </p:spPr>
        <p:txBody>
          <a:bodyPr>
            <a:normAutofit/>
          </a:bodyPr>
          <a:lstStyle/>
          <a:p>
            <a:r>
              <a:rPr lang="en-US" sz="2400" dirty="0"/>
              <a:t>Where does stuff come from?  Where does it go?</a:t>
            </a:r>
          </a:p>
          <a:p>
            <a:endParaRPr lang="en-US" sz="2400" dirty="0"/>
          </a:p>
          <a:p>
            <a:r>
              <a:rPr lang="en-US" sz="2400" dirty="0"/>
              <a:t>“No student should graduate without understanding how to analyze resource flows and without the opportunity to participate in the creation of real solutions to real problems.”</a:t>
            </a:r>
          </a:p>
        </p:txBody>
      </p:sp>
    </p:spTree>
    <p:extLst>
      <p:ext uri="{BB962C8B-B14F-4D97-AF65-F5344CB8AC3E}">
        <p14:creationId xmlns:p14="http://schemas.microsoft.com/office/powerpoint/2010/main" val="313440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Ecological literacy</a:t>
            </a:r>
          </a:p>
        </p:txBody>
      </p:sp>
      <p:sp>
        <p:nvSpPr>
          <p:cNvPr id="3" name="Content Placeholder 2"/>
          <p:cNvSpPr>
            <a:spLocks noGrp="1"/>
          </p:cNvSpPr>
          <p:nvPr>
            <p:ph idx="1"/>
          </p:nvPr>
        </p:nvSpPr>
        <p:spPr>
          <a:xfrm>
            <a:off x="91108" y="1524000"/>
            <a:ext cx="8900491" cy="4525963"/>
          </a:xfrm>
        </p:spPr>
        <p:txBody>
          <a:bodyPr>
            <a:normAutofit fontScale="85000" lnSpcReduction="10000"/>
          </a:bodyPr>
          <a:lstStyle/>
          <a:p>
            <a:pPr marL="0" indent="0">
              <a:buNone/>
            </a:pPr>
            <a:r>
              <a:rPr lang="en-US" dirty="0"/>
              <a:t>Every student should graduate with basic comprehension of:</a:t>
            </a:r>
          </a:p>
          <a:p>
            <a:r>
              <a:rPr lang="en-US" dirty="0"/>
              <a:t>the laws of thermodynamics </a:t>
            </a:r>
          </a:p>
          <a:p>
            <a:r>
              <a:rPr lang="en-US" dirty="0"/>
              <a:t>the basic principles of ecology </a:t>
            </a:r>
          </a:p>
          <a:p>
            <a:r>
              <a:rPr lang="en-US" dirty="0"/>
              <a:t>carrying capacity </a:t>
            </a:r>
          </a:p>
          <a:p>
            <a:r>
              <a:rPr lang="en-US" dirty="0"/>
              <a:t>energetics </a:t>
            </a:r>
          </a:p>
          <a:p>
            <a:r>
              <a:rPr lang="en-US" dirty="0"/>
              <a:t>least-cost, end-use analysis </a:t>
            </a:r>
          </a:p>
          <a:p>
            <a:r>
              <a:rPr lang="en-US" dirty="0"/>
              <a:t>how to live well in a place </a:t>
            </a:r>
          </a:p>
          <a:p>
            <a:r>
              <a:rPr lang="en-US" dirty="0"/>
              <a:t>limits of technology </a:t>
            </a:r>
          </a:p>
          <a:p>
            <a:r>
              <a:rPr lang="en-US" dirty="0"/>
              <a:t>appropriate scale </a:t>
            </a:r>
          </a:p>
          <a:p>
            <a:r>
              <a:rPr lang="en-US" dirty="0"/>
              <a:t>sustainable agriculture and forestry </a:t>
            </a:r>
          </a:p>
          <a:p>
            <a:r>
              <a:rPr lang="en-US" dirty="0"/>
              <a:t>steady-state economics </a:t>
            </a:r>
          </a:p>
          <a:p>
            <a:r>
              <a:rPr lang="en-US" dirty="0"/>
              <a:t>environmental ethics </a:t>
            </a:r>
          </a:p>
          <a:p>
            <a:endParaRPr lang="en-US" dirty="0"/>
          </a:p>
        </p:txBody>
      </p:sp>
      <p:sp>
        <p:nvSpPr>
          <p:cNvPr id="4" name="TextBox 3"/>
          <p:cNvSpPr txBox="1"/>
          <p:nvPr/>
        </p:nvSpPr>
        <p:spPr>
          <a:xfrm rot="20634181">
            <a:off x="3962649" y="3060265"/>
            <a:ext cx="5287025" cy="523220"/>
          </a:xfrm>
          <a:prstGeom prst="rect">
            <a:avLst/>
          </a:prstGeom>
          <a:solidFill>
            <a:schemeClr val="bg1"/>
          </a:solidFill>
        </p:spPr>
        <p:txBody>
          <a:bodyPr wrap="none" rtlCol="0">
            <a:spAutoFit/>
          </a:bodyPr>
          <a:lstStyle/>
          <a:p>
            <a:r>
              <a:rPr lang="en-US" sz="2800" dirty="0">
                <a:solidFill>
                  <a:srgbClr val="00B050"/>
                </a:solidFill>
              </a:rPr>
              <a:t>Are you learning these topics</a:t>
            </a:r>
          </a:p>
        </p:txBody>
      </p:sp>
    </p:spTree>
    <p:extLst>
      <p:ext uri="{BB962C8B-B14F-4D97-AF65-F5344CB8AC3E}">
        <p14:creationId xmlns:p14="http://schemas.microsoft.com/office/powerpoint/2010/main" val="35415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C326FD-6E0E-9B9A-DBC2-D553C8B21EFE}"/>
              </a:ext>
            </a:extLst>
          </p:cNvPr>
          <p:cNvSpPr>
            <a:spLocks noGrp="1"/>
          </p:cNvSpPr>
          <p:nvPr>
            <p:ph type="title"/>
          </p:nvPr>
        </p:nvSpPr>
        <p:spPr/>
        <p:txBody>
          <a:bodyPr/>
          <a:lstStyle/>
          <a:p>
            <a:r>
              <a:rPr lang="en-US" dirty="0"/>
              <a:t>Pause</a:t>
            </a:r>
          </a:p>
        </p:txBody>
      </p:sp>
    </p:spTree>
    <p:extLst>
      <p:ext uri="{BB962C8B-B14F-4D97-AF65-F5344CB8AC3E}">
        <p14:creationId xmlns:p14="http://schemas.microsoft.com/office/powerpoint/2010/main" val="184470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Overshooting the limits</a:t>
            </a:r>
          </a:p>
        </p:txBody>
      </p:sp>
      <p:pic>
        <p:nvPicPr>
          <p:cNvPr id="5" name="Picture 4">
            <a:extLst>
              <a:ext uri="{FF2B5EF4-FFF2-40B4-BE49-F238E27FC236}">
                <a16:creationId xmlns:a16="http://schemas.microsoft.com/office/drawing/2014/main" id="{29342D5E-1472-619F-5460-9BA21E719145}"/>
              </a:ext>
            </a:extLst>
          </p:cNvPr>
          <p:cNvPicPr>
            <a:picLocks noChangeAspect="1"/>
          </p:cNvPicPr>
          <p:nvPr/>
        </p:nvPicPr>
        <p:blipFill rotWithShape="1">
          <a:blip r:embed="rId2"/>
          <a:srcRect l="27501" t="38000" r="4999" b="10000"/>
          <a:stretch/>
        </p:blipFill>
        <p:spPr>
          <a:xfrm>
            <a:off x="425970" y="1704622"/>
            <a:ext cx="8170984" cy="3934178"/>
          </a:xfrm>
          <a:prstGeom prst="rect">
            <a:avLst/>
          </a:prstGeom>
        </p:spPr>
      </p:pic>
    </p:spTree>
    <p:extLst>
      <p:ext uri="{BB962C8B-B14F-4D97-AF65-F5344CB8AC3E}">
        <p14:creationId xmlns:p14="http://schemas.microsoft.com/office/powerpoint/2010/main" val="131225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Reality</a:t>
            </a:r>
          </a:p>
        </p:txBody>
      </p:sp>
      <p:pic>
        <p:nvPicPr>
          <p:cNvPr id="3" name="Picture 2"/>
          <p:cNvPicPr>
            <a:picLocks noChangeAspect="1"/>
          </p:cNvPicPr>
          <p:nvPr/>
        </p:nvPicPr>
        <p:blipFill>
          <a:blip r:embed="rId2"/>
          <a:stretch>
            <a:fillRect/>
          </a:stretch>
        </p:blipFill>
        <p:spPr>
          <a:xfrm flipH="1">
            <a:off x="457199" y="1524000"/>
            <a:ext cx="8077199" cy="4860070"/>
          </a:xfrm>
          <a:prstGeom prst="rect">
            <a:avLst/>
          </a:prstGeom>
        </p:spPr>
      </p:pic>
      <p:sp>
        <p:nvSpPr>
          <p:cNvPr id="6" name="TextBox 5">
            <a:extLst>
              <a:ext uri="{FF2B5EF4-FFF2-40B4-BE49-F238E27FC236}">
                <a16:creationId xmlns:a16="http://schemas.microsoft.com/office/drawing/2014/main" id="{2ABCCA56-B931-5BF5-6CC5-F8841BFFEF6C}"/>
              </a:ext>
            </a:extLst>
          </p:cNvPr>
          <p:cNvSpPr txBox="1"/>
          <p:nvPr/>
        </p:nvSpPr>
        <p:spPr>
          <a:xfrm>
            <a:off x="3276600" y="5594003"/>
            <a:ext cx="4572000" cy="461665"/>
          </a:xfrm>
          <a:prstGeom prst="rect">
            <a:avLst/>
          </a:prstGeom>
          <a:noFill/>
        </p:spPr>
        <p:txBody>
          <a:bodyPr wrap="square">
            <a:spAutoFit/>
          </a:bodyPr>
          <a:lstStyle/>
          <a:p>
            <a:r>
              <a:rPr lang="en-US" dirty="0"/>
              <a:t>Modelling Function</a:t>
            </a:r>
          </a:p>
        </p:txBody>
      </p:sp>
      <p:sp>
        <p:nvSpPr>
          <p:cNvPr id="4" name="TextBox 3">
            <a:extLst>
              <a:ext uri="{FF2B5EF4-FFF2-40B4-BE49-F238E27FC236}">
                <a16:creationId xmlns:a16="http://schemas.microsoft.com/office/drawing/2014/main" id="{CBF24768-1C6E-F14D-F993-30A1E682A56F}"/>
              </a:ext>
            </a:extLst>
          </p:cNvPr>
          <p:cNvSpPr txBox="1"/>
          <p:nvPr/>
        </p:nvSpPr>
        <p:spPr>
          <a:xfrm>
            <a:off x="924169" y="1905000"/>
            <a:ext cx="2351182" cy="461665"/>
          </a:xfrm>
          <a:prstGeom prst="rect">
            <a:avLst/>
          </a:prstGeom>
          <a:solidFill>
            <a:schemeClr val="bg2"/>
          </a:solidFill>
        </p:spPr>
        <p:txBody>
          <a:bodyPr wrap="square" rtlCol="0">
            <a:spAutoFit/>
          </a:bodyPr>
          <a:lstStyle/>
          <a:p>
            <a:r>
              <a:rPr lang="en-US" dirty="0"/>
              <a:t>Complex Reality</a:t>
            </a:r>
          </a:p>
        </p:txBody>
      </p:sp>
      <p:sp>
        <p:nvSpPr>
          <p:cNvPr id="7" name="TextBox 6">
            <a:extLst>
              <a:ext uri="{FF2B5EF4-FFF2-40B4-BE49-F238E27FC236}">
                <a16:creationId xmlns:a16="http://schemas.microsoft.com/office/drawing/2014/main" id="{AF247030-3491-9AC1-E8AC-F52B0CEF3E8E}"/>
              </a:ext>
            </a:extLst>
          </p:cNvPr>
          <p:cNvSpPr txBox="1"/>
          <p:nvPr/>
        </p:nvSpPr>
        <p:spPr>
          <a:xfrm>
            <a:off x="5638800" y="1905000"/>
            <a:ext cx="2351182" cy="461665"/>
          </a:xfrm>
          <a:prstGeom prst="rect">
            <a:avLst/>
          </a:prstGeom>
          <a:solidFill>
            <a:schemeClr val="bg2"/>
          </a:solidFill>
        </p:spPr>
        <p:txBody>
          <a:bodyPr wrap="square" rtlCol="0">
            <a:spAutoFit/>
          </a:bodyPr>
          <a:lstStyle/>
          <a:p>
            <a:r>
              <a:rPr lang="en-US" dirty="0"/>
              <a:t>Abstract Model</a:t>
            </a:r>
          </a:p>
        </p:txBody>
      </p:sp>
    </p:spTree>
    <p:extLst>
      <p:ext uri="{BB962C8B-B14F-4D97-AF65-F5344CB8AC3E}">
        <p14:creationId xmlns:p14="http://schemas.microsoft.com/office/powerpoint/2010/main" val="309011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Reality</a:t>
            </a:r>
          </a:p>
        </p:txBody>
      </p:sp>
      <p:grpSp>
        <p:nvGrpSpPr>
          <p:cNvPr id="18" name="Group 17"/>
          <p:cNvGrpSpPr/>
          <p:nvPr/>
        </p:nvGrpSpPr>
        <p:grpSpPr>
          <a:xfrm>
            <a:off x="457200" y="1295400"/>
            <a:ext cx="8001000" cy="4876800"/>
            <a:chOff x="1172503" y="1600201"/>
            <a:chExt cx="6313351" cy="3962400"/>
          </a:xfrm>
        </p:grpSpPr>
        <p:pic>
          <p:nvPicPr>
            <p:cNvPr id="1026" name="Picture 2"/>
            <p:cNvPicPr>
              <a:picLocks noChangeAspect="1" noChangeArrowheads="1"/>
            </p:cNvPicPr>
            <p:nvPr/>
          </p:nvPicPr>
          <p:blipFill>
            <a:blip r:embed="rId2"/>
            <a:srcRect/>
            <a:stretch>
              <a:fillRect/>
            </a:stretch>
          </p:blipFill>
          <p:spPr bwMode="auto">
            <a:xfrm>
              <a:off x="1172503" y="1600201"/>
              <a:ext cx="6313351" cy="3962400"/>
            </a:xfrm>
            <a:prstGeom prst="rect">
              <a:avLst/>
            </a:prstGeom>
            <a:noFill/>
            <a:ln w="9525">
              <a:noFill/>
              <a:miter lim="800000"/>
              <a:headEnd/>
              <a:tailEnd/>
            </a:ln>
            <a:effectLst/>
          </p:spPr>
        </p:pic>
        <p:sp>
          <p:nvSpPr>
            <p:cNvPr id="17" name="TextBox 16"/>
            <p:cNvSpPr txBox="1"/>
            <p:nvPr/>
          </p:nvSpPr>
          <p:spPr>
            <a:xfrm>
              <a:off x="3276600" y="5086290"/>
              <a:ext cx="4182171" cy="400110"/>
            </a:xfrm>
            <a:prstGeom prst="rect">
              <a:avLst/>
            </a:prstGeom>
            <a:noFill/>
          </p:spPr>
          <p:txBody>
            <a:bodyPr wrap="none" rtlCol="0">
              <a:spAutoFit/>
            </a:bodyPr>
            <a:lstStyle/>
            <a:p>
              <a:r>
                <a:rPr lang="en-US" sz="2000" dirty="0"/>
                <a:t>Patten - Systems Ecology lecture notes</a:t>
              </a:r>
            </a:p>
          </p:txBody>
        </p:sp>
      </p:grpSp>
      <p:sp>
        <p:nvSpPr>
          <p:cNvPr id="5" name="TextBox 4"/>
          <p:cNvSpPr txBox="1"/>
          <p:nvPr/>
        </p:nvSpPr>
        <p:spPr>
          <a:xfrm>
            <a:off x="4419600" y="4267200"/>
            <a:ext cx="3808030" cy="523220"/>
          </a:xfrm>
          <a:prstGeom prst="rect">
            <a:avLst/>
          </a:prstGeom>
          <a:noFill/>
        </p:spPr>
        <p:txBody>
          <a:bodyPr wrap="none" rtlCol="0">
            <a:spAutoFit/>
          </a:bodyPr>
          <a:lstStyle/>
          <a:p>
            <a:r>
              <a:rPr lang="en-US" sz="2800" dirty="0"/>
              <a:t>The filter or “corruption”</a:t>
            </a:r>
            <a:endParaRPr lang="cs-CZ" sz="2800" dirty="0"/>
          </a:p>
        </p:txBody>
      </p:sp>
    </p:spTree>
    <p:extLst>
      <p:ext uri="{BB962C8B-B14F-4D97-AF65-F5344CB8AC3E}">
        <p14:creationId xmlns:p14="http://schemas.microsoft.com/office/powerpoint/2010/main" val="4195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6614"/>
            <a:ext cx="8534400" cy="951578"/>
          </a:xfrm>
        </p:spPr>
        <p:txBody>
          <a:bodyPr>
            <a:noAutofit/>
          </a:bodyPr>
          <a:lstStyle/>
          <a:p>
            <a:r>
              <a:rPr lang="en-US" sz="3200" dirty="0"/>
              <a:t>Fragmentation:</a:t>
            </a:r>
            <a:br>
              <a:rPr lang="en-US" sz="3200" dirty="0"/>
            </a:br>
            <a:r>
              <a:rPr lang="en-US" sz="3200" dirty="0"/>
              <a:t>What we get wrong about Environment</a:t>
            </a:r>
          </a:p>
        </p:txBody>
      </p:sp>
      <p:grpSp>
        <p:nvGrpSpPr>
          <p:cNvPr id="4" name="Group 14"/>
          <p:cNvGrpSpPr>
            <a:grpSpLocks/>
          </p:cNvGrpSpPr>
          <p:nvPr/>
        </p:nvGrpSpPr>
        <p:grpSpPr bwMode="auto">
          <a:xfrm>
            <a:off x="728004" y="2399587"/>
            <a:ext cx="3903785" cy="2626348"/>
            <a:chOff x="1344" y="1008"/>
            <a:chExt cx="2736" cy="1488"/>
          </a:xfrm>
        </p:grpSpPr>
        <p:sp>
          <p:nvSpPr>
            <p:cNvPr id="5" name="AutoShape 15"/>
            <p:cNvSpPr>
              <a:spLocks noChangeArrowheads="1"/>
            </p:cNvSpPr>
            <p:nvPr/>
          </p:nvSpPr>
          <p:spPr bwMode="auto">
            <a:xfrm>
              <a:off x="2284" y="1336"/>
              <a:ext cx="933" cy="729"/>
            </a:xfrm>
            <a:prstGeom prst="flowChartAlternateProcess">
              <a:avLst/>
            </a:prstGeom>
            <a:solidFill>
              <a:schemeClr val="accent1"/>
            </a:solidFill>
            <a:ln w="9525">
              <a:solidFill>
                <a:schemeClr val="tx1"/>
              </a:solidFill>
              <a:miter lim="800000"/>
              <a:headEnd/>
              <a:tailEnd/>
            </a:ln>
          </p:spPr>
          <p:txBody>
            <a:bodyPr anchor="ctr"/>
            <a:lstStyle/>
            <a:p>
              <a:pPr algn="ctr"/>
              <a:r>
                <a:rPr lang="en-US" sz="1200" b="1" dirty="0"/>
                <a:t>System</a:t>
              </a:r>
            </a:p>
            <a:p>
              <a:pPr algn="ctr"/>
              <a:r>
                <a:rPr lang="en-US" sz="1200" dirty="0"/>
                <a:t>(Self, Species, City,</a:t>
              </a:r>
            </a:p>
            <a:p>
              <a:pPr algn="ctr"/>
              <a:r>
                <a:rPr lang="en-US" sz="1200" dirty="0"/>
                <a:t>State, Nation)</a:t>
              </a:r>
            </a:p>
          </p:txBody>
        </p:sp>
        <p:sp>
          <p:nvSpPr>
            <p:cNvPr id="6" name="AutoShape 16"/>
            <p:cNvSpPr>
              <a:spLocks noChangeArrowheads="1"/>
            </p:cNvSpPr>
            <p:nvPr/>
          </p:nvSpPr>
          <p:spPr bwMode="auto">
            <a:xfrm>
              <a:off x="1344" y="1008"/>
              <a:ext cx="2736" cy="1488"/>
            </a:xfrm>
            <a:prstGeom prst="roundRect">
              <a:avLst>
                <a:gd name="adj" fmla="val 16667"/>
              </a:avLst>
            </a:prstGeom>
            <a:noFill/>
            <a:ln w="9525">
              <a:solidFill>
                <a:schemeClr val="tx1"/>
              </a:solidFill>
              <a:round/>
              <a:headEnd/>
              <a:tailEnd/>
            </a:ln>
          </p:spPr>
          <p:txBody>
            <a:bodyPr wrap="none" anchor="ctr"/>
            <a:lstStyle/>
            <a:p>
              <a:endParaRPr lang="en-US" sz="1000"/>
            </a:p>
          </p:txBody>
        </p:sp>
        <p:sp>
          <p:nvSpPr>
            <p:cNvPr id="7" name="Text Box 17"/>
            <p:cNvSpPr txBox="1">
              <a:spLocks noChangeArrowheads="1"/>
            </p:cNvSpPr>
            <p:nvPr/>
          </p:nvSpPr>
          <p:spPr bwMode="auto">
            <a:xfrm>
              <a:off x="1481" y="2292"/>
              <a:ext cx="933" cy="174"/>
            </a:xfrm>
            <a:prstGeom prst="rect">
              <a:avLst/>
            </a:prstGeom>
            <a:noFill/>
            <a:ln w="9525">
              <a:noFill/>
              <a:miter lim="800000"/>
              <a:headEnd/>
              <a:tailEnd/>
            </a:ln>
          </p:spPr>
          <p:txBody>
            <a:bodyPr wrap="square">
              <a:spAutoFit/>
            </a:bodyPr>
            <a:lstStyle/>
            <a:p>
              <a:r>
                <a:rPr lang="en-US" sz="1400" b="1" dirty="0"/>
                <a:t>Environment</a:t>
              </a:r>
              <a:endParaRPr lang="en-US" sz="1100" b="1" dirty="0"/>
            </a:p>
          </p:txBody>
        </p:sp>
      </p:grpSp>
      <p:grpSp>
        <p:nvGrpSpPr>
          <p:cNvPr id="10" name="Group 9"/>
          <p:cNvGrpSpPr/>
          <p:nvPr/>
        </p:nvGrpSpPr>
        <p:grpSpPr>
          <a:xfrm>
            <a:off x="5686426" y="2443164"/>
            <a:ext cx="2792752" cy="3026644"/>
            <a:chOff x="8077200" y="1676400"/>
            <a:chExt cx="4964893" cy="538070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77200" y="1676400"/>
              <a:ext cx="3940628" cy="4747532"/>
            </a:xfrm>
            <a:prstGeom prst="rect">
              <a:avLst/>
            </a:prstGeom>
          </p:spPr>
        </p:pic>
        <p:sp>
          <p:nvSpPr>
            <p:cNvPr id="9" name="TextBox 8"/>
            <p:cNvSpPr txBox="1"/>
            <p:nvPr/>
          </p:nvSpPr>
          <p:spPr>
            <a:xfrm>
              <a:off x="8077200" y="6455226"/>
              <a:ext cx="4964893" cy="601874"/>
            </a:xfrm>
            <a:prstGeom prst="rect">
              <a:avLst/>
            </a:prstGeom>
            <a:noFill/>
          </p:spPr>
          <p:txBody>
            <a:bodyPr wrap="none" rtlCol="0">
              <a:spAutoFit/>
            </a:bodyPr>
            <a:lstStyle/>
            <a:p>
              <a:r>
                <a:rPr lang="en-US" sz="1600" dirty="0"/>
                <a:t>Environment is “out there”</a:t>
              </a:r>
            </a:p>
          </p:txBody>
        </p:sp>
      </p:grpSp>
      <p:sp>
        <p:nvSpPr>
          <p:cNvPr id="11" name="TextBox 10"/>
          <p:cNvSpPr txBox="1"/>
          <p:nvPr/>
        </p:nvSpPr>
        <p:spPr>
          <a:xfrm>
            <a:off x="787698" y="5093950"/>
            <a:ext cx="3631066" cy="584775"/>
          </a:xfrm>
          <a:prstGeom prst="rect">
            <a:avLst/>
          </a:prstGeom>
          <a:noFill/>
        </p:spPr>
        <p:txBody>
          <a:bodyPr wrap="square" rtlCol="0">
            <a:spAutoFit/>
          </a:bodyPr>
          <a:lstStyle/>
          <a:p>
            <a:r>
              <a:rPr lang="en-US" sz="1600" dirty="0"/>
              <a:t>Separation and fragmentation of the system from its environment</a:t>
            </a:r>
          </a:p>
        </p:txBody>
      </p:sp>
    </p:spTree>
    <p:extLst>
      <p:ext uri="{BB962C8B-B14F-4D97-AF65-F5344CB8AC3E}">
        <p14:creationId xmlns:p14="http://schemas.microsoft.com/office/powerpoint/2010/main" val="415860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3429000"/>
            <a:ext cx="7772400" cy="3124200"/>
            <a:chOff x="240" y="2160"/>
            <a:chExt cx="4896" cy="1968"/>
          </a:xfrm>
        </p:grpSpPr>
        <p:grpSp>
          <p:nvGrpSpPr>
            <p:cNvPr id="37897" name="Group 3"/>
            <p:cNvGrpSpPr>
              <a:grpSpLocks/>
            </p:cNvGrpSpPr>
            <p:nvPr/>
          </p:nvGrpSpPr>
          <p:grpSpPr bwMode="auto">
            <a:xfrm>
              <a:off x="432" y="2496"/>
              <a:ext cx="4482" cy="1632"/>
              <a:chOff x="624" y="2544"/>
              <a:chExt cx="4482" cy="1632"/>
            </a:xfrm>
          </p:grpSpPr>
          <p:sp>
            <p:nvSpPr>
              <p:cNvPr id="37899" name="AutoShape 4"/>
              <p:cNvSpPr>
                <a:spLocks noChangeArrowheads="1"/>
              </p:cNvSpPr>
              <p:nvPr/>
            </p:nvSpPr>
            <p:spPr bwMode="auto">
              <a:xfrm>
                <a:off x="2688" y="3216"/>
                <a:ext cx="369" cy="327"/>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p>
            </p:txBody>
          </p:sp>
          <p:sp>
            <p:nvSpPr>
              <p:cNvPr id="37900" name="Line 5"/>
              <p:cNvSpPr>
                <a:spLocks noChangeShapeType="1"/>
              </p:cNvSpPr>
              <p:nvPr/>
            </p:nvSpPr>
            <p:spPr bwMode="auto">
              <a:xfrm flipH="1">
                <a:off x="2884" y="2642"/>
                <a:ext cx="1304" cy="587"/>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6"/>
              <p:cNvSpPr>
                <a:spLocks noChangeShapeType="1"/>
              </p:cNvSpPr>
              <p:nvPr/>
            </p:nvSpPr>
            <p:spPr bwMode="auto">
              <a:xfrm flipH="1" flipV="1">
                <a:off x="2884" y="3556"/>
                <a:ext cx="1304" cy="587"/>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7"/>
              <p:cNvSpPr>
                <a:spLocks noChangeShapeType="1"/>
              </p:cNvSpPr>
              <p:nvPr/>
            </p:nvSpPr>
            <p:spPr bwMode="auto">
              <a:xfrm flipH="1" flipV="1">
                <a:off x="1353" y="2544"/>
                <a:ext cx="1531" cy="685"/>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8"/>
              <p:cNvSpPr>
                <a:spLocks noChangeShapeType="1"/>
              </p:cNvSpPr>
              <p:nvPr/>
            </p:nvSpPr>
            <p:spPr bwMode="auto">
              <a:xfrm flipH="1">
                <a:off x="1296" y="3556"/>
                <a:ext cx="1560" cy="620"/>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Freeform 9"/>
              <p:cNvSpPr>
                <a:spLocks/>
              </p:cNvSpPr>
              <p:nvPr/>
            </p:nvSpPr>
            <p:spPr bwMode="auto">
              <a:xfrm>
                <a:off x="2827" y="3229"/>
                <a:ext cx="85" cy="327"/>
              </a:xfrm>
              <a:custGeom>
                <a:avLst/>
                <a:gdLst>
                  <a:gd name="T0" fmla="*/ 1 w 144"/>
                  <a:gd name="T1" fmla="*/ 0 h 480"/>
                  <a:gd name="T2" fmla="*/ 0 w 144"/>
                  <a:gd name="T3" fmla="*/ 1 h 480"/>
                  <a:gd name="T4" fmla="*/ 1 w 144"/>
                  <a:gd name="T5" fmla="*/ 1 h 480"/>
                  <a:gd name="T6" fmla="*/ 1 w 144"/>
                  <a:gd name="T7" fmla="*/ 1 h 480"/>
                  <a:gd name="T8" fmla="*/ 0 60000 65536"/>
                  <a:gd name="T9" fmla="*/ 0 60000 65536"/>
                  <a:gd name="T10" fmla="*/ 0 60000 65536"/>
                  <a:gd name="T11" fmla="*/ 0 60000 65536"/>
                  <a:gd name="T12" fmla="*/ 0 w 144"/>
                  <a:gd name="T13" fmla="*/ 0 h 480"/>
                  <a:gd name="T14" fmla="*/ 144 w 144"/>
                  <a:gd name="T15" fmla="*/ 480 h 480"/>
                </a:gdLst>
                <a:ahLst/>
                <a:cxnLst>
                  <a:cxn ang="T8">
                    <a:pos x="T0" y="T1"/>
                  </a:cxn>
                  <a:cxn ang="T9">
                    <a:pos x="T2" y="T3"/>
                  </a:cxn>
                  <a:cxn ang="T10">
                    <a:pos x="T4" y="T5"/>
                  </a:cxn>
                  <a:cxn ang="T11">
                    <a:pos x="T6" y="T7"/>
                  </a:cxn>
                </a:cxnLst>
                <a:rect l="T12" t="T13" r="T14" b="T15"/>
                <a:pathLst>
                  <a:path w="144" h="480">
                    <a:moveTo>
                      <a:pt x="96" y="0"/>
                    </a:moveTo>
                    <a:lnTo>
                      <a:pt x="0" y="288"/>
                    </a:lnTo>
                    <a:lnTo>
                      <a:pt x="144" y="192"/>
                    </a:lnTo>
                    <a:lnTo>
                      <a:pt x="96" y="480"/>
                    </a:lnTo>
                  </a:path>
                </a:pathLst>
              </a:custGeom>
              <a:noFill/>
              <a:ln w="3492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7905" name="Text Box 10"/>
              <p:cNvSpPr txBox="1">
                <a:spLocks noChangeArrowheads="1"/>
              </p:cNvSpPr>
              <p:nvPr/>
            </p:nvSpPr>
            <p:spPr bwMode="auto">
              <a:xfrm>
                <a:off x="624" y="3264"/>
                <a:ext cx="15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a:latin typeface="Times New Roman" pitchFamily="18" charset="0"/>
                  </a:rPr>
                  <a:t>Input Environment</a:t>
                </a:r>
              </a:p>
            </p:txBody>
          </p:sp>
          <p:sp>
            <p:nvSpPr>
              <p:cNvPr id="37906" name="Text Box 11"/>
              <p:cNvSpPr txBox="1">
                <a:spLocks noChangeArrowheads="1"/>
              </p:cNvSpPr>
              <p:nvPr/>
            </p:nvSpPr>
            <p:spPr bwMode="auto">
              <a:xfrm>
                <a:off x="3408" y="3264"/>
                <a:ext cx="16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a:latin typeface="Times New Roman" pitchFamily="18" charset="0"/>
                  </a:rPr>
                  <a:t>Output Environment</a:t>
                </a:r>
              </a:p>
            </p:txBody>
          </p:sp>
        </p:grpSp>
        <p:sp>
          <p:nvSpPr>
            <p:cNvPr id="37898" name="Text Box 12"/>
            <p:cNvSpPr txBox="1">
              <a:spLocks noChangeArrowheads="1"/>
            </p:cNvSpPr>
            <p:nvPr/>
          </p:nvSpPr>
          <p:spPr bwMode="auto">
            <a:xfrm>
              <a:off x="240" y="2160"/>
              <a:ext cx="489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600" dirty="0">
                  <a:latin typeface="Times New Roman" pitchFamily="18" charset="0"/>
                </a:rPr>
                <a:t>New perspective, system is focus of two environments</a:t>
              </a:r>
            </a:p>
          </p:txBody>
        </p:sp>
      </p:grpSp>
      <p:grpSp>
        <p:nvGrpSpPr>
          <p:cNvPr id="37891" name="Group 13"/>
          <p:cNvGrpSpPr>
            <a:grpSpLocks/>
          </p:cNvGrpSpPr>
          <p:nvPr/>
        </p:nvGrpSpPr>
        <p:grpSpPr bwMode="auto">
          <a:xfrm>
            <a:off x="228600" y="228600"/>
            <a:ext cx="7772400" cy="2895600"/>
            <a:chOff x="144" y="144"/>
            <a:chExt cx="4896" cy="1824"/>
          </a:xfrm>
        </p:grpSpPr>
        <p:grpSp>
          <p:nvGrpSpPr>
            <p:cNvPr id="37892" name="Group 14"/>
            <p:cNvGrpSpPr>
              <a:grpSpLocks/>
            </p:cNvGrpSpPr>
            <p:nvPr/>
          </p:nvGrpSpPr>
          <p:grpSpPr bwMode="auto">
            <a:xfrm>
              <a:off x="1248" y="480"/>
              <a:ext cx="2736" cy="1488"/>
              <a:chOff x="1344" y="1008"/>
              <a:chExt cx="2736" cy="1488"/>
            </a:xfrm>
          </p:grpSpPr>
          <p:sp>
            <p:nvSpPr>
              <p:cNvPr id="37894" name="AutoShape 15"/>
              <p:cNvSpPr>
                <a:spLocks noChangeArrowheads="1"/>
              </p:cNvSpPr>
              <p:nvPr/>
            </p:nvSpPr>
            <p:spPr bwMode="auto">
              <a:xfrm>
                <a:off x="2400" y="1460"/>
                <a:ext cx="672" cy="55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000" dirty="0">
                    <a:latin typeface="Times New Roman" pitchFamily="18" charset="0"/>
                  </a:rPr>
                  <a:t>System</a:t>
                </a:r>
                <a:endParaRPr lang="en-US" altLang="en-US" sz="2400" dirty="0">
                  <a:latin typeface="Times New Roman" pitchFamily="18" charset="0"/>
                </a:endParaRPr>
              </a:p>
            </p:txBody>
          </p:sp>
          <p:sp>
            <p:nvSpPr>
              <p:cNvPr id="37895" name="AutoShape 16"/>
              <p:cNvSpPr>
                <a:spLocks noChangeArrowheads="1"/>
              </p:cNvSpPr>
              <p:nvPr/>
            </p:nvSpPr>
            <p:spPr bwMode="auto">
              <a:xfrm>
                <a:off x="1344" y="1008"/>
                <a:ext cx="2736" cy="14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sp>
            <p:nvSpPr>
              <p:cNvPr id="37896" name="Text Box 17"/>
              <p:cNvSpPr txBox="1">
                <a:spLocks noChangeArrowheads="1"/>
              </p:cNvSpPr>
              <p:nvPr/>
            </p:nvSpPr>
            <p:spPr bwMode="auto">
              <a:xfrm>
                <a:off x="1536" y="2208"/>
                <a:ext cx="11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a:latin typeface="Times New Roman" pitchFamily="18" charset="0"/>
                  </a:rPr>
                  <a:t>Environment</a:t>
                </a:r>
              </a:p>
            </p:txBody>
          </p:sp>
        </p:grpSp>
        <p:sp>
          <p:nvSpPr>
            <p:cNvPr id="37893" name="Text Box 18"/>
            <p:cNvSpPr txBox="1">
              <a:spLocks noChangeArrowheads="1"/>
            </p:cNvSpPr>
            <p:nvPr/>
          </p:nvSpPr>
          <p:spPr bwMode="auto">
            <a:xfrm>
              <a:off x="144" y="144"/>
              <a:ext cx="489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dirty="0">
                  <a:latin typeface="Times New Roman" pitchFamily="18" charset="0"/>
                </a:rPr>
                <a:t>Old perspective, dichotomy between system and environment</a:t>
              </a:r>
            </a:p>
          </p:txBody>
        </p:sp>
      </p:grpSp>
    </p:spTree>
    <p:extLst>
      <p:ext uri="{BB962C8B-B14F-4D97-AF65-F5344CB8AC3E}">
        <p14:creationId xmlns:p14="http://schemas.microsoft.com/office/powerpoint/2010/main" val="3100435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oid 5"/>
          <p:cNvSpPr/>
          <p:nvPr/>
        </p:nvSpPr>
        <p:spPr>
          <a:xfrm rot="16200000">
            <a:off x="5618163" y="1163638"/>
            <a:ext cx="3089274" cy="3505200"/>
          </a:xfrm>
          <a:prstGeom prst="trapezoid">
            <a:avLst>
              <a:gd name="adj" fmla="val 44089"/>
            </a:avLst>
          </a:prstGeom>
          <a:solidFill>
            <a:schemeClr val="accent1">
              <a:alpha val="32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5400000" flipH="1">
            <a:off x="647700" y="876300"/>
            <a:ext cx="3429000" cy="4114800"/>
          </a:xfrm>
          <a:prstGeom prst="trapezoid">
            <a:avLst>
              <a:gd name="adj" fmla="val 42056"/>
            </a:avLst>
          </a:prstGeom>
          <a:solidFill>
            <a:schemeClr val="accent1">
              <a:alpha val="32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42" name="AutoShape 14"/>
          <p:cNvSpPr>
            <a:spLocks noChangeArrowheads="1"/>
          </p:cNvSpPr>
          <p:nvPr/>
        </p:nvSpPr>
        <p:spPr bwMode="auto">
          <a:xfrm>
            <a:off x="4419600" y="2590800"/>
            <a:ext cx="990600" cy="762000"/>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1800" dirty="0">
                <a:latin typeface="Times New Roman" pitchFamily="18" charset="0"/>
              </a:rPr>
              <a:t>Object </a:t>
            </a:r>
          </a:p>
          <a:p>
            <a:pPr algn="ctr" eaLnBrk="1" hangingPunct="1">
              <a:spcBef>
                <a:spcPct val="0"/>
              </a:spcBef>
              <a:buClrTx/>
              <a:buSzTx/>
              <a:buFontTx/>
              <a:buNone/>
            </a:pPr>
            <a:r>
              <a:rPr lang="en-US" altLang="en-US" sz="1800" dirty="0">
                <a:latin typeface="Times New Roman" pitchFamily="18" charset="0"/>
              </a:rPr>
              <a:t>H</a:t>
            </a:r>
            <a:r>
              <a:rPr lang="en-US" altLang="en-US" sz="1800" baseline="-25000" dirty="0">
                <a:latin typeface="Times New Roman" pitchFamily="18" charset="0"/>
              </a:rPr>
              <a:t>i</a:t>
            </a:r>
          </a:p>
        </p:txBody>
      </p:sp>
      <p:grpSp>
        <p:nvGrpSpPr>
          <p:cNvPr id="3" name="Group 64"/>
          <p:cNvGrpSpPr>
            <a:grpSpLocks/>
          </p:cNvGrpSpPr>
          <p:nvPr/>
        </p:nvGrpSpPr>
        <p:grpSpPr bwMode="auto">
          <a:xfrm>
            <a:off x="5410201" y="1371600"/>
            <a:ext cx="3643313" cy="3124200"/>
            <a:chOff x="3408" y="1296"/>
            <a:chExt cx="2295" cy="1968"/>
          </a:xfrm>
        </p:grpSpPr>
        <p:sp>
          <p:nvSpPr>
            <p:cNvPr id="21529" name="Line 48"/>
            <p:cNvSpPr>
              <a:spLocks noChangeShapeType="1"/>
            </p:cNvSpPr>
            <p:nvPr/>
          </p:nvSpPr>
          <p:spPr bwMode="auto">
            <a:xfrm flipV="1">
              <a:off x="5136" y="2064"/>
              <a:ext cx="0" cy="33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0" name="Line 34"/>
            <p:cNvSpPr>
              <a:spLocks noChangeShapeType="1"/>
            </p:cNvSpPr>
            <p:nvPr/>
          </p:nvSpPr>
          <p:spPr bwMode="auto">
            <a:xfrm flipH="1">
              <a:off x="3408" y="1296"/>
              <a:ext cx="2208" cy="864"/>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1" name="Line 35"/>
            <p:cNvSpPr>
              <a:spLocks noChangeShapeType="1"/>
            </p:cNvSpPr>
            <p:nvPr/>
          </p:nvSpPr>
          <p:spPr bwMode="auto">
            <a:xfrm flipH="1" flipV="1">
              <a:off x="3408" y="2400"/>
              <a:ext cx="2208" cy="864"/>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2" name="AutoShape 37"/>
            <p:cNvSpPr>
              <a:spLocks noChangeArrowheads="1"/>
            </p:cNvSpPr>
            <p:nvPr/>
          </p:nvSpPr>
          <p:spPr bwMode="auto">
            <a:xfrm>
              <a:off x="4944" y="2400"/>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r>
                <a:rPr lang="en-US" altLang="en-US" sz="2400" baseline="-25000">
                  <a:latin typeface="Times New Roman" pitchFamily="18" charset="0"/>
                </a:rPr>
                <a:t>j</a:t>
              </a:r>
            </a:p>
          </p:txBody>
        </p:sp>
        <p:sp>
          <p:nvSpPr>
            <p:cNvPr id="21533" name="AutoShape 38"/>
            <p:cNvSpPr>
              <a:spLocks noChangeArrowheads="1"/>
            </p:cNvSpPr>
            <p:nvPr/>
          </p:nvSpPr>
          <p:spPr bwMode="auto">
            <a:xfrm>
              <a:off x="4992" y="1728"/>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r>
                <a:rPr lang="en-US" altLang="en-US" sz="2400" baseline="-25000">
                  <a:latin typeface="Times New Roman" pitchFamily="18" charset="0"/>
                </a:rPr>
                <a:t>j</a:t>
              </a:r>
            </a:p>
          </p:txBody>
        </p:sp>
        <p:sp>
          <p:nvSpPr>
            <p:cNvPr id="21534" name="AutoShape 44"/>
            <p:cNvSpPr>
              <a:spLocks noChangeArrowheads="1"/>
            </p:cNvSpPr>
            <p:nvPr/>
          </p:nvSpPr>
          <p:spPr bwMode="auto">
            <a:xfrm>
              <a:off x="3936" y="2016"/>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dirty="0" err="1">
                  <a:latin typeface="Times New Roman" pitchFamily="18" charset="0"/>
                </a:rPr>
                <a:t>H</a:t>
              </a:r>
              <a:r>
                <a:rPr lang="en-US" altLang="en-US" sz="2400" baseline="-25000" dirty="0" err="1">
                  <a:latin typeface="Times New Roman" pitchFamily="18" charset="0"/>
                </a:rPr>
                <a:t>j</a:t>
              </a:r>
              <a:endParaRPr lang="en-US" altLang="en-US" sz="2400" baseline="-25000" dirty="0">
                <a:latin typeface="Times New Roman" pitchFamily="18" charset="0"/>
              </a:endParaRPr>
            </a:p>
          </p:txBody>
        </p:sp>
        <p:sp>
          <p:nvSpPr>
            <p:cNvPr id="21535" name="Line 45"/>
            <p:cNvSpPr>
              <a:spLocks noChangeShapeType="1"/>
            </p:cNvSpPr>
            <p:nvPr/>
          </p:nvSpPr>
          <p:spPr bwMode="auto">
            <a:xfrm flipV="1">
              <a:off x="3408" y="2160"/>
              <a:ext cx="528" cy="9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6" name="Line 46"/>
            <p:cNvSpPr>
              <a:spLocks noChangeShapeType="1"/>
            </p:cNvSpPr>
            <p:nvPr/>
          </p:nvSpPr>
          <p:spPr bwMode="auto">
            <a:xfrm>
              <a:off x="3408" y="2352"/>
              <a:ext cx="1536" cy="24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7" name="Line 47"/>
            <p:cNvSpPr>
              <a:spLocks noChangeShapeType="1"/>
            </p:cNvSpPr>
            <p:nvPr/>
          </p:nvSpPr>
          <p:spPr bwMode="auto">
            <a:xfrm>
              <a:off x="4320" y="2112"/>
              <a:ext cx="624" cy="33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8" name="Line 49"/>
            <p:cNvSpPr>
              <a:spLocks noChangeShapeType="1"/>
            </p:cNvSpPr>
            <p:nvPr/>
          </p:nvSpPr>
          <p:spPr bwMode="auto">
            <a:xfrm flipV="1">
              <a:off x="5376" y="1680"/>
              <a:ext cx="240" cy="19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9" name="Line 50"/>
            <p:cNvSpPr>
              <a:spLocks noChangeShapeType="1"/>
            </p:cNvSpPr>
            <p:nvPr/>
          </p:nvSpPr>
          <p:spPr bwMode="auto">
            <a:xfrm>
              <a:off x="5328" y="2544"/>
              <a:ext cx="288" cy="144"/>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0" name="Text Box 60"/>
            <p:cNvSpPr txBox="1">
              <a:spLocks noChangeArrowheads="1"/>
            </p:cNvSpPr>
            <p:nvPr/>
          </p:nvSpPr>
          <p:spPr bwMode="auto">
            <a:xfrm rot="1272959">
              <a:off x="4408" y="2749"/>
              <a:ext cx="129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dirty="0">
                  <a:latin typeface="Times New Roman" pitchFamily="18" charset="0"/>
                </a:rPr>
                <a:t>Output environ</a:t>
              </a:r>
            </a:p>
          </p:txBody>
        </p:sp>
      </p:grpSp>
      <p:grpSp>
        <p:nvGrpSpPr>
          <p:cNvPr id="4" name="Group 66"/>
          <p:cNvGrpSpPr>
            <a:grpSpLocks/>
          </p:cNvGrpSpPr>
          <p:nvPr/>
        </p:nvGrpSpPr>
        <p:grpSpPr bwMode="auto">
          <a:xfrm>
            <a:off x="0" y="1219200"/>
            <a:ext cx="4419604" cy="3429000"/>
            <a:chOff x="0" y="1200"/>
            <a:chExt cx="2784" cy="2160"/>
          </a:xfrm>
        </p:grpSpPr>
        <p:sp>
          <p:nvSpPr>
            <p:cNvPr id="21512" name="Line 30"/>
            <p:cNvSpPr>
              <a:spLocks noChangeShapeType="1"/>
            </p:cNvSpPr>
            <p:nvPr/>
          </p:nvSpPr>
          <p:spPr bwMode="auto">
            <a:xfrm flipV="1">
              <a:off x="1152" y="2256"/>
              <a:ext cx="240" cy="288"/>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Line 42"/>
            <p:cNvSpPr>
              <a:spLocks noChangeShapeType="1"/>
            </p:cNvSpPr>
            <p:nvPr/>
          </p:nvSpPr>
          <p:spPr bwMode="auto">
            <a:xfrm flipV="1">
              <a:off x="384" y="2112"/>
              <a:ext cx="144" cy="9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4" name="Line 17"/>
            <p:cNvSpPr>
              <a:spLocks noChangeShapeType="1"/>
            </p:cNvSpPr>
            <p:nvPr/>
          </p:nvSpPr>
          <p:spPr bwMode="auto">
            <a:xfrm flipH="1" flipV="1">
              <a:off x="192" y="1200"/>
              <a:ext cx="2592" cy="912"/>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Line 18"/>
            <p:cNvSpPr>
              <a:spLocks noChangeShapeType="1"/>
            </p:cNvSpPr>
            <p:nvPr/>
          </p:nvSpPr>
          <p:spPr bwMode="auto">
            <a:xfrm flipH="1">
              <a:off x="192" y="2448"/>
              <a:ext cx="2592" cy="912"/>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AutoShape 21"/>
            <p:cNvSpPr>
              <a:spLocks noChangeArrowheads="1"/>
            </p:cNvSpPr>
            <p:nvPr/>
          </p:nvSpPr>
          <p:spPr bwMode="auto">
            <a:xfrm>
              <a:off x="528" y="1872"/>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r>
                <a:rPr lang="en-US" altLang="en-US" sz="2400" baseline="-25000">
                  <a:latin typeface="Times New Roman" pitchFamily="18" charset="0"/>
                </a:rPr>
                <a:t>j</a:t>
              </a:r>
            </a:p>
          </p:txBody>
        </p:sp>
        <p:sp>
          <p:nvSpPr>
            <p:cNvPr id="21517" name="AutoShape 25"/>
            <p:cNvSpPr>
              <a:spLocks noChangeArrowheads="1"/>
            </p:cNvSpPr>
            <p:nvPr/>
          </p:nvSpPr>
          <p:spPr bwMode="auto">
            <a:xfrm>
              <a:off x="768" y="2400"/>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r>
                <a:rPr lang="en-US" altLang="en-US" sz="2400" baseline="-25000">
                  <a:latin typeface="Times New Roman" pitchFamily="18" charset="0"/>
                </a:rPr>
                <a:t>j</a:t>
              </a:r>
            </a:p>
          </p:txBody>
        </p:sp>
        <p:sp>
          <p:nvSpPr>
            <p:cNvPr id="21518" name="AutoShape 26"/>
            <p:cNvSpPr>
              <a:spLocks noChangeArrowheads="1"/>
            </p:cNvSpPr>
            <p:nvPr/>
          </p:nvSpPr>
          <p:spPr bwMode="auto">
            <a:xfrm>
              <a:off x="1248" y="1920"/>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r>
                <a:rPr lang="en-US" altLang="en-US" sz="2400" baseline="-25000">
                  <a:latin typeface="Times New Roman" pitchFamily="18" charset="0"/>
                </a:rPr>
                <a:t>j</a:t>
              </a:r>
            </a:p>
          </p:txBody>
        </p:sp>
        <p:sp>
          <p:nvSpPr>
            <p:cNvPr id="21519" name="Line 27"/>
            <p:cNvSpPr>
              <a:spLocks noChangeShapeType="1"/>
            </p:cNvSpPr>
            <p:nvPr/>
          </p:nvSpPr>
          <p:spPr bwMode="auto">
            <a:xfrm>
              <a:off x="912" y="1968"/>
              <a:ext cx="336" cy="144"/>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0" name="Line 28"/>
            <p:cNvSpPr>
              <a:spLocks noChangeShapeType="1"/>
            </p:cNvSpPr>
            <p:nvPr/>
          </p:nvSpPr>
          <p:spPr bwMode="auto">
            <a:xfrm flipH="1" flipV="1">
              <a:off x="768" y="2208"/>
              <a:ext cx="144" cy="19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1" name="Line 29"/>
            <p:cNvSpPr>
              <a:spLocks noChangeShapeType="1"/>
            </p:cNvSpPr>
            <p:nvPr/>
          </p:nvSpPr>
          <p:spPr bwMode="auto">
            <a:xfrm>
              <a:off x="1632" y="2112"/>
              <a:ext cx="1152" cy="19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2" name="Line 31"/>
            <p:cNvSpPr>
              <a:spLocks noChangeShapeType="1"/>
            </p:cNvSpPr>
            <p:nvPr/>
          </p:nvSpPr>
          <p:spPr bwMode="auto">
            <a:xfrm>
              <a:off x="192" y="1872"/>
              <a:ext cx="336" cy="9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3" name="Line 32"/>
            <p:cNvSpPr>
              <a:spLocks noChangeShapeType="1"/>
            </p:cNvSpPr>
            <p:nvPr/>
          </p:nvSpPr>
          <p:spPr bwMode="auto">
            <a:xfrm flipV="1">
              <a:off x="192" y="2640"/>
              <a:ext cx="576" cy="19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4" name="Line 33"/>
            <p:cNvSpPr>
              <a:spLocks noChangeShapeType="1"/>
            </p:cNvSpPr>
            <p:nvPr/>
          </p:nvSpPr>
          <p:spPr bwMode="auto">
            <a:xfrm flipV="1">
              <a:off x="1152" y="2352"/>
              <a:ext cx="1632" cy="288"/>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5" name="AutoShape 39"/>
            <p:cNvSpPr>
              <a:spLocks noChangeArrowheads="1"/>
            </p:cNvSpPr>
            <p:nvPr/>
          </p:nvSpPr>
          <p:spPr bwMode="auto">
            <a:xfrm>
              <a:off x="0" y="2160"/>
              <a:ext cx="384" cy="336"/>
            </a:xfrm>
            <a:prstGeom prst="flowChartAlternateProcess">
              <a:avLst/>
            </a:prstGeom>
            <a:solidFill>
              <a:schemeClr val="accent1"/>
            </a:solidFill>
            <a:ln w="9525">
              <a:solidFill>
                <a:schemeClr val="tx1"/>
              </a:solidFill>
              <a:miter lim="800000"/>
              <a:headEnd/>
              <a:tailEnd/>
            </a:ln>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ctr" eaLnBrk="1" hangingPunct="1">
                <a:spcBef>
                  <a:spcPct val="0"/>
                </a:spcBef>
                <a:buClrTx/>
                <a:buSzTx/>
                <a:buFontTx/>
                <a:buNone/>
              </a:pPr>
              <a:r>
                <a:rPr lang="en-US" altLang="en-US" sz="2400">
                  <a:latin typeface="Times New Roman" pitchFamily="18" charset="0"/>
                </a:rPr>
                <a:t>H</a:t>
              </a:r>
              <a:r>
                <a:rPr lang="en-US" altLang="en-US" sz="2400" baseline="-25000">
                  <a:latin typeface="Times New Roman" pitchFamily="18" charset="0"/>
                </a:rPr>
                <a:t>j</a:t>
              </a:r>
            </a:p>
          </p:txBody>
        </p:sp>
        <p:sp>
          <p:nvSpPr>
            <p:cNvPr id="21526" name="Line 41"/>
            <p:cNvSpPr>
              <a:spLocks noChangeShapeType="1"/>
            </p:cNvSpPr>
            <p:nvPr/>
          </p:nvSpPr>
          <p:spPr bwMode="auto">
            <a:xfrm>
              <a:off x="336" y="2448"/>
              <a:ext cx="432" cy="9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7" name="Text Box 59"/>
            <p:cNvSpPr txBox="1">
              <a:spLocks noChangeArrowheads="1"/>
            </p:cNvSpPr>
            <p:nvPr/>
          </p:nvSpPr>
          <p:spPr bwMode="auto">
            <a:xfrm rot="1123333">
              <a:off x="185" y="1354"/>
              <a:ext cx="11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400" dirty="0">
                  <a:latin typeface="Times New Roman" pitchFamily="18" charset="0"/>
                </a:rPr>
                <a:t>Input environ</a:t>
              </a:r>
            </a:p>
          </p:txBody>
        </p:sp>
        <p:sp>
          <p:nvSpPr>
            <p:cNvPr id="21528" name="Rectangle 40"/>
            <p:cNvSpPr>
              <a:spLocks noChangeArrowheads="1"/>
            </p:cNvSpPr>
            <p:nvPr/>
          </p:nvSpPr>
          <p:spPr bwMode="auto">
            <a:xfrm>
              <a:off x="0" y="2112"/>
              <a:ext cx="192" cy="4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endParaRPr lang="en-US" altLang="en-US" sz="2400">
                <a:latin typeface="Times New Roman" pitchFamily="18" charset="0"/>
              </a:endParaRPr>
            </a:p>
          </p:txBody>
        </p:sp>
      </p:grpSp>
      <p:sp>
        <p:nvSpPr>
          <p:cNvPr id="2" name="Rectangle 1"/>
          <p:cNvSpPr/>
          <p:nvPr/>
        </p:nvSpPr>
        <p:spPr>
          <a:xfrm>
            <a:off x="304800" y="838200"/>
            <a:ext cx="8610600" cy="4191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32"/>
          <p:cNvSpPr txBox="1">
            <a:spLocks noChangeArrowheads="1"/>
          </p:cNvSpPr>
          <p:nvPr/>
        </p:nvSpPr>
        <p:spPr bwMode="auto">
          <a:xfrm>
            <a:off x="1431925" y="879475"/>
            <a:ext cx="1282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800" b="1" dirty="0">
                <a:solidFill>
                  <a:schemeClr val="tx2"/>
                </a:solidFill>
                <a:latin typeface="Times New Roman" pitchFamily="18" charset="0"/>
              </a:rPr>
              <a:t>System</a:t>
            </a:r>
          </a:p>
        </p:txBody>
      </p:sp>
      <p:sp>
        <p:nvSpPr>
          <p:cNvPr id="41" name="Text Box 33"/>
          <p:cNvSpPr txBox="1">
            <a:spLocks noChangeArrowheads="1"/>
          </p:cNvSpPr>
          <p:nvPr/>
        </p:nvSpPr>
        <p:spPr bwMode="auto">
          <a:xfrm>
            <a:off x="990600" y="228600"/>
            <a:ext cx="2214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2800" b="1" dirty="0">
                <a:solidFill>
                  <a:schemeClr val="tx2"/>
                </a:solidFill>
                <a:latin typeface="Times New Roman" pitchFamily="18" charset="0"/>
              </a:rPr>
              <a:t>Environment</a:t>
            </a:r>
          </a:p>
        </p:txBody>
      </p:sp>
      <p:cxnSp>
        <p:nvCxnSpPr>
          <p:cNvPr id="7" name="Elbow Connector 6"/>
          <p:cNvCxnSpPr>
            <a:stCxn id="21534" idx="0"/>
            <a:endCxn id="21516" idx="0"/>
          </p:cNvCxnSpPr>
          <p:nvPr/>
        </p:nvCxnSpPr>
        <p:spPr>
          <a:xfrm rot="16200000" flipV="1">
            <a:off x="3733802" y="-304800"/>
            <a:ext cx="228600" cy="5410199"/>
          </a:xfrm>
          <a:prstGeom prst="bentConnector3">
            <a:avLst>
              <a:gd name="adj1" fmla="val 200000"/>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21532" idx="2"/>
            <a:endCxn id="21512" idx="1"/>
          </p:cNvCxnSpPr>
          <p:nvPr/>
        </p:nvCxnSpPr>
        <p:spPr>
          <a:xfrm rot="5400000" flipH="1">
            <a:off x="4800602" y="304801"/>
            <a:ext cx="762000" cy="5943599"/>
          </a:xfrm>
          <a:prstGeom prst="bentConnector3">
            <a:avLst>
              <a:gd name="adj1" fmla="val -56939"/>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29165" y="4247505"/>
            <a:ext cx="1362874" cy="461665"/>
          </a:xfrm>
          <a:prstGeom prst="rect">
            <a:avLst/>
          </a:prstGeom>
          <a:noFill/>
        </p:spPr>
        <p:txBody>
          <a:bodyPr wrap="none" rtlCol="0">
            <a:spAutoFit/>
          </a:bodyPr>
          <a:lstStyle/>
          <a:p>
            <a:r>
              <a:rPr lang="en-US" dirty="0"/>
              <a:t>Feedback</a:t>
            </a:r>
          </a:p>
        </p:txBody>
      </p:sp>
      <p:sp>
        <p:nvSpPr>
          <p:cNvPr id="5" name="TextBox 4"/>
          <p:cNvSpPr txBox="1"/>
          <p:nvPr/>
        </p:nvSpPr>
        <p:spPr>
          <a:xfrm>
            <a:off x="1828802" y="5791200"/>
            <a:ext cx="7297190" cy="369332"/>
          </a:xfrm>
          <a:prstGeom prst="rect">
            <a:avLst/>
          </a:prstGeom>
          <a:noFill/>
        </p:spPr>
        <p:txBody>
          <a:bodyPr wrap="none" rtlCol="0">
            <a:spAutoFit/>
          </a:bodyPr>
          <a:lstStyle/>
          <a:p>
            <a:r>
              <a:rPr lang="en-US" dirty="0"/>
              <a:t>Any object/system is inseparable from its TWO ENVIRONMENTS</a:t>
            </a:r>
          </a:p>
        </p:txBody>
      </p:sp>
    </p:spTree>
    <p:extLst>
      <p:ext uri="{BB962C8B-B14F-4D97-AF65-F5344CB8AC3E}">
        <p14:creationId xmlns:p14="http://schemas.microsoft.com/office/powerpoint/2010/main" val="103213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05128"/>
            <a:ext cx="7543800" cy="4843272"/>
          </a:xfrm>
        </p:spPr>
        <p:txBody>
          <a:bodyPr>
            <a:normAutofit fontScale="77500" lnSpcReduction="20000"/>
          </a:bodyPr>
          <a:lstStyle/>
          <a:p>
            <a:pPr marL="109728" indent="0">
              <a:buNone/>
            </a:pPr>
            <a:r>
              <a:rPr lang="en-US" dirty="0">
                <a:latin typeface="Times New Roman" panose="02020603050405020304" pitchFamily="18" charset="0"/>
                <a:cs typeface="Times New Roman" panose="02020603050405020304" pitchFamily="18" charset="0"/>
              </a:rPr>
              <a:t>The concept of … place becomes simplified as ‘the environment’ that is, what surrounds us. </a:t>
            </a:r>
          </a:p>
          <a:p>
            <a:pPr marL="109728" indent="0">
              <a:buNone/>
            </a:pPr>
            <a:r>
              <a:rPr lang="en-US" dirty="0">
                <a:latin typeface="Times New Roman" panose="02020603050405020304" pitchFamily="18" charset="0"/>
                <a:cs typeface="Times New Roman" panose="02020603050405020304" pitchFamily="18" charset="0"/>
              </a:rPr>
              <a:t>Once we see our place, our part of the world, as surrounding us, we have already made a profound division between it and ourselves. </a:t>
            </a:r>
          </a:p>
          <a:p>
            <a:pPr marL="109728" indent="0">
              <a:buNone/>
            </a:pPr>
            <a:r>
              <a:rPr lang="en-US" dirty="0">
                <a:latin typeface="Times New Roman" panose="02020603050405020304" pitchFamily="18" charset="0"/>
                <a:cs typeface="Times New Roman" panose="02020603050405020304" pitchFamily="18" charset="0"/>
              </a:rPr>
              <a:t>We have given up the understanding - dropped it out of our language and so out of our thought - that we and our country create one another, depend on one another, are literally part of one another; </a:t>
            </a:r>
          </a:p>
          <a:p>
            <a:pPr marL="109728" indent="0">
              <a:buNone/>
            </a:pPr>
            <a:r>
              <a:rPr lang="en-US" dirty="0">
                <a:latin typeface="Times New Roman" panose="02020603050405020304" pitchFamily="18" charset="0"/>
                <a:cs typeface="Times New Roman" panose="02020603050405020304" pitchFamily="18" charset="0"/>
              </a:rPr>
              <a:t>our land passes in and out of our bodies just as our bodies pass in and out of our land; all who are living as neighbors here, human and plant and animal, are part of one another, and so cannot possibly flourish alone; </a:t>
            </a:r>
          </a:p>
          <a:p>
            <a:pPr marL="109728" indent="0">
              <a:buNone/>
            </a:pPr>
            <a:r>
              <a:rPr lang="en-US" dirty="0">
                <a:latin typeface="Times New Roman" panose="02020603050405020304" pitchFamily="18" charset="0"/>
                <a:cs typeface="Times New Roman" panose="02020603050405020304" pitchFamily="18" charset="0"/>
              </a:rPr>
              <a:t>our culture must be our response to our place, our culture and our place are images of each other and inseparably from each other, and so neither can be better than the other. </a:t>
            </a:r>
          </a:p>
          <a:p>
            <a:pPr marL="630936" lvl="2" indent="0">
              <a:buNone/>
            </a:pPr>
            <a:r>
              <a:rPr lang="en-US" dirty="0">
                <a:latin typeface="Times New Roman" panose="02020603050405020304" pitchFamily="18" charset="0"/>
                <a:cs typeface="Times New Roman" panose="02020603050405020304" pitchFamily="18" charset="0"/>
              </a:rPr>
              <a:t>Berry (1977, p. 24).</a:t>
            </a:r>
          </a:p>
        </p:txBody>
      </p:sp>
      <p:sp>
        <p:nvSpPr>
          <p:cNvPr id="3" name="Title 2"/>
          <p:cNvSpPr>
            <a:spLocks noGrp="1"/>
          </p:cNvSpPr>
          <p:nvPr>
            <p:ph type="title"/>
          </p:nvPr>
        </p:nvSpPr>
        <p:spPr/>
        <p:txBody>
          <a:bodyPr/>
          <a:lstStyle/>
          <a:p>
            <a:r>
              <a:rPr lang="en-US" dirty="0"/>
              <a:t>“What is Environment”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9013" y="4648200"/>
            <a:ext cx="1623307" cy="207168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2839" y="63899"/>
            <a:ext cx="2176533" cy="1351255"/>
          </a:xfrm>
          <a:prstGeom prst="rect">
            <a:avLst/>
          </a:prstGeom>
        </p:spPr>
      </p:pic>
    </p:spTree>
    <p:extLst>
      <p:ext uri="{BB962C8B-B14F-4D97-AF65-F5344CB8AC3E}">
        <p14:creationId xmlns:p14="http://schemas.microsoft.com/office/powerpoint/2010/main" val="12386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How are ways that you depend on the environment?</a:t>
            </a:r>
          </a:p>
        </p:txBody>
      </p:sp>
      <p:sp>
        <p:nvSpPr>
          <p:cNvPr id="3" name="TextBox 2"/>
          <p:cNvSpPr txBox="1"/>
          <p:nvPr/>
        </p:nvSpPr>
        <p:spPr>
          <a:xfrm>
            <a:off x="1524000" y="4114800"/>
            <a:ext cx="7086599" cy="1631216"/>
          </a:xfrm>
          <a:prstGeom prst="rect">
            <a:avLst/>
          </a:prstGeom>
          <a:noFill/>
        </p:spPr>
        <p:txBody>
          <a:bodyPr wrap="square" rtlCol="0">
            <a:spAutoFit/>
          </a:bodyPr>
          <a:lstStyle/>
          <a:p>
            <a:r>
              <a:rPr lang="en-US" sz="2000" dirty="0"/>
              <a:t>Homework – identify 1 mineral element that is used in the making of your smart phone, describe where it comes from and the extraction methods to get it.  </a:t>
            </a:r>
          </a:p>
          <a:p>
            <a:r>
              <a:rPr lang="en-US" sz="2000" dirty="0"/>
              <a:t>What happens to it when you are done with the phone?</a:t>
            </a:r>
          </a:p>
          <a:p>
            <a:r>
              <a:rPr lang="en-US" sz="2000" dirty="0"/>
              <a:t>Post your findings on the Blackboard discussion page.</a:t>
            </a:r>
          </a:p>
        </p:txBody>
      </p:sp>
      <p:sp>
        <p:nvSpPr>
          <p:cNvPr id="4" name="TextBox 3"/>
          <p:cNvSpPr txBox="1"/>
          <p:nvPr/>
        </p:nvSpPr>
        <p:spPr>
          <a:xfrm>
            <a:off x="1219200" y="1905000"/>
            <a:ext cx="7315200" cy="707886"/>
          </a:xfrm>
          <a:prstGeom prst="rect">
            <a:avLst/>
          </a:prstGeom>
          <a:noFill/>
        </p:spPr>
        <p:txBody>
          <a:bodyPr wrap="square" rtlCol="0">
            <a:spAutoFit/>
          </a:bodyPr>
          <a:lstStyle/>
          <a:p>
            <a:r>
              <a:rPr lang="en-US" sz="2000" dirty="0"/>
              <a:t>The environment is not “out there”, but rather in you and on you, a part of you</a:t>
            </a:r>
          </a:p>
        </p:txBody>
      </p:sp>
    </p:spTree>
    <p:extLst>
      <p:ext uri="{BB962C8B-B14F-4D97-AF65-F5344CB8AC3E}">
        <p14:creationId xmlns:p14="http://schemas.microsoft.com/office/powerpoint/2010/main" val="53823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525963"/>
          </a:xfrm>
        </p:spPr>
        <p:txBody>
          <a:bodyPr/>
          <a:lstStyle/>
          <a:p>
            <a:r>
              <a:rPr lang="en-US" dirty="0"/>
              <a:t>See how things are connected and interrelated</a:t>
            </a:r>
          </a:p>
          <a:p>
            <a:r>
              <a:rPr lang="en-US" dirty="0"/>
              <a:t>Where does it come from?</a:t>
            </a:r>
          </a:p>
          <a:p>
            <a:r>
              <a:rPr lang="en-US" dirty="0"/>
              <a:t>Where does it go?</a:t>
            </a:r>
          </a:p>
          <a:p>
            <a:endParaRPr lang="en-US" dirty="0"/>
          </a:p>
          <a:p>
            <a:r>
              <a:rPr lang="en-US" b="1" dirty="0"/>
              <a:t>C</a:t>
            </a:r>
            <a:r>
              <a:rPr lang="en-US" dirty="0"/>
              <a:t>omplex – many parts, many interactions</a:t>
            </a:r>
          </a:p>
          <a:p>
            <a:r>
              <a:rPr lang="en-US" b="1" dirty="0"/>
              <a:t>A</a:t>
            </a:r>
            <a:r>
              <a:rPr lang="en-US" dirty="0"/>
              <a:t>daptive – respond and change</a:t>
            </a:r>
          </a:p>
          <a:p>
            <a:r>
              <a:rPr lang="en-US" b="1" dirty="0"/>
              <a:t>S</a:t>
            </a:r>
            <a:r>
              <a:rPr lang="en-US" dirty="0"/>
              <a:t>ystems – set of parts interacting together to function as a whole</a:t>
            </a:r>
          </a:p>
          <a:p>
            <a:endParaRPr lang="en-US" dirty="0"/>
          </a:p>
        </p:txBody>
      </p:sp>
      <p:sp>
        <p:nvSpPr>
          <p:cNvPr id="3" name="Title 2"/>
          <p:cNvSpPr>
            <a:spLocks noGrp="1"/>
          </p:cNvSpPr>
          <p:nvPr>
            <p:ph type="title"/>
          </p:nvPr>
        </p:nvSpPr>
        <p:spPr/>
        <p:txBody>
          <a:bodyPr/>
          <a:lstStyle/>
          <a:p>
            <a:r>
              <a:rPr lang="en-US" dirty="0"/>
              <a:t>Systems Perspective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09600" y="1284288"/>
            <a:ext cx="7772400" cy="2554545"/>
          </a:xfrm>
          <a:prstGeom prst="rect">
            <a:avLst/>
          </a:prstGeom>
          <a:noFill/>
          <a:ln w="9525">
            <a:noFill/>
            <a:miter lim="800000"/>
            <a:headEnd/>
            <a:tailEnd/>
          </a:ln>
        </p:spPr>
        <p:txBody>
          <a:bodyPr>
            <a:spAutoFit/>
          </a:bodyPr>
          <a:lstStyle/>
          <a:p>
            <a:pPr>
              <a:spcBef>
                <a:spcPct val="50000"/>
              </a:spcBef>
            </a:pPr>
            <a:r>
              <a:rPr lang="en-US" sz="3200" dirty="0">
                <a:ea typeface="Arial Unicode MS" pitchFamily="34" charset="-128"/>
                <a:cs typeface="Arial Unicode MS" pitchFamily="34" charset="-128"/>
              </a:rPr>
              <a:t>In other words, the action intended to solve the problem actually makes it worse because unintended side effects change the system &amp; end up exacerbating the problem.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Unintended consequences</a:t>
            </a:r>
          </a:p>
        </p:txBody>
      </p:sp>
      <p:sp>
        <p:nvSpPr>
          <p:cNvPr id="3" name="Content Placeholder 2"/>
          <p:cNvSpPr>
            <a:spLocks noGrp="1"/>
          </p:cNvSpPr>
          <p:nvPr>
            <p:ph idx="1"/>
          </p:nvPr>
        </p:nvSpPr>
        <p:spPr/>
        <p:txBody>
          <a:bodyPr/>
          <a:lstStyle/>
          <a:p>
            <a:r>
              <a:rPr lang="en-US" dirty="0"/>
              <a:t>Acid precipitation/rain</a:t>
            </a:r>
          </a:p>
          <a:p>
            <a:r>
              <a:rPr lang="en-US" dirty="0"/>
              <a:t>Ozone depletion</a:t>
            </a:r>
          </a:p>
          <a:p>
            <a:r>
              <a:rPr lang="en-US" dirty="0"/>
              <a:t>Eutrophication</a:t>
            </a:r>
          </a:p>
          <a:p>
            <a:r>
              <a:rPr lang="en-US" dirty="0"/>
              <a:t>Global climate change</a:t>
            </a:r>
          </a:p>
          <a:p>
            <a:r>
              <a:rPr lang="en-US" dirty="0"/>
              <a:t>Automobile dependency</a:t>
            </a:r>
          </a:p>
          <a:p>
            <a:r>
              <a:rPr lang="en-US" dirty="0"/>
              <a:t>…</a:t>
            </a:r>
          </a:p>
          <a:p>
            <a:r>
              <a:rPr lang="en-US" dirty="0"/>
              <a:t>All of today’s major environmental problems emerge from yesterday’s solutions.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533400"/>
            <a:ext cx="6172200" cy="685800"/>
          </a:xfrm>
        </p:spPr>
        <p:txBody>
          <a:bodyPr>
            <a:normAutofit/>
          </a:bodyPr>
          <a:lstStyle/>
          <a:p>
            <a:r>
              <a:rPr lang="en-US" sz="2700" dirty="0">
                <a:latin typeface="Times New Roman" panose="02020603050405020304" pitchFamily="18" charset="0"/>
                <a:cs typeface="Times New Roman" panose="02020603050405020304" pitchFamily="18" charset="0"/>
              </a:rPr>
              <a:t>Overshooting the limits – July 25, 2024</a:t>
            </a:r>
          </a:p>
        </p:txBody>
      </p:sp>
      <p:pic>
        <p:nvPicPr>
          <p:cNvPr id="2" name="Picture 2">
            <a:extLst>
              <a:ext uri="{FF2B5EF4-FFF2-40B4-BE49-F238E27FC236}">
                <a16:creationId xmlns:a16="http://schemas.microsoft.com/office/drawing/2014/main" id="{AB9FAF84-FE8F-C244-A7FD-DFC22DDFC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6984900" cy="539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87207"/>
      </p:ext>
    </p:extLst>
  </p:cSld>
  <p:clrMapOvr>
    <a:masterClrMapping/>
  </p:clrMapOvr>
  <mc:AlternateContent xmlns:mc="http://schemas.openxmlformats.org/markup-compatibility/2006" xmlns:p14="http://schemas.microsoft.com/office/powerpoint/2010/main">
    <mc:Choice Requires="p14">
      <p:transition spd="slow" p14:dur="2000" advTm="52322"/>
    </mc:Choice>
    <mc:Fallback xmlns="">
      <p:transition spd="slow" advTm="5232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4114800" y="1364456"/>
            <a:ext cx="4800600" cy="3786188"/>
          </a:xfrm>
          <a:prstGeom prst="rect">
            <a:avLst/>
          </a:prstGeom>
          <a:ln>
            <a:noFill/>
          </a:ln>
          <a:extLst>
            <a:ext uri="{53640926-AAD7-44D8-BBD7-CCE9431645EC}">
              <a14:shadowObscured xmlns:a14="http://schemas.microsoft.com/office/drawing/2010/main"/>
            </a:ext>
          </a:extLst>
        </p:spPr>
      </p:pic>
      <p:sp>
        <p:nvSpPr>
          <p:cNvPr id="18" name="Rectangle 17"/>
          <p:cNvSpPr/>
          <p:nvPr/>
        </p:nvSpPr>
        <p:spPr>
          <a:xfrm>
            <a:off x="4065173" y="3358225"/>
            <a:ext cx="573773" cy="491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0" y="989702"/>
            <a:ext cx="3231022" cy="1946802"/>
          </a:xfrm>
        </p:spPr>
        <p:txBody>
          <a:bodyPr>
            <a:normAutofit fontScale="90000"/>
          </a:bodyPr>
          <a:lstStyle/>
          <a:p>
            <a:r>
              <a:rPr lang="en-US" sz="3200" b="1" dirty="0"/>
              <a:t>Environmental challenges </a:t>
            </a:r>
            <a:r>
              <a:rPr lang="en-US" sz="3200" dirty="0"/>
              <a:t>are symptoms of deeper problems</a:t>
            </a:r>
            <a:endParaRPr lang="en-US" sz="32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4075" y="4672792"/>
            <a:ext cx="1992423" cy="132795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2398" y="2396197"/>
            <a:ext cx="1440820" cy="1080614"/>
          </a:xfrm>
          <a:prstGeom prst="rect">
            <a:avLst/>
          </a:prstGeom>
        </p:spPr>
      </p:pic>
      <p:sp>
        <p:nvSpPr>
          <p:cNvPr id="10" name="TextBox 9"/>
          <p:cNvSpPr txBox="1"/>
          <p:nvPr/>
        </p:nvSpPr>
        <p:spPr>
          <a:xfrm>
            <a:off x="6097385" y="5703246"/>
            <a:ext cx="1265090" cy="300082"/>
          </a:xfrm>
          <a:prstGeom prst="rect">
            <a:avLst/>
          </a:prstGeom>
          <a:noFill/>
        </p:spPr>
        <p:txBody>
          <a:bodyPr wrap="none" rtlCol="0">
            <a:spAutoFit/>
          </a:bodyPr>
          <a:lstStyle/>
          <a:p>
            <a:r>
              <a:rPr lang="en-US" sz="1350" dirty="0">
                <a:solidFill>
                  <a:schemeClr val="bg1"/>
                </a:solidFill>
              </a:rPr>
              <a:t>Sea level rise</a:t>
            </a:r>
          </a:p>
        </p:txBody>
      </p:sp>
      <p:sp>
        <p:nvSpPr>
          <p:cNvPr id="12" name="Rectangle 11"/>
          <p:cNvSpPr/>
          <p:nvPr/>
        </p:nvSpPr>
        <p:spPr>
          <a:xfrm>
            <a:off x="4512293" y="3419477"/>
            <a:ext cx="400529" cy="4303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 name="Group 18"/>
          <p:cNvGrpSpPr/>
          <p:nvPr/>
        </p:nvGrpSpPr>
        <p:grpSpPr>
          <a:xfrm>
            <a:off x="3231022" y="1364457"/>
            <a:ext cx="2379203" cy="1078706"/>
            <a:chOff x="4308030" y="676275"/>
            <a:chExt cx="3172270" cy="1438275"/>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8030" y="676275"/>
              <a:ext cx="3172270" cy="1438275"/>
            </a:xfrm>
            <a:prstGeom prst="rect">
              <a:avLst/>
            </a:prstGeom>
          </p:spPr>
        </p:pic>
        <p:sp>
          <p:nvSpPr>
            <p:cNvPr id="13" name="TextBox 12"/>
            <p:cNvSpPr txBox="1"/>
            <p:nvPr/>
          </p:nvSpPr>
          <p:spPr>
            <a:xfrm>
              <a:off x="4692998" y="714895"/>
              <a:ext cx="1547860" cy="400109"/>
            </a:xfrm>
            <a:prstGeom prst="rect">
              <a:avLst/>
            </a:prstGeom>
            <a:noFill/>
          </p:spPr>
          <p:txBody>
            <a:bodyPr wrap="none" rtlCol="0">
              <a:spAutoFit/>
            </a:bodyPr>
            <a:lstStyle/>
            <a:p>
              <a:r>
                <a:rPr lang="en-US" sz="1350" dirty="0"/>
                <a:t>Soil erosion</a:t>
              </a:r>
            </a:p>
          </p:txBody>
        </p:sp>
      </p:grpSp>
      <p:grpSp>
        <p:nvGrpSpPr>
          <p:cNvPr id="16" name="Group 15"/>
          <p:cNvGrpSpPr/>
          <p:nvPr/>
        </p:nvGrpSpPr>
        <p:grpSpPr>
          <a:xfrm>
            <a:off x="7449092" y="4075646"/>
            <a:ext cx="1706512" cy="1214037"/>
            <a:chOff x="9932122" y="4291194"/>
            <a:chExt cx="2275349" cy="1618715"/>
          </a:xfrm>
        </p:grpSpPr>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32122" y="4291194"/>
              <a:ext cx="2275349" cy="1592390"/>
            </a:xfrm>
            <a:prstGeom prst="rect">
              <a:avLst/>
            </a:prstGeom>
          </p:spPr>
        </p:pic>
        <p:sp>
          <p:nvSpPr>
            <p:cNvPr id="14" name="TextBox 13"/>
            <p:cNvSpPr txBox="1"/>
            <p:nvPr/>
          </p:nvSpPr>
          <p:spPr>
            <a:xfrm>
              <a:off x="10253239" y="5509800"/>
              <a:ext cx="1949680" cy="400109"/>
            </a:xfrm>
            <a:prstGeom prst="rect">
              <a:avLst/>
            </a:prstGeom>
            <a:noFill/>
          </p:spPr>
          <p:txBody>
            <a:bodyPr wrap="none" rtlCol="0">
              <a:spAutoFit/>
            </a:bodyPr>
            <a:lstStyle/>
            <a:p>
              <a:r>
                <a:rPr lang="en-US" sz="1350" dirty="0">
                  <a:solidFill>
                    <a:srgbClr val="FFC000"/>
                  </a:solidFill>
                </a:rPr>
                <a:t>Water pollution</a:t>
              </a:r>
            </a:p>
          </p:txBody>
        </p:sp>
      </p:grpSp>
      <p:grpSp>
        <p:nvGrpSpPr>
          <p:cNvPr id="17" name="Group 16"/>
          <p:cNvGrpSpPr/>
          <p:nvPr/>
        </p:nvGrpSpPr>
        <p:grpSpPr>
          <a:xfrm>
            <a:off x="2232536" y="3333604"/>
            <a:ext cx="2286000" cy="1714500"/>
            <a:chOff x="2968390" y="3356800"/>
            <a:chExt cx="3048000" cy="2286000"/>
          </a:xfrm>
        </p:grpSpPr>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68390" y="3356800"/>
              <a:ext cx="3048000" cy="2286000"/>
            </a:xfrm>
            <a:prstGeom prst="rect">
              <a:avLst/>
            </a:prstGeom>
          </p:spPr>
        </p:pic>
        <p:sp>
          <p:nvSpPr>
            <p:cNvPr id="11" name="TextBox 10"/>
            <p:cNvSpPr txBox="1"/>
            <p:nvPr/>
          </p:nvSpPr>
          <p:spPr>
            <a:xfrm>
              <a:off x="3632201" y="3376373"/>
              <a:ext cx="2199748" cy="400109"/>
            </a:xfrm>
            <a:prstGeom prst="rect">
              <a:avLst/>
            </a:prstGeom>
            <a:noFill/>
          </p:spPr>
          <p:txBody>
            <a:bodyPr wrap="none" rtlCol="0">
              <a:spAutoFit/>
            </a:bodyPr>
            <a:lstStyle/>
            <a:p>
              <a:r>
                <a:rPr lang="en-US" sz="1350" dirty="0"/>
                <a:t>Toxins and waste</a:t>
              </a:r>
            </a:p>
          </p:txBody>
        </p:sp>
      </p:grpSp>
      <p:sp>
        <p:nvSpPr>
          <p:cNvPr id="3" name="Rectangle 2"/>
          <p:cNvSpPr/>
          <p:nvPr/>
        </p:nvSpPr>
        <p:spPr>
          <a:xfrm>
            <a:off x="3352800" y="5105400"/>
            <a:ext cx="2232919" cy="338554"/>
          </a:xfrm>
          <a:prstGeom prst="rect">
            <a:avLst/>
          </a:prstGeom>
        </p:spPr>
        <p:txBody>
          <a:bodyPr wrap="none">
            <a:spAutoFit/>
          </a:bodyPr>
          <a:lstStyle/>
          <a:p>
            <a:r>
              <a:rPr lang="en-US" sz="1600" dirty="0">
                <a:latin typeface="Calibri" panose="020F0502020204030204" pitchFamily="34" charset="0"/>
                <a:cs typeface="Calibri" panose="020F0502020204030204" pitchFamily="34" charset="0"/>
              </a:rPr>
              <a:t>Automobile dependency</a:t>
            </a:r>
          </a:p>
        </p:txBody>
      </p:sp>
    </p:spTree>
    <p:extLst>
      <p:ext uri="{BB962C8B-B14F-4D97-AF65-F5344CB8AC3E}">
        <p14:creationId xmlns:p14="http://schemas.microsoft.com/office/powerpoint/2010/main" val="153104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Humans are part of the biosphere; </a:t>
            </a:r>
          </a:p>
          <a:p>
            <a:r>
              <a:rPr lang="en-US" sz="2800" dirty="0"/>
              <a:t>We are living organisms like other animals in many respects, but</a:t>
            </a:r>
          </a:p>
          <a:p>
            <a:pPr lvl="1"/>
            <a:r>
              <a:rPr lang="en-US" sz="2400" dirty="0"/>
              <a:t>we have an advanced social organization, and </a:t>
            </a:r>
          </a:p>
          <a:p>
            <a:pPr lvl="1"/>
            <a:r>
              <a:rPr lang="en-US" sz="2400" dirty="0"/>
              <a:t>the ability to extract and use energy and resources that characterizes us and our impacts on the planet.</a:t>
            </a:r>
          </a:p>
          <a:p>
            <a:r>
              <a:rPr lang="en-US" sz="2800" dirty="0"/>
              <a:t>That does not make us independent from the environment though</a:t>
            </a:r>
          </a:p>
        </p:txBody>
      </p:sp>
      <p:sp>
        <p:nvSpPr>
          <p:cNvPr id="3" name="Title 2"/>
          <p:cNvSpPr>
            <a:spLocks noGrp="1"/>
          </p:cNvSpPr>
          <p:nvPr>
            <p:ph type="title"/>
          </p:nvPr>
        </p:nvSpPr>
        <p:spPr/>
        <p:txBody>
          <a:bodyPr>
            <a:normAutofit/>
          </a:bodyPr>
          <a:lstStyle/>
          <a:p>
            <a:r>
              <a:rPr lang="en-US" sz="3600" dirty="0"/>
              <a:t>Human Ecology summary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9067800" cy="4525963"/>
          </a:xfrm>
        </p:spPr>
        <p:txBody>
          <a:bodyPr>
            <a:normAutofit/>
          </a:bodyPr>
          <a:lstStyle/>
          <a:p>
            <a:r>
              <a:rPr lang="en-US" sz="2400" dirty="0"/>
              <a:t>Recognize physical, planetary boundaries and capacities</a:t>
            </a:r>
          </a:p>
          <a:p>
            <a:r>
              <a:rPr lang="en-US" sz="2400" dirty="0"/>
              <a:t>Understand sustainable system design and function</a:t>
            </a:r>
          </a:p>
          <a:p>
            <a:r>
              <a:rPr lang="en-US" sz="2400" dirty="0"/>
              <a:t>Act accordingly, in all things, at all times, as part of a routine with nature</a:t>
            </a:r>
          </a:p>
        </p:txBody>
      </p:sp>
      <p:sp>
        <p:nvSpPr>
          <p:cNvPr id="3" name="Title 2"/>
          <p:cNvSpPr>
            <a:spLocks noGrp="1"/>
          </p:cNvSpPr>
          <p:nvPr>
            <p:ph type="title"/>
          </p:nvPr>
        </p:nvSpPr>
        <p:spPr/>
        <p:txBody>
          <a:bodyPr>
            <a:normAutofit fontScale="90000"/>
          </a:bodyPr>
          <a:lstStyle/>
          <a:p>
            <a:r>
              <a:rPr lang="en-US" dirty="0"/>
              <a:t>Flourishing within limits to growth</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3657600"/>
            <a:ext cx="2038350" cy="3057525"/>
          </a:xfrm>
          <a:prstGeom prst="rect">
            <a:avLst/>
          </a:prstGeom>
        </p:spPr>
      </p:pic>
    </p:spTree>
    <p:extLst>
      <p:ext uri="{BB962C8B-B14F-4D97-AF65-F5344CB8AC3E}">
        <p14:creationId xmlns:p14="http://schemas.microsoft.com/office/powerpoint/2010/main" val="325351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 y="0"/>
            <a:ext cx="9144000" cy="838200"/>
          </a:xfrm>
        </p:spPr>
        <p:txBody>
          <a:bodyPr>
            <a:noAutofit/>
          </a:bodyPr>
          <a:lstStyle/>
          <a:p>
            <a:pPr algn="ctr"/>
            <a:r>
              <a:rPr lang="en-US" i="1" dirty="0">
                <a:effectLst/>
                <a:latin typeface="Times New Roman" panose="02020603050405020304" pitchFamily="18" charset="0"/>
                <a:cs typeface="Times New Roman" panose="02020603050405020304" pitchFamily="18" charset="0"/>
              </a:rPr>
              <a:t>Flourishing within Limits to Growth</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4294967295"/>
          </p:nvPr>
        </p:nvSpPr>
        <p:spPr>
          <a:xfrm>
            <a:off x="-1" y="1676400"/>
            <a:ext cx="9144001" cy="2103437"/>
          </a:xfrm>
        </p:spPr>
        <p:txBody>
          <a:bodyPr>
            <a:normAutofit/>
          </a:bodyPr>
          <a:lstStyle/>
          <a:p>
            <a:pPr marL="109728" indent="0">
              <a:buNone/>
            </a:pPr>
            <a:r>
              <a:rPr lang="en-US" dirty="0">
                <a:latin typeface="Times New Roman" panose="02020603050405020304" pitchFamily="18" charset="0"/>
                <a:cs typeface="Times New Roman" panose="02020603050405020304" pitchFamily="18" charset="0"/>
              </a:rPr>
              <a:t>Brian D. Fath, Ph.D. – bfath@towson.edu</a:t>
            </a:r>
          </a:p>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Professor, </a:t>
            </a:r>
            <a:r>
              <a:rPr lang="en-US" sz="1500" dirty="0">
                <a:latin typeface="Times New Roman" panose="02020603050405020304" pitchFamily="18" charset="0"/>
                <a:cs typeface="Times New Roman" panose="02020603050405020304" pitchFamily="18" charset="0"/>
              </a:rPr>
              <a:t>Department of Biological Sciences, Towson University, Baltimore, Maryland, USA</a:t>
            </a:r>
            <a:endParaRPr lang="en-US" sz="19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Principal Research Scholar,</a:t>
            </a:r>
            <a:r>
              <a:rPr lang="en-US" sz="17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International Institute for Applied Systems Analysis, </a:t>
            </a:r>
            <a:r>
              <a:rPr lang="en-US" sz="1500" dirty="0" err="1">
                <a:latin typeface="Times New Roman" panose="02020603050405020304" pitchFamily="18" charset="0"/>
                <a:cs typeface="Times New Roman" panose="02020603050405020304" pitchFamily="18" charset="0"/>
              </a:rPr>
              <a:t>Laxenburg</a:t>
            </a:r>
            <a:r>
              <a:rPr lang="en-US" sz="1500" dirty="0">
                <a:latin typeface="Times New Roman" panose="02020603050405020304" pitchFamily="18" charset="0"/>
                <a:cs typeface="Times New Roman" panose="02020603050405020304" pitchFamily="18" charset="0"/>
              </a:rPr>
              <a:t>, Austria</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Fulbright Distinguished Chair, </a:t>
            </a:r>
            <a:r>
              <a:rPr lang="en-US" sz="1500" dirty="0">
                <a:latin typeface="Times New Roman" panose="02020603050405020304" pitchFamily="18" charset="0"/>
                <a:cs typeface="Times New Roman" panose="02020603050405020304" pitchFamily="18" charset="0"/>
              </a:rPr>
              <a:t>Dept of Environmental Studies, Masaryk University, Brno, CR</a:t>
            </a:r>
          </a:p>
          <a:p>
            <a:endParaRPr lang="en-US" dirty="0">
              <a:latin typeface="Times New Roman" panose="02020603050405020304" pitchFamily="18" charset="0"/>
              <a:cs typeface="Times New Roman" panose="02020603050405020304" pitchFamily="18" charset="0"/>
            </a:endParaRPr>
          </a:p>
        </p:txBody>
      </p:sp>
      <p:pic>
        <p:nvPicPr>
          <p:cNvPr id="5" name="Obráze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3714" y="4542626"/>
            <a:ext cx="3090286" cy="232029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2285" y="3809334"/>
            <a:ext cx="3127812" cy="2345859"/>
          </a:xfrm>
          <a:prstGeom prst="rect">
            <a:avLst/>
          </a:prstGeom>
        </p:spPr>
      </p:pic>
      <p:pic>
        <p:nvPicPr>
          <p:cNvPr id="6" name="Picture 5">
            <a:extLst>
              <a:ext uri="{FF2B5EF4-FFF2-40B4-BE49-F238E27FC236}">
                <a16:creationId xmlns:a16="http://schemas.microsoft.com/office/drawing/2014/main" id="{A76880BE-E621-B0BA-5E9C-43AA2F15794A}"/>
              </a:ext>
            </a:extLst>
          </p:cNvPr>
          <p:cNvPicPr>
            <a:picLocks noChangeAspect="1"/>
          </p:cNvPicPr>
          <p:nvPr/>
        </p:nvPicPr>
        <p:blipFill>
          <a:blip r:embed="rId4"/>
          <a:stretch>
            <a:fillRect/>
          </a:stretch>
        </p:blipFill>
        <p:spPr>
          <a:xfrm>
            <a:off x="14748" y="4163334"/>
            <a:ext cx="2999492" cy="2694666"/>
          </a:xfrm>
          <a:prstGeom prst="rect">
            <a:avLst/>
          </a:prstGeom>
        </p:spPr>
      </p:pic>
    </p:spTree>
    <p:extLst>
      <p:ext uri="{BB962C8B-B14F-4D97-AF65-F5344CB8AC3E}">
        <p14:creationId xmlns:p14="http://schemas.microsoft.com/office/powerpoint/2010/main" val="155908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990600"/>
            <a:ext cx="9144000" cy="5105400"/>
          </a:xfrm>
        </p:spPr>
        <p:txBody>
          <a:bodyPr>
            <a:normAutofit fontScale="92500" lnSpcReduction="20000"/>
          </a:bodyPr>
          <a:lstStyle/>
          <a:p>
            <a:r>
              <a:rPr lang="en-US" sz="2400" dirty="0"/>
              <a:t>B.S. Physics. B.S. Aeronautics (Miami University, Oxford, Ohio)</a:t>
            </a:r>
          </a:p>
          <a:p>
            <a:endParaRPr lang="en-US" sz="2400" dirty="0"/>
          </a:p>
          <a:p>
            <a:r>
              <a:rPr lang="en-US" sz="2400" dirty="0"/>
              <a:t>Started M.S. program in Aeronautical Engineering, switched to Environmental Science with focus on energy resources (peak oil modelling) (Ohio State University, Columbus, Ohio)</a:t>
            </a:r>
          </a:p>
          <a:p>
            <a:pPr lvl="1"/>
            <a:r>
              <a:rPr lang="en-US" sz="2000" dirty="0"/>
              <a:t>During this time exposed to systems ecology (Patten, </a:t>
            </a:r>
            <a:r>
              <a:rPr lang="en-US" sz="2000" dirty="0" err="1"/>
              <a:t>Odum</a:t>
            </a:r>
            <a:r>
              <a:rPr lang="en-US" sz="2000" dirty="0"/>
              <a:t>, Jorgensen), ecological economics (Daly, Costanza), environmental history and philosophy (Cobb, Rawls, Cronon)</a:t>
            </a:r>
          </a:p>
          <a:p>
            <a:pPr marL="109728" indent="0">
              <a:buNone/>
            </a:pPr>
            <a:endParaRPr lang="en-US" sz="2400" dirty="0"/>
          </a:p>
          <a:p>
            <a:r>
              <a:rPr lang="en-US" sz="2400" dirty="0"/>
              <a:t>Ph.D. in Systems Ecology developing and applying network methods for whole system analysis – direct and indirect effects. (University of Georgia, Athens, Georgia)</a:t>
            </a:r>
          </a:p>
          <a:p>
            <a:endParaRPr lang="en-US" sz="2400" dirty="0"/>
          </a:p>
          <a:p>
            <a:r>
              <a:rPr lang="en-US" sz="2400" dirty="0"/>
              <a:t>Currently, applying these approaches on socio-economic-ecological networks, namely urban metabolism, food-energy-water, regenerative economy, etc.</a:t>
            </a:r>
          </a:p>
        </p:txBody>
      </p:sp>
      <p:sp>
        <p:nvSpPr>
          <p:cNvPr id="3" name="Title 2"/>
          <p:cNvSpPr>
            <a:spLocks noGrp="1"/>
          </p:cNvSpPr>
          <p:nvPr>
            <p:ph type="title" idx="4294967295"/>
          </p:nvPr>
        </p:nvSpPr>
        <p:spPr>
          <a:xfrm>
            <a:off x="0" y="0"/>
            <a:ext cx="8229600" cy="762000"/>
          </a:xfrm>
        </p:spPr>
        <p:txBody>
          <a:bodyPr>
            <a:normAutofit/>
          </a:bodyPr>
          <a:lstStyle/>
          <a:p>
            <a:r>
              <a:rPr lang="en-US" sz="3600" dirty="0"/>
              <a:t>Background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8839200" cy="480131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Course Goals:</a:t>
            </a:r>
          </a:p>
          <a:p>
            <a:pPr marL="342900" indent="-342900">
              <a:buAutoNum type="arabicPeriod"/>
            </a:pPr>
            <a:r>
              <a:rPr lang="en-US" dirty="0">
                <a:latin typeface="Times New Roman" panose="02020603050405020304" pitchFamily="18" charset="0"/>
                <a:cs typeface="Times New Roman" panose="02020603050405020304" pitchFamily="18" charset="0"/>
              </a:rPr>
              <a:t>To provide students with a basic understanding of the environment as a system including the biological, physical, and chemical foundations of ecosystem services</a:t>
            </a:r>
          </a:p>
          <a:p>
            <a:pPr marL="342900" indent="-342900">
              <a:buAutoNum type="arabicPeriod"/>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To understand how nature provides resources and constraints to socio-economic development and to students’ everyday life.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To learn how human activities impact and interfere with this ecological functioning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 To explore how human activities could promote sustainable, win-win, flourishing outcomes within these limits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Course Outline: Arranged in 6- 3 hour blocks; specific readings (in bold) from Encyclopedia of Ecology, Fath and Jørgensen (eds). 2019. Elsevier. </a:t>
            </a:r>
          </a:p>
        </p:txBody>
      </p:sp>
    </p:spTree>
    <p:extLst>
      <p:ext uri="{BB962C8B-B14F-4D97-AF65-F5344CB8AC3E}">
        <p14:creationId xmlns:p14="http://schemas.microsoft.com/office/powerpoint/2010/main" val="89688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8157"/>
            <a:ext cx="8229600" cy="6001643"/>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Feb 29 - 3 hours (virtual) 12:00–15:00 CET</a:t>
            </a:r>
          </a:p>
          <a:p>
            <a:r>
              <a:rPr lang="en-US" sz="1200" dirty="0">
                <a:latin typeface="Times New Roman" panose="02020603050405020304" pitchFamily="18" charset="0"/>
                <a:cs typeface="Times New Roman" panose="02020603050405020304" pitchFamily="18" charset="0"/>
              </a:rPr>
              <a:t>Lecture 1: 	Systems thinking: Where it comes from and where it goes; 	Human Ecology; Energy resources</a:t>
            </a:r>
          </a:p>
          <a:p>
            <a:r>
              <a:rPr lang="en-US" sz="1200" dirty="0">
                <a:latin typeface="Times New Roman" panose="02020603050405020304" pitchFamily="18" charset="0"/>
                <a:cs typeface="Times New Roman" panose="02020603050405020304" pitchFamily="18" charset="0"/>
              </a:rPr>
              <a:t>Readings: 	Ecological Systems Thinking: D W Orr; Human Ecology: Overview: F Steiner  </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March 7 - 3 hours (virtual) 12:00–15:00 CET</a:t>
            </a:r>
          </a:p>
          <a:p>
            <a:r>
              <a:rPr lang="en-US" sz="1200" dirty="0">
                <a:latin typeface="Times New Roman" panose="02020603050405020304" pitchFamily="18" charset="0"/>
                <a:cs typeface="Times New Roman" panose="02020603050405020304" pitchFamily="18" charset="0"/>
              </a:rPr>
              <a:t>Lecture 2: 	Natural ecosystems, ecological succession, ecosystem services; Limits to Growth</a:t>
            </a:r>
          </a:p>
          <a:p>
            <a:r>
              <a:rPr lang="en-US" sz="1200" dirty="0">
                <a:latin typeface="Times New Roman" panose="02020603050405020304" pitchFamily="18" charset="0"/>
                <a:cs typeface="Times New Roman" panose="02020603050405020304" pitchFamily="18" charset="0"/>
              </a:rPr>
              <a:t>Readings: 	Ecosystem Services: K A </a:t>
            </a:r>
            <a:r>
              <a:rPr lang="en-US" sz="1200" dirty="0" err="1">
                <a:latin typeface="Times New Roman" panose="02020603050405020304" pitchFamily="18" charset="0"/>
                <a:cs typeface="Times New Roman" panose="02020603050405020304" pitchFamily="18" charset="0"/>
              </a:rPr>
              <a:t>Brauman</a:t>
            </a:r>
            <a:r>
              <a:rPr lang="en-US" sz="1200" dirty="0">
                <a:latin typeface="Times New Roman" panose="02020603050405020304" pitchFamily="18" charset="0"/>
                <a:cs typeface="Times New Roman" panose="02020603050405020304" pitchFamily="18" charset="0"/>
              </a:rPr>
              <a:t> and G C Daily; Limits to Growth: B D Fath  </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March 14 - 3 hours (virtual) 12:00–15:00 CET </a:t>
            </a:r>
          </a:p>
          <a:p>
            <a:r>
              <a:rPr lang="en-US" sz="1200" dirty="0">
                <a:latin typeface="Times New Roman" panose="02020603050405020304" pitchFamily="18" charset="0"/>
                <a:cs typeface="Times New Roman" panose="02020603050405020304" pitchFamily="18" charset="0"/>
              </a:rPr>
              <a:t>Lecture 3: 	Flourishing within limits </a:t>
            </a:r>
          </a:p>
          <a:p>
            <a:r>
              <a:rPr lang="en-US" sz="1200" dirty="0">
                <a:latin typeface="Times New Roman" panose="02020603050405020304" pitchFamily="18" charset="0"/>
                <a:cs typeface="Times New Roman" panose="02020603050405020304" pitchFamily="18" charset="0"/>
              </a:rPr>
              <a:t>Readings: 	Flourishing within limits: Jørgensen et al. 2015 Chapters 1, 2 &amp; 3 </a:t>
            </a:r>
          </a:p>
          <a:p>
            <a:r>
              <a:rPr lang="en-US" sz="1200" dirty="0">
                <a:latin typeface="Times New Roman" panose="02020603050405020304" pitchFamily="18" charset="0"/>
                <a:cs typeface="Times New Roman" panose="02020603050405020304" pitchFamily="18" charset="0"/>
              </a:rPr>
              <a:t>	Student groups to lead the chapters</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March 20	???</a:t>
            </a:r>
          </a:p>
          <a:p>
            <a:r>
              <a:rPr lang="en-US" sz="1200" b="1" dirty="0">
                <a:latin typeface="Times New Roman" panose="02020603050405020304" pitchFamily="18" charset="0"/>
                <a:cs typeface="Times New Roman" panose="02020603050405020304" pitchFamily="18" charset="0"/>
              </a:rPr>
              <a:t>March 21 - 3 hours In person 12:00–15:00 CET</a:t>
            </a:r>
          </a:p>
          <a:p>
            <a:r>
              <a:rPr lang="en-US" sz="1200" dirty="0">
                <a:latin typeface="Times New Roman" panose="02020603050405020304" pitchFamily="18" charset="0"/>
                <a:cs typeface="Times New Roman" panose="02020603050405020304" pitchFamily="18" charset="0"/>
              </a:rPr>
              <a:t>Lecture 4: 	Flourishing within limits </a:t>
            </a:r>
          </a:p>
          <a:p>
            <a:r>
              <a:rPr lang="en-US" sz="1200" dirty="0">
                <a:latin typeface="Times New Roman" panose="02020603050405020304" pitchFamily="18" charset="0"/>
                <a:cs typeface="Times New Roman" panose="02020603050405020304" pitchFamily="18" charset="0"/>
              </a:rPr>
              <a:t>Readings: 	Flourishing within limits: Jørgensen et al. 2015 Chapters 4, 5 &amp; 6</a:t>
            </a:r>
          </a:p>
          <a:p>
            <a:r>
              <a:rPr lang="en-US" sz="1200" dirty="0">
                <a:latin typeface="Times New Roman" panose="02020603050405020304" pitchFamily="18" charset="0"/>
                <a:cs typeface="Times New Roman" panose="02020603050405020304" pitchFamily="18" charset="0"/>
              </a:rPr>
              <a:t>	Student groups to lead the chapters</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March 28 - 3 hours (virtual) 12:00–15:00 CET </a:t>
            </a:r>
          </a:p>
          <a:p>
            <a:r>
              <a:rPr lang="en-US" sz="1200" dirty="0">
                <a:latin typeface="Times New Roman" panose="02020603050405020304" pitchFamily="18" charset="0"/>
                <a:cs typeface="Times New Roman" panose="02020603050405020304" pitchFamily="18" charset="0"/>
              </a:rPr>
              <a:t>Lecture 5: 	Flourishing within limits; summary </a:t>
            </a:r>
          </a:p>
          <a:p>
            <a:r>
              <a:rPr lang="en-US" sz="1200" dirty="0">
                <a:latin typeface="Times New Roman" panose="02020603050405020304" pitchFamily="18" charset="0"/>
                <a:cs typeface="Times New Roman" panose="02020603050405020304" pitchFamily="18" charset="0"/>
              </a:rPr>
              <a:t>Readings: 	Flourishing within limits: Jørgensen et al. 2015 Chapters 7, 8 &amp; 9 </a:t>
            </a:r>
          </a:p>
          <a:p>
            <a:r>
              <a:rPr lang="en-US" sz="1200" dirty="0">
                <a:latin typeface="Times New Roman" panose="02020603050405020304" pitchFamily="18" charset="0"/>
                <a:cs typeface="Times New Roman" panose="02020603050405020304" pitchFamily="18" charset="0"/>
              </a:rPr>
              <a:t>	Student groups to lead the chapters</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April 4 - 3 hours (virtual) 12:00-15:00 CET </a:t>
            </a:r>
          </a:p>
          <a:p>
            <a:r>
              <a:rPr lang="en-US" sz="1200" dirty="0">
                <a:latin typeface="Times New Roman" panose="02020603050405020304" pitchFamily="18" charset="0"/>
                <a:cs typeface="Times New Roman" panose="02020603050405020304" pitchFamily="18" charset="0"/>
              </a:rPr>
              <a:t>Lecture 6: 	A path to Sustainability</a:t>
            </a:r>
          </a:p>
          <a:p>
            <a:r>
              <a:rPr lang="en-US" sz="1200" dirty="0">
                <a:latin typeface="Times New Roman" panose="02020603050405020304" pitchFamily="18" charset="0"/>
                <a:cs typeface="Times New Roman" panose="02020603050405020304" pitchFamily="18" charset="0"/>
              </a:rPr>
              <a:t>Readings: 	Ecological Footprint: M </a:t>
            </a:r>
            <a:r>
              <a:rPr lang="en-US" sz="1200" dirty="0" err="1">
                <a:latin typeface="Times New Roman" panose="02020603050405020304" pitchFamily="18" charset="0"/>
                <a:cs typeface="Times New Roman" panose="02020603050405020304" pitchFamily="18" charset="0"/>
              </a:rPr>
              <a:t>Wackernagel</a:t>
            </a:r>
            <a:r>
              <a:rPr lang="en-US" sz="1200" dirty="0">
                <a:latin typeface="Times New Roman" panose="02020603050405020304" pitchFamily="18" charset="0"/>
                <a:cs typeface="Times New Roman" panose="02020603050405020304" pitchFamily="18" charset="0"/>
              </a:rPr>
              <a:t> and J </a:t>
            </a:r>
            <a:r>
              <a:rPr lang="en-US" sz="1200" dirty="0" err="1">
                <a:latin typeface="Times New Roman" panose="02020603050405020304" pitchFamily="18" charset="0"/>
                <a:cs typeface="Times New Roman" panose="02020603050405020304" pitchFamily="18" charset="0"/>
              </a:rPr>
              <a:t>Kitzes</a:t>
            </a:r>
            <a:r>
              <a:rPr lang="en-US" sz="1200" dirty="0">
                <a:latin typeface="Times New Roman" panose="02020603050405020304" pitchFamily="18" charset="0"/>
                <a:cs typeface="Times New Roman" panose="02020603050405020304" pitchFamily="18" charset="0"/>
              </a:rPr>
              <a:t>  </a:t>
            </a:r>
          </a:p>
          <a:p>
            <a:endParaRPr lang="en-US" sz="12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5D1F209-8A2B-9A58-662C-0BDEDDCF0B1A}"/>
              </a:ext>
            </a:extLst>
          </p:cNvPr>
          <p:cNvPicPr>
            <a:picLocks noChangeAspect="1"/>
          </p:cNvPicPr>
          <p:nvPr/>
        </p:nvPicPr>
        <p:blipFill>
          <a:blip r:embed="rId2"/>
          <a:stretch>
            <a:fillRect/>
          </a:stretch>
        </p:blipFill>
        <p:spPr>
          <a:xfrm>
            <a:off x="6937618" y="2971800"/>
            <a:ext cx="1854879" cy="2789188"/>
          </a:xfrm>
          <a:prstGeom prst="rect">
            <a:avLst/>
          </a:prstGeom>
        </p:spPr>
      </p:pic>
    </p:spTree>
    <p:extLst>
      <p:ext uri="{BB962C8B-B14F-4D97-AF65-F5344CB8AC3E}">
        <p14:creationId xmlns:p14="http://schemas.microsoft.com/office/powerpoint/2010/main" val="61184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Tree>
    <p:extLst>
      <p:ext uri="{BB962C8B-B14F-4D97-AF65-F5344CB8AC3E}">
        <p14:creationId xmlns:p14="http://schemas.microsoft.com/office/powerpoint/2010/main" val="345767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489364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greatest discovery of the past century had nothing to do with nuclear physics, or computer science, or genetic engineering.  Rather it was the discovery of the essential connectedness of life and environment.”</a:t>
            </a:r>
          </a:p>
          <a:p>
            <a:r>
              <a:rPr lang="en-US" sz="2400" dirty="0">
                <a:latin typeface="Times New Roman" panose="02020603050405020304" pitchFamily="18" charset="0"/>
                <a:cs typeface="Times New Roman" panose="02020603050405020304" pitchFamily="18" charset="0"/>
              </a:rPr>
              <a:t>				Orr 2019</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a century now since Darwin gave us the first glimpse of the origin of species.  We know now what was unknown to all proceeding caravan of generations: that men are only fellow-voyagers with other creatures in the odyssey of evolution.  </a:t>
            </a:r>
          </a:p>
          <a:p>
            <a:r>
              <a:rPr lang="en-US" sz="2400" dirty="0">
                <a:latin typeface="Times New Roman" panose="02020603050405020304" pitchFamily="18" charset="0"/>
                <a:cs typeface="Times New Roman" panose="02020603050405020304" pitchFamily="18" charset="0"/>
              </a:rPr>
              <a:t>				Leopold 1949</a:t>
            </a:r>
          </a:p>
          <a:p>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038600" y="5943600"/>
            <a:ext cx="4394152" cy="461665"/>
          </a:xfrm>
          <a:prstGeom prst="rect">
            <a:avLst/>
          </a:prstGeom>
          <a:noFill/>
        </p:spPr>
        <p:txBody>
          <a:bodyPr wrap="none" rtlCol="0">
            <a:spAutoFit/>
          </a:bodyPr>
          <a:lstStyle/>
          <a:p>
            <a:r>
              <a:rPr lang="en-US" sz="2400" dirty="0"/>
              <a:t>Moving toward the </a:t>
            </a:r>
            <a:r>
              <a:rPr lang="en-US" sz="2400" dirty="0" err="1"/>
              <a:t>Ecozoic</a:t>
            </a:r>
            <a:r>
              <a:rPr lang="en-US" sz="2400" dirty="0"/>
              <a:t>!!</a:t>
            </a:r>
          </a:p>
        </p:txBody>
      </p:sp>
    </p:spTree>
    <p:extLst>
      <p:ext uri="{BB962C8B-B14F-4D97-AF65-F5344CB8AC3E}">
        <p14:creationId xmlns:p14="http://schemas.microsoft.com/office/powerpoint/2010/main" val="269693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790e453-5fb7-4e38-871b-6f5636f0771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DCFB3BB118CB44B6C413571DD9D4BF" ma:contentTypeVersion="20" ma:contentTypeDescription="Create a new document." ma:contentTypeScope="" ma:versionID="2decc6373a8a4b5daa16e0ff4a7d93a7">
  <xsd:schema xmlns:xsd="http://www.w3.org/2001/XMLSchema" xmlns:xs="http://www.w3.org/2001/XMLSchema" xmlns:p="http://schemas.microsoft.com/office/2006/metadata/properties" xmlns:ns1="http://schemas.microsoft.com/sharepoint/v3" xmlns:ns3="1d73cb9e-0c2c-4a09-8eb0-28eaaf607d09" xmlns:ns4="d790e453-5fb7-4e38-871b-6f5636f07714" targetNamespace="http://schemas.microsoft.com/office/2006/metadata/properties" ma:root="true" ma:fieldsID="819070c00f5e26b6aa36af4b5eee3c15" ns1:_="" ns3:_="" ns4:_="">
    <xsd:import namespace="http://schemas.microsoft.com/sharepoint/v3"/>
    <xsd:import namespace="1d73cb9e-0c2c-4a09-8eb0-28eaaf607d09"/>
    <xsd:import namespace="d790e453-5fb7-4e38-871b-6f5636f077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ServiceGenerationTime" minOccurs="0"/>
                <xsd:element ref="ns4:MediaServiceEventHashCode" minOccurs="0"/>
                <xsd:element ref="ns4:MediaLengthInSeconds" minOccurs="0"/>
                <xsd:element ref="ns1:_ip_UnifiedCompliancePolicyProperties" minOccurs="0"/>
                <xsd:element ref="ns1:_ip_UnifiedCompliancePolicyUIAc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73cb9e-0c2c-4a09-8eb0-28eaaf607d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90e453-5fb7-4e38-871b-6f5636f0771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F42D05-A817-4018-B640-F2B0FC008696}">
  <ds:schemaRefs>
    <ds:schemaRef ds:uri="http://schemas.openxmlformats.org/package/2006/metadata/core-properties"/>
    <ds:schemaRef ds:uri="http://schemas.microsoft.com/office/2006/documentManagement/types"/>
    <ds:schemaRef ds:uri="http://purl.org/dc/terms/"/>
    <ds:schemaRef ds:uri="http://purl.org/dc/dcmitype/"/>
    <ds:schemaRef ds:uri="d790e453-5fb7-4e38-871b-6f5636f07714"/>
    <ds:schemaRef ds:uri="http://schemas.microsoft.com/office/infopath/2007/PartnerControls"/>
    <ds:schemaRef ds:uri="http://www.w3.org/XML/1998/namespace"/>
    <ds:schemaRef ds:uri="http://schemas.microsoft.com/sharepoint/v3"/>
    <ds:schemaRef ds:uri="http://purl.org/dc/elements/1.1/"/>
    <ds:schemaRef ds:uri="1d73cb9e-0c2c-4a09-8eb0-28eaaf607d09"/>
    <ds:schemaRef ds:uri="http://schemas.microsoft.com/office/2006/metadata/properties"/>
  </ds:schemaRefs>
</ds:datastoreItem>
</file>

<file path=customXml/itemProps2.xml><?xml version="1.0" encoding="utf-8"?>
<ds:datastoreItem xmlns:ds="http://schemas.openxmlformats.org/officeDocument/2006/customXml" ds:itemID="{8984337A-C8AA-4EBA-B534-388055209CAB}">
  <ds:schemaRefs>
    <ds:schemaRef ds:uri="http://schemas.microsoft.com/sharepoint/v3/contenttype/forms"/>
  </ds:schemaRefs>
</ds:datastoreItem>
</file>

<file path=customXml/itemProps3.xml><?xml version="1.0" encoding="utf-8"?>
<ds:datastoreItem xmlns:ds="http://schemas.openxmlformats.org/officeDocument/2006/customXml" ds:itemID="{03CA7449-75B8-49C9-9691-EC909E335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73cb9e-0c2c-4a09-8eb0-28eaaf607d09"/>
    <ds:schemaRef ds:uri="d790e453-5fb7-4e38-871b-6f5636f0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Concourse</Template>
  <TotalTime>8262</TotalTime>
  <Words>1807</Words>
  <Application>Microsoft Office PowerPoint</Application>
  <PresentationFormat>On-screen Show (4:3)</PresentationFormat>
  <Paragraphs>207</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 Unicode MS</vt:lpstr>
      <vt:lpstr>Calibri</vt:lpstr>
      <vt:lpstr>Lucida Sans Unicode</vt:lpstr>
      <vt:lpstr>Times New Roman</vt:lpstr>
      <vt:lpstr>Verdana</vt:lpstr>
      <vt:lpstr>Wingdings 2</vt:lpstr>
      <vt:lpstr>Wingdings 3</vt:lpstr>
      <vt:lpstr>Concourse</vt:lpstr>
      <vt:lpstr>PowerPoint Presentation</vt:lpstr>
      <vt:lpstr>Overshooting the limits</vt:lpstr>
      <vt:lpstr>Overshooting the limits – July 25, 2024</vt:lpstr>
      <vt:lpstr>Flourishing within Limits to Growth</vt:lpstr>
      <vt:lpstr>Background</vt:lpstr>
      <vt:lpstr>PowerPoint Presentation</vt:lpstr>
      <vt:lpstr>PowerPoint Presentation</vt:lpstr>
      <vt:lpstr>Introductions</vt:lpstr>
      <vt:lpstr>PowerPoint Presentation</vt:lpstr>
      <vt:lpstr>PowerPoint Presentation</vt:lpstr>
      <vt:lpstr>PowerPoint Presentation</vt:lpstr>
      <vt:lpstr>“Systems thinkers see the world as networks of interdependence” Orr, 2017, p. xv</vt:lpstr>
      <vt:lpstr>Systems thinking</vt:lpstr>
      <vt:lpstr>PowerPoint Presentation</vt:lpstr>
      <vt:lpstr>PowerPoint Presentation</vt:lpstr>
      <vt:lpstr>AN ASSIGNMENT FOR THE CAMPUS</vt:lpstr>
      <vt:lpstr>Examine resource flows on campus: food, energy, water, materials, and waste</vt:lpstr>
      <vt:lpstr>Ecological literacy</vt:lpstr>
      <vt:lpstr>Pause</vt:lpstr>
      <vt:lpstr>Understanding Reality</vt:lpstr>
      <vt:lpstr>Understanding Reality</vt:lpstr>
      <vt:lpstr>Fragmentation: What we get wrong about Environment</vt:lpstr>
      <vt:lpstr>PowerPoint Presentation</vt:lpstr>
      <vt:lpstr>PowerPoint Presentation</vt:lpstr>
      <vt:lpstr>“What is Environment”</vt:lpstr>
      <vt:lpstr>How are ways that you depend on the environment?</vt:lpstr>
      <vt:lpstr>Systems Perspective</vt:lpstr>
      <vt:lpstr>PowerPoint Presentation</vt:lpstr>
      <vt:lpstr>Unintended consequences</vt:lpstr>
      <vt:lpstr>Environmental challenges are symptoms of deeper problems</vt:lpstr>
      <vt:lpstr>Human Ecology summary</vt:lpstr>
      <vt:lpstr>Flourishing within limits to growth</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 306</dc:title>
  <dc:creator>bfath</dc:creator>
  <cp:lastModifiedBy>Fath, Brian</cp:lastModifiedBy>
  <cp:revision>49</cp:revision>
  <dcterms:created xsi:type="dcterms:W3CDTF">2011-02-08T18:11:32Z</dcterms:created>
  <dcterms:modified xsi:type="dcterms:W3CDTF">2024-02-29T16:48:59Z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0x010100BBDCFB3BB118CB44B6C413571DD9D4BF</vt:lpwstr>
  </property>
</Properties>
</file>