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98" r:id="rId5"/>
    <p:sldId id="262" r:id="rId6"/>
    <p:sldId id="324" r:id="rId7"/>
    <p:sldId id="287" r:id="rId8"/>
    <p:sldId id="844" r:id="rId9"/>
    <p:sldId id="845" r:id="rId10"/>
    <p:sldId id="846" r:id="rId11"/>
    <p:sldId id="268" r:id="rId12"/>
    <p:sldId id="264" r:id="rId13"/>
    <p:sldId id="270" r:id="rId14"/>
    <p:sldId id="288" r:id="rId15"/>
    <p:sldId id="289" r:id="rId16"/>
    <p:sldId id="290" r:id="rId17"/>
    <p:sldId id="312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278" r:id="rId26"/>
    <p:sldId id="281" r:id="rId27"/>
    <p:sldId id="284" r:id="rId28"/>
    <p:sldId id="282" r:id="rId29"/>
    <p:sldId id="283" r:id="rId30"/>
    <p:sldId id="848" r:id="rId31"/>
    <p:sldId id="279" r:id="rId32"/>
    <p:sldId id="280" r:id="rId33"/>
    <p:sldId id="294" r:id="rId34"/>
    <p:sldId id="306" r:id="rId35"/>
    <p:sldId id="847" r:id="rId36"/>
    <p:sldId id="308" r:id="rId37"/>
    <p:sldId id="309" r:id="rId38"/>
    <p:sldId id="286" r:id="rId39"/>
    <p:sldId id="30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129AE8-027F-42DE-93A6-03F472047FFD}" v="6" dt="2024-02-29T16:50:40.9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th, Brian" userId="41311d27-a2b2-4465-9d5f-4e35b7edc2ed" providerId="ADAL" clId="{F2129AE8-027F-42DE-93A6-03F472047FFD}"/>
    <pc:docChg chg="addSld delSld modSld sldOrd">
      <pc:chgData name="Fath, Brian" userId="41311d27-a2b2-4465-9d5f-4e35b7edc2ed" providerId="ADAL" clId="{F2129AE8-027F-42DE-93A6-03F472047FFD}" dt="2024-02-29T16:50:40.942" v="45"/>
      <pc:docMkLst>
        <pc:docMk/>
      </pc:docMkLst>
      <pc:sldChg chg="ord">
        <pc:chgData name="Fath, Brian" userId="41311d27-a2b2-4465-9d5f-4e35b7edc2ed" providerId="ADAL" clId="{F2129AE8-027F-42DE-93A6-03F472047FFD}" dt="2024-02-28T17:38:12.170" v="9"/>
        <pc:sldMkLst>
          <pc:docMk/>
          <pc:sldMk cId="3893367190" sldId="264"/>
        </pc:sldMkLst>
      </pc:sldChg>
      <pc:sldChg chg="del">
        <pc:chgData name="Fath, Brian" userId="41311d27-a2b2-4465-9d5f-4e35b7edc2ed" providerId="ADAL" clId="{F2129AE8-027F-42DE-93A6-03F472047FFD}" dt="2024-02-28T17:37:57.644" v="6" actId="47"/>
        <pc:sldMkLst>
          <pc:docMk/>
          <pc:sldMk cId="199383846" sldId="265"/>
        </pc:sldMkLst>
      </pc:sldChg>
      <pc:sldChg chg="del">
        <pc:chgData name="Fath, Brian" userId="41311d27-a2b2-4465-9d5f-4e35b7edc2ed" providerId="ADAL" clId="{F2129AE8-027F-42DE-93A6-03F472047FFD}" dt="2024-02-28T17:37:41.536" v="3" actId="47"/>
        <pc:sldMkLst>
          <pc:docMk/>
          <pc:sldMk cId="4187131252" sldId="266"/>
        </pc:sldMkLst>
      </pc:sldChg>
      <pc:sldChg chg="del">
        <pc:chgData name="Fath, Brian" userId="41311d27-a2b2-4465-9d5f-4e35b7edc2ed" providerId="ADAL" clId="{F2129AE8-027F-42DE-93A6-03F472047FFD}" dt="2024-02-28T17:37:42.234" v="4" actId="47"/>
        <pc:sldMkLst>
          <pc:docMk/>
          <pc:sldMk cId="597682360" sldId="267"/>
        </pc:sldMkLst>
      </pc:sldChg>
      <pc:sldChg chg="del">
        <pc:chgData name="Fath, Brian" userId="41311d27-a2b2-4465-9d5f-4e35b7edc2ed" providerId="ADAL" clId="{F2129AE8-027F-42DE-93A6-03F472047FFD}" dt="2024-02-28T17:37:46.428" v="5" actId="47"/>
        <pc:sldMkLst>
          <pc:docMk/>
          <pc:sldMk cId="4066538828" sldId="271"/>
        </pc:sldMkLst>
      </pc:sldChg>
      <pc:sldChg chg="del">
        <pc:chgData name="Fath, Brian" userId="41311d27-a2b2-4465-9d5f-4e35b7edc2ed" providerId="ADAL" clId="{F2129AE8-027F-42DE-93A6-03F472047FFD}" dt="2024-02-28T17:38:05.643" v="7" actId="47"/>
        <pc:sldMkLst>
          <pc:docMk/>
          <pc:sldMk cId="3723252010" sldId="272"/>
        </pc:sldMkLst>
      </pc:sldChg>
      <pc:sldChg chg="modSp mod">
        <pc:chgData name="Fath, Brian" userId="41311d27-a2b2-4465-9d5f-4e35b7edc2ed" providerId="ADAL" clId="{F2129AE8-027F-42DE-93A6-03F472047FFD}" dt="2024-02-29T13:03:44.980" v="44" actId="20577"/>
        <pc:sldMkLst>
          <pc:docMk/>
          <pc:sldMk cId="910219728" sldId="281"/>
        </pc:sldMkLst>
        <pc:spChg chg="mod">
          <ac:chgData name="Fath, Brian" userId="41311d27-a2b2-4465-9d5f-4e35b7edc2ed" providerId="ADAL" clId="{F2129AE8-027F-42DE-93A6-03F472047FFD}" dt="2024-02-29T13:03:44.980" v="44" actId="20577"/>
          <ac:spMkLst>
            <pc:docMk/>
            <pc:sldMk cId="910219728" sldId="281"/>
            <ac:spMk id="11" creationId="{00000000-0000-0000-0000-000000000000}"/>
          </ac:spMkLst>
        </pc:spChg>
      </pc:sldChg>
      <pc:sldChg chg="modSp mod">
        <pc:chgData name="Fath, Brian" userId="41311d27-a2b2-4465-9d5f-4e35b7edc2ed" providerId="ADAL" clId="{F2129AE8-027F-42DE-93A6-03F472047FFD}" dt="2024-02-29T10:53:41.604" v="28" actId="6549"/>
        <pc:sldMkLst>
          <pc:docMk/>
          <pc:sldMk cId="137158798" sldId="298"/>
        </pc:sldMkLst>
        <pc:spChg chg="mod">
          <ac:chgData name="Fath, Brian" userId="41311d27-a2b2-4465-9d5f-4e35b7edc2ed" providerId="ADAL" clId="{F2129AE8-027F-42DE-93A6-03F472047FFD}" dt="2024-02-29T10:53:41.604" v="28" actId="6549"/>
          <ac:spMkLst>
            <pc:docMk/>
            <pc:sldMk cId="137158798" sldId="298"/>
            <ac:spMk id="2" creationId="{00000000-0000-0000-0000-000000000000}"/>
          </ac:spMkLst>
        </pc:spChg>
      </pc:sldChg>
      <pc:sldChg chg="add">
        <pc:chgData name="Fath, Brian" userId="41311d27-a2b2-4465-9d5f-4e35b7edc2ed" providerId="ADAL" clId="{F2129AE8-027F-42DE-93A6-03F472047FFD}" dt="2024-02-28T17:39:03.744" v="11"/>
        <pc:sldMkLst>
          <pc:docMk/>
          <pc:sldMk cId="2478435374" sldId="308"/>
        </pc:sldMkLst>
      </pc:sldChg>
      <pc:sldChg chg="add">
        <pc:chgData name="Fath, Brian" userId="41311d27-a2b2-4465-9d5f-4e35b7edc2ed" providerId="ADAL" clId="{F2129AE8-027F-42DE-93A6-03F472047FFD}" dt="2024-02-28T17:39:03.744" v="11"/>
        <pc:sldMkLst>
          <pc:docMk/>
          <pc:sldMk cId="2270741998" sldId="309"/>
        </pc:sldMkLst>
      </pc:sldChg>
      <pc:sldChg chg="add">
        <pc:chgData name="Fath, Brian" userId="41311d27-a2b2-4465-9d5f-4e35b7edc2ed" providerId="ADAL" clId="{F2129AE8-027F-42DE-93A6-03F472047FFD}" dt="2024-02-28T17:38:27.277" v="10"/>
        <pc:sldMkLst>
          <pc:docMk/>
          <pc:sldMk cId="300797907" sldId="312"/>
        </pc:sldMkLst>
      </pc:sldChg>
      <pc:sldChg chg="add">
        <pc:chgData name="Fath, Brian" userId="41311d27-a2b2-4465-9d5f-4e35b7edc2ed" providerId="ADAL" clId="{F2129AE8-027F-42DE-93A6-03F472047FFD}" dt="2024-02-28T17:36:42.976" v="0"/>
        <pc:sldMkLst>
          <pc:docMk/>
          <pc:sldMk cId="626018813" sldId="324"/>
        </pc:sldMkLst>
      </pc:sldChg>
      <pc:sldChg chg="add">
        <pc:chgData name="Fath, Brian" userId="41311d27-a2b2-4465-9d5f-4e35b7edc2ed" providerId="ADAL" clId="{F2129AE8-027F-42DE-93A6-03F472047FFD}" dt="2024-02-28T17:37:20.064" v="1"/>
        <pc:sldMkLst>
          <pc:docMk/>
          <pc:sldMk cId="3100435662" sldId="844"/>
        </pc:sldMkLst>
      </pc:sldChg>
      <pc:sldChg chg="add">
        <pc:chgData name="Fath, Brian" userId="41311d27-a2b2-4465-9d5f-4e35b7edc2ed" providerId="ADAL" clId="{F2129AE8-027F-42DE-93A6-03F472047FFD}" dt="2024-02-28T17:37:39.215" v="2"/>
        <pc:sldMkLst>
          <pc:docMk/>
          <pc:sldMk cId="234442742" sldId="845"/>
        </pc:sldMkLst>
      </pc:sldChg>
      <pc:sldChg chg="add">
        <pc:chgData name="Fath, Brian" userId="41311d27-a2b2-4465-9d5f-4e35b7edc2ed" providerId="ADAL" clId="{F2129AE8-027F-42DE-93A6-03F472047FFD}" dt="2024-02-28T17:37:39.215" v="2"/>
        <pc:sldMkLst>
          <pc:docMk/>
          <pc:sldMk cId="890610573" sldId="846"/>
        </pc:sldMkLst>
      </pc:sldChg>
      <pc:sldChg chg="add">
        <pc:chgData name="Fath, Brian" userId="41311d27-a2b2-4465-9d5f-4e35b7edc2ed" providerId="ADAL" clId="{F2129AE8-027F-42DE-93A6-03F472047FFD}" dt="2024-02-28T17:39:03.744" v="11"/>
        <pc:sldMkLst>
          <pc:docMk/>
          <pc:sldMk cId="2290291429" sldId="847"/>
        </pc:sldMkLst>
      </pc:sldChg>
      <pc:sldChg chg="add">
        <pc:chgData name="Fath, Brian" userId="41311d27-a2b2-4465-9d5f-4e35b7edc2ed" providerId="ADAL" clId="{F2129AE8-027F-42DE-93A6-03F472047FFD}" dt="2024-02-29T16:50:40.942" v="45"/>
        <pc:sldMkLst>
          <pc:docMk/>
          <pc:sldMk cId="1719205417" sldId="84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E6516-357A-483F-924B-CC69C6AF3CED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B47E8-134E-437F-BDBA-826A1EDB3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41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FD9E2-325D-4A38-8972-8B61CF9EF4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CA0E-59D5-4D6F-A9E8-F103AED8D50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F419-D6F5-4C1C-8D50-61EE14CD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9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CA0E-59D5-4D6F-A9E8-F103AED8D50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F419-D6F5-4C1C-8D50-61EE14CD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3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CA0E-59D5-4D6F-A9E8-F103AED8D50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F419-D6F5-4C1C-8D50-61EE14CD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5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CA0E-59D5-4D6F-A9E8-F103AED8D50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F419-D6F5-4C1C-8D50-61EE14CD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4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CA0E-59D5-4D6F-A9E8-F103AED8D50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F419-D6F5-4C1C-8D50-61EE14CD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5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CA0E-59D5-4D6F-A9E8-F103AED8D50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F419-D6F5-4C1C-8D50-61EE14CD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9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CA0E-59D5-4D6F-A9E8-F103AED8D50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F419-D6F5-4C1C-8D50-61EE14CD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8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CA0E-59D5-4D6F-A9E8-F103AED8D50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F419-D6F5-4C1C-8D50-61EE14CD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0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CA0E-59D5-4D6F-A9E8-F103AED8D50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F419-D6F5-4C1C-8D50-61EE14CD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CA0E-59D5-4D6F-A9E8-F103AED8D50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F419-D6F5-4C1C-8D50-61EE14CD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8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CA0E-59D5-4D6F-A9E8-F103AED8D50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F419-D6F5-4C1C-8D50-61EE14CD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0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8CA0E-59D5-4D6F-A9E8-F103AED8D50E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DF419-D6F5-4C1C-8D50-61EE14CD1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5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1.2: Understanding systems</a:t>
            </a:r>
          </a:p>
        </p:txBody>
      </p:sp>
    </p:spTree>
    <p:extLst>
      <p:ext uri="{BB962C8B-B14F-4D97-AF65-F5344CB8AC3E}">
        <p14:creationId xmlns:p14="http://schemas.microsoft.com/office/powerpoint/2010/main" val="137158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DF7595E4-B7EB-4D56-AE5F-D1DC83FB4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2400"/>
            <a:ext cx="93408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FEEDBACK as a consequence of interconnections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Ecological Systems possess capacity for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(a) self-regulation: negative feedback - deviation damping, stabilizing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(b) self-adaptation: positive feedback - deviation-amplifying, destabilizing</a:t>
            </a:r>
          </a:p>
        </p:txBody>
      </p:sp>
      <p:pic>
        <p:nvPicPr>
          <p:cNvPr id="10243" name="Picture 4" descr="http://www.gerrymarten.com/human-ecology/images/02-8-english.gif">
            <a:extLst>
              <a:ext uri="{FF2B5EF4-FFF2-40B4-BE49-F238E27FC236}">
                <a16:creationId xmlns:a16="http://schemas.microsoft.com/office/drawing/2014/main" id="{003008D8-2437-4351-B47C-A02446BA7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6232" y="2057400"/>
            <a:ext cx="81912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958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.7: Homeostasis and Feedback - Biology LibreTex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213" y="811161"/>
            <a:ext cx="7810223" cy="519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57251" y="294968"/>
            <a:ext cx="4409768" cy="5958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244" y="4454012"/>
            <a:ext cx="4273755" cy="2403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15947" y="1371600"/>
            <a:ext cx="2374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Stabilizes body temperature</a:t>
            </a:r>
          </a:p>
        </p:txBody>
      </p:sp>
    </p:spTree>
    <p:extLst>
      <p:ext uri="{BB962C8B-B14F-4D97-AF65-F5344CB8AC3E}">
        <p14:creationId xmlns:p14="http://schemas.microsoft.com/office/powerpoint/2010/main" val="387962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471" y="2673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86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812" y="1164263"/>
            <a:ext cx="6415548" cy="3872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7068" y="119415"/>
            <a:ext cx="11344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Positive feedback – when the signal is amplified and moves the system further from its original condition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2064776"/>
            <a:ext cx="3827021" cy="1687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250426"/>
            <a:ext cx="1908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Sound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1430594"/>
            <a:ext cx="4238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Biological growth is a positive feedback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32"/>
          <a:stretch/>
        </p:blipFill>
        <p:spPr>
          <a:xfrm>
            <a:off x="4704735" y="4147758"/>
            <a:ext cx="3212086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8" b="-620"/>
          <a:stretch/>
        </p:blipFill>
        <p:spPr>
          <a:xfrm>
            <a:off x="8524567" y="4191000"/>
            <a:ext cx="3628104" cy="23935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49381" y="5250426"/>
            <a:ext cx="63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807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158" y="425752"/>
            <a:ext cx="10177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system dynamics are an interplay of positive feedbacks that grow and change the system and negative feedbacks that stabilize and maintain the system</a:t>
            </a:r>
          </a:p>
          <a:p>
            <a:r>
              <a:rPr lang="en-US" sz="2400" dirty="0"/>
              <a:t>For example: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0565" y="2273859"/>
            <a:ext cx="8096250" cy="25871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6085" y="3567448"/>
            <a:ext cx="15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Positive feedback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83499" y="2921117"/>
            <a:ext cx="15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Negative feedback</a:t>
            </a:r>
          </a:p>
        </p:txBody>
      </p:sp>
    </p:spTree>
    <p:extLst>
      <p:ext uri="{BB962C8B-B14F-4D97-AF65-F5344CB8AC3E}">
        <p14:creationId xmlns:p14="http://schemas.microsoft.com/office/powerpoint/2010/main" val="300797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0" y="36507"/>
            <a:ext cx="10515600" cy="1325563"/>
          </a:xfrm>
        </p:spPr>
        <p:txBody>
          <a:bodyPr/>
          <a:lstStyle/>
          <a:p>
            <a:r>
              <a:rPr lang="en-US" dirty="0"/>
              <a:t>Input-Output models – Box and arrow models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42633" y="1324254"/>
            <a:ext cx="5272392" cy="1585912"/>
            <a:chOff x="930613" y="1459707"/>
            <a:chExt cx="5272392" cy="1585912"/>
          </a:xfrm>
        </p:grpSpPr>
        <p:sp>
          <p:nvSpPr>
            <p:cNvPr id="10" name="Rectangle 9"/>
            <p:cNvSpPr/>
            <p:nvPr/>
          </p:nvSpPr>
          <p:spPr>
            <a:xfrm>
              <a:off x="2582188" y="1459707"/>
              <a:ext cx="1800225" cy="1585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  <a:p>
              <a:pPr algn="ctr"/>
              <a:r>
                <a:rPr lang="en-US" dirty="0"/>
                <a:t>Storage</a:t>
              </a:r>
            </a:p>
            <a:p>
              <a:pPr algn="ctr"/>
              <a:r>
                <a:rPr lang="en-US" dirty="0"/>
                <a:t>amount</a:t>
              </a:r>
            </a:p>
          </p:txBody>
        </p:sp>
        <p:cxnSp>
          <p:nvCxnSpPr>
            <p:cNvPr id="11" name="Straight Arrow Connector 10"/>
            <p:cNvCxnSpPr>
              <a:endCxn id="10" idx="1"/>
            </p:cNvCxnSpPr>
            <p:nvPr/>
          </p:nvCxnSpPr>
          <p:spPr>
            <a:xfrm>
              <a:off x="930613" y="2252663"/>
              <a:ext cx="1651575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382413" y="2252663"/>
              <a:ext cx="1820592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25608" y="1359526"/>
            <a:ext cx="14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</a:t>
            </a:r>
          </a:p>
          <a:p>
            <a:r>
              <a:rPr lang="en-US" dirty="0"/>
              <a:t>Amount/time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30649" y="3344090"/>
            <a:ext cx="5272392" cy="1585912"/>
            <a:chOff x="2430649" y="3344090"/>
            <a:chExt cx="5272392" cy="1585912"/>
          </a:xfrm>
        </p:grpSpPr>
        <p:grpSp>
          <p:nvGrpSpPr>
            <p:cNvPr id="23" name="Group 22"/>
            <p:cNvGrpSpPr/>
            <p:nvPr/>
          </p:nvGrpSpPr>
          <p:grpSpPr>
            <a:xfrm>
              <a:off x="2430649" y="3344090"/>
              <a:ext cx="5272392" cy="1585912"/>
              <a:chOff x="930613" y="1459707"/>
              <a:chExt cx="5272392" cy="1585912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582188" y="1459707"/>
                <a:ext cx="1800225" cy="15859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X</a:t>
                </a:r>
              </a:p>
              <a:p>
                <a:pPr algn="ctr"/>
                <a:r>
                  <a:rPr lang="en-US" dirty="0"/>
                  <a:t>Water in bathtub</a:t>
                </a:r>
              </a:p>
              <a:p>
                <a:pPr algn="ctr"/>
                <a:r>
                  <a:rPr lang="en-US" dirty="0"/>
                  <a:t>(liters)</a:t>
                </a:r>
              </a:p>
            </p:txBody>
          </p:sp>
          <p:cxnSp>
            <p:nvCxnSpPr>
              <p:cNvPr id="25" name="Straight Arrow Connector 24"/>
              <p:cNvCxnSpPr>
                <a:endCxn id="24" idx="1"/>
              </p:cNvCxnSpPr>
              <p:nvPr/>
            </p:nvCxnSpPr>
            <p:spPr>
              <a:xfrm>
                <a:off x="930613" y="2252663"/>
                <a:ext cx="1651575" cy="0"/>
              </a:xfrm>
              <a:prstGeom prst="straightConnector1">
                <a:avLst/>
              </a:prstGeom>
              <a:ln w="730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4382413" y="2252663"/>
                <a:ext cx="1820592" cy="0"/>
              </a:xfrm>
              <a:prstGeom prst="straightConnector1">
                <a:avLst/>
              </a:prstGeom>
              <a:ln w="730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/>
            <p:cNvSpPr txBox="1"/>
            <p:nvPr/>
          </p:nvSpPr>
          <p:spPr>
            <a:xfrm>
              <a:off x="2550017" y="3815885"/>
              <a:ext cx="14430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Faucet</a:t>
              </a:r>
            </a:p>
            <a:p>
              <a:r>
                <a:rPr lang="en-US" dirty="0"/>
                <a:t>Liters/second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62962" y="3838107"/>
              <a:ext cx="14430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Drain</a:t>
              </a:r>
            </a:p>
            <a:p>
              <a:r>
                <a:rPr lang="en-US" dirty="0"/>
                <a:t>Liters/second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50500" y="5132106"/>
            <a:ext cx="5493251" cy="1585912"/>
            <a:chOff x="6150500" y="5132106"/>
            <a:chExt cx="5493251" cy="1585912"/>
          </a:xfrm>
        </p:grpSpPr>
        <p:grpSp>
          <p:nvGrpSpPr>
            <p:cNvPr id="27" name="Group 26"/>
            <p:cNvGrpSpPr/>
            <p:nvPr/>
          </p:nvGrpSpPr>
          <p:grpSpPr>
            <a:xfrm>
              <a:off x="6150500" y="5132106"/>
              <a:ext cx="5272392" cy="1585912"/>
              <a:chOff x="930613" y="1459707"/>
              <a:chExt cx="5272392" cy="158591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582188" y="1459707"/>
                <a:ext cx="1800225" cy="15859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X</a:t>
                </a:r>
              </a:p>
              <a:p>
                <a:pPr algn="ctr"/>
                <a:r>
                  <a:rPr lang="en-US" dirty="0"/>
                  <a:t>Students at MU</a:t>
                </a:r>
              </a:p>
            </p:txBody>
          </p:sp>
          <p:cxnSp>
            <p:nvCxnSpPr>
              <p:cNvPr id="29" name="Straight Arrow Connector 28"/>
              <p:cNvCxnSpPr>
                <a:endCxn id="28" idx="1"/>
              </p:cNvCxnSpPr>
              <p:nvPr/>
            </p:nvCxnSpPr>
            <p:spPr>
              <a:xfrm>
                <a:off x="930613" y="2252663"/>
                <a:ext cx="1651575" cy="0"/>
              </a:xfrm>
              <a:prstGeom prst="straightConnector1">
                <a:avLst/>
              </a:prstGeom>
              <a:ln w="730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4382413" y="1957699"/>
                <a:ext cx="1820592" cy="0"/>
              </a:xfrm>
              <a:prstGeom prst="straightConnector1">
                <a:avLst/>
              </a:prstGeom>
              <a:ln w="730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6269868" y="5574405"/>
              <a:ext cx="15102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Matriculation</a:t>
              </a:r>
            </a:p>
            <a:p>
              <a:r>
                <a:rPr lang="en-US" dirty="0"/>
                <a:t>Students/year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133529" y="5286915"/>
              <a:ext cx="15102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Graduation</a:t>
              </a:r>
            </a:p>
            <a:p>
              <a:r>
                <a:rPr lang="en-US" dirty="0"/>
                <a:t>Students/year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55803" y="1816177"/>
            <a:ext cx="5272392" cy="1585912"/>
            <a:chOff x="6755803" y="1816177"/>
            <a:chExt cx="5272392" cy="1585912"/>
          </a:xfrm>
        </p:grpSpPr>
        <p:grpSp>
          <p:nvGrpSpPr>
            <p:cNvPr id="33" name="Group 32"/>
            <p:cNvGrpSpPr/>
            <p:nvPr/>
          </p:nvGrpSpPr>
          <p:grpSpPr>
            <a:xfrm>
              <a:off x="6755803" y="1816177"/>
              <a:ext cx="5272392" cy="1585912"/>
              <a:chOff x="930613" y="1459707"/>
              <a:chExt cx="5272392" cy="1585912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2582188" y="1459707"/>
                <a:ext cx="1800225" cy="15859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X</a:t>
                </a:r>
              </a:p>
              <a:p>
                <a:pPr algn="ctr"/>
                <a:r>
                  <a:rPr lang="en-US" dirty="0"/>
                  <a:t>World population</a:t>
                </a:r>
              </a:p>
              <a:p>
                <a:pPr algn="ctr"/>
                <a:r>
                  <a:rPr lang="en-US" dirty="0"/>
                  <a:t>(people)</a:t>
                </a:r>
              </a:p>
            </p:txBody>
          </p:sp>
          <p:cxnSp>
            <p:nvCxnSpPr>
              <p:cNvPr id="35" name="Straight Arrow Connector 34"/>
              <p:cNvCxnSpPr>
                <a:endCxn id="34" idx="1"/>
              </p:cNvCxnSpPr>
              <p:nvPr/>
            </p:nvCxnSpPr>
            <p:spPr>
              <a:xfrm>
                <a:off x="930613" y="2252663"/>
                <a:ext cx="1651575" cy="0"/>
              </a:xfrm>
              <a:prstGeom prst="straightConnector1">
                <a:avLst/>
              </a:prstGeom>
              <a:ln w="730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4382413" y="2252663"/>
                <a:ext cx="1820592" cy="0"/>
              </a:xfrm>
              <a:prstGeom prst="straightConnector1">
                <a:avLst/>
              </a:prstGeom>
              <a:ln w="730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6875171" y="2287972"/>
              <a:ext cx="13233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Births</a:t>
              </a:r>
            </a:p>
            <a:p>
              <a:r>
                <a:rPr lang="en-US" dirty="0"/>
                <a:t>People/year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384870" y="2280698"/>
              <a:ext cx="13233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Deaths</a:t>
              </a:r>
            </a:p>
            <a:p>
              <a:r>
                <a:rPr lang="en-US" dirty="0"/>
                <a:t>People/year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93313" y="230317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56974" y="2251655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9602300" y="6372429"/>
            <a:ext cx="1820592" cy="0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9621968" y="6687058"/>
            <a:ext cx="1820592" cy="0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192521" y="6022181"/>
            <a:ext cx="93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222017" y="6372429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Job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18413" y="5155849"/>
            <a:ext cx="5390014" cy="1585912"/>
            <a:chOff x="6150500" y="5132106"/>
            <a:chExt cx="5390014" cy="1585912"/>
          </a:xfrm>
        </p:grpSpPr>
        <p:grpSp>
          <p:nvGrpSpPr>
            <p:cNvPr id="46" name="Group 45"/>
            <p:cNvGrpSpPr/>
            <p:nvPr/>
          </p:nvGrpSpPr>
          <p:grpSpPr>
            <a:xfrm>
              <a:off x="6150500" y="5132106"/>
              <a:ext cx="5272392" cy="1585912"/>
              <a:chOff x="930613" y="1459707"/>
              <a:chExt cx="5272392" cy="1585912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582188" y="1459707"/>
                <a:ext cx="1800225" cy="15859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X</a:t>
                </a:r>
              </a:p>
              <a:p>
                <a:pPr algn="ctr"/>
                <a:r>
                  <a:rPr lang="en-US" dirty="0"/>
                  <a:t>Students at MU</a:t>
                </a:r>
              </a:p>
            </p:txBody>
          </p:sp>
          <p:cxnSp>
            <p:nvCxnSpPr>
              <p:cNvPr id="50" name="Straight Arrow Connector 49"/>
              <p:cNvCxnSpPr>
                <a:endCxn id="49" idx="1"/>
              </p:cNvCxnSpPr>
              <p:nvPr/>
            </p:nvCxnSpPr>
            <p:spPr>
              <a:xfrm>
                <a:off x="930613" y="2252663"/>
                <a:ext cx="1651575" cy="0"/>
              </a:xfrm>
              <a:prstGeom prst="straightConnector1">
                <a:avLst/>
              </a:prstGeom>
              <a:ln w="730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4382413" y="1972445"/>
                <a:ext cx="1820592" cy="0"/>
              </a:xfrm>
              <a:prstGeom prst="straightConnector1">
                <a:avLst/>
              </a:prstGeom>
              <a:ln w="730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6240372" y="5589153"/>
              <a:ext cx="15102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Matriculation</a:t>
              </a:r>
            </a:p>
            <a:p>
              <a:r>
                <a:rPr lang="en-US" dirty="0"/>
                <a:t>Students/year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030292" y="5301661"/>
              <a:ext cx="15102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Graduation</a:t>
              </a:r>
            </a:p>
            <a:p>
              <a:r>
                <a:rPr lang="en-US" dirty="0"/>
                <a:t>Students/year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>
          <a:xfrm>
            <a:off x="3970213" y="6396172"/>
            <a:ext cx="1820592" cy="0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42449" y="6045924"/>
            <a:ext cx="1688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 university</a:t>
            </a:r>
          </a:p>
          <a:p>
            <a:r>
              <a:rPr lang="en-US" dirty="0"/>
              <a:t>Students/year</a:t>
            </a:r>
          </a:p>
        </p:txBody>
      </p:sp>
    </p:spTree>
    <p:extLst>
      <p:ext uri="{BB962C8B-B14F-4D97-AF65-F5344CB8AC3E}">
        <p14:creationId xmlns:p14="http://schemas.microsoft.com/office/powerpoint/2010/main" val="294982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0" y="36507"/>
            <a:ext cx="10515600" cy="1325563"/>
          </a:xfrm>
        </p:spPr>
        <p:txBody>
          <a:bodyPr/>
          <a:lstStyle/>
          <a:p>
            <a:r>
              <a:rPr lang="en-US" dirty="0"/>
              <a:t>Input Output models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42633" y="1324254"/>
            <a:ext cx="5272392" cy="1585912"/>
            <a:chOff x="930613" y="1459707"/>
            <a:chExt cx="5272392" cy="1585912"/>
          </a:xfrm>
        </p:grpSpPr>
        <p:sp>
          <p:nvSpPr>
            <p:cNvPr id="10" name="Rectangle 9"/>
            <p:cNvSpPr/>
            <p:nvPr/>
          </p:nvSpPr>
          <p:spPr>
            <a:xfrm>
              <a:off x="2582188" y="1459707"/>
              <a:ext cx="1800225" cy="1585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  <a:p>
              <a:pPr algn="ctr"/>
              <a:r>
                <a:rPr lang="en-US" dirty="0"/>
                <a:t>Storage</a:t>
              </a:r>
            </a:p>
            <a:p>
              <a:pPr algn="ctr"/>
              <a:r>
                <a:rPr lang="en-US" dirty="0"/>
                <a:t>amount</a:t>
              </a:r>
            </a:p>
          </p:txBody>
        </p:sp>
        <p:cxnSp>
          <p:nvCxnSpPr>
            <p:cNvPr id="11" name="Straight Arrow Connector 10"/>
            <p:cNvCxnSpPr>
              <a:endCxn id="10" idx="1"/>
            </p:cNvCxnSpPr>
            <p:nvPr/>
          </p:nvCxnSpPr>
          <p:spPr>
            <a:xfrm>
              <a:off x="930613" y="2252663"/>
              <a:ext cx="1651575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382413" y="2252663"/>
              <a:ext cx="1820592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25608" y="1359526"/>
            <a:ext cx="14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</a:t>
            </a:r>
          </a:p>
          <a:p>
            <a:r>
              <a:rPr lang="en-US" dirty="0"/>
              <a:t>Amount/time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197566" y="4287986"/>
            <a:ext cx="5272392" cy="1585912"/>
            <a:chOff x="930613" y="1459707"/>
            <a:chExt cx="5272392" cy="1585912"/>
          </a:xfrm>
        </p:grpSpPr>
        <p:sp>
          <p:nvSpPr>
            <p:cNvPr id="24" name="Rectangle 23"/>
            <p:cNvSpPr/>
            <p:nvPr/>
          </p:nvSpPr>
          <p:spPr>
            <a:xfrm>
              <a:off x="2582188" y="1459707"/>
              <a:ext cx="1800225" cy="1585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  <a:p>
              <a:pPr algn="ctr"/>
              <a:r>
                <a:rPr lang="en-US" dirty="0"/>
                <a:t>U.S. Population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930613" y="2001942"/>
              <a:ext cx="1651575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382413" y="2001944"/>
              <a:ext cx="1820592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316934" y="4509064"/>
            <a:ext cx="1323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Births</a:t>
            </a:r>
          </a:p>
          <a:p>
            <a:r>
              <a:rPr lang="en-US" dirty="0"/>
              <a:t>People/year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80595" y="4501788"/>
            <a:ext cx="1323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Deaths</a:t>
            </a:r>
          </a:p>
          <a:p>
            <a:r>
              <a:rPr lang="en-US" dirty="0"/>
              <a:t>People/year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755803" y="1816177"/>
            <a:ext cx="5272392" cy="1585912"/>
            <a:chOff x="930613" y="1459707"/>
            <a:chExt cx="5272392" cy="1585912"/>
          </a:xfrm>
        </p:grpSpPr>
        <p:sp>
          <p:nvSpPr>
            <p:cNvPr id="34" name="Rectangle 33"/>
            <p:cNvSpPr/>
            <p:nvPr/>
          </p:nvSpPr>
          <p:spPr>
            <a:xfrm>
              <a:off x="2582188" y="1459707"/>
              <a:ext cx="1800225" cy="1585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  <a:p>
              <a:pPr algn="ctr"/>
              <a:r>
                <a:rPr lang="en-US" dirty="0"/>
                <a:t>World population</a:t>
              </a:r>
            </a:p>
            <a:p>
              <a:pPr algn="ctr"/>
              <a:r>
                <a:rPr lang="en-US" dirty="0"/>
                <a:t>(people)</a:t>
              </a:r>
            </a:p>
          </p:txBody>
        </p:sp>
        <p:cxnSp>
          <p:nvCxnSpPr>
            <p:cNvPr id="35" name="Straight Arrow Connector 34"/>
            <p:cNvCxnSpPr>
              <a:endCxn id="34" idx="1"/>
            </p:cNvCxnSpPr>
            <p:nvPr/>
          </p:nvCxnSpPr>
          <p:spPr>
            <a:xfrm>
              <a:off x="930613" y="2252663"/>
              <a:ext cx="1651575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4382413" y="2252663"/>
              <a:ext cx="1820592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6875171" y="2302720"/>
            <a:ext cx="1323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Births</a:t>
            </a:r>
          </a:p>
          <a:p>
            <a:r>
              <a:rPr lang="en-US" dirty="0"/>
              <a:t>People/year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517608" y="2280698"/>
            <a:ext cx="1323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Deaths</a:t>
            </a:r>
          </a:p>
          <a:p>
            <a:r>
              <a:rPr lang="en-US" dirty="0"/>
              <a:t>People/year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208297" y="5490922"/>
            <a:ext cx="1651575" cy="0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660097" y="5490922"/>
            <a:ext cx="1820592" cy="0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314786" y="5146912"/>
            <a:ext cx="1330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Immigration</a:t>
            </a:r>
          </a:p>
          <a:p>
            <a:r>
              <a:rPr lang="en-US" dirty="0"/>
              <a:t>People/year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63699" y="5146912"/>
            <a:ext cx="1323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Emigration</a:t>
            </a:r>
          </a:p>
          <a:p>
            <a:r>
              <a:rPr lang="en-US" dirty="0"/>
              <a:t>People/year</a:t>
            </a:r>
          </a:p>
        </p:txBody>
      </p:sp>
    </p:spTree>
    <p:extLst>
      <p:ext uri="{BB962C8B-B14F-4D97-AF65-F5344CB8AC3E}">
        <p14:creationId xmlns:p14="http://schemas.microsoft.com/office/powerpoint/2010/main" val="91647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0" y="36507"/>
            <a:ext cx="10515600" cy="1325563"/>
          </a:xfrm>
        </p:spPr>
        <p:txBody>
          <a:bodyPr/>
          <a:lstStyle/>
          <a:p>
            <a:r>
              <a:rPr lang="en-US" dirty="0"/>
              <a:t>Input Output relations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094433" y="2910166"/>
            <a:ext cx="5272392" cy="1585912"/>
            <a:chOff x="3249038" y="2814638"/>
            <a:chExt cx="5272392" cy="1585912"/>
          </a:xfrm>
        </p:grpSpPr>
        <p:sp>
          <p:nvSpPr>
            <p:cNvPr id="4" name="Rectangle 3"/>
            <p:cNvSpPr/>
            <p:nvPr/>
          </p:nvSpPr>
          <p:spPr>
            <a:xfrm>
              <a:off x="4900613" y="2814638"/>
              <a:ext cx="1800225" cy="1585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endCxn id="4" idx="1"/>
            </p:cNvCxnSpPr>
            <p:nvPr/>
          </p:nvCxnSpPr>
          <p:spPr>
            <a:xfrm>
              <a:off x="3249038" y="3607594"/>
              <a:ext cx="1651575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6700838" y="3607594"/>
              <a:ext cx="1820592" cy="0"/>
            </a:xfrm>
            <a:prstGeom prst="straightConnector1">
              <a:avLst/>
            </a:prstGeom>
            <a:ln w="152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42633" y="1324254"/>
            <a:ext cx="5272392" cy="1585912"/>
            <a:chOff x="930613" y="1459707"/>
            <a:chExt cx="5272392" cy="1585912"/>
          </a:xfrm>
        </p:grpSpPr>
        <p:sp>
          <p:nvSpPr>
            <p:cNvPr id="10" name="Rectangle 9"/>
            <p:cNvSpPr/>
            <p:nvPr/>
          </p:nvSpPr>
          <p:spPr>
            <a:xfrm>
              <a:off x="2582188" y="1459707"/>
              <a:ext cx="1800225" cy="1585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  <a:p>
              <a:pPr algn="ctr"/>
              <a:r>
                <a:rPr lang="en-US" dirty="0"/>
                <a:t>Storage</a:t>
              </a:r>
            </a:p>
            <a:p>
              <a:pPr algn="ctr"/>
              <a:r>
                <a:rPr lang="en-US" dirty="0"/>
                <a:t>amount</a:t>
              </a:r>
            </a:p>
          </p:txBody>
        </p:sp>
        <p:cxnSp>
          <p:nvCxnSpPr>
            <p:cNvPr id="11" name="Straight Arrow Connector 10"/>
            <p:cNvCxnSpPr>
              <a:endCxn id="10" idx="1"/>
            </p:cNvCxnSpPr>
            <p:nvPr/>
          </p:nvCxnSpPr>
          <p:spPr>
            <a:xfrm>
              <a:off x="930613" y="2252663"/>
              <a:ext cx="1651575" cy="0"/>
            </a:xfrm>
            <a:prstGeom prst="straightConnector1">
              <a:avLst/>
            </a:prstGeom>
            <a:ln w="152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382413" y="2252663"/>
              <a:ext cx="1820592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843712" y="5008326"/>
            <a:ext cx="5272392" cy="1585912"/>
            <a:chOff x="6627779" y="4922601"/>
            <a:chExt cx="5272392" cy="1585912"/>
          </a:xfrm>
        </p:grpSpPr>
        <p:sp>
          <p:nvSpPr>
            <p:cNvPr id="13" name="Rectangle 12"/>
            <p:cNvSpPr/>
            <p:nvPr/>
          </p:nvSpPr>
          <p:spPr>
            <a:xfrm>
              <a:off x="8279354" y="4922601"/>
              <a:ext cx="1800225" cy="1585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endCxn id="13" idx="1"/>
            </p:cNvCxnSpPr>
            <p:nvPr/>
          </p:nvCxnSpPr>
          <p:spPr>
            <a:xfrm>
              <a:off x="6627779" y="5715557"/>
              <a:ext cx="1651575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0079579" y="5715557"/>
              <a:ext cx="1820592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73616" y="254083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Input&gt;output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48789" y="601309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Input=output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94433" y="412674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Input&lt;output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5608" y="1359526"/>
            <a:ext cx="14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</a:t>
            </a:r>
          </a:p>
          <a:p>
            <a:r>
              <a:rPr lang="en-US" dirty="0"/>
              <a:t>Amount/time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76477" y="1318621"/>
            <a:ext cx="1819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Storage increases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57037" y="2865609"/>
            <a:ext cx="1881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Storage decreases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48236" y="4540144"/>
            <a:ext cx="274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Storage remains same level</a:t>
            </a:r>
          </a:p>
        </p:txBody>
      </p:sp>
    </p:spTree>
    <p:extLst>
      <p:ext uri="{BB962C8B-B14F-4D97-AF65-F5344CB8AC3E}">
        <p14:creationId xmlns:p14="http://schemas.microsoft.com/office/powerpoint/2010/main" val="307548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3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0" y="36507"/>
            <a:ext cx="10515600" cy="1325563"/>
          </a:xfrm>
        </p:spPr>
        <p:txBody>
          <a:bodyPr/>
          <a:lstStyle/>
          <a:p>
            <a:r>
              <a:rPr lang="en-US" dirty="0"/>
              <a:t>Input Output relations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42633" y="1324254"/>
            <a:ext cx="5272392" cy="1585912"/>
            <a:chOff x="930613" y="1459707"/>
            <a:chExt cx="5272392" cy="1585912"/>
          </a:xfrm>
        </p:grpSpPr>
        <p:sp>
          <p:nvSpPr>
            <p:cNvPr id="10" name="Rectangle 9"/>
            <p:cNvSpPr/>
            <p:nvPr/>
          </p:nvSpPr>
          <p:spPr>
            <a:xfrm>
              <a:off x="2582188" y="1459707"/>
              <a:ext cx="1800225" cy="1585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  <a:p>
              <a:pPr algn="ctr"/>
              <a:r>
                <a:rPr lang="en-US" dirty="0"/>
                <a:t>Storage</a:t>
              </a:r>
            </a:p>
            <a:p>
              <a:pPr algn="ctr"/>
              <a:r>
                <a:rPr lang="en-US" dirty="0"/>
                <a:t>amount</a:t>
              </a:r>
            </a:p>
          </p:txBody>
        </p:sp>
        <p:cxnSp>
          <p:nvCxnSpPr>
            <p:cNvPr id="11" name="Straight Arrow Connector 10"/>
            <p:cNvCxnSpPr>
              <a:endCxn id="10" idx="1"/>
            </p:cNvCxnSpPr>
            <p:nvPr/>
          </p:nvCxnSpPr>
          <p:spPr>
            <a:xfrm>
              <a:off x="930613" y="2252663"/>
              <a:ext cx="1651575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382413" y="2252663"/>
              <a:ext cx="1820592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73616" y="254083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Input&gt;output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5608" y="1359526"/>
            <a:ext cx="14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</a:t>
            </a:r>
          </a:p>
          <a:p>
            <a:r>
              <a:rPr lang="en-US" dirty="0"/>
              <a:t>Amount/time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849382" y="3196607"/>
            <a:ext cx="5272392" cy="1585912"/>
            <a:chOff x="930613" y="1459707"/>
            <a:chExt cx="5272392" cy="1585912"/>
          </a:xfrm>
        </p:grpSpPr>
        <p:sp>
          <p:nvSpPr>
            <p:cNvPr id="24" name="Rectangle 23"/>
            <p:cNvSpPr/>
            <p:nvPr/>
          </p:nvSpPr>
          <p:spPr>
            <a:xfrm>
              <a:off x="2582188" y="1459707"/>
              <a:ext cx="1800225" cy="1585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  <a:p>
              <a:pPr algn="ctr"/>
              <a:r>
                <a:rPr lang="en-US" dirty="0"/>
                <a:t>U.S. Population</a:t>
              </a:r>
            </a:p>
            <a:p>
              <a:pPr algn="ctr"/>
              <a:r>
                <a:rPr lang="en-US" dirty="0"/>
                <a:t>335,000,000 people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930613" y="2001942"/>
              <a:ext cx="1651575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382413" y="2001944"/>
              <a:ext cx="1820592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998750" y="3404099"/>
            <a:ext cx="1508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4,130,550</a:t>
            </a:r>
          </a:p>
          <a:p>
            <a:r>
              <a:rPr lang="en-US" sz="2000" dirty="0"/>
              <a:t>People/year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37222" y="3384899"/>
            <a:ext cx="1450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2,797,250</a:t>
            </a:r>
          </a:p>
          <a:p>
            <a:r>
              <a:rPr lang="en-US" sz="2000" dirty="0"/>
              <a:t>People/year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883795" y="4466432"/>
            <a:ext cx="1651575" cy="0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03668" y="4102188"/>
            <a:ext cx="14507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1,015,050</a:t>
            </a:r>
          </a:p>
          <a:p>
            <a:r>
              <a:rPr lang="en-US" sz="2000" dirty="0"/>
              <a:t>People/year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4326" y="5144534"/>
            <a:ext cx="1032872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Change in population = Births + Net migration – deaths</a:t>
            </a:r>
          </a:p>
          <a:p>
            <a:r>
              <a:rPr lang="en-US" sz="2000" dirty="0"/>
              <a:t>4,130,550 people/year +1,015,050 people/year – 2,797,250 people/year = 2,348,350 people/year</a:t>
            </a:r>
          </a:p>
          <a:p>
            <a:endParaRPr lang="en-US" sz="2000" dirty="0"/>
          </a:p>
          <a:p>
            <a:r>
              <a:rPr lang="en-US" sz="2000" dirty="0"/>
              <a:t>New population at time t = initial population + change in population * years (t)</a:t>
            </a:r>
          </a:p>
          <a:p>
            <a:r>
              <a:rPr lang="en-US" sz="2000" dirty="0"/>
              <a:t>335,000,000 people + 2,348,350 people/year * 1 year = 337,348,350 people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54846" y="2913726"/>
            <a:ext cx="913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Deaths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54172" y="3504936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Births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41221" y="4239506"/>
            <a:ext cx="1626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Net migration</a:t>
            </a:r>
          </a:p>
        </p:txBody>
      </p:sp>
    </p:spTree>
    <p:extLst>
      <p:ext uri="{BB962C8B-B14F-4D97-AF65-F5344CB8AC3E}">
        <p14:creationId xmlns:p14="http://schemas.microsoft.com/office/powerpoint/2010/main" val="5157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0" y="36507"/>
            <a:ext cx="10515600" cy="1325563"/>
          </a:xfrm>
        </p:spPr>
        <p:txBody>
          <a:bodyPr/>
          <a:lstStyle/>
          <a:p>
            <a:r>
              <a:rPr lang="en-US" dirty="0"/>
              <a:t>Input Output relations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699119" y="3293627"/>
            <a:ext cx="5272392" cy="1585912"/>
            <a:chOff x="3249038" y="2814638"/>
            <a:chExt cx="5272392" cy="1585912"/>
          </a:xfrm>
        </p:grpSpPr>
        <p:sp>
          <p:nvSpPr>
            <p:cNvPr id="4" name="Rectangle 3"/>
            <p:cNvSpPr/>
            <p:nvPr/>
          </p:nvSpPr>
          <p:spPr>
            <a:xfrm>
              <a:off x="4900613" y="2814638"/>
              <a:ext cx="1800225" cy="1585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U.S. Oil reserves (2020)</a:t>
              </a:r>
            </a:p>
            <a:p>
              <a:pPr algn="ctr"/>
              <a:r>
                <a:rPr lang="en-US" dirty="0"/>
                <a:t>43.8 billion barrels</a:t>
              </a:r>
            </a:p>
          </p:txBody>
        </p:sp>
        <p:cxnSp>
          <p:nvCxnSpPr>
            <p:cNvPr id="6" name="Straight Arrow Connector 5"/>
            <p:cNvCxnSpPr>
              <a:endCxn id="4" idx="1"/>
            </p:cNvCxnSpPr>
            <p:nvPr/>
          </p:nvCxnSpPr>
          <p:spPr>
            <a:xfrm>
              <a:off x="3249038" y="3607594"/>
              <a:ext cx="1651575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6700838" y="3607594"/>
              <a:ext cx="1820592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42633" y="1324254"/>
            <a:ext cx="5272392" cy="1585912"/>
            <a:chOff x="930613" y="1459707"/>
            <a:chExt cx="5272392" cy="1585912"/>
          </a:xfrm>
        </p:grpSpPr>
        <p:sp>
          <p:nvSpPr>
            <p:cNvPr id="10" name="Rectangle 9"/>
            <p:cNvSpPr/>
            <p:nvPr/>
          </p:nvSpPr>
          <p:spPr>
            <a:xfrm>
              <a:off x="2582188" y="1459707"/>
              <a:ext cx="1800225" cy="1585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  <a:p>
              <a:pPr algn="ctr"/>
              <a:r>
                <a:rPr lang="en-US" dirty="0"/>
                <a:t>Storage</a:t>
              </a:r>
            </a:p>
            <a:p>
              <a:pPr algn="ctr"/>
              <a:r>
                <a:rPr lang="en-US" dirty="0"/>
                <a:t>Units of some amount</a:t>
              </a:r>
            </a:p>
          </p:txBody>
        </p:sp>
        <p:cxnSp>
          <p:nvCxnSpPr>
            <p:cNvPr id="11" name="Straight Arrow Connector 10"/>
            <p:cNvCxnSpPr>
              <a:endCxn id="10" idx="1"/>
            </p:cNvCxnSpPr>
            <p:nvPr/>
          </p:nvCxnSpPr>
          <p:spPr>
            <a:xfrm>
              <a:off x="930613" y="2252663"/>
              <a:ext cx="1651575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382413" y="2252663"/>
              <a:ext cx="1820592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47711" y="2556859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Input&lt;output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5608" y="1359526"/>
            <a:ext cx="19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</a:t>
            </a:r>
          </a:p>
          <a:p>
            <a:r>
              <a:rPr lang="en-US" dirty="0"/>
              <a:t>Amount/time units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84525" y="3732640"/>
            <a:ext cx="1375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</a:t>
            </a:r>
          </a:p>
          <a:p>
            <a:r>
              <a:rPr lang="en-US" sz="2000" dirty="0"/>
              <a:t>barrels/day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16183" y="3732640"/>
            <a:ext cx="2145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9.5</a:t>
            </a:r>
          </a:p>
          <a:p>
            <a:r>
              <a:rPr lang="en-US" sz="2000" dirty="0"/>
              <a:t>Million barrels/day</a:t>
            </a:r>
          </a:p>
        </p:txBody>
      </p:sp>
    </p:spTree>
    <p:extLst>
      <p:ext uri="{BB962C8B-B14F-4D97-AF65-F5344CB8AC3E}">
        <p14:creationId xmlns:p14="http://schemas.microsoft.com/office/powerpoint/2010/main" val="320710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9424"/>
          </a:xfrm>
        </p:spPr>
        <p:txBody>
          <a:bodyPr/>
          <a:lstStyle/>
          <a:p>
            <a:r>
              <a:rPr lang="en-US" dirty="0"/>
              <a:t>Understanding SYSTEMS!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442433"/>
            <a:ext cx="11044707" cy="4644377"/>
          </a:xfrm>
        </p:spPr>
        <p:txBody>
          <a:bodyPr>
            <a:noAutofit/>
          </a:bodyPr>
          <a:lstStyle/>
          <a:p>
            <a:r>
              <a:rPr lang="en-US" dirty="0"/>
              <a:t>A set of inter-relationships between components or parts that function together to act as a whole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system is simultaneously both a system and a part of a larger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710" y="2704384"/>
            <a:ext cx="2204085" cy="2632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566" y="2318197"/>
            <a:ext cx="3869294" cy="28450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7735" y="5525037"/>
            <a:ext cx="1739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Digestive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18430" y="5356787"/>
            <a:ext cx="1792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Economic system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0" y="2704384"/>
            <a:ext cx="2952101" cy="29521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94753" y="5525037"/>
            <a:ext cx="182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Computer system</a:t>
            </a:r>
          </a:p>
        </p:txBody>
      </p:sp>
    </p:spTree>
    <p:extLst>
      <p:ext uri="{BB962C8B-B14F-4D97-AF65-F5344CB8AC3E}">
        <p14:creationId xmlns:p14="http://schemas.microsoft.com/office/powerpoint/2010/main" val="422289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0" y="36507"/>
            <a:ext cx="10515600" cy="1325563"/>
          </a:xfrm>
        </p:spPr>
        <p:txBody>
          <a:bodyPr/>
          <a:lstStyle/>
          <a:p>
            <a:r>
              <a:rPr lang="en-US" dirty="0"/>
              <a:t>Input Output relations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289053" y="3293624"/>
            <a:ext cx="5272392" cy="1585912"/>
            <a:chOff x="3249038" y="2814638"/>
            <a:chExt cx="5272392" cy="1585912"/>
          </a:xfrm>
        </p:grpSpPr>
        <p:sp>
          <p:nvSpPr>
            <p:cNvPr id="4" name="Rectangle 3"/>
            <p:cNvSpPr/>
            <p:nvPr/>
          </p:nvSpPr>
          <p:spPr>
            <a:xfrm>
              <a:off x="4900613" y="2814638"/>
              <a:ext cx="1800225" cy="1585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Bank Account</a:t>
              </a:r>
            </a:p>
            <a:p>
              <a:pPr algn="ctr"/>
              <a:r>
                <a:rPr lang="en-US" dirty="0"/>
                <a:t>$3000</a:t>
              </a:r>
            </a:p>
          </p:txBody>
        </p:sp>
        <p:cxnSp>
          <p:nvCxnSpPr>
            <p:cNvPr id="6" name="Straight Arrow Connector 5"/>
            <p:cNvCxnSpPr>
              <a:endCxn id="4" idx="1"/>
            </p:cNvCxnSpPr>
            <p:nvPr/>
          </p:nvCxnSpPr>
          <p:spPr>
            <a:xfrm>
              <a:off x="3249038" y="3607594"/>
              <a:ext cx="1651575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6700838" y="3607594"/>
              <a:ext cx="1820592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42633" y="1324254"/>
            <a:ext cx="5272392" cy="1585912"/>
            <a:chOff x="930613" y="1459707"/>
            <a:chExt cx="5272392" cy="1585912"/>
          </a:xfrm>
        </p:grpSpPr>
        <p:sp>
          <p:nvSpPr>
            <p:cNvPr id="10" name="Rectangle 9"/>
            <p:cNvSpPr/>
            <p:nvPr/>
          </p:nvSpPr>
          <p:spPr>
            <a:xfrm>
              <a:off x="2582188" y="1459707"/>
              <a:ext cx="1800225" cy="1585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  <a:p>
              <a:pPr algn="ctr"/>
              <a:r>
                <a:rPr lang="en-US" dirty="0"/>
                <a:t>Storage</a:t>
              </a:r>
            </a:p>
            <a:p>
              <a:pPr algn="ctr"/>
              <a:r>
                <a:rPr lang="en-US" dirty="0"/>
                <a:t>Units of some amount</a:t>
              </a:r>
            </a:p>
          </p:txBody>
        </p:sp>
        <p:cxnSp>
          <p:nvCxnSpPr>
            <p:cNvPr id="11" name="Straight Arrow Connector 10"/>
            <p:cNvCxnSpPr>
              <a:endCxn id="10" idx="1"/>
            </p:cNvCxnSpPr>
            <p:nvPr/>
          </p:nvCxnSpPr>
          <p:spPr>
            <a:xfrm>
              <a:off x="930613" y="2252663"/>
              <a:ext cx="1651575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382413" y="2252663"/>
              <a:ext cx="1820592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613754" y="254083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Input=output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5608" y="1359526"/>
            <a:ext cx="19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</a:t>
            </a:r>
          </a:p>
          <a:p>
            <a:r>
              <a:rPr lang="en-US" dirty="0"/>
              <a:t>Amount/time units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9053" y="3732637"/>
            <a:ext cx="1394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Income</a:t>
            </a:r>
          </a:p>
          <a:p>
            <a:r>
              <a:rPr lang="en-US" sz="2000" dirty="0"/>
              <a:t>$1,000/ </a:t>
            </a:r>
            <a:r>
              <a:rPr lang="en-US" sz="2000" dirty="0" err="1"/>
              <a:t>mo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8870145" y="3732637"/>
            <a:ext cx="1394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Expenses </a:t>
            </a:r>
          </a:p>
          <a:p>
            <a:r>
              <a:rPr lang="en-US" sz="2000" dirty="0"/>
              <a:t>$1,000/ </a:t>
            </a:r>
            <a:r>
              <a:rPr lang="en-US" sz="2000" dirty="0" err="1"/>
              <a:t>mo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746090" y="5796116"/>
            <a:ext cx="6975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When input = output, this is called steady state system</a:t>
            </a:r>
          </a:p>
          <a:p>
            <a:r>
              <a:rPr lang="en-US" sz="2400" dirty="0"/>
              <a:t>The system is changing but balanced</a:t>
            </a:r>
          </a:p>
        </p:txBody>
      </p:sp>
    </p:spTree>
    <p:extLst>
      <p:ext uri="{BB962C8B-B14F-4D97-AF65-F5344CB8AC3E}">
        <p14:creationId xmlns:p14="http://schemas.microsoft.com/office/powerpoint/2010/main" val="338411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Practice making some input-output models of systems of your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quantify the flows and compare input and output?</a:t>
            </a:r>
          </a:p>
        </p:txBody>
      </p:sp>
    </p:spTree>
    <p:extLst>
      <p:ext uri="{BB962C8B-B14F-4D97-AF65-F5344CB8AC3E}">
        <p14:creationId xmlns:p14="http://schemas.microsoft.com/office/powerpoint/2010/main" val="666992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Growth at a constant </a:t>
                </a:r>
                <a:r>
                  <a:rPr lang="en-US" b="1" dirty="0"/>
                  <a:t>rate</a:t>
                </a:r>
              </a:p>
              <a:p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𝒅𝑵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𝒓𝑵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N is the population size, </a:t>
                </a:r>
                <a:r>
                  <a:rPr lang="en-US" dirty="0" err="1"/>
                  <a:t>dN</a:t>
                </a:r>
                <a:r>
                  <a:rPr lang="en-US" dirty="0"/>
                  <a:t>/</a:t>
                </a:r>
                <a:r>
                  <a:rPr lang="en-US" dirty="0" err="1"/>
                  <a:t>dt</a:t>
                </a:r>
                <a:r>
                  <a:rPr lang="en-US" dirty="0"/>
                  <a:t> is the change in population over time, r is the constant rate of growth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Exponential growth grows unbound</a:t>
                </a:r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9710" y="365125"/>
            <a:ext cx="2942898" cy="331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8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942871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𝒅𝑵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𝒓𝑵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i="1" dirty="0">
                    <a:latin typeface="Cambria Math" panose="02040503050406030204" pitchFamily="18" charset="0"/>
                  </a:rPr>
                  <a:t>Solving for N gives the following:</a:t>
                </a:r>
              </a:p>
              <a:p>
                <a:pPr marL="0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𝒓𝒕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:r>
                  <a:rPr lang="en-US" dirty="0" err="1"/>
                  <a:t>N</a:t>
                </a:r>
                <a:r>
                  <a:rPr lang="en-US" baseline="-25000" dirty="0" err="1"/>
                  <a:t>t</a:t>
                </a:r>
                <a:r>
                  <a:rPr lang="en-US" dirty="0"/>
                  <a:t> is the population size at time t, and N</a:t>
                </a:r>
                <a:r>
                  <a:rPr lang="en-US" baseline="-25000" dirty="0"/>
                  <a:t>0</a:t>
                </a:r>
                <a:r>
                  <a:rPr lang="en-US" dirty="0"/>
                  <a:t> is the initial population size (at time zero), and e is the exponential.  e is a number = 2.71828…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942871" cy="4351338"/>
              </a:xfrm>
              <a:blipFill>
                <a:blip r:embed="rId2"/>
                <a:stretch>
                  <a:fillRect l="-1288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9710" y="365125"/>
            <a:ext cx="2942898" cy="331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19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6980"/>
                <a:ext cx="10515600" cy="457998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𝒓𝒕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:r>
                  <a:rPr lang="en-US" dirty="0"/>
                  <a:t>N</a:t>
                </a:r>
                <a:r>
                  <a:rPr lang="en-US" baseline="-25000" dirty="0"/>
                  <a:t>0</a:t>
                </a:r>
                <a:r>
                  <a:rPr lang="en-US" dirty="0"/>
                  <a:t> = $1,000</a:t>
                </a:r>
              </a:p>
              <a:p>
                <a:pPr marL="0" indent="0">
                  <a:buNone/>
                </a:pPr>
                <a:r>
                  <a:rPr lang="en-US" dirty="0"/>
                  <a:t>r = 3%/year = 0.03/year</a:t>
                </a:r>
              </a:p>
              <a:p>
                <a:pPr marL="0" indent="0">
                  <a:buNone/>
                </a:pPr>
                <a:r>
                  <a:rPr lang="en-US" dirty="0"/>
                  <a:t>t = 30 years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Step 1: multiply r*t = 0.9</a:t>
                </a:r>
              </a:p>
              <a:p>
                <a:pPr marL="0" indent="0">
                  <a:buNone/>
                </a:pPr>
                <a:r>
                  <a:rPr lang="en-US" dirty="0"/>
                  <a:t>Step 2: take e</a:t>
                </a:r>
                <a:r>
                  <a:rPr lang="en-US" baseline="30000" dirty="0"/>
                  <a:t>(</a:t>
                </a:r>
                <a:r>
                  <a:rPr lang="en-US" baseline="30000" dirty="0" err="1"/>
                  <a:t>rt</a:t>
                </a:r>
                <a:r>
                  <a:rPr lang="en-US" baseline="30000" dirty="0"/>
                  <a:t>)</a:t>
                </a:r>
                <a:r>
                  <a:rPr lang="en-US" dirty="0"/>
                  <a:t> = 2.4596</a:t>
                </a:r>
              </a:p>
              <a:p>
                <a:pPr marL="0" indent="0">
                  <a:buNone/>
                </a:pPr>
                <a:r>
                  <a:rPr lang="en-US" dirty="0"/>
                  <a:t>Step 3: multiply by N</a:t>
                </a:r>
                <a:r>
                  <a:rPr lang="en-US" baseline="-25000" dirty="0"/>
                  <a:t>0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 err="1"/>
                  <a:t>N</a:t>
                </a:r>
                <a:r>
                  <a:rPr lang="en-US" baseline="-25000" dirty="0" err="1"/>
                  <a:t>t</a:t>
                </a:r>
                <a:r>
                  <a:rPr lang="en-US" dirty="0"/>
                  <a:t> = $2,459.6</a:t>
                </a:r>
              </a:p>
              <a:p>
                <a:pPr marL="0" indent="0">
                  <a:buNone/>
                </a:pPr>
                <a:endParaRPr lang="en-US" baseline="-25000" dirty="0"/>
              </a:p>
              <a:p>
                <a:pPr marL="0" indent="0">
                  <a:buNone/>
                </a:pPr>
                <a:r>
                  <a:rPr lang="en-US" dirty="0"/>
                  <a:t>What if you wait 40 years? </a:t>
                </a:r>
                <a:r>
                  <a:rPr lang="en-US" dirty="0" err="1"/>
                  <a:t>N</a:t>
                </a:r>
                <a:r>
                  <a:rPr lang="en-US" baseline="-25000" dirty="0" err="1"/>
                  <a:t>t</a:t>
                </a:r>
                <a:r>
                  <a:rPr lang="en-US" dirty="0"/>
                  <a:t>=$3,320.1</a:t>
                </a:r>
                <a:endParaRPr lang="en-US" baseline="-25000" dirty="0"/>
              </a:p>
              <a:p>
                <a:pPr marL="0" indent="0">
                  <a:buNone/>
                </a:pPr>
                <a:endParaRPr lang="en-US" baseline="-25000" dirty="0"/>
              </a:p>
              <a:p>
                <a:pPr marL="0" indent="0">
                  <a:buNone/>
                </a:pPr>
                <a:endParaRPr lang="en-US" baseline="-25000" dirty="0"/>
              </a:p>
              <a:p>
                <a:pPr marL="0" indent="0">
                  <a:buNone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6980"/>
                <a:ext cx="10515600" cy="4579983"/>
              </a:xfrm>
              <a:blipFill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69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6980"/>
                <a:ext cx="10515600" cy="457998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𝒓𝒕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:r>
                  <a:rPr lang="en-US" dirty="0"/>
                  <a:t>N</a:t>
                </a:r>
                <a:r>
                  <a:rPr lang="en-US" baseline="-25000" dirty="0"/>
                  <a:t>0</a:t>
                </a:r>
                <a:r>
                  <a:rPr lang="en-US" dirty="0"/>
                  <a:t> = 7,800,000,000 people</a:t>
                </a:r>
              </a:p>
              <a:p>
                <a:pPr marL="0" indent="0">
                  <a:buNone/>
                </a:pPr>
                <a:r>
                  <a:rPr lang="en-US" dirty="0"/>
                  <a:t>r = 1.03%/year = 0.0103/year</a:t>
                </a:r>
              </a:p>
              <a:p>
                <a:pPr marL="0" indent="0">
                  <a:buNone/>
                </a:pPr>
                <a:r>
                  <a:rPr lang="en-US" dirty="0"/>
                  <a:t>t = 80 years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Step 1: multiply r*t </a:t>
                </a:r>
              </a:p>
              <a:p>
                <a:pPr marL="0" indent="0">
                  <a:buNone/>
                </a:pPr>
                <a:r>
                  <a:rPr lang="en-US" dirty="0"/>
                  <a:t>Step 2: take e</a:t>
                </a:r>
                <a:r>
                  <a:rPr lang="en-US" baseline="30000" dirty="0"/>
                  <a:t>(</a:t>
                </a:r>
                <a:r>
                  <a:rPr lang="en-US" baseline="30000" dirty="0" err="1"/>
                  <a:t>rt</a:t>
                </a:r>
                <a:r>
                  <a:rPr lang="en-US" baseline="30000" dirty="0"/>
                  <a:t>)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Step 3: multiply by N</a:t>
                </a:r>
                <a:r>
                  <a:rPr lang="en-US" baseline="-25000" dirty="0"/>
                  <a:t>0</a:t>
                </a:r>
                <a:r>
                  <a:rPr lang="en-US" dirty="0"/>
                  <a:t> = 17,780,880,195 people</a:t>
                </a:r>
                <a:endParaRPr lang="en-US" baseline="-25000" dirty="0"/>
              </a:p>
              <a:p>
                <a:pPr marL="0" indent="0">
                  <a:buNone/>
                </a:pPr>
                <a:endParaRPr lang="en-US" baseline="-25000" dirty="0"/>
              </a:p>
              <a:p>
                <a:pPr marL="0" indent="0">
                  <a:buNone/>
                </a:pPr>
                <a:endParaRPr lang="en-US" baseline="-25000" dirty="0"/>
              </a:p>
              <a:p>
                <a:pPr marL="0" indent="0">
                  <a:buNone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6980"/>
                <a:ext cx="10515600" cy="4579983"/>
              </a:xfrm>
              <a:blipFill>
                <a:blip r:embed="rId2"/>
                <a:stretch>
                  <a:fillRect l="-1043" b="-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6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growth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6980"/>
                <a:ext cx="10515600" cy="457998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𝒓𝒕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0" indent="0">
                  <a:buNone/>
                </a:pPr>
                <a:r>
                  <a:rPr lang="en-US" dirty="0"/>
                  <a:t>N</a:t>
                </a:r>
                <a:r>
                  <a:rPr lang="en-US" baseline="-25000" dirty="0"/>
                  <a:t>0</a:t>
                </a:r>
                <a:r>
                  <a:rPr lang="en-US" dirty="0"/>
                  <a:t> = 255,000,000 people</a:t>
                </a:r>
              </a:p>
              <a:p>
                <a:pPr marL="0" indent="0">
                  <a:buNone/>
                </a:pPr>
                <a:r>
                  <a:rPr lang="en-US" dirty="0"/>
                  <a:t>r = 1.03%/year = 0.0103/year</a:t>
                </a:r>
              </a:p>
              <a:p>
                <a:pPr marL="0" indent="0">
                  <a:buNone/>
                </a:pPr>
                <a:r>
                  <a:rPr lang="en-US" dirty="0"/>
                  <a:t>t = 2020 years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Step 1: multiply r*t </a:t>
                </a:r>
              </a:p>
              <a:p>
                <a:pPr marL="0" indent="0">
                  <a:buNone/>
                </a:pPr>
                <a:r>
                  <a:rPr lang="en-US" dirty="0"/>
                  <a:t>Step 2: take e</a:t>
                </a:r>
                <a:r>
                  <a:rPr lang="en-US" baseline="30000" dirty="0"/>
                  <a:t>(</a:t>
                </a:r>
                <a:r>
                  <a:rPr lang="en-US" baseline="30000" dirty="0" err="1"/>
                  <a:t>rt</a:t>
                </a:r>
                <a:r>
                  <a:rPr lang="en-US" baseline="30000" dirty="0"/>
                  <a:t>)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Step 3: multiply by N</a:t>
                </a:r>
                <a:r>
                  <a:rPr lang="en-US" baseline="-25000" dirty="0"/>
                  <a:t>0</a:t>
                </a:r>
                <a:r>
                  <a:rPr lang="en-US" dirty="0"/>
                  <a:t> </a:t>
                </a:r>
                <a:r>
                  <a:rPr lang="en-US" dirty="0" err="1"/>
                  <a:t>Nt</a:t>
                </a:r>
                <a:r>
                  <a:rPr lang="en-US" dirty="0"/>
                  <a:t> = 276,994,51</a:t>
                </a:r>
                <a:r>
                  <a:rPr lang="en-US" u="sng" dirty="0"/>
                  <a:t>6,015,121,465</a:t>
                </a:r>
                <a:r>
                  <a:rPr lang="en-US" dirty="0"/>
                  <a:t> people</a:t>
                </a:r>
              </a:p>
              <a:p>
                <a:pPr marL="0" indent="0">
                  <a:buNone/>
                </a:pPr>
                <a:endParaRPr lang="en-US" baseline="-25000" dirty="0"/>
              </a:p>
              <a:p>
                <a:pPr marL="0" indent="0">
                  <a:buNone/>
                </a:pPr>
                <a:endParaRPr lang="en-US" baseline="-25000" dirty="0"/>
              </a:p>
              <a:p>
                <a:pPr marL="0" indent="0">
                  <a:buNone/>
                </a:pPr>
                <a:endParaRPr lang="en-US" baseline="-25000" dirty="0"/>
              </a:p>
              <a:p>
                <a:pPr marL="0" indent="0">
                  <a:buNone/>
                </a:pPr>
                <a:endParaRPr lang="en-US" baseline="-25000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6980"/>
                <a:ext cx="10515600" cy="4579983"/>
              </a:xfrm>
              <a:blipFill>
                <a:blip r:embed="rId2"/>
                <a:stretch>
                  <a:fillRect l="-1043" b="-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29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42" y="365125"/>
            <a:ext cx="11353800" cy="1325563"/>
          </a:xfrm>
        </p:spPr>
        <p:txBody>
          <a:bodyPr/>
          <a:lstStyle/>
          <a:p>
            <a:r>
              <a:rPr lang="en-US" dirty="0"/>
              <a:t>More practice problems – calculate the following: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0.25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3.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3.75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4.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𝑟𝑡</m:t>
                        </m:r>
                      </m:sup>
                    </m:sSup>
                  </m:oMath>
                </a14:m>
                <a:r>
                  <a:rPr lang="en-US" dirty="0"/>
                  <a:t>, where r=0.1/day &amp; t=10 days</a:t>
                </a:r>
              </a:p>
              <a:p>
                <a:pPr marL="0" indent="0">
                  <a:buNone/>
                </a:pPr>
                <a:r>
                  <a:rPr lang="en-US" dirty="0"/>
                  <a:t>5.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𝑟𝑡</m:t>
                        </m:r>
                      </m:sup>
                    </m:sSup>
                  </m:oMath>
                </a14:m>
                <a:r>
                  <a:rPr lang="en-US" dirty="0"/>
                  <a:t>, where r=0.05/day &amp; t=50 days</a:t>
                </a:r>
              </a:p>
              <a:p>
                <a:pPr marL="0" indent="0">
                  <a:buNone/>
                </a:pPr>
                <a:r>
                  <a:rPr lang="en-US" dirty="0"/>
                  <a:t>6.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𝑟𝑡</m:t>
                        </m:r>
                      </m:sup>
                    </m:sSup>
                  </m:oMath>
                </a14:m>
                <a:r>
                  <a:rPr lang="en-US" dirty="0"/>
                  <a:t>, where r=5%/month &amp; t=50 months</a:t>
                </a:r>
              </a:p>
              <a:p>
                <a:pPr marL="0" indent="0">
                  <a:buNone/>
                </a:pPr>
                <a:r>
                  <a:rPr lang="en-US" dirty="0"/>
                  <a:t>7.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𝑟𝑡</m:t>
                        </m:r>
                      </m:sup>
                    </m:sSup>
                  </m:oMath>
                </a14:m>
                <a:r>
                  <a:rPr lang="en-US" dirty="0"/>
                  <a:t>, where r=7%/year &amp; t=25 years</a:t>
                </a:r>
              </a:p>
              <a:p>
                <a:pPr marL="0" indent="0">
                  <a:buNone/>
                </a:pPr>
                <a:r>
                  <a:rPr lang="en-US" dirty="0"/>
                  <a:t>8.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𝑟𝑡</m:t>
                        </m:r>
                      </m:sup>
                    </m:sSup>
                  </m:oMath>
                </a14:m>
                <a:r>
                  <a:rPr lang="en-US" dirty="0"/>
                  <a:t>, where r=0.0375/hour &amp; t=1 day</a:t>
                </a:r>
              </a:p>
              <a:p>
                <a:pPr marL="0" indent="0">
                  <a:buNone/>
                </a:pPr>
                <a:r>
                  <a:rPr lang="en-US" dirty="0"/>
                  <a:t>9.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𝑟𝑡</m:t>
                        </m:r>
                      </m:sup>
                    </m:sSup>
                  </m:oMath>
                </a14:m>
                <a:r>
                  <a:rPr lang="en-US" dirty="0"/>
                  <a:t>, where N</a:t>
                </a:r>
                <a:r>
                  <a:rPr lang="en-US" baseline="-25000" dirty="0"/>
                  <a:t>0</a:t>
                </a:r>
                <a:r>
                  <a:rPr lang="en-US" dirty="0"/>
                  <a:t>= 50 mice, r=1%/year &amp; t=10 years</a:t>
                </a:r>
              </a:p>
              <a:p>
                <a:pPr marL="0" indent="0">
                  <a:buNone/>
                </a:pPr>
                <a:r>
                  <a:rPr lang="en-US" dirty="0"/>
                  <a:t>10.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𝑟𝑡</m:t>
                        </m:r>
                      </m:sup>
                    </m:sSup>
                  </m:oMath>
                </a14:m>
                <a:r>
                  <a:rPr lang="en-US" dirty="0"/>
                  <a:t>, where N</a:t>
                </a:r>
                <a:r>
                  <a:rPr lang="en-US" baseline="-25000" dirty="0"/>
                  <a:t>0</a:t>
                </a:r>
                <a:r>
                  <a:rPr lang="en-US" dirty="0"/>
                  <a:t>= 200 bacteria, r=0.002/second &amp; t=2000 seconds</a:t>
                </a:r>
              </a:p>
              <a:p>
                <a:pPr marL="0" indent="0">
                  <a:buNone/>
                </a:pPr>
                <a:r>
                  <a:rPr lang="en-US" dirty="0"/>
                  <a:t>11. t, where N</a:t>
                </a:r>
                <a:r>
                  <a:rPr lang="en-US" baseline="-25000" dirty="0"/>
                  <a:t>0</a:t>
                </a:r>
                <a:r>
                  <a:rPr lang="en-US" dirty="0"/>
                  <a:t>= 1,000,000,000 humans, r=0.01/year &amp; </a:t>
                </a:r>
                <a:r>
                  <a:rPr lang="en-US" dirty="0" err="1"/>
                  <a:t>N</a:t>
                </a:r>
                <a:r>
                  <a:rPr lang="en-US" baseline="-25000" dirty="0" err="1"/>
                  <a:t>t</a:t>
                </a:r>
                <a:r>
                  <a:rPr lang="en-US" dirty="0"/>
                  <a:t>= 2,000,000,000 humans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205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908"/>
            <a:ext cx="10515600" cy="1325563"/>
          </a:xfrm>
        </p:spPr>
        <p:txBody>
          <a:bodyPr/>
          <a:lstStyle/>
          <a:p>
            <a:r>
              <a:rPr lang="en-US" dirty="0"/>
              <a:t>Exponential growth – unbound growth in the context of resource constraints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497605"/>
            <a:ext cx="2895600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14" y="4092802"/>
            <a:ext cx="2857500" cy="2495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300" y="1479847"/>
            <a:ext cx="2857500" cy="2495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850" y="1497605"/>
            <a:ext cx="2895600" cy="2266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1900" y="4971245"/>
            <a:ext cx="2921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Jar is half-full at 11:59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4394" y="4185135"/>
            <a:ext cx="28575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9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growth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63" y="1574777"/>
            <a:ext cx="2895600" cy="2266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387" y="1346177"/>
            <a:ext cx="2857500" cy="2495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4711" y="1346177"/>
            <a:ext cx="2857500" cy="2495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3974742"/>
            <a:ext cx="41910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431" y="4799527"/>
            <a:ext cx="30480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1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53000" y="2514600"/>
            <a:ext cx="1943100" cy="1714500"/>
            <a:chOff x="1920" y="1392"/>
            <a:chExt cx="1632" cy="1440"/>
          </a:xfrm>
        </p:grpSpPr>
        <p:sp>
          <p:nvSpPr>
            <p:cNvPr id="28703" name="AutoShape 3"/>
            <p:cNvSpPr>
              <a:spLocks noChangeArrowheads="1"/>
            </p:cNvSpPr>
            <p:nvPr/>
          </p:nvSpPr>
          <p:spPr bwMode="auto">
            <a:xfrm>
              <a:off x="2557" y="1632"/>
              <a:ext cx="438" cy="4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704" name="AutoShape 4"/>
            <p:cNvSpPr>
              <a:spLocks noChangeArrowheads="1"/>
            </p:cNvSpPr>
            <p:nvPr/>
          </p:nvSpPr>
          <p:spPr bwMode="auto">
            <a:xfrm>
              <a:off x="1920" y="1512"/>
              <a:ext cx="1632" cy="1240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705" name="AutoShape 5"/>
            <p:cNvSpPr>
              <a:spLocks noChangeArrowheads="1"/>
            </p:cNvSpPr>
            <p:nvPr/>
          </p:nvSpPr>
          <p:spPr bwMode="auto">
            <a:xfrm>
              <a:off x="2875" y="2192"/>
              <a:ext cx="438" cy="4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706" name="AutoShape 6"/>
            <p:cNvSpPr>
              <a:spLocks noChangeArrowheads="1"/>
            </p:cNvSpPr>
            <p:nvPr/>
          </p:nvSpPr>
          <p:spPr bwMode="auto">
            <a:xfrm>
              <a:off x="2159" y="2192"/>
              <a:ext cx="438" cy="4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707" name="Line 7"/>
            <p:cNvSpPr>
              <a:spLocks noChangeShapeType="1"/>
            </p:cNvSpPr>
            <p:nvPr/>
          </p:nvSpPr>
          <p:spPr bwMode="auto">
            <a:xfrm>
              <a:off x="2995" y="2032"/>
              <a:ext cx="119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708" name="Line 8"/>
            <p:cNvSpPr>
              <a:spLocks noChangeShapeType="1"/>
            </p:cNvSpPr>
            <p:nvPr/>
          </p:nvSpPr>
          <p:spPr bwMode="auto">
            <a:xfrm flipH="1">
              <a:off x="2437" y="2032"/>
              <a:ext cx="120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709" name="Line 9"/>
            <p:cNvSpPr>
              <a:spLocks noChangeShapeType="1"/>
            </p:cNvSpPr>
            <p:nvPr/>
          </p:nvSpPr>
          <p:spPr bwMode="auto">
            <a:xfrm>
              <a:off x="2597" y="2392"/>
              <a:ext cx="2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710" name="Line 10"/>
            <p:cNvSpPr>
              <a:spLocks noChangeShapeType="1"/>
            </p:cNvSpPr>
            <p:nvPr/>
          </p:nvSpPr>
          <p:spPr bwMode="auto">
            <a:xfrm flipV="1">
              <a:off x="2557" y="2032"/>
              <a:ext cx="119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711" name="Line 11"/>
            <p:cNvSpPr>
              <a:spLocks noChangeShapeType="1"/>
            </p:cNvSpPr>
            <p:nvPr/>
          </p:nvSpPr>
          <p:spPr bwMode="auto">
            <a:xfrm>
              <a:off x="2756" y="139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712" name="Line 12"/>
            <p:cNvSpPr>
              <a:spLocks noChangeShapeType="1"/>
            </p:cNvSpPr>
            <p:nvPr/>
          </p:nvSpPr>
          <p:spPr bwMode="auto">
            <a:xfrm>
              <a:off x="2398" y="259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713" name="Line 13"/>
            <p:cNvSpPr>
              <a:spLocks noChangeShapeType="1"/>
            </p:cNvSpPr>
            <p:nvPr/>
          </p:nvSpPr>
          <p:spPr bwMode="auto">
            <a:xfrm>
              <a:off x="3114" y="259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714" name="Line 14"/>
            <p:cNvSpPr>
              <a:spLocks noChangeShapeType="1"/>
            </p:cNvSpPr>
            <p:nvPr/>
          </p:nvSpPr>
          <p:spPr bwMode="auto">
            <a:xfrm flipV="1">
              <a:off x="2875" y="139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28681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1711109" y="234316"/>
            <a:ext cx="7432891" cy="8477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700" b="1" dirty="0">
                <a:latin typeface="Arial" pitchFamily="34" charset="0"/>
              </a:rPr>
              <a:t>Hierarchical Representation of Systems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9579" y="3856852"/>
            <a:ext cx="7300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Level 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10152" y="1200150"/>
            <a:ext cx="5177387" cy="2914650"/>
            <a:chOff x="4648200" y="457200"/>
            <a:chExt cx="6903183" cy="3886200"/>
          </a:xfrm>
        </p:grpSpPr>
        <p:grpSp>
          <p:nvGrpSpPr>
            <p:cNvPr id="12" name="Group 11"/>
            <p:cNvGrpSpPr/>
            <p:nvPr/>
          </p:nvGrpSpPr>
          <p:grpSpPr>
            <a:xfrm>
              <a:off x="4648200" y="457200"/>
              <a:ext cx="5257800" cy="3886200"/>
              <a:chOff x="3124200" y="457200"/>
              <a:chExt cx="5257800" cy="3886200"/>
            </a:xfrm>
          </p:grpSpPr>
          <p:sp>
            <p:nvSpPr>
              <p:cNvPr id="28694" name="Line 37"/>
              <p:cNvSpPr>
                <a:spLocks noChangeShapeType="1"/>
              </p:cNvSpPr>
              <p:nvPr/>
            </p:nvSpPr>
            <p:spPr bwMode="auto">
              <a:xfrm>
                <a:off x="6477000" y="1447800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3124200" y="457200"/>
                <a:ext cx="5257800" cy="3886200"/>
                <a:chOff x="3124200" y="457200"/>
                <a:chExt cx="5257800" cy="3886200"/>
              </a:xfrm>
            </p:grpSpPr>
            <p:sp>
              <p:nvSpPr>
                <p:cNvPr id="28689" name="AutoShape 29"/>
                <p:cNvSpPr>
                  <a:spLocks noChangeArrowheads="1"/>
                </p:cNvSpPr>
                <p:nvPr/>
              </p:nvSpPr>
              <p:spPr bwMode="auto">
                <a:xfrm>
                  <a:off x="6172200" y="838200"/>
                  <a:ext cx="695325" cy="635000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8690" name="AutoShape 30"/>
                <p:cNvSpPr>
                  <a:spLocks noChangeArrowheads="1"/>
                </p:cNvSpPr>
                <p:nvPr/>
              </p:nvSpPr>
              <p:spPr bwMode="auto">
                <a:xfrm>
                  <a:off x="5791200" y="723900"/>
                  <a:ext cx="2590800" cy="1968500"/>
                </a:xfrm>
                <a:prstGeom prst="flowChartAlternateProcess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8691" name="AutoShape 31"/>
                <p:cNvSpPr>
                  <a:spLocks noChangeArrowheads="1"/>
                </p:cNvSpPr>
                <p:nvPr/>
              </p:nvSpPr>
              <p:spPr bwMode="auto">
                <a:xfrm>
                  <a:off x="7307263" y="1803400"/>
                  <a:ext cx="695325" cy="635000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8692" name="AutoShape 32"/>
                <p:cNvSpPr>
                  <a:spLocks noChangeArrowheads="1"/>
                </p:cNvSpPr>
                <p:nvPr/>
              </p:nvSpPr>
              <p:spPr bwMode="auto">
                <a:xfrm>
                  <a:off x="6170613" y="1803400"/>
                  <a:ext cx="695325" cy="635000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8693" name="Line 35"/>
                <p:cNvSpPr>
                  <a:spLocks noChangeShapeType="1"/>
                </p:cNvSpPr>
                <p:nvPr/>
              </p:nvSpPr>
              <p:spPr bwMode="auto">
                <a:xfrm>
                  <a:off x="6865938" y="2120900"/>
                  <a:ext cx="4413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8695" name="Line 38"/>
                <p:cNvSpPr>
                  <a:spLocks noChangeShapeType="1"/>
                </p:cNvSpPr>
                <p:nvPr/>
              </p:nvSpPr>
              <p:spPr bwMode="auto">
                <a:xfrm>
                  <a:off x="6550025" y="2438400"/>
                  <a:ext cx="0" cy="381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8696" name="Line 39"/>
                <p:cNvSpPr>
                  <a:spLocks noChangeShapeType="1"/>
                </p:cNvSpPr>
                <p:nvPr/>
              </p:nvSpPr>
              <p:spPr bwMode="auto">
                <a:xfrm>
                  <a:off x="7686675" y="2438400"/>
                  <a:ext cx="0" cy="381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8697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6589713" y="457200"/>
                  <a:ext cx="0" cy="381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8677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124200" y="1828800"/>
                  <a:ext cx="3048000" cy="609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350" dirty="0"/>
                </a:p>
                <a:p>
                  <a:endParaRPr lang="en-US" sz="1350" dirty="0"/>
                </a:p>
                <a:p>
                  <a:endParaRPr lang="en-US" sz="1350" dirty="0"/>
                </a:p>
                <a:p>
                  <a:endParaRPr lang="en-US" sz="1350" dirty="0"/>
                </a:p>
                <a:p>
                  <a:endParaRPr lang="en-US" sz="1350" dirty="0"/>
                </a:p>
                <a:p>
                  <a:endParaRPr lang="en-US" sz="1350" dirty="0"/>
                </a:p>
                <a:p>
                  <a:endParaRPr lang="en-US" sz="1350" dirty="0"/>
                </a:p>
                <a:p>
                  <a:endParaRPr lang="en-US" sz="1350" dirty="0"/>
                </a:p>
                <a:p>
                  <a:endParaRPr lang="en-US" sz="1350" dirty="0"/>
                </a:p>
                <a:p>
                  <a:endParaRPr lang="en-US" sz="1350" dirty="0"/>
                </a:p>
                <a:p>
                  <a:endParaRPr lang="en-US" sz="1350" dirty="0"/>
                </a:p>
                <a:p>
                  <a:endParaRPr lang="en-US" sz="1350" dirty="0"/>
                </a:p>
              </p:txBody>
            </p:sp>
            <p:sp>
              <p:nvSpPr>
                <p:cNvPr id="28678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64188" y="2438400"/>
                  <a:ext cx="1295400" cy="1905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8685" name="AutoShape 29"/>
                <p:cNvSpPr>
                  <a:spLocks noChangeArrowheads="1"/>
                </p:cNvSpPr>
                <p:nvPr/>
              </p:nvSpPr>
              <p:spPr bwMode="auto">
                <a:xfrm>
                  <a:off x="7315200" y="838200"/>
                  <a:ext cx="695325" cy="635000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8686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7620000" y="457200"/>
                  <a:ext cx="0" cy="381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8687" name="Line 35"/>
                <p:cNvSpPr>
                  <a:spLocks noChangeShapeType="1"/>
                </p:cNvSpPr>
                <p:nvPr/>
              </p:nvSpPr>
              <p:spPr bwMode="auto">
                <a:xfrm>
                  <a:off x="6858000" y="1143000"/>
                  <a:ext cx="4413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28688" name="Line 37"/>
                <p:cNvSpPr>
                  <a:spLocks noChangeShapeType="1"/>
                </p:cNvSpPr>
                <p:nvPr/>
              </p:nvSpPr>
              <p:spPr bwMode="auto">
                <a:xfrm>
                  <a:off x="7620000" y="1447800"/>
                  <a:ext cx="0" cy="381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45" name="TextBox 44"/>
            <p:cNvSpPr txBox="1"/>
            <p:nvPr/>
          </p:nvSpPr>
          <p:spPr>
            <a:xfrm>
              <a:off x="10319335" y="2321896"/>
              <a:ext cx="12320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Level n+1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95601" y="3486150"/>
            <a:ext cx="3156211" cy="2000250"/>
            <a:chOff x="1828800" y="3505200"/>
            <a:chExt cx="4208281" cy="2667000"/>
          </a:xfrm>
        </p:grpSpPr>
        <p:grpSp>
          <p:nvGrpSpPr>
            <p:cNvPr id="10" name="Group 9"/>
            <p:cNvGrpSpPr/>
            <p:nvPr/>
          </p:nvGrpSpPr>
          <p:grpSpPr>
            <a:xfrm>
              <a:off x="1828800" y="3505200"/>
              <a:ext cx="3810000" cy="2667000"/>
              <a:chOff x="304800" y="3505200"/>
              <a:chExt cx="3810000" cy="2667000"/>
            </a:xfrm>
          </p:grpSpPr>
          <p:sp>
            <p:nvSpPr>
              <p:cNvPr id="28698" name="AutoShape 17"/>
              <p:cNvSpPr>
                <a:spLocks noChangeArrowheads="1"/>
              </p:cNvSpPr>
              <p:nvPr/>
            </p:nvSpPr>
            <p:spPr bwMode="auto">
              <a:xfrm>
                <a:off x="304800" y="4076700"/>
                <a:ext cx="2590800" cy="1968500"/>
              </a:xfrm>
              <a:prstGeom prst="flowChartAlternateProcess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8699" name="AutoShape 18"/>
              <p:cNvSpPr>
                <a:spLocks noChangeArrowheads="1"/>
              </p:cNvSpPr>
              <p:nvPr/>
            </p:nvSpPr>
            <p:spPr bwMode="auto">
              <a:xfrm>
                <a:off x="1820863" y="4699000"/>
                <a:ext cx="695325" cy="635000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8700" name="AutoShape 19"/>
              <p:cNvSpPr>
                <a:spLocks noChangeArrowheads="1"/>
              </p:cNvSpPr>
              <p:nvPr/>
            </p:nvSpPr>
            <p:spPr bwMode="auto">
              <a:xfrm>
                <a:off x="684213" y="4699000"/>
                <a:ext cx="695325" cy="635000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8701" name="Line 22"/>
              <p:cNvSpPr>
                <a:spLocks noChangeShapeType="1"/>
              </p:cNvSpPr>
              <p:nvPr/>
            </p:nvSpPr>
            <p:spPr bwMode="auto">
              <a:xfrm>
                <a:off x="1379538" y="5016500"/>
                <a:ext cx="4413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8702" name="Line 26"/>
              <p:cNvSpPr>
                <a:spLocks noChangeShapeType="1"/>
              </p:cNvSpPr>
              <p:nvPr/>
            </p:nvSpPr>
            <p:spPr bwMode="auto">
              <a:xfrm flipH="1">
                <a:off x="2200275" y="5334000"/>
                <a:ext cx="9525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8679" name="Line 43"/>
              <p:cNvSpPr>
                <a:spLocks noChangeShapeType="1"/>
              </p:cNvSpPr>
              <p:nvPr/>
            </p:nvSpPr>
            <p:spPr bwMode="auto">
              <a:xfrm flipH="1">
                <a:off x="381000" y="3505200"/>
                <a:ext cx="30480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8680" name="Line 44"/>
              <p:cNvSpPr>
                <a:spLocks noChangeShapeType="1"/>
              </p:cNvSpPr>
              <p:nvPr/>
            </p:nvSpPr>
            <p:spPr bwMode="auto">
              <a:xfrm flipH="1">
                <a:off x="2819400" y="4114800"/>
                <a:ext cx="1295400" cy="1905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8683" name="Line 26"/>
              <p:cNvSpPr>
                <a:spLocks noChangeShapeType="1"/>
              </p:cNvSpPr>
              <p:nvPr/>
            </p:nvSpPr>
            <p:spPr bwMode="auto">
              <a:xfrm flipH="1">
                <a:off x="2200275" y="3810000"/>
                <a:ext cx="9525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8684" name="Line 26"/>
              <p:cNvSpPr>
                <a:spLocks noChangeShapeType="1"/>
              </p:cNvSpPr>
              <p:nvPr/>
            </p:nvSpPr>
            <p:spPr bwMode="auto">
              <a:xfrm flipH="1">
                <a:off x="1066800" y="5334000"/>
                <a:ext cx="9525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805033" y="5675868"/>
              <a:ext cx="12320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Level n−1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136380" y="1700198"/>
            <a:ext cx="3804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Hierarchical levels can be identified by a stronger set of interactions within a hierarchical level than between levels.</a:t>
            </a:r>
          </a:p>
        </p:txBody>
      </p:sp>
      <p:sp>
        <p:nvSpPr>
          <p:cNvPr id="49" name="Rectangle 100"/>
          <p:cNvSpPr>
            <a:spLocks noChangeArrowheads="1"/>
          </p:cNvSpPr>
          <p:nvPr/>
        </p:nvSpPr>
        <p:spPr bwMode="auto">
          <a:xfrm>
            <a:off x="7029451" y="4800600"/>
            <a:ext cx="474344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Everything possess both </a:t>
            </a:r>
            <a:r>
              <a:rPr lang="en-US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self-assertive 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(when functioning as a system) and </a:t>
            </a:r>
            <a:r>
              <a:rPr lang="en-US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integrative tendencies 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(when being a part in a system)</a:t>
            </a:r>
          </a:p>
        </p:txBody>
      </p:sp>
    </p:spTree>
    <p:extLst>
      <p:ext uri="{BB962C8B-B14F-4D97-AF65-F5344CB8AC3E}">
        <p14:creationId xmlns:p14="http://schemas.microsoft.com/office/powerpoint/2010/main" val="6260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growth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113" y="726281"/>
            <a:ext cx="41910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490" y="1488985"/>
            <a:ext cx="3048000" cy="1876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963" y="3841727"/>
            <a:ext cx="4191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843" y="3841727"/>
            <a:ext cx="4191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7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Growth quotes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greatest shortcoming of the human race is our inability to understand the exponential function.</a:t>
            </a:r>
          </a:p>
          <a:p>
            <a:pPr lvl="1"/>
            <a:r>
              <a:rPr lang="en-US" b="1" dirty="0"/>
              <a:t>Albert A. Bartlett</a:t>
            </a:r>
          </a:p>
          <a:p>
            <a:r>
              <a:rPr lang="en-US" dirty="0"/>
              <a:t>Our principal constraints are cultural. During the last two centuries we have known nothing but exponential growth and in parallel we have evolved what amounts to an exponential-growth culture, a culture so heavily dependent upon the continuance of exponential growth for its stability that it is incapable of reckoning with problems of non-growth.</a:t>
            </a:r>
          </a:p>
          <a:p>
            <a:pPr lvl="1"/>
            <a:r>
              <a:rPr lang="en-US" b="1" dirty="0"/>
              <a:t>M. King </a:t>
            </a:r>
            <a:r>
              <a:rPr lang="en-US" b="1" dirty="0" err="1"/>
              <a:t>Hubbert</a:t>
            </a:r>
            <a:endParaRPr lang="en-US" b="1" dirty="0"/>
          </a:p>
          <a:p>
            <a:r>
              <a:rPr lang="en-US" dirty="0"/>
              <a:t>Anyone who believes exponential growth can go on forever in a finite world is either a madman or an economist.</a:t>
            </a:r>
          </a:p>
          <a:p>
            <a:pPr lvl="1"/>
            <a:r>
              <a:rPr lang="en-US" b="1" dirty="0"/>
              <a:t>Kenneth E. </a:t>
            </a:r>
            <a:r>
              <a:rPr lang="en-US" b="1" dirty="0" err="1"/>
              <a:t>Boulding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574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20732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When population increases, food supply (per individual) decreases</a:t>
            </a:r>
          </a:p>
          <a:p>
            <a:pPr marL="0" indent="0">
              <a:buNone/>
            </a:pPr>
            <a:r>
              <a:rPr lang="en-US" sz="2400" dirty="0"/>
              <a:t>When population decreases, food supply (per individual) increases</a:t>
            </a:r>
          </a:p>
          <a:p>
            <a:pPr marL="0" indent="0">
              <a:buNone/>
            </a:pPr>
            <a:r>
              <a:rPr lang="en-US" sz="2400" dirty="0"/>
              <a:t>When food supply increases, births increase and deaths decrease</a:t>
            </a:r>
          </a:p>
          <a:p>
            <a:pPr marL="0" indent="0">
              <a:buNone/>
            </a:pPr>
            <a:r>
              <a:rPr lang="en-US" sz="2400" dirty="0"/>
              <a:t>When food supply decreases, births decrease and deaths increase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296" y="3657242"/>
            <a:ext cx="5659504" cy="299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91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change to carrying capacity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3" y="1966174"/>
            <a:ext cx="5850545" cy="3108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42445"/>
            <a:ext cx="6050924" cy="302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3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think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Think of examples of positive feedback at different levels of social organization in your social system.  Draw diagrams to show circular chains of effects.</a:t>
            </a:r>
          </a:p>
          <a:p>
            <a:r>
              <a:rPr lang="en-US" dirty="0"/>
              <a:t>Think of examples of negative feedback at different levels of social organization in your social system.  Draw diagrams to show circular chains of effects.</a:t>
            </a:r>
          </a:p>
          <a:p>
            <a:r>
              <a:rPr lang="en-US" dirty="0"/>
              <a:t>Think of examples in your nation or community that illustrates:</a:t>
            </a:r>
          </a:p>
          <a:p>
            <a:pPr lvl="1"/>
            <a:r>
              <a:rPr lang="en-US" dirty="0"/>
              <a:t>Using positive feedbacks to make desired changes</a:t>
            </a:r>
          </a:p>
          <a:p>
            <a:pPr lvl="1"/>
            <a:r>
              <a:rPr lang="en-US" dirty="0"/>
              <a:t>Positive feedback that generates undesired changes</a:t>
            </a:r>
          </a:p>
          <a:p>
            <a:pPr lvl="1"/>
            <a:r>
              <a:rPr lang="en-US" dirty="0"/>
              <a:t>Negative feedbacks that keeps things the way people want them to be</a:t>
            </a:r>
          </a:p>
          <a:p>
            <a:pPr lvl="1"/>
            <a:r>
              <a:rPr lang="en-US" dirty="0"/>
              <a:t>Negative feedbacks that obstructs efforts to change things people consider undesirable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4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think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Habits of a </a:t>
            </a:r>
            <a:r>
              <a:rPr lang="en-US"/>
              <a:t>systems thinker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72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4005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40051" y="6176963"/>
            <a:ext cx="2677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https://waterscenterst.org/systems-thinking-tools-and-strategies/habits-of-a-systems-thinker/</a:t>
            </a:r>
          </a:p>
        </p:txBody>
      </p:sp>
    </p:spTree>
    <p:extLst>
      <p:ext uri="{BB962C8B-B14F-4D97-AF65-F5344CB8AC3E}">
        <p14:creationId xmlns:p14="http://schemas.microsoft.com/office/powerpoint/2010/main" val="385340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4" y="1532586"/>
            <a:ext cx="4275786" cy="4644377"/>
          </a:xfrm>
        </p:spPr>
        <p:txBody>
          <a:bodyPr>
            <a:noAutofit/>
          </a:bodyPr>
          <a:lstStyle/>
          <a:p>
            <a:r>
              <a:rPr lang="en-US" dirty="0"/>
              <a:t>A system is simultaneously both a system and a part of a larger system</a:t>
            </a:r>
          </a:p>
          <a:p>
            <a:r>
              <a:rPr lang="en-US" dirty="0"/>
              <a:t>Something that is both a part and a whole has been called a “</a:t>
            </a:r>
            <a:r>
              <a:rPr lang="en-US" dirty="0" err="1"/>
              <a:t>holon</a:t>
            </a:r>
            <a:r>
              <a:rPr lang="en-US" dirty="0"/>
              <a:t>”, the basic part—wholes of a hierarchy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86"/>
          <a:stretch/>
        </p:blipFill>
        <p:spPr>
          <a:xfrm>
            <a:off x="5281659" y="73742"/>
            <a:ext cx="5407805" cy="675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1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5000" y="3429000"/>
            <a:ext cx="8969376" cy="3124200"/>
            <a:chOff x="240" y="2160"/>
            <a:chExt cx="5650" cy="1968"/>
          </a:xfrm>
        </p:grpSpPr>
        <p:grpSp>
          <p:nvGrpSpPr>
            <p:cNvPr id="37897" name="Group 3"/>
            <p:cNvGrpSpPr>
              <a:grpSpLocks/>
            </p:cNvGrpSpPr>
            <p:nvPr/>
          </p:nvGrpSpPr>
          <p:grpSpPr bwMode="auto">
            <a:xfrm>
              <a:off x="432" y="2496"/>
              <a:ext cx="4765" cy="1632"/>
              <a:chOff x="624" y="2544"/>
              <a:chExt cx="4765" cy="1632"/>
            </a:xfrm>
          </p:grpSpPr>
          <p:sp>
            <p:nvSpPr>
              <p:cNvPr id="37899" name="AutoShape 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369" cy="32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700"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"/>
                  <a:defRPr sz="2200">
                    <a:solidFill>
                      <a:schemeClr val="tx2"/>
                    </a:solidFill>
                    <a:latin typeface="Georg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itchFamily="18" charset="2"/>
                  <a:buChar char=""/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itchFamily="2" charset="2"/>
                  <a:buChar char=""/>
                  <a:defRPr sz="2000">
                    <a:solidFill>
                      <a:schemeClr val="tx2"/>
                    </a:solidFill>
                    <a:latin typeface="Georg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dirty="0">
                    <a:latin typeface="Times New Roman" pitchFamily="18" charset="0"/>
                  </a:rPr>
                  <a:t>H</a:t>
                </a:r>
              </a:p>
            </p:txBody>
          </p:sp>
          <p:sp>
            <p:nvSpPr>
              <p:cNvPr id="37900" name="Line 5"/>
              <p:cNvSpPr>
                <a:spLocks noChangeShapeType="1"/>
              </p:cNvSpPr>
              <p:nvPr/>
            </p:nvSpPr>
            <p:spPr bwMode="auto">
              <a:xfrm flipH="1">
                <a:off x="2884" y="2642"/>
                <a:ext cx="1304" cy="587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7901" name="Line 6"/>
              <p:cNvSpPr>
                <a:spLocks noChangeShapeType="1"/>
              </p:cNvSpPr>
              <p:nvPr/>
            </p:nvSpPr>
            <p:spPr bwMode="auto">
              <a:xfrm flipH="1" flipV="1">
                <a:off x="2884" y="3556"/>
                <a:ext cx="1304" cy="587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7902" name="Line 7"/>
              <p:cNvSpPr>
                <a:spLocks noChangeShapeType="1"/>
              </p:cNvSpPr>
              <p:nvPr/>
            </p:nvSpPr>
            <p:spPr bwMode="auto">
              <a:xfrm flipH="1" flipV="1">
                <a:off x="1353" y="2544"/>
                <a:ext cx="1531" cy="685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7903" name="Line 8"/>
              <p:cNvSpPr>
                <a:spLocks noChangeShapeType="1"/>
              </p:cNvSpPr>
              <p:nvPr/>
            </p:nvSpPr>
            <p:spPr bwMode="auto">
              <a:xfrm flipH="1">
                <a:off x="1296" y="3556"/>
                <a:ext cx="1560" cy="620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7904" name="Freeform 9"/>
              <p:cNvSpPr>
                <a:spLocks/>
              </p:cNvSpPr>
              <p:nvPr/>
            </p:nvSpPr>
            <p:spPr bwMode="auto">
              <a:xfrm>
                <a:off x="2827" y="3229"/>
                <a:ext cx="85" cy="327"/>
              </a:xfrm>
              <a:custGeom>
                <a:avLst/>
                <a:gdLst>
                  <a:gd name="T0" fmla="*/ 1 w 144"/>
                  <a:gd name="T1" fmla="*/ 0 h 480"/>
                  <a:gd name="T2" fmla="*/ 0 w 144"/>
                  <a:gd name="T3" fmla="*/ 1 h 480"/>
                  <a:gd name="T4" fmla="*/ 1 w 144"/>
                  <a:gd name="T5" fmla="*/ 1 h 480"/>
                  <a:gd name="T6" fmla="*/ 1 w 144"/>
                  <a:gd name="T7" fmla="*/ 1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480"/>
                  <a:gd name="T14" fmla="*/ 144 w 144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480">
                    <a:moveTo>
                      <a:pt x="96" y="0"/>
                    </a:moveTo>
                    <a:lnTo>
                      <a:pt x="0" y="288"/>
                    </a:lnTo>
                    <a:lnTo>
                      <a:pt x="144" y="192"/>
                    </a:lnTo>
                    <a:lnTo>
                      <a:pt x="96" y="480"/>
                    </a:lnTo>
                  </a:path>
                </a:pathLst>
              </a:custGeom>
              <a:noFill/>
              <a:ln w="3492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  <p:sp>
            <p:nvSpPr>
              <p:cNvPr id="37905" name="Text Box 10"/>
              <p:cNvSpPr txBox="1">
                <a:spLocks noChangeArrowheads="1"/>
              </p:cNvSpPr>
              <p:nvPr/>
            </p:nvSpPr>
            <p:spPr bwMode="auto">
              <a:xfrm>
                <a:off x="624" y="3264"/>
                <a:ext cx="183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700"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"/>
                  <a:defRPr sz="2200">
                    <a:solidFill>
                      <a:schemeClr val="tx2"/>
                    </a:solidFill>
                    <a:latin typeface="Georg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itchFamily="18" charset="2"/>
                  <a:buChar char=""/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itchFamily="2" charset="2"/>
                  <a:buChar char=""/>
                  <a:defRPr sz="2000">
                    <a:solidFill>
                      <a:schemeClr val="tx2"/>
                    </a:solidFill>
                    <a:latin typeface="Georg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800">
                    <a:latin typeface="Times New Roman" pitchFamily="18" charset="0"/>
                  </a:rPr>
                  <a:t>Input Environment</a:t>
                </a:r>
              </a:p>
            </p:txBody>
          </p:sp>
          <p:sp>
            <p:nvSpPr>
              <p:cNvPr id="37906" name="Text Box 11"/>
              <p:cNvSpPr txBox="1">
                <a:spLocks noChangeArrowheads="1"/>
              </p:cNvSpPr>
              <p:nvPr/>
            </p:nvSpPr>
            <p:spPr bwMode="auto">
              <a:xfrm>
                <a:off x="3408" y="3264"/>
                <a:ext cx="198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700"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"/>
                  <a:defRPr sz="2200">
                    <a:solidFill>
                      <a:schemeClr val="tx2"/>
                    </a:solidFill>
                    <a:latin typeface="Georg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itchFamily="18" charset="2"/>
                  <a:buChar char=""/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itchFamily="2" charset="2"/>
                  <a:buChar char=""/>
                  <a:defRPr sz="2000">
                    <a:solidFill>
                      <a:schemeClr val="tx2"/>
                    </a:solidFill>
                    <a:latin typeface="Georg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800">
                    <a:latin typeface="Times New Roman" pitchFamily="18" charset="0"/>
                  </a:rPr>
                  <a:t>Output Environment</a:t>
                </a:r>
              </a:p>
            </p:txBody>
          </p:sp>
        </p:grpSp>
        <p:sp>
          <p:nvSpPr>
            <p:cNvPr id="37898" name="Text Box 12"/>
            <p:cNvSpPr txBox="1">
              <a:spLocks noChangeArrowheads="1"/>
            </p:cNvSpPr>
            <p:nvPr/>
          </p:nvSpPr>
          <p:spPr bwMode="auto">
            <a:xfrm>
              <a:off x="240" y="2160"/>
              <a:ext cx="565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2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latin typeface="Times New Roman" pitchFamily="18" charset="0"/>
                </a:rPr>
                <a:t>New perspective, system is focus of two environments</a:t>
              </a:r>
            </a:p>
          </p:txBody>
        </p:sp>
      </p:grpSp>
      <p:grpSp>
        <p:nvGrpSpPr>
          <p:cNvPr id="37891" name="Group 13"/>
          <p:cNvGrpSpPr>
            <a:grpSpLocks/>
          </p:cNvGrpSpPr>
          <p:nvPr/>
        </p:nvGrpSpPr>
        <p:grpSpPr bwMode="auto">
          <a:xfrm>
            <a:off x="1752600" y="228600"/>
            <a:ext cx="9121775" cy="2962275"/>
            <a:chOff x="144" y="144"/>
            <a:chExt cx="5746" cy="1866"/>
          </a:xfrm>
        </p:grpSpPr>
        <p:grpSp>
          <p:nvGrpSpPr>
            <p:cNvPr id="37892" name="Group 14"/>
            <p:cNvGrpSpPr>
              <a:grpSpLocks/>
            </p:cNvGrpSpPr>
            <p:nvPr/>
          </p:nvGrpSpPr>
          <p:grpSpPr bwMode="auto">
            <a:xfrm>
              <a:off x="1248" y="480"/>
              <a:ext cx="2736" cy="1530"/>
              <a:chOff x="1344" y="1008"/>
              <a:chExt cx="2736" cy="1530"/>
            </a:xfrm>
          </p:grpSpPr>
          <p:sp>
            <p:nvSpPr>
              <p:cNvPr id="37894" name="AutoShape 15"/>
              <p:cNvSpPr>
                <a:spLocks noChangeArrowheads="1"/>
              </p:cNvSpPr>
              <p:nvPr/>
            </p:nvSpPr>
            <p:spPr bwMode="auto">
              <a:xfrm>
                <a:off x="2400" y="1460"/>
                <a:ext cx="672" cy="556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700"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"/>
                  <a:defRPr sz="2200">
                    <a:solidFill>
                      <a:schemeClr val="tx2"/>
                    </a:solidFill>
                    <a:latin typeface="Georg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itchFamily="18" charset="2"/>
                  <a:buChar char=""/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itchFamily="2" charset="2"/>
                  <a:buChar char=""/>
                  <a:defRPr sz="2000">
                    <a:solidFill>
                      <a:schemeClr val="tx2"/>
                    </a:solidFill>
                    <a:latin typeface="Georg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 dirty="0">
                    <a:latin typeface="Times New Roman" pitchFamily="18" charset="0"/>
                  </a:rPr>
                  <a:t>System</a:t>
                </a:r>
                <a:endParaRPr lang="en-US" alt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37895" name="AutoShape 16"/>
              <p:cNvSpPr>
                <a:spLocks noChangeArrowheads="1"/>
              </p:cNvSpPr>
              <p:nvPr/>
            </p:nvSpPr>
            <p:spPr bwMode="auto">
              <a:xfrm>
                <a:off x="1344" y="1008"/>
                <a:ext cx="2736" cy="148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700"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"/>
                  <a:defRPr sz="2200">
                    <a:solidFill>
                      <a:schemeClr val="tx2"/>
                    </a:solidFill>
                    <a:latin typeface="Georg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itchFamily="18" charset="2"/>
                  <a:buChar char=""/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itchFamily="2" charset="2"/>
                  <a:buChar char=""/>
                  <a:defRPr sz="2000">
                    <a:solidFill>
                      <a:schemeClr val="tx2"/>
                    </a:solidFill>
                    <a:latin typeface="Georg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800">
                  <a:latin typeface="Times New Roman" pitchFamily="18" charset="0"/>
                </a:endParaRPr>
              </a:p>
            </p:txBody>
          </p:sp>
          <p:sp>
            <p:nvSpPr>
              <p:cNvPr id="37896" name="Text Box 17"/>
              <p:cNvSpPr txBox="1">
                <a:spLocks noChangeArrowheads="1"/>
              </p:cNvSpPr>
              <p:nvPr/>
            </p:nvSpPr>
            <p:spPr bwMode="auto">
              <a:xfrm>
                <a:off x="1536" y="2208"/>
                <a:ext cx="1297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700">
                    <a:solidFill>
                      <a:schemeClr val="tx1"/>
                    </a:solidFill>
                    <a:latin typeface="Georgia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"/>
                  <a:defRPr sz="2200">
                    <a:solidFill>
                      <a:schemeClr val="tx2"/>
                    </a:solidFill>
                    <a:latin typeface="Georgia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itchFamily="18" charset="2"/>
                  <a:buChar char=""/>
                  <a:defRPr sz="2000">
                    <a:solidFill>
                      <a:schemeClr val="tx1"/>
                    </a:solidFill>
                    <a:latin typeface="Georgia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itchFamily="2" charset="2"/>
                  <a:buChar char=""/>
                  <a:defRPr sz="2000">
                    <a:solidFill>
                      <a:schemeClr val="tx2"/>
                    </a:solidFill>
                    <a:latin typeface="Georgia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>
                    <a:solidFill>
                      <a:schemeClr val="tx1"/>
                    </a:solidFill>
                    <a:latin typeface="Georgia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800">
                    <a:latin typeface="Times New Roman" pitchFamily="18" charset="0"/>
                  </a:rPr>
                  <a:t>Environment</a:t>
                </a:r>
              </a:p>
            </p:txBody>
          </p:sp>
        </p:grpSp>
        <p:sp>
          <p:nvSpPr>
            <p:cNvPr id="37893" name="Text Box 18"/>
            <p:cNvSpPr txBox="1">
              <a:spLocks noChangeArrowheads="1"/>
            </p:cNvSpPr>
            <p:nvPr/>
          </p:nvSpPr>
          <p:spPr bwMode="auto">
            <a:xfrm>
              <a:off x="144" y="144"/>
              <a:ext cx="574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700">
                  <a:solidFill>
                    <a:schemeClr val="tx1"/>
                  </a:solidFill>
                  <a:latin typeface="Georgia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"/>
                <a:defRPr sz="2200">
                  <a:solidFill>
                    <a:schemeClr val="tx2"/>
                  </a:solidFill>
                  <a:latin typeface="Georgia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itchFamily="18" charset="2"/>
                <a:buChar char=""/>
                <a:defRPr sz="2000">
                  <a:solidFill>
                    <a:schemeClr val="tx1"/>
                  </a:solidFill>
                  <a:latin typeface="Georgia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itchFamily="2" charset="2"/>
                <a:buChar char=""/>
                <a:defRPr sz="2000">
                  <a:solidFill>
                    <a:schemeClr val="tx2"/>
                  </a:solidFill>
                  <a:latin typeface="Georgia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>
                  <a:solidFill>
                    <a:schemeClr val="tx1"/>
                  </a:solidFill>
                  <a:latin typeface="Georgia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latin typeface="Times New Roman" pitchFamily="18" charset="0"/>
                </a:rPr>
                <a:t>Old perspective, dichotomy between system and environment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9FF65AB-31F0-4C5A-9B6A-592A0CF290F8}"/>
              </a:ext>
            </a:extLst>
          </p:cNvPr>
          <p:cNvSpPr txBox="1"/>
          <p:nvPr/>
        </p:nvSpPr>
        <p:spPr>
          <a:xfrm>
            <a:off x="1489807" y="4440237"/>
            <a:ext cx="2962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Where does it come from?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F6FC80-ED52-44C8-A89A-D52475F87703}"/>
              </a:ext>
            </a:extLst>
          </p:cNvPr>
          <p:cNvSpPr txBox="1"/>
          <p:nvPr/>
        </p:nvSpPr>
        <p:spPr>
          <a:xfrm>
            <a:off x="8241986" y="4360493"/>
            <a:ext cx="2079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Where does it go?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E11534-B217-3714-8936-B886ED58B9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8859" y="4440237"/>
            <a:ext cx="1883141" cy="224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3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Thermodynamic (energy) systems</a:t>
            </a:r>
            <a:r>
              <a:rPr lang="en-US" dirty="0"/>
              <a:t>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234363" cy="435133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is the ability to do work</a:t>
            </a:r>
          </a:p>
          <a:p>
            <a:pPr>
              <a:spcBef>
                <a:spcPct val="0"/>
              </a:spcBef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 of energy: potential, kinetic, thermal, chemical, electrical, etc.</a:t>
            </a:r>
          </a:p>
          <a:p>
            <a:pPr>
              <a:spcBef>
                <a:spcPct val="0"/>
              </a:spcBef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 of Thermodynamics: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energy cannot be created or destroyed</a:t>
            </a:r>
          </a:p>
          <a:p>
            <a:pPr>
              <a:spcBef>
                <a:spcPct val="0"/>
              </a:spcBef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 of Thermodynamics: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energy goes from a high quality to a lower quality during each energy transformation; while energy is conserved, it’s ability to due work decreases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641" y="2189741"/>
            <a:ext cx="5757863" cy="45280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429" y="90478"/>
            <a:ext cx="88902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OPEN SYSTEMS are characterized by the continual input, throughflow, and output of matter and energy – </a:t>
            </a:r>
          </a:p>
          <a:p>
            <a:r>
              <a:rPr lang="en-US" sz="3200" dirty="0"/>
              <a:t>ALL ENVIRONMENTAL SYSTEMS ARE OPEN SYSTEMS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990B50-7F86-4F7B-CCDD-45E61B89E3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887" y="3769612"/>
            <a:ext cx="2204085" cy="263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1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life?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99" y="2356941"/>
            <a:ext cx="8333273" cy="3541583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cs typeface="Times New Roman" panose="02020603050405020304" pitchFamily="18" charset="0"/>
              </a:rPr>
              <a:t>Biological systems build structure (they grow) and maintain (metabolize) complex structures within their boundaries by diverting high-quality energy and exporting low-quality.</a:t>
            </a:r>
          </a:p>
          <a:p>
            <a:pPr marL="0" indent="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“The device by which an organism maintains itself at a fairly high level of orderliness consists in continually sucking orderliness from its environment”	–Schrödinger. 1944. What is life? p.73.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B39A932-74B2-4E13-AC0B-3311F676B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2490" y="80109"/>
            <a:ext cx="2912356" cy="236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921" y="4751991"/>
            <a:ext cx="3209925" cy="1419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199" y="2610274"/>
            <a:ext cx="2778647" cy="181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2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system is an assemblage of parts that function in some way as a whole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34263" cy="4351338"/>
          </a:xfrm>
        </p:spPr>
        <p:txBody>
          <a:bodyPr/>
          <a:lstStyle/>
          <a:p>
            <a:r>
              <a:rPr lang="en-US" dirty="0"/>
              <a:t>Establish a system boundary</a:t>
            </a:r>
          </a:p>
          <a:p>
            <a:r>
              <a:rPr lang="en-US" dirty="0"/>
              <a:t>What are the parts inside the system?</a:t>
            </a:r>
          </a:p>
          <a:p>
            <a:r>
              <a:rPr lang="en-US" dirty="0"/>
              <a:t>How are they connected?</a:t>
            </a:r>
          </a:p>
          <a:p>
            <a:r>
              <a:rPr lang="en-US" dirty="0"/>
              <a:t>Receives inputs</a:t>
            </a:r>
          </a:p>
          <a:p>
            <a:r>
              <a:rPr lang="en-US" dirty="0"/>
              <a:t>Generates outputs</a:t>
            </a:r>
          </a:p>
          <a:p>
            <a:r>
              <a:rPr lang="en-US" dirty="0"/>
              <a:t>When outputs become inputs that is feedback – </a:t>
            </a:r>
          </a:p>
          <a:p>
            <a:pPr lvl="1"/>
            <a:r>
              <a:rPr lang="en-US" dirty="0"/>
              <a:t>posses capacity for self-organization (growth) and self-regulation (stability)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9834" y="1690688"/>
            <a:ext cx="2402032" cy="1908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0714" y="4001294"/>
            <a:ext cx="3603048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6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DCFB3BB118CB44B6C413571DD9D4BF" ma:contentTypeVersion="13" ma:contentTypeDescription="Create a new document." ma:contentTypeScope="" ma:versionID="6466605cb76aa99df4483d767fed8817">
  <xsd:schema xmlns:xsd="http://www.w3.org/2001/XMLSchema" xmlns:xs="http://www.w3.org/2001/XMLSchema" xmlns:p="http://schemas.microsoft.com/office/2006/metadata/properties" xmlns:ns3="1d73cb9e-0c2c-4a09-8eb0-28eaaf607d09" xmlns:ns4="d790e453-5fb7-4e38-871b-6f5636f07714" targetNamespace="http://schemas.microsoft.com/office/2006/metadata/properties" ma:root="true" ma:fieldsID="671f412b49b9dea8d037448f4bb67365" ns3:_="" ns4:_="">
    <xsd:import namespace="1d73cb9e-0c2c-4a09-8eb0-28eaaf607d09"/>
    <xsd:import namespace="d790e453-5fb7-4e38-871b-6f5636f0771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3cb9e-0c2c-4a09-8eb0-28eaaf607d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90e453-5fb7-4e38-871b-6f5636f077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869530-8B5F-420D-8656-3AB94EBDA7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73cb9e-0c2c-4a09-8eb0-28eaaf607d09"/>
    <ds:schemaRef ds:uri="d790e453-5fb7-4e38-871b-6f5636f077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7812E9-9C88-4256-9E1B-3EFB529FB578}">
  <ds:schemaRefs>
    <ds:schemaRef ds:uri="http://schemas.openxmlformats.org/package/2006/metadata/core-properties"/>
    <ds:schemaRef ds:uri="http://purl.org/dc/dcmitype/"/>
    <ds:schemaRef ds:uri="http://purl.org/dc/terms/"/>
    <ds:schemaRef ds:uri="d790e453-5fb7-4e38-871b-6f5636f07714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1d73cb9e-0c2c-4a09-8eb0-28eaaf607d0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1684942-D52A-4983-B04F-0F11A3FE12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3928</TotalTime>
  <Words>1554</Words>
  <Application>Microsoft Office PowerPoint</Application>
  <PresentationFormat>Widescreen</PresentationFormat>
  <Paragraphs>305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Lecture 1.2: Understanding systems</vt:lpstr>
      <vt:lpstr>Understanding SYSTEMS!</vt:lpstr>
      <vt:lpstr>Hierarchical Representation of Systems</vt:lpstr>
      <vt:lpstr>Hierarchy</vt:lpstr>
      <vt:lpstr>PowerPoint Presentation</vt:lpstr>
      <vt:lpstr>Thermodynamic (energy) systems-</vt:lpstr>
      <vt:lpstr>PowerPoint Presentation</vt:lpstr>
      <vt:lpstr>What is life?</vt:lpstr>
      <vt:lpstr>A system is an assemblage of parts that function in some way as a whole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Input-Output models – Box and arrow models</vt:lpstr>
      <vt:lpstr>Input Output models</vt:lpstr>
      <vt:lpstr>Input Output relations</vt:lpstr>
      <vt:lpstr>Input Output relations</vt:lpstr>
      <vt:lpstr>Input Output relations</vt:lpstr>
      <vt:lpstr>Input Output relations</vt:lpstr>
      <vt:lpstr>Practice making some input-output models of systems of your choice</vt:lpstr>
      <vt:lpstr>Exponential growth</vt:lpstr>
      <vt:lpstr>Exponential growth</vt:lpstr>
      <vt:lpstr>Exponential growth</vt:lpstr>
      <vt:lpstr>Exponential growth</vt:lpstr>
      <vt:lpstr>Exponential growth</vt:lpstr>
      <vt:lpstr>More practice problems – calculate the following:</vt:lpstr>
      <vt:lpstr>Exponential growth – unbound growth in the context of resource constraints</vt:lpstr>
      <vt:lpstr>Exponential growth</vt:lpstr>
      <vt:lpstr>Exponential growth</vt:lpstr>
      <vt:lpstr>Exponential Growth quotes</vt:lpstr>
      <vt:lpstr>Population Regulation</vt:lpstr>
      <vt:lpstr>Population change to carrying capacity</vt:lpstr>
      <vt:lpstr>Things to think about</vt:lpstr>
      <vt:lpstr>Things to think about</vt:lpstr>
      <vt:lpstr>PowerPoint Presentation</vt:lpstr>
    </vt:vector>
  </TitlesOfParts>
  <Company>Towson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Fath, Brian</dc:creator>
  <cp:lastModifiedBy>Fath, Brian</cp:lastModifiedBy>
  <cp:revision>36</cp:revision>
  <dcterms:created xsi:type="dcterms:W3CDTF">2021-01-25T18:08:18Z</dcterms:created>
  <dcterms:modified xsi:type="dcterms:W3CDTF">2024-02-29T16:50:48Z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0x010100BBDCFB3BB118CB44B6C413571DD9D4BF</vt:lpwstr>
  </property>
</Properties>
</file>