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7"/>
  </p:notesMasterIdLst>
  <p:handoutMasterIdLst>
    <p:handoutMasterId r:id="rId38"/>
  </p:handoutMasterIdLst>
  <p:sldIdLst>
    <p:sldId id="256" r:id="rId5"/>
    <p:sldId id="874" r:id="rId6"/>
    <p:sldId id="944" r:id="rId7"/>
    <p:sldId id="965" r:id="rId8"/>
    <p:sldId id="742" r:id="rId9"/>
    <p:sldId id="877" r:id="rId10"/>
    <p:sldId id="950" r:id="rId11"/>
    <p:sldId id="880" r:id="rId12"/>
    <p:sldId id="881" r:id="rId13"/>
    <p:sldId id="882" r:id="rId14"/>
    <p:sldId id="883" r:id="rId15"/>
    <p:sldId id="886" r:id="rId16"/>
    <p:sldId id="951" r:id="rId17"/>
    <p:sldId id="888" r:id="rId18"/>
    <p:sldId id="890" r:id="rId19"/>
    <p:sldId id="947" r:id="rId20"/>
    <p:sldId id="893" r:id="rId21"/>
    <p:sldId id="829" r:id="rId22"/>
    <p:sldId id="897" r:id="rId23"/>
    <p:sldId id="966" r:id="rId24"/>
    <p:sldId id="956" r:id="rId25"/>
    <p:sldId id="929" r:id="rId26"/>
    <p:sldId id="932" r:id="rId27"/>
    <p:sldId id="933" r:id="rId28"/>
    <p:sldId id="934" r:id="rId29"/>
    <p:sldId id="936" r:id="rId30"/>
    <p:sldId id="937" r:id="rId31"/>
    <p:sldId id="939" r:id="rId32"/>
    <p:sldId id="940" r:id="rId33"/>
    <p:sldId id="941" r:id="rId34"/>
    <p:sldId id="968" r:id="rId35"/>
    <p:sldId id="842" r:id="rId36"/>
  </p:sldIdLst>
  <p:sldSz cx="9144000" cy="6858000" type="screen4x3"/>
  <p:notesSz cx="10234613" cy="7099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B11"/>
    <a:srgbClr val="839913"/>
    <a:srgbClr val="6C9913"/>
    <a:srgbClr val="AAA97F"/>
    <a:srgbClr val="AAA97D"/>
    <a:srgbClr val="A09F6F"/>
    <a:srgbClr val="33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5" autoAdjust="0"/>
    <p:restoredTop sz="94941" autoAdjust="0"/>
  </p:normalViewPr>
  <p:slideViewPr>
    <p:cSldViewPr>
      <p:cViewPr varScale="1">
        <p:scale>
          <a:sx n="97" d="100"/>
          <a:sy n="97" d="100"/>
        </p:scale>
        <p:origin x="7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978"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p>
        </p:txBody>
      </p:sp>
      <p:sp>
        <p:nvSpPr>
          <p:cNvPr id="510979"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p>
        </p:txBody>
      </p:sp>
      <p:sp>
        <p:nvSpPr>
          <p:cNvPr id="510980"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p>
        </p:txBody>
      </p:sp>
      <p:sp>
        <p:nvSpPr>
          <p:cNvPr id="510981"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CB091030-303A-4FBE-9516-88E93E1D66C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p>
        </p:txBody>
      </p:sp>
      <p:sp>
        <p:nvSpPr>
          <p:cNvPr id="96259"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p>
        </p:txBody>
      </p:sp>
      <p:sp>
        <p:nvSpPr>
          <p:cNvPr id="3076" name="Rectangle 4"/>
          <p:cNvSpPr>
            <a:spLocks noGrp="1" noRot="1" noChangeAspect="1" noChangeArrowheads="1" noTextEdit="1"/>
          </p:cNvSpPr>
          <p:nvPr>
            <p:ph type="sldImg" idx="2"/>
          </p:nvPr>
        </p:nvSpPr>
        <p:spPr bwMode="auto">
          <a:xfrm>
            <a:off x="3341688" y="531813"/>
            <a:ext cx="3549650" cy="2662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1023938" y="3371850"/>
            <a:ext cx="8186737" cy="31956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p:cNvSpPr>
            <a:spLocks noGrp="1" noChangeArrowheads="1"/>
          </p:cNvSpPr>
          <p:nvPr>
            <p:ph type="ftr" sz="quarter" idx="4"/>
          </p:nvPr>
        </p:nvSpPr>
        <p:spPr bwMode="auto">
          <a:xfrm>
            <a:off x="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p>
        </p:txBody>
      </p:sp>
      <p:sp>
        <p:nvSpPr>
          <p:cNvPr id="96263" name="Rectangle 7"/>
          <p:cNvSpPr>
            <a:spLocks noGrp="1" noChangeArrowheads="1"/>
          </p:cNvSpPr>
          <p:nvPr>
            <p:ph type="sldNum" sz="quarter" idx="5"/>
          </p:nvPr>
        </p:nvSpPr>
        <p:spPr bwMode="auto">
          <a:xfrm>
            <a:off x="579755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D3A6F5D8-9E3A-477A-8D0E-BB088178D6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0FA109-0CD8-4C2D-8BD2-DF67A9E3F034}" type="slidenum">
              <a:rPr lang="en-US" altLang="en-US" sz="1300"/>
              <a:pPr>
                <a:spcBef>
                  <a:spcPct val="0"/>
                </a:spcBef>
              </a:pPr>
              <a:t>10</a:t>
            </a:fld>
            <a:endParaRPr lang="en-US" altLang="en-US" sz="13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most water use (70% worldwide) is for agriculture.</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0AFEA0-5018-4B9B-AAD8-7D032B588D3F}" type="slidenum">
              <a:rPr lang="en-US" altLang="en-US" sz="1300"/>
              <a:pPr>
                <a:spcBef>
                  <a:spcPct val="0"/>
                </a:spcBef>
              </a:pPr>
              <a:t>11</a:t>
            </a:fld>
            <a:endParaRPr lang="en-US" alt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Synthetic N was first manufactured in 1913.</a:t>
            </a:r>
          </a:p>
          <a:p>
            <a:pPr eaLnBrk="1" hangingPunct="1"/>
            <a:r>
              <a:rPr lang="en-US" altLang="en-US"/>
              <a:t>Since 1750, the atmospheric concentration of carbon dioxide has increased by about 32% (from about 280 to 376 parts per million in 2003), primarily due to the combustion of fossil fuels and land use changes.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9410" name="Rectangle 2"/>
          <p:cNvSpPr>
            <a:spLocks noGrp="1" noChangeArrowheads="1"/>
          </p:cNvSpPr>
          <p:nvPr>
            <p:ph type="ctrTitle"/>
          </p:nvPr>
        </p:nvSpPr>
        <p:spPr>
          <a:xfrm>
            <a:off x="685800" y="1447800"/>
            <a:ext cx="8077200" cy="2590800"/>
          </a:xfrm>
        </p:spPr>
        <p:txBody>
          <a:bodyPr anchor="b" anchorCtr="1"/>
          <a:lstStyle>
            <a:lvl1pPr algn="ctr">
              <a:defRPr sz="5400"/>
            </a:lvl1pPr>
          </a:lstStyle>
          <a:p>
            <a:r>
              <a:rPr lang="en-US"/>
              <a:t>This is Where the Slideshow Title Goes</a:t>
            </a:r>
          </a:p>
        </p:txBody>
      </p:sp>
      <p:sp>
        <p:nvSpPr>
          <p:cNvPr id="1169411" name="Rectangle 3"/>
          <p:cNvSpPr>
            <a:spLocks noGrp="1" noChangeArrowheads="1"/>
          </p:cNvSpPr>
          <p:nvPr>
            <p:ph type="subTitle" idx="1"/>
          </p:nvPr>
        </p:nvSpPr>
        <p:spPr>
          <a:xfrm>
            <a:off x="685800" y="4038600"/>
            <a:ext cx="8077200" cy="1600200"/>
          </a:xfrm>
        </p:spPr>
        <p:txBody>
          <a:bodyPr anchorCtr="1"/>
          <a:lstStyle>
            <a:lvl1pPr marL="0" indent="0" algn="ctr">
              <a:defRPr/>
            </a:lvl1pPr>
          </a:lstStyle>
          <a:p>
            <a:r>
              <a:rPr lang="en-US"/>
              <a:t>This is Where the Subtitle Goes</a:t>
            </a:r>
          </a:p>
        </p:txBody>
      </p:sp>
    </p:spTree>
    <p:extLst>
      <p:ext uri="{BB962C8B-B14F-4D97-AF65-F5344CB8AC3E}">
        <p14:creationId xmlns:p14="http://schemas.microsoft.com/office/powerpoint/2010/main" val="396102030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172123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25413"/>
            <a:ext cx="2057400"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5413"/>
            <a:ext cx="6019800"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3855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5413"/>
            <a:ext cx="8229600" cy="1020762"/>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4038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02868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5413"/>
            <a:ext cx="8229600" cy="1020762"/>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4038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0"/>
            <a:ext cx="40386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4165600"/>
            <a:ext cx="40386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55543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5413"/>
            <a:ext cx="8229600" cy="1020762"/>
          </a:xfrm>
        </p:spPr>
        <p:txBody>
          <a:bodyPr/>
          <a:lstStyle/>
          <a:p>
            <a:r>
              <a:rPr lang="en-US"/>
              <a:t>Click to edit Master title style</a:t>
            </a:r>
          </a:p>
        </p:txBody>
      </p:sp>
      <p:sp>
        <p:nvSpPr>
          <p:cNvPr id="3" name="Table Placeholder 2"/>
          <p:cNvSpPr>
            <a:spLocks noGrp="1"/>
          </p:cNvSpPr>
          <p:nvPr>
            <p:ph type="tbl" idx="1"/>
          </p:nvPr>
        </p:nvSpPr>
        <p:spPr>
          <a:xfrm>
            <a:off x="685800" y="1600200"/>
            <a:ext cx="8229600" cy="4978400"/>
          </a:xfrm>
        </p:spPr>
        <p:txBody>
          <a:bodyPr/>
          <a:lstStyle/>
          <a:p>
            <a:pPr lvl="0"/>
            <a:endParaRPr lang="en-US" noProof="0"/>
          </a:p>
        </p:txBody>
      </p:sp>
    </p:spTree>
    <p:extLst>
      <p:ext uri="{BB962C8B-B14F-4D97-AF65-F5344CB8AC3E}">
        <p14:creationId xmlns:p14="http://schemas.microsoft.com/office/powerpoint/2010/main" val="366457138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25413"/>
            <a:ext cx="8229600" cy="1020762"/>
          </a:xfrm>
        </p:spPr>
        <p:txBody>
          <a:bodyPr/>
          <a:lstStyle/>
          <a:p>
            <a:r>
              <a:rPr lang="en-US"/>
              <a:t>Click to edit Master title style</a:t>
            </a:r>
          </a:p>
        </p:txBody>
      </p:sp>
      <p:sp>
        <p:nvSpPr>
          <p:cNvPr id="3" name="Content Placeholder 2"/>
          <p:cNvSpPr>
            <a:spLocks noGrp="1"/>
          </p:cNvSpPr>
          <p:nvPr>
            <p:ph sz="quarter" idx="1"/>
          </p:nvPr>
        </p:nvSpPr>
        <p:spPr>
          <a:xfrm>
            <a:off x="685800" y="1600200"/>
            <a:ext cx="40386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0"/>
            <a:ext cx="40386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65600"/>
            <a:ext cx="40386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76800" y="4165600"/>
            <a:ext cx="40386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56568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30330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925432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71043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14980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03145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61234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938235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5440327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600200"/>
            <a:ext cx="82296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 Heading</a:t>
            </a:r>
          </a:p>
          <a:p>
            <a:pPr lvl="1"/>
            <a:r>
              <a:rPr lang="en-US" altLang="en-US"/>
              <a:t>Bullets</a:t>
            </a:r>
          </a:p>
          <a:p>
            <a:pPr lvl="2"/>
            <a:r>
              <a:rPr lang="en-US" altLang="en-US"/>
              <a:t>Sub-bullets</a:t>
            </a:r>
          </a:p>
          <a:p>
            <a:pPr lvl="3"/>
            <a:r>
              <a:rPr lang="en-US" altLang="en-US"/>
              <a:t>If you have anything at this level,</a:t>
            </a:r>
          </a:p>
          <a:p>
            <a:pPr lvl="4"/>
            <a:r>
              <a:rPr lang="en-US" altLang="en-US"/>
              <a:t>your slide is too busy</a:t>
            </a:r>
          </a:p>
        </p:txBody>
      </p:sp>
      <p:sp>
        <p:nvSpPr>
          <p:cNvPr id="1027" name="Rectangle 5"/>
          <p:cNvSpPr>
            <a:spLocks noGrp="1" noChangeArrowheads="1"/>
          </p:cNvSpPr>
          <p:nvPr>
            <p:ph type="title"/>
          </p:nvPr>
        </p:nvSpPr>
        <p:spPr bwMode="auto">
          <a:xfrm>
            <a:off x="685800" y="125413"/>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Put Slide Title Here</a:t>
            </a:r>
          </a:p>
        </p:txBody>
      </p:sp>
    </p:spTree>
  </p:cSld>
  <p:clrMap bg1="lt1" tx1="dk1" bg2="lt2" tx2="dk2" accent1="accent1" accent2="accent2" accent3="accent3" accent4="accent4" accent5="accent5" accent6="accent6" hlink="hlink" folHlink="folHlink"/>
  <p:sldLayoutIdLst>
    <p:sldLayoutId id="2147483733"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p:wipe dir="r"/>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Georgia" pitchFamily="18" charset="0"/>
        </a:defRPr>
      </a:lvl2pPr>
      <a:lvl3pPr algn="l" rtl="0" eaLnBrk="0" fontAlgn="base" hangingPunct="0">
        <a:spcBef>
          <a:spcPct val="0"/>
        </a:spcBef>
        <a:spcAft>
          <a:spcPct val="0"/>
        </a:spcAft>
        <a:defRPr sz="3600">
          <a:solidFill>
            <a:schemeClr val="tx2"/>
          </a:solidFill>
          <a:latin typeface="Georgia" pitchFamily="18" charset="0"/>
        </a:defRPr>
      </a:lvl3pPr>
      <a:lvl4pPr algn="l" rtl="0" eaLnBrk="0" fontAlgn="base" hangingPunct="0">
        <a:spcBef>
          <a:spcPct val="0"/>
        </a:spcBef>
        <a:spcAft>
          <a:spcPct val="0"/>
        </a:spcAft>
        <a:defRPr sz="3600">
          <a:solidFill>
            <a:schemeClr val="tx2"/>
          </a:solidFill>
          <a:latin typeface="Georgia" pitchFamily="18" charset="0"/>
        </a:defRPr>
      </a:lvl4pPr>
      <a:lvl5pPr algn="l" rtl="0" eaLnBrk="0" fontAlgn="base" hangingPunct="0">
        <a:spcBef>
          <a:spcPct val="0"/>
        </a:spcBef>
        <a:spcAft>
          <a:spcPct val="0"/>
        </a:spcAft>
        <a:defRPr sz="3600">
          <a:solidFill>
            <a:schemeClr val="tx2"/>
          </a:solidFill>
          <a:latin typeface="Georgia" pitchFamily="18" charset="0"/>
        </a:defRPr>
      </a:lvl5pPr>
      <a:lvl6pPr marL="457200" algn="l" rtl="0" fontAlgn="base">
        <a:spcBef>
          <a:spcPct val="0"/>
        </a:spcBef>
        <a:spcAft>
          <a:spcPct val="0"/>
        </a:spcAft>
        <a:defRPr sz="3600">
          <a:solidFill>
            <a:schemeClr val="tx2"/>
          </a:solidFill>
          <a:latin typeface="Georgia" pitchFamily="18" charset="0"/>
        </a:defRPr>
      </a:lvl6pPr>
      <a:lvl7pPr marL="914400" algn="l" rtl="0" fontAlgn="base">
        <a:spcBef>
          <a:spcPct val="0"/>
        </a:spcBef>
        <a:spcAft>
          <a:spcPct val="0"/>
        </a:spcAft>
        <a:defRPr sz="3600">
          <a:solidFill>
            <a:schemeClr val="tx2"/>
          </a:solidFill>
          <a:latin typeface="Georgia" pitchFamily="18" charset="0"/>
        </a:defRPr>
      </a:lvl7pPr>
      <a:lvl8pPr marL="1371600" algn="l" rtl="0" fontAlgn="base">
        <a:spcBef>
          <a:spcPct val="0"/>
        </a:spcBef>
        <a:spcAft>
          <a:spcPct val="0"/>
        </a:spcAft>
        <a:defRPr sz="3600">
          <a:solidFill>
            <a:schemeClr val="tx2"/>
          </a:solidFill>
          <a:latin typeface="Georgia" pitchFamily="18" charset="0"/>
        </a:defRPr>
      </a:lvl8pPr>
      <a:lvl9pPr marL="1828800" algn="l" rtl="0" fontAlgn="base">
        <a:spcBef>
          <a:spcPct val="0"/>
        </a:spcBef>
        <a:spcAft>
          <a:spcPct val="0"/>
        </a:spcAft>
        <a:defRPr sz="3600">
          <a:solidFill>
            <a:schemeClr val="tx2"/>
          </a:solidFill>
          <a:latin typeface="Georgia" pitchFamily="18" charset="0"/>
        </a:defRPr>
      </a:lvl9pPr>
    </p:titleStyle>
    <p:body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j-lt"/>
        </a:defRPr>
      </a:lvl2pPr>
      <a:lvl3pPr marL="1143000" indent="-228600" algn="l" rtl="0" eaLnBrk="0" fontAlgn="base" hangingPunct="0">
        <a:spcBef>
          <a:spcPct val="20000"/>
        </a:spcBef>
        <a:spcAft>
          <a:spcPct val="0"/>
        </a:spcAft>
        <a:buFont typeface="Arial" panose="020B0604020202020204" pitchFamily="34" charset="0"/>
        <a:buChar char="·"/>
        <a:defRPr sz="2000" i="1">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9938" y="2506663"/>
            <a:ext cx="7772400" cy="2457450"/>
          </a:xfrm>
          <a:noFill/>
        </p:spPr>
        <p:txBody>
          <a:bodyPr anchor="ctr" anchorCtr="0"/>
          <a:lstStyle/>
          <a:p>
            <a:pPr eaLnBrk="1" hangingPunct="1">
              <a:lnSpc>
                <a:spcPct val="110000"/>
              </a:lnSpc>
            </a:pPr>
            <a:r>
              <a:rPr lang="en-US" altLang="en-US" sz="4400"/>
              <a:t>Millennium Ecosystem Assessment Findings</a:t>
            </a:r>
            <a:endParaRPr lang="en-US" altLang="en-US" sz="4800"/>
          </a:p>
        </p:txBody>
      </p:sp>
      <p:sp>
        <p:nvSpPr>
          <p:cNvPr id="5123" name="Rectangle 3"/>
          <p:cNvSpPr>
            <a:spLocks noGrp="1" noChangeArrowheads="1"/>
          </p:cNvSpPr>
          <p:nvPr>
            <p:ph type="subTitle" idx="1"/>
          </p:nvPr>
        </p:nvSpPr>
        <p:spPr>
          <a:xfrm>
            <a:off x="1371600" y="3765550"/>
            <a:ext cx="7696200" cy="2582863"/>
          </a:xfrm>
        </p:spPr>
        <p:txBody>
          <a:bodyPr/>
          <a:lstStyle/>
          <a:p>
            <a:pPr eaLnBrk="1" hangingPunct="1"/>
            <a:endParaRPr lang="en-US" altLang="en-US" sz="2800" b="0"/>
          </a:p>
          <a:p>
            <a:pPr eaLnBrk="1" hangingPunct="1"/>
            <a:endParaRPr lang="en-US" altLang="en-US" sz="2800" b="0"/>
          </a:p>
          <a:p>
            <a:pPr eaLnBrk="1" hangingPunct="1"/>
            <a:endParaRPr lang="en-US" altLang="en-US" sz="2800" b="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noFill/>
        </p:spPr>
        <p:txBody>
          <a:bodyPr/>
          <a:lstStyle/>
          <a:p>
            <a:pPr eaLnBrk="1" hangingPunct="1"/>
            <a:r>
              <a:rPr lang="en-US" altLang="en-US"/>
              <a:t>Unprecedented change: Ecosystems </a:t>
            </a:r>
          </a:p>
        </p:txBody>
      </p:sp>
      <p:sp>
        <p:nvSpPr>
          <p:cNvPr id="14339" name="Rectangle 3"/>
          <p:cNvSpPr>
            <a:spLocks noGrp="1" noChangeArrowheads="1"/>
          </p:cNvSpPr>
          <p:nvPr>
            <p:ph type="body" sz="half" idx="1"/>
          </p:nvPr>
        </p:nvSpPr>
        <p:spPr>
          <a:xfrm>
            <a:off x="269875" y="1393825"/>
            <a:ext cx="4032250" cy="5184775"/>
          </a:xfrm>
        </p:spPr>
        <p:txBody>
          <a:bodyPr/>
          <a:lstStyle/>
          <a:p>
            <a:pPr lvl="1" eaLnBrk="1" hangingPunct="1"/>
            <a:r>
              <a:rPr lang="en-US" altLang="en-US" sz="2000"/>
              <a:t>20% of the world’s coral reefs were lost and 20% degraded in the last several decades</a:t>
            </a:r>
          </a:p>
          <a:p>
            <a:pPr lvl="1" eaLnBrk="1" hangingPunct="1"/>
            <a:r>
              <a:rPr lang="en-US" altLang="en-US" sz="2000"/>
              <a:t>35% of mangrove area has been lost in the last several decades</a:t>
            </a:r>
          </a:p>
          <a:p>
            <a:pPr lvl="1" eaLnBrk="1" hangingPunct="1"/>
            <a:r>
              <a:rPr lang="en-US" altLang="en-US" sz="2000"/>
              <a:t>Amount of water in reservoirs quadrupled since 1960</a:t>
            </a:r>
          </a:p>
          <a:p>
            <a:pPr lvl="1" eaLnBrk="1" hangingPunct="1"/>
            <a:r>
              <a:rPr lang="en-US" altLang="en-US" sz="2000"/>
              <a:t>Withdrawals from rivers and lakes doubled since 1960</a:t>
            </a:r>
          </a:p>
        </p:txBody>
      </p:sp>
      <p:sp>
        <p:nvSpPr>
          <p:cNvPr id="14340" name="Text Box 8"/>
          <p:cNvSpPr txBox="1">
            <a:spLocks noChangeArrowheads="1"/>
          </p:cNvSpPr>
          <p:nvPr/>
        </p:nvSpPr>
        <p:spPr bwMode="auto">
          <a:xfrm>
            <a:off x="4725988" y="5238750"/>
            <a:ext cx="437991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sz="1600"/>
              <a:t>Intercepted Continental Runoff: </a:t>
            </a:r>
          </a:p>
          <a:p>
            <a:pPr algn="ctr" eaLnBrk="1" hangingPunct="1">
              <a:lnSpc>
                <a:spcPct val="80000"/>
              </a:lnSpc>
              <a:spcBef>
                <a:spcPct val="0"/>
              </a:spcBef>
            </a:pPr>
            <a:r>
              <a:rPr lang="en-US" altLang="en-US" sz="1600"/>
              <a:t>3-6 times as much water in reservoirs as in natural rivers</a:t>
            </a:r>
          </a:p>
          <a:p>
            <a:pPr algn="ctr" eaLnBrk="1" hangingPunct="1">
              <a:spcBef>
                <a:spcPct val="50000"/>
              </a:spcBef>
            </a:pPr>
            <a:r>
              <a:rPr lang="en-US" altLang="en-US" sz="1600" b="0">
                <a:solidFill>
                  <a:schemeClr val="tx2"/>
                </a:solidFill>
                <a:latin typeface="Georgia" panose="02040502050405020303" pitchFamily="18" charset="0"/>
              </a:rPr>
              <a:t>(Data from a subset of large reservoirs totaling ~65% of the global total storage)</a:t>
            </a:r>
          </a:p>
        </p:txBody>
      </p:sp>
      <p:pic>
        <p:nvPicPr>
          <p:cNvPr id="14341" name="Picture 10" descr="gene-fig-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51691"/>
          <a:stretch>
            <a:fillRect/>
          </a:stretch>
        </p:blipFill>
        <p:spPr>
          <a:xfrm>
            <a:off x="5475288" y="1600200"/>
            <a:ext cx="2592387" cy="3557588"/>
          </a:xfrm>
          <a:noFill/>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noFill/>
        </p:spPr>
        <p:txBody>
          <a:bodyPr/>
          <a:lstStyle/>
          <a:p>
            <a:pPr eaLnBrk="1" hangingPunct="1"/>
            <a:r>
              <a:rPr lang="en-US" altLang="en-US"/>
              <a:t>Unprecedented change: Biogeochemical Cycles</a:t>
            </a:r>
          </a:p>
        </p:txBody>
      </p:sp>
      <p:sp>
        <p:nvSpPr>
          <p:cNvPr id="16387" name="Rectangle 3"/>
          <p:cNvSpPr>
            <a:spLocks noGrp="1" noChangeArrowheads="1"/>
          </p:cNvSpPr>
          <p:nvPr>
            <p:ph type="body" sz="half" idx="1"/>
          </p:nvPr>
        </p:nvSpPr>
        <p:spPr>
          <a:xfrm>
            <a:off x="685800" y="1600200"/>
            <a:ext cx="4032250" cy="4978400"/>
          </a:xfrm>
        </p:spPr>
        <p:txBody>
          <a:bodyPr/>
          <a:lstStyle/>
          <a:p>
            <a:pPr marL="0" indent="0" eaLnBrk="1" hangingPunct="1">
              <a:lnSpc>
                <a:spcPct val="90000"/>
              </a:lnSpc>
            </a:pPr>
            <a:r>
              <a:rPr lang="en-US" altLang="en-US" sz="1600"/>
              <a:t>Since 1960:</a:t>
            </a:r>
          </a:p>
          <a:p>
            <a:pPr marL="446088" lvl="1" eaLnBrk="1" hangingPunct="1">
              <a:lnSpc>
                <a:spcPct val="90000"/>
              </a:lnSpc>
            </a:pPr>
            <a:r>
              <a:rPr lang="en-US" altLang="en-US" sz="2000"/>
              <a:t>Flows of biologically available nitrogen in terrestrial ecosystems doubled</a:t>
            </a:r>
          </a:p>
          <a:p>
            <a:pPr marL="446088" lvl="1" eaLnBrk="1" hangingPunct="1">
              <a:lnSpc>
                <a:spcPct val="90000"/>
              </a:lnSpc>
            </a:pPr>
            <a:r>
              <a:rPr lang="en-US" altLang="en-US" sz="2000"/>
              <a:t>Flows of phosphorus tripled</a:t>
            </a:r>
          </a:p>
          <a:p>
            <a:pPr marL="446088" lvl="1" eaLnBrk="1" hangingPunct="1">
              <a:lnSpc>
                <a:spcPct val="90000"/>
              </a:lnSpc>
              <a:buFont typeface="Wingdings" panose="05000000000000000000" pitchFamily="2" charset="2"/>
              <a:buNone/>
            </a:pPr>
            <a:endParaRPr lang="en-US" altLang="en-US" sz="2000"/>
          </a:p>
          <a:p>
            <a:pPr marL="0" indent="0" eaLnBrk="1" hangingPunct="1"/>
            <a:r>
              <a:rPr lang="en-US" altLang="en-US" sz="1600"/>
              <a:t>&gt; 50% of all the synthetic nitrogen fertilizer ever used has been used since 1985</a:t>
            </a:r>
          </a:p>
          <a:p>
            <a:pPr marL="0" indent="0" eaLnBrk="1" hangingPunct="1"/>
            <a:endParaRPr lang="en-US" altLang="en-US" sz="1600"/>
          </a:p>
          <a:p>
            <a:pPr marL="0" indent="0" eaLnBrk="1" hangingPunct="1"/>
            <a:r>
              <a:rPr lang="en-US" altLang="en-US" sz="1600"/>
              <a:t>60% of the increase in the atmospheric concentration of CO</a:t>
            </a:r>
            <a:r>
              <a:rPr lang="en-US" altLang="en-US" sz="1600" baseline="-25000"/>
              <a:t>2</a:t>
            </a:r>
            <a:r>
              <a:rPr lang="en-US" altLang="en-US" sz="1600"/>
              <a:t> since 1750 has taken place since 1959</a:t>
            </a:r>
          </a:p>
          <a:p>
            <a:pPr marL="0" indent="0" eaLnBrk="1" hangingPunct="1">
              <a:lnSpc>
                <a:spcPct val="90000"/>
              </a:lnSpc>
            </a:pPr>
            <a:endParaRPr lang="en-US" altLang="en-US" sz="1600"/>
          </a:p>
        </p:txBody>
      </p:sp>
      <p:sp>
        <p:nvSpPr>
          <p:cNvPr id="16388" name="Text Box 7"/>
          <p:cNvSpPr txBox="1">
            <a:spLocks noChangeArrowheads="1"/>
          </p:cNvSpPr>
          <p:nvPr/>
        </p:nvSpPr>
        <p:spPr bwMode="auto">
          <a:xfrm>
            <a:off x="4918075" y="5080000"/>
            <a:ext cx="42259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en-US" altLang="en-US" sz="1800">
                <a:solidFill>
                  <a:schemeClr val="tx2"/>
                </a:solidFill>
              </a:rPr>
              <a:t>Human-produced Reactive Nitrogen</a:t>
            </a:r>
          </a:p>
          <a:p>
            <a:pPr algn="ctr" eaLnBrk="1" hangingPunct="1">
              <a:spcBef>
                <a:spcPct val="50000"/>
              </a:spcBef>
            </a:pPr>
            <a:r>
              <a:rPr lang="en-US" altLang="en-US" sz="1600" b="0">
                <a:solidFill>
                  <a:schemeClr val="tx2"/>
                </a:solidFill>
                <a:latin typeface="Georgia" panose="02040502050405020303" pitchFamily="18" charset="0"/>
              </a:rPr>
              <a:t>Humans produce as much biologically available N as all natural pathways and this may grow a further 65% by 2050</a:t>
            </a:r>
          </a:p>
        </p:txBody>
      </p:sp>
      <p:pic>
        <p:nvPicPr>
          <p:cNvPr id="16389" name="Picture 9" descr="gene-fig-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73700" y="1470025"/>
            <a:ext cx="2994025" cy="3648075"/>
          </a:xfrm>
          <a:noFill/>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noFill/>
        </p:spPr>
        <p:txBody>
          <a:bodyPr/>
          <a:lstStyle/>
          <a:p>
            <a:pPr eaLnBrk="1" hangingPunct="1"/>
            <a:r>
              <a:rPr lang="en-US" altLang="en-US"/>
              <a:t>Significant and largely irreversible changes to species diversity</a:t>
            </a:r>
          </a:p>
        </p:txBody>
      </p:sp>
      <p:sp>
        <p:nvSpPr>
          <p:cNvPr id="18435" name="Rectangle 7"/>
          <p:cNvSpPr>
            <a:spLocks noGrp="1" noChangeArrowheads="1"/>
          </p:cNvSpPr>
          <p:nvPr>
            <p:ph type="body" sz="half" idx="1"/>
          </p:nvPr>
        </p:nvSpPr>
        <p:spPr/>
        <p:txBody>
          <a:bodyPr/>
          <a:lstStyle/>
          <a:p>
            <a:pPr marL="400050" lvl="1" eaLnBrk="1" hangingPunct="1"/>
            <a:r>
              <a:rPr lang="en-US" altLang="en-US" sz="1800"/>
              <a:t>Humans have increased the species extinction rate by as much as 1,000 times over background rates typical over the planet’s history (</a:t>
            </a:r>
            <a:r>
              <a:rPr lang="en-US" altLang="en-US" sz="1800" i="1"/>
              <a:t>medium certainty)</a:t>
            </a:r>
            <a:endParaRPr lang="en-US" altLang="en-US" sz="1800"/>
          </a:p>
          <a:p>
            <a:pPr marL="400050" lvl="1" eaLnBrk="1" hangingPunct="1"/>
            <a:r>
              <a:rPr lang="en-US" altLang="en-US" sz="1800"/>
              <a:t>10–30% of mammal, bird, and amphibian species are currently threatened with extinction (</a:t>
            </a:r>
            <a:r>
              <a:rPr lang="en-US" altLang="en-US" sz="1800" i="1"/>
              <a:t>medium to high certainty)</a:t>
            </a:r>
            <a:endParaRPr lang="en-US" altLang="en-US" sz="1800"/>
          </a:p>
        </p:txBody>
      </p:sp>
      <p:pic>
        <p:nvPicPr>
          <p:cNvPr id="18436" name="Picture 8" descr="gene-fig-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64088" y="1585913"/>
            <a:ext cx="4038600" cy="3484562"/>
          </a:xfrm>
          <a:noFill/>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body" idx="1"/>
          </p:nvPr>
        </p:nvSpPr>
        <p:spPr/>
        <p:txBody>
          <a:bodyPr/>
          <a:lstStyle/>
          <a:p>
            <a:pPr marL="609600" indent="-609600" eaLnBrk="1" hangingPunct="1"/>
            <a:r>
              <a:rPr lang="en-US" altLang="en-US"/>
              <a:t>1.  Ecosystem Changes in Last 50 Years</a:t>
            </a:r>
          </a:p>
          <a:p>
            <a:pPr marL="609600" indent="-609600" eaLnBrk="1" hangingPunct="1"/>
            <a:r>
              <a:rPr lang="en-US" altLang="en-US"/>
              <a:t>2.  Gains and Losses from Ecosystem Change</a:t>
            </a:r>
          </a:p>
          <a:p>
            <a:pPr marL="914400" lvl="1" indent="-457200" eaLnBrk="1" hangingPunct="1">
              <a:buFont typeface="Wingdings" panose="05000000000000000000" pitchFamily="2" charset="2"/>
              <a:buNone/>
            </a:pPr>
            <a:r>
              <a:rPr lang="en-US" altLang="en-US" sz="2000" i="1"/>
              <a:t>Three major problems may decrease long-term benefits</a:t>
            </a:r>
          </a:p>
          <a:p>
            <a:pPr marL="914400" lvl="1" indent="-457200" eaLnBrk="1" hangingPunct="1"/>
            <a:r>
              <a:rPr lang="en-US" altLang="en-US"/>
              <a:t>Degradation of Ecosystem Services</a:t>
            </a:r>
          </a:p>
          <a:p>
            <a:pPr marL="914400" lvl="1" indent="-457200" eaLnBrk="1" hangingPunct="1"/>
            <a:r>
              <a:rPr lang="en-US" altLang="en-US"/>
              <a:t>Increased Likelihood of Nonlinear Changes</a:t>
            </a:r>
          </a:p>
          <a:p>
            <a:pPr marL="914400" lvl="1" indent="-457200" eaLnBrk="1" hangingPunct="1"/>
            <a:r>
              <a:rPr lang="en-US" altLang="en-US"/>
              <a:t>Exacerbation of Poverty for Some People</a:t>
            </a:r>
          </a:p>
          <a:p>
            <a:pPr marL="609600" indent="-609600" eaLnBrk="1" hangingPunct="1"/>
            <a:r>
              <a:rPr lang="en-US" altLang="en-US"/>
              <a:t>3.  Ecosystem Prospects for Next 50 Years</a:t>
            </a:r>
          </a:p>
          <a:p>
            <a:pPr marL="609600" indent="-609600" eaLnBrk="1" hangingPunct="1"/>
            <a:r>
              <a:rPr lang="en-US" altLang="en-US"/>
              <a:t>4.  Reversing Ecosystem Degradation</a:t>
            </a:r>
          </a:p>
        </p:txBody>
      </p:sp>
      <p:sp>
        <p:nvSpPr>
          <p:cNvPr id="19459" name="Rectangle 2"/>
          <p:cNvSpPr>
            <a:spLocks noChangeArrowheads="1"/>
          </p:cNvSpPr>
          <p:nvPr/>
        </p:nvSpPr>
        <p:spPr bwMode="auto">
          <a:xfrm>
            <a:off x="693738" y="2084388"/>
            <a:ext cx="8026400" cy="4222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sp>
        <p:nvSpPr>
          <p:cNvPr id="19460" name="Rectangle 3"/>
          <p:cNvSpPr>
            <a:spLocks noGrp="1" noChangeArrowheads="1"/>
          </p:cNvSpPr>
          <p:nvPr>
            <p:ph type="title"/>
          </p:nvPr>
        </p:nvSpPr>
        <p:spPr/>
        <p:txBody>
          <a:bodyPr/>
          <a:lstStyle/>
          <a:p>
            <a:pPr eaLnBrk="1" hangingPunct="1"/>
            <a:r>
              <a:rPr lang="en-US" altLang="en-US"/>
              <a:t>MA Findings - Outline</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Finding #2</a:t>
            </a:r>
          </a:p>
        </p:txBody>
      </p:sp>
      <p:sp>
        <p:nvSpPr>
          <p:cNvPr id="20483" name="Rectangle 3"/>
          <p:cNvSpPr>
            <a:spLocks noGrp="1" noChangeArrowheads="1"/>
          </p:cNvSpPr>
          <p:nvPr>
            <p:ph type="body" idx="1"/>
          </p:nvPr>
        </p:nvSpPr>
        <p:spPr/>
        <p:txBody>
          <a:bodyPr/>
          <a:lstStyle/>
          <a:p>
            <a:pPr marL="400050" lvl="1" eaLnBrk="1" hangingPunct="1"/>
            <a:r>
              <a:rPr lang="en-US" altLang="en-US"/>
              <a:t>The changes that have been made to ecosystems have contributed to substantial net gains in human well-being and economic development, but these gains have been achieved at growing costs</a:t>
            </a:r>
          </a:p>
          <a:p>
            <a:pPr marL="400050" lvl="1" eaLnBrk="1" hangingPunct="1"/>
            <a:r>
              <a:rPr lang="en-US" altLang="en-US"/>
              <a:t>These problems, unless addressed, will substantially diminish the benefits that future generations obtain from ecosystems </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Changes to ecosystems have provided substantial benefits</a:t>
            </a:r>
          </a:p>
        </p:txBody>
      </p:sp>
      <p:sp>
        <p:nvSpPr>
          <p:cNvPr id="21507" name="Rectangle 4"/>
          <p:cNvSpPr>
            <a:spLocks noGrp="1" noChangeArrowheads="1"/>
          </p:cNvSpPr>
          <p:nvPr>
            <p:ph type="body" idx="1"/>
          </p:nvPr>
        </p:nvSpPr>
        <p:spPr/>
        <p:txBody>
          <a:bodyPr/>
          <a:lstStyle/>
          <a:p>
            <a:pPr marL="0" indent="0" eaLnBrk="1" hangingPunct="1"/>
            <a:r>
              <a:rPr lang="en-US" altLang="en-US" sz="2000"/>
              <a:t>Rapid growth in demand for ecosystem services between 1960 and 2000: </a:t>
            </a:r>
          </a:p>
          <a:p>
            <a:pPr lvl="1" eaLnBrk="1" hangingPunct="1"/>
            <a:r>
              <a:rPr lang="en-US" altLang="en-US" sz="2000"/>
              <a:t>world population doubled from 3 to 6 billion people</a:t>
            </a:r>
          </a:p>
          <a:p>
            <a:pPr lvl="1" eaLnBrk="1" hangingPunct="1"/>
            <a:r>
              <a:rPr lang="en-US" altLang="en-US" sz="2000"/>
              <a:t>global economy increased more than sixfold </a:t>
            </a:r>
          </a:p>
          <a:p>
            <a:pPr marL="0" indent="0" eaLnBrk="1" hangingPunct="1"/>
            <a:r>
              <a:rPr lang="en-US" altLang="en-US" sz="2000"/>
              <a:t>To meet this demand:</a:t>
            </a:r>
          </a:p>
          <a:p>
            <a:pPr lvl="1" eaLnBrk="1" hangingPunct="1"/>
            <a:r>
              <a:rPr lang="en-US" altLang="en-US" sz="2000"/>
              <a:t>food production increased 2 ½ times</a:t>
            </a:r>
          </a:p>
          <a:p>
            <a:pPr lvl="1" eaLnBrk="1" hangingPunct="1"/>
            <a:r>
              <a:rPr lang="en-US" altLang="en-US" sz="2000"/>
              <a:t>water use doubled</a:t>
            </a:r>
          </a:p>
          <a:p>
            <a:pPr lvl="1" eaLnBrk="1" hangingPunct="1"/>
            <a:r>
              <a:rPr lang="en-US" altLang="en-US" sz="2000"/>
              <a:t>wood harvests for pulp and paper production tripled</a:t>
            </a:r>
          </a:p>
          <a:p>
            <a:pPr lvl="1" eaLnBrk="1" hangingPunct="1"/>
            <a:r>
              <a:rPr lang="en-US" altLang="en-US" sz="2000"/>
              <a:t>timber production increased by more than half</a:t>
            </a:r>
          </a:p>
          <a:p>
            <a:pPr lvl="1" eaLnBrk="1" hangingPunct="1"/>
            <a:r>
              <a:rPr lang="en-US" altLang="en-US" sz="2000"/>
              <a:t>installed hydropower capacity doubled</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body" idx="1"/>
          </p:nvPr>
        </p:nvSpPr>
        <p:spPr/>
        <p:txBody>
          <a:bodyPr/>
          <a:lstStyle/>
          <a:p>
            <a:pPr marL="609600" indent="-609600" eaLnBrk="1" hangingPunct="1"/>
            <a:r>
              <a:rPr lang="en-US" altLang="en-US"/>
              <a:t>1.  Ecosystem Changes in Last 50 Years</a:t>
            </a:r>
          </a:p>
          <a:p>
            <a:pPr marL="609600" indent="-609600" eaLnBrk="1" hangingPunct="1"/>
            <a:r>
              <a:rPr lang="en-US" altLang="en-US"/>
              <a:t>2.  Gains and Losses from Ecosystem Change</a:t>
            </a:r>
          </a:p>
          <a:p>
            <a:pPr marL="914400" lvl="1" indent="-457200" eaLnBrk="1" hangingPunct="1">
              <a:buFont typeface="Wingdings" panose="05000000000000000000" pitchFamily="2" charset="2"/>
              <a:buNone/>
            </a:pPr>
            <a:r>
              <a:rPr lang="en-US" altLang="en-US" sz="2000" i="1"/>
              <a:t>Three major problems may decrease long-term benefits</a:t>
            </a:r>
          </a:p>
          <a:p>
            <a:pPr marL="914400" lvl="1" indent="-457200" eaLnBrk="1" hangingPunct="1"/>
            <a:r>
              <a:rPr lang="en-US" altLang="en-US"/>
              <a:t>Degradation of Ecosystem Services</a:t>
            </a:r>
          </a:p>
          <a:p>
            <a:pPr marL="914400" lvl="1" indent="-457200" eaLnBrk="1" hangingPunct="1"/>
            <a:r>
              <a:rPr lang="en-US" altLang="en-US"/>
              <a:t>Increased Likelihood of Nonlinear Changes</a:t>
            </a:r>
          </a:p>
          <a:p>
            <a:pPr marL="914400" lvl="1" indent="-457200" eaLnBrk="1" hangingPunct="1"/>
            <a:r>
              <a:rPr lang="en-US" altLang="en-US"/>
              <a:t>Exacerbation of Poverty for Some People</a:t>
            </a:r>
          </a:p>
          <a:p>
            <a:pPr marL="609600" indent="-609600" eaLnBrk="1" hangingPunct="1"/>
            <a:r>
              <a:rPr lang="en-US" altLang="en-US"/>
              <a:t>3.  Ecosystem Prospects for Next 50 Years</a:t>
            </a:r>
          </a:p>
          <a:p>
            <a:pPr marL="609600" indent="-609600" eaLnBrk="1" hangingPunct="1"/>
            <a:r>
              <a:rPr lang="en-US" altLang="en-US"/>
              <a:t>4.  Reversing Ecosystem Degradation</a:t>
            </a:r>
          </a:p>
        </p:txBody>
      </p:sp>
      <p:sp>
        <p:nvSpPr>
          <p:cNvPr id="22531" name="Rectangle 2"/>
          <p:cNvSpPr>
            <a:spLocks noChangeArrowheads="1"/>
          </p:cNvSpPr>
          <p:nvPr/>
        </p:nvSpPr>
        <p:spPr bwMode="auto">
          <a:xfrm>
            <a:off x="693738" y="2890838"/>
            <a:ext cx="8026400" cy="4222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sp>
        <p:nvSpPr>
          <p:cNvPr id="22532" name="Rectangle 4"/>
          <p:cNvSpPr>
            <a:spLocks noGrp="1" noChangeArrowheads="1"/>
          </p:cNvSpPr>
          <p:nvPr>
            <p:ph type="title"/>
          </p:nvPr>
        </p:nvSpPr>
        <p:spPr/>
        <p:txBody>
          <a:bodyPr/>
          <a:lstStyle/>
          <a:p>
            <a:pPr eaLnBrk="1" hangingPunct="1"/>
            <a:r>
              <a:rPr lang="en-US" altLang="en-US"/>
              <a:t>MA Findings - Outline</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Degradation and unsustainable use of ecosystem services</a:t>
            </a:r>
          </a:p>
        </p:txBody>
      </p:sp>
      <p:sp>
        <p:nvSpPr>
          <p:cNvPr id="23555" name="Rectangle 3"/>
          <p:cNvSpPr>
            <a:spLocks noGrp="1" noChangeArrowheads="1"/>
          </p:cNvSpPr>
          <p:nvPr>
            <p:ph type="body" idx="1"/>
          </p:nvPr>
        </p:nvSpPr>
        <p:spPr/>
        <p:txBody>
          <a:bodyPr/>
          <a:lstStyle/>
          <a:p>
            <a:pPr marL="631825" lvl="1" indent="-436563" eaLnBrk="1" hangingPunct="1">
              <a:lnSpc>
                <a:spcPct val="90000"/>
              </a:lnSpc>
            </a:pPr>
            <a:r>
              <a:rPr lang="en-US" altLang="zh-CN">
                <a:ea typeface="SimSun" panose="02010600030101010101" pitchFamily="2" charset="-122"/>
              </a:rPr>
              <a:t>Approximately 60% (15 out of 24) of the ecosystem services evaluated in this assessment are being degraded or used unsustainably</a:t>
            </a:r>
          </a:p>
          <a:p>
            <a:pPr marL="631825" lvl="1" indent="-436563" eaLnBrk="1" hangingPunct="1">
              <a:lnSpc>
                <a:spcPct val="90000"/>
              </a:lnSpc>
            </a:pPr>
            <a:r>
              <a:rPr lang="en-US" altLang="en-US"/>
              <a:t>The degradation of ecosystem services often causes significant harm to human well-being and represents a loss of a natural asset or wealth of a country</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Water</a:t>
            </a:r>
          </a:p>
        </p:txBody>
      </p:sp>
      <p:sp>
        <p:nvSpPr>
          <p:cNvPr id="24579" name="Rectangle 3"/>
          <p:cNvSpPr>
            <a:spLocks noGrp="1" noChangeArrowheads="1"/>
          </p:cNvSpPr>
          <p:nvPr>
            <p:ph type="body" sz="half" idx="1"/>
          </p:nvPr>
        </p:nvSpPr>
        <p:spPr>
          <a:xfrm>
            <a:off x="769938" y="1431925"/>
            <a:ext cx="8104187" cy="1382713"/>
          </a:xfrm>
        </p:spPr>
        <p:txBody>
          <a:bodyPr/>
          <a:lstStyle/>
          <a:p>
            <a:pPr marL="400050" lvl="1" eaLnBrk="1" hangingPunct="1"/>
            <a:r>
              <a:rPr lang="en-US" altLang="en-US" sz="2000"/>
              <a:t>5 to possibly 25% of global freshwater use exceeds long-term accessible supplies (</a:t>
            </a:r>
            <a:r>
              <a:rPr lang="en-US" altLang="en-US" sz="2000" i="1"/>
              <a:t>low to medium certainty)</a:t>
            </a:r>
            <a:endParaRPr lang="en-US" altLang="en-US" sz="2000"/>
          </a:p>
          <a:p>
            <a:pPr marL="400050" lvl="1" eaLnBrk="1" hangingPunct="1"/>
            <a:r>
              <a:rPr lang="en-US" altLang="en-US" sz="2000"/>
              <a:t>15 - 35% of irrigation withdrawals exceed supply rates and are therefore unsustainable (</a:t>
            </a:r>
            <a:r>
              <a:rPr lang="en-US" altLang="en-US" sz="2000" i="1"/>
              <a:t>low to medium certainty)</a:t>
            </a:r>
            <a:endParaRPr lang="en-US" altLang="en-US" sz="2000"/>
          </a:p>
        </p:txBody>
      </p:sp>
      <p:sp>
        <p:nvSpPr>
          <p:cNvPr id="24580" name="Rectangle 4"/>
          <p:cNvSpPr>
            <a:spLocks noChangeArrowheads="1"/>
          </p:cNvSpPr>
          <p:nvPr/>
        </p:nvSpPr>
        <p:spPr bwMode="auto">
          <a:xfrm>
            <a:off x="0" y="2043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pic>
        <p:nvPicPr>
          <p:cNvPr id="24581" name="Picture 11" descr="gene-fig-appA3-irrig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04925" y="2852738"/>
            <a:ext cx="7150100" cy="3725862"/>
          </a:xfrm>
          <a:noFill/>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Regulating Services</a:t>
            </a:r>
          </a:p>
        </p:txBody>
      </p:sp>
      <p:sp>
        <p:nvSpPr>
          <p:cNvPr id="25603" name="Rectangle 3"/>
          <p:cNvSpPr>
            <a:spLocks noGrp="1" noChangeArrowheads="1"/>
          </p:cNvSpPr>
          <p:nvPr>
            <p:ph type="body" idx="1"/>
          </p:nvPr>
        </p:nvSpPr>
        <p:spPr>
          <a:xfrm>
            <a:off x="685800" y="1431925"/>
            <a:ext cx="8229600" cy="5146675"/>
          </a:xfrm>
        </p:spPr>
        <p:txBody>
          <a:bodyPr/>
          <a:lstStyle/>
          <a:p>
            <a:pPr eaLnBrk="1" hangingPunct="1"/>
            <a:r>
              <a:rPr lang="en-US" altLang="en-US" sz="2000"/>
              <a:t>Air quality regulation</a:t>
            </a:r>
          </a:p>
          <a:p>
            <a:pPr lvl="1" eaLnBrk="1" hangingPunct="1"/>
            <a:r>
              <a:rPr lang="en-US" altLang="en-US" sz="2000"/>
              <a:t>Ability of the atmosphere to cleanse itself of pollutants has declined since pre-industrial times but not by more than 10%</a:t>
            </a:r>
          </a:p>
          <a:p>
            <a:pPr eaLnBrk="1" hangingPunct="1"/>
            <a:r>
              <a:rPr lang="en-US" altLang="en-US" sz="2000"/>
              <a:t>Regional and local climate regulation</a:t>
            </a:r>
          </a:p>
          <a:p>
            <a:pPr lvl="1" eaLnBrk="1" hangingPunct="1"/>
            <a:r>
              <a:rPr lang="en-US" altLang="en-US" sz="2000"/>
              <a:t>Changes in land cover have affected regional and local climates both positively and negatively, but there is a preponderance of negative impacts ; for example, tropical deforestation and desertification have tended to reduce local rainfall</a:t>
            </a:r>
          </a:p>
          <a:p>
            <a:pPr eaLnBrk="1" hangingPunct="1"/>
            <a:r>
              <a:rPr lang="en-US" altLang="en-US" sz="2000"/>
              <a:t>Water purification and waste treatment</a:t>
            </a:r>
          </a:p>
          <a:p>
            <a:pPr lvl="1" eaLnBrk="1" hangingPunct="1"/>
            <a:r>
              <a:rPr lang="en-US" altLang="en-US" sz="2000"/>
              <a:t>Globally, water quality is declining, although in most industrial countries pathogen and organic pollution of surface waters has decreased over the last 20 years</a:t>
            </a:r>
          </a:p>
          <a:p>
            <a:pPr lvl="1" eaLnBrk="1" hangingPunct="1"/>
            <a:r>
              <a:rPr lang="en-US" altLang="en-US" sz="2000"/>
              <a:t>Nitrate concentration has grown rapidly in the last 30 years</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9"/>
          <p:cNvSpPr>
            <a:spLocks noGrp="1" noChangeArrowheads="1"/>
          </p:cNvSpPr>
          <p:nvPr>
            <p:ph type="title"/>
          </p:nvPr>
        </p:nvSpPr>
        <p:spPr/>
        <p:txBody>
          <a:bodyPr/>
          <a:lstStyle/>
          <a:p>
            <a:pPr eaLnBrk="1" hangingPunct="1"/>
            <a:r>
              <a:rPr lang="en-US" altLang="en-US"/>
              <a:t>Largest assessment of the health of Earth’s ecosystems</a:t>
            </a:r>
          </a:p>
        </p:txBody>
      </p:sp>
      <p:sp>
        <p:nvSpPr>
          <p:cNvPr id="6147" name="Rectangle 20"/>
          <p:cNvSpPr>
            <a:spLocks noGrp="1" noChangeArrowheads="1"/>
          </p:cNvSpPr>
          <p:nvPr>
            <p:ph type="body" idx="1"/>
          </p:nvPr>
        </p:nvSpPr>
        <p:spPr/>
        <p:txBody>
          <a:bodyPr/>
          <a:lstStyle/>
          <a:p>
            <a:pPr eaLnBrk="1" hangingPunct="1"/>
            <a:r>
              <a:rPr lang="en-US" altLang="en-US" sz="2000"/>
              <a:t>Experts and Review Process</a:t>
            </a:r>
          </a:p>
          <a:p>
            <a:pPr lvl="1" eaLnBrk="1" hangingPunct="1"/>
            <a:r>
              <a:rPr lang="en-US" altLang="en-US" sz="2000"/>
              <a:t>Prepared by 1360 experts from 95 countries</a:t>
            </a:r>
          </a:p>
          <a:p>
            <a:pPr lvl="1" eaLnBrk="1" hangingPunct="1"/>
            <a:r>
              <a:rPr lang="en-US" altLang="en-US" sz="2000"/>
              <a:t>80-person independent board of review editors</a:t>
            </a:r>
          </a:p>
          <a:p>
            <a:pPr lvl="1" eaLnBrk="1" hangingPunct="1"/>
            <a:r>
              <a:rPr lang="en-US" altLang="en-US" sz="2000"/>
              <a:t>Review comments from 850 experts and governments</a:t>
            </a:r>
          </a:p>
          <a:p>
            <a:pPr eaLnBrk="1" hangingPunct="1"/>
            <a:r>
              <a:rPr lang="en-US" altLang="en-US" sz="2000"/>
              <a:t>Governance</a:t>
            </a:r>
          </a:p>
          <a:p>
            <a:pPr lvl="1" eaLnBrk="1" hangingPunct="1"/>
            <a:r>
              <a:rPr lang="en-US" altLang="en-US" sz="2000"/>
              <a:t>Called for by UN Secretary General in 2000</a:t>
            </a:r>
          </a:p>
          <a:p>
            <a:pPr lvl="1" eaLnBrk="1" hangingPunct="1"/>
            <a:r>
              <a:rPr lang="en-US" altLang="en-US" sz="2000"/>
              <a:t>Authorized by governments through 4 conventions </a:t>
            </a:r>
          </a:p>
          <a:p>
            <a:pPr lvl="1" eaLnBrk="1" hangingPunct="1"/>
            <a:r>
              <a:rPr lang="en-US" altLang="en-US" sz="2000"/>
              <a:t>Partnership of UN agencies, conventions, business, non-governmental organizations with a multi-stakeholder board of directors </a:t>
            </a:r>
          </a:p>
          <a:p>
            <a:pPr eaLnBrk="1" hangingPunct="1"/>
            <a:endParaRPr lang="en-US" altLang="en-US" sz="2000" b="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sz="3200">
                <a:ea typeface="SimSun" panose="02010600030101010101" pitchFamily="2" charset="-122"/>
              </a:rPr>
              <a:t>Wealthy populations cannot be insulated from ecosystem degradation</a:t>
            </a:r>
            <a:endParaRPr lang="en-US" altLang="en-US" sz="3200"/>
          </a:p>
        </p:txBody>
      </p:sp>
      <p:sp>
        <p:nvSpPr>
          <p:cNvPr id="26627" name="Rectangle 3"/>
          <p:cNvSpPr>
            <a:spLocks noGrp="1" noChangeArrowheads="1"/>
          </p:cNvSpPr>
          <p:nvPr>
            <p:ph type="body" sz="half" idx="1"/>
          </p:nvPr>
        </p:nvSpPr>
        <p:spPr>
          <a:xfrm>
            <a:off x="685800" y="1393825"/>
            <a:ext cx="7680325" cy="1919288"/>
          </a:xfrm>
        </p:spPr>
        <p:txBody>
          <a:bodyPr/>
          <a:lstStyle/>
          <a:p>
            <a:pPr marL="400050" lvl="1" eaLnBrk="1" hangingPunct="1">
              <a:lnSpc>
                <a:spcPct val="90000"/>
              </a:lnSpc>
            </a:pPr>
            <a:r>
              <a:rPr lang="en-US" altLang="en-US" sz="1600"/>
              <a:t>The physical, economic, or social impacts of ecosystem service degradation may cross boundaries</a:t>
            </a:r>
          </a:p>
          <a:p>
            <a:pPr marL="400050" lvl="1" eaLnBrk="1" hangingPunct="1">
              <a:lnSpc>
                <a:spcPct val="90000"/>
              </a:lnSpc>
            </a:pPr>
            <a:r>
              <a:rPr lang="en-US" altLang="en-US" sz="1600"/>
              <a:t>Many sectors of industrial countries still depend directly on ecosystem services.  </a:t>
            </a:r>
          </a:p>
          <a:p>
            <a:pPr marL="400050" lvl="1" eaLnBrk="1" hangingPunct="1">
              <a:lnSpc>
                <a:spcPct val="90000"/>
              </a:lnSpc>
            </a:pPr>
            <a:r>
              <a:rPr lang="en-US" altLang="en-US" sz="1600"/>
              <a:t>Wealth cannot buffer people from changes in all ecosystem services (e.g., cultural services, air quality)</a:t>
            </a:r>
          </a:p>
          <a:p>
            <a:pPr marL="400050" lvl="1" eaLnBrk="1" hangingPunct="1">
              <a:lnSpc>
                <a:spcPct val="90000"/>
              </a:lnSpc>
            </a:pPr>
            <a:r>
              <a:rPr lang="en-US" altLang="en-US" sz="1600"/>
              <a:t>Changes in ecosystems that contribute to climate change affect all people</a:t>
            </a:r>
          </a:p>
        </p:txBody>
      </p:sp>
      <p:sp>
        <p:nvSpPr>
          <p:cNvPr id="26628" name="Text Box 4"/>
          <p:cNvSpPr txBox="1">
            <a:spLocks noChangeArrowheads="1"/>
          </p:cNvSpPr>
          <p:nvPr/>
        </p:nvSpPr>
        <p:spPr bwMode="auto">
          <a:xfrm>
            <a:off x="1346200" y="6503988"/>
            <a:ext cx="6989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en-US" altLang="en-US" sz="1400">
                <a:solidFill>
                  <a:schemeClr val="tx2"/>
                </a:solidFill>
              </a:rPr>
              <a:t>Dust Cloud Off the Northwest Coast of Africa extending to South America</a:t>
            </a:r>
          </a:p>
        </p:txBody>
      </p:sp>
      <p:pic>
        <p:nvPicPr>
          <p:cNvPr id="26629" name="Picture 5" descr="dust_amo_200406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52650" y="3184525"/>
            <a:ext cx="4916488" cy="3260725"/>
          </a:xfrm>
          <a:noFill/>
        </p:spPr>
      </p:pic>
      <p:sp>
        <p:nvSpPr>
          <p:cNvPr id="26630" name="Text Box 6"/>
          <p:cNvSpPr txBox="1">
            <a:spLocks noChangeArrowheads="1"/>
          </p:cNvSpPr>
          <p:nvPr/>
        </p:nvSpPr>
        <p:spPr bwMode="auto">
          <a:xfrm>
            <a:off x="7259638" y="6248400"/>
            <a:ext cx="2551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800" b="0">
                <a:solidFill>
                  <a:srgbClr val="000000"/>
                </a:solidFill>
                <a:ea typeface="Times New Roman" panose="02020603050405020304" pitchFamily="18" charset="0"/>
                <a:cs typeface="Arial" panose="020B0604020202020204" pitchFamily="34" charset="0"/>
              </a:rPr>
              <a:t>Source:  NASA Earth Observatory</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nvPr>
        </p:nvSpPr>
        <p:spPr/>
        <p:txBody>
          <a:bodyPr/>
          <a:lstStyle/>
          <a:p>
            <a:pPr marL="609600" indent="-609600" eaLnBrk="1" hangingPunct="1"/>
            <a:r>
              <a:rPr lang="en-US" altLang="en-US"/>
              <a:t>1.  Ecosystem Changes in Last 50 Years</a:t>
            </a:r>
          </a:p>
          <a:p>
            <a:pPr marL="609600" indent="-609600" eaLnBrk="1" hangingPunct="1"/>
            <a:r>
              <a:rPr lang="en-US" altLang="en-US"/>
              <a:t>2.  Gains and Losses from Ecosystem Change</a:t>
            </a:r>
          </a:p>
          <a:p>
            <a:pPr marL="914400" lvl="1" indent="-457200" eaLnBrk="1" hangingPunct="1">
              <a:buFont typeface="Wingdings" panose="05000000000000000000" pitchFamily="2" charset="2"/>
              <a:buNone/>
            </a:pPr>
            <a:r>
              <a:rPr lang="en-US" altLang="en-US" sz="2000" i="1"/>
              <a:t>Three major problems may decrease long-term benefits</a:t>
            </a:r>
          </a:p>
          <a:p>
            <a:pPr marL="914400" lvl="1" indent="-457200" eaLnBrk="1" hangingPunct="1"/>
            <a:r>
              <a:rPr lang="en-US" altLang="en-US"/>
              <a:t>Degradation of Ecosystem Services</a:t>
            </a:r>
          </a:p>
          <a:p>
            <a:pPr marL="914400" lvl="1" indent="-457200" eaLnBrk="1" hangingPunct="1"/>
            <a:r>
              <a:rPr lang="en-US" altLang="en-US"/>
              <a:t>Increased Likelihood of Nonlinear Changes</a:t>
            </a:r>
          </a:p>
          <a:p>
            <a:pPr marL="914400" lvl="1" indent="-457200" eaLnBrk="1" hangingPunct="1"/>
            <a:r>
              <a:rPr lang="en-US" altLang="en-US"/>
              <a:t>Exacerbation of Poverty for Some People</a:t>
            </a:r>
          </a:p>
          <a:p>
            <a:pPr marL="609600" indent="-609600" eaLnBrk="1" hangingPunct="1"/>
            <a:r>
              <a:rPr lang="en-US" altLang="en-US"/>
              <a:t>3.  Ecosystem Prospects for Next 50 Years</a:t>
            </a:r>
          </a:p>
          <a:p>
            <a:pPr marL="609600" indent="-609600" eaLnBrk="1" hangingPunct="1"/>
            <a:r>
              <a:rPr lang="en-US" altLang="en-US"/>
              <a:t>4.  Reversing Ecosystem Degradation</a:t>
            </a:r>
          </a:p>
        </p:txBody>
      </p:sp>
      <p:sp>
        <p:nvSpPr>
          <p:cNvPr id="27651" name="Rectangle 2"/>
          <p:cNvSpPr>
            <a:spLocks noChangeArrowheads="1"/>
          </p:cNvSpPr>
          <p:nvPr/>
        </p:nvSpPr>
        <p:spPr bwMode="auto">
          <a:xfrm>
            <a:off x="693738" y="4619625"/>
            <a:ext cx="8026400" cy="4222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sp>
        <p:nvSpPr>
          <p:cNvPr id="27652" name="Rectangle 3"/>
          <p:cNvSpPr>
            <a:spLocks noGrp="1" noChangeArrowheads="1"/>
          </p:cNvSpPr>
          <p:nvPr>
            <p:ph type="title"/>
          </p:nvPr>
        </p:nvSpPr>
        <p:spPr/>
        <p:txBody>
          <a:bodyPr/>
          <a:lstStyle/>
          <a:p>
            <a:pPr eaLnBrk="1" hangingPunct="1"/>
            <a:r>
              <a:rPr lang="en-US" altLang="en-US"/>
              <a:t>MA Findings - Outline</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ltLang="en-US"/>
              <a:t>Finding #4: </a:t>
            </a:r>
          </a:p>
        </p:txBody>
      </p:sp>
      <p:sp>
        <p:nvSpPr>
          <p:cNvPr id="28675" name="Rectangle 5"/>
          <p:cNvSpPr>
            <a:spLocks noGrp="1" noChangeArrowheads="1"/>
          </p:cNvSpPr>
          <p:nvPr>
            <p:ph type="body" idx="1"/>
          </p:nvPr>
        </p:nvSpPr>
        <p:spPr/>
        <p:txBody>
          <a:bodyPr/>
          <a:lstStyle/>
          <a:p>
            <a:pPr marL="400050" lvl="1" eaLnBrk="1" hangingPunct="1"/>
            <a:r>
              <a:rPr lang="en-US" altLang="en-US"/>
              <a:t>The challenge of reversing the degradation of ecosystems while meeting increasing demands for their services can be partially met under some scenarios that the MA considered but these involve significant changes in policies, institutions and practices, that are not currently under way</a:t>
            </a:r>
          </a:p>
          <a:p>
            <a:pPr marL="400050" lvl="1" eaLnBrk="1" hangingPunct="1"/>
            <a:r>
              <a:rPr lang="en-US" altLang="en-US"/>
              <a:t>Many options exist to conserve or enhance specific ecosystem services in ways that reduce negative trade-offs or that provide positive synergies with other ecosystem services</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3200"/>
              <a:t>Responses – Importance of Indirect Drivers</a:t>
            </a:r>
          </a:p>
        </p:txBody>
      </p:sp>
      <p:sp>
        <p:nvSpPr>
          <p:cNvPr id="29699" name="Rectangle 3"/>
          <p:cNvSpPr>
            <a:spLocks noGrp="1" noChangeArrowheads="1"/>
          </p:cNvSpPr>
          <p:nvPr>
            <p:ph type="body" idx="1"/>
          </p:nvPr>
        </p:nvSpPr>
        <p:spPr>
          <a:xfrm>
            <a:off x="685800" y="1393825"/>
            <a:ext cx="8229600" cy="5184775"/>
          </a:xfrm>
        </p:spPr>
        <p:txBody>
          <a:bodyPr/>
          <a:lstStyle/>
          <a:p>
            <a:pPr marL="0" indent="0" eaLnBrk="1" hangingPunct="1">
              <a:lnSpc>
                <a:spcPct val="90000"/>
              </a:lnSpc>
            </a:pPr>
            <a:r>
              <a:rPr lang="en-US" altLang="en-US" sz="2000"/>
              <a:t>Ecosystem degradation can rarely be reversed without actions that address one or more indirect drivers of change:  </a:t>
            </a:r>
          </a:p>
          <a:p>
            <a:pPr lvl="1" eaLnBrk="1" hangingPunct="1">
              <a:lnSpc>
                <a:spcPct val="90000"/>
              </a:lnSpc>
            </a:pPr>
            <a:r>
              <a:rPr lang="en-US" altLang="en-US" sz="2000"/>
              <a:t>population change (including growth and migration)</a:t>
            </a:r>
          </a:p>
          <a:p>
            <a:pPr lvl="1" eaLnBrk="1" hangingPunct="1">
              <a:lnSpc>
                <a:spcPct val="90000"/>
              </a:lnSpc>
            </a:pPr>
            <a:r>
              <a:rPr lang="en-US" altLang="en-US" sz="2000"/>
              <a:t>change in economic activity (including economic growth, disparities in wealth, and trade patterns)</a:t>
            </a:r>
          </a:p>
          <a:p>
            <a:pPr lvl="1" eaLnBrk="1" hangingPunct="1">
              <a:lnSpc>
                <a:spcPct val="90000"/>
              </a:lnSpc>
            </a:pPr>
            <a:r>
              <a:rPr lang="en-US" altLang="en-US" sz="2000"/>
              <a:t>sociopolitical factors (including factors ranging from the presence of conflict to public participation in decision-making)</a:t>
            </a:r>
          </a:p>
          <a:p>
            <a:pPr lvl="1" eaLnBrk="1" hangingPunct="1">
              <a:lnSpc>
                <a:spcPct val="90000"/>
              </a:lnSpc>
            </a:pPr>
            <a:r>
              <a:rPr lang="en-US" altLang="en-US" sz="2000"/>
              <a:t>cultural factors</a:t>
            </a:r>
          </a:p>
          <a:p>
            <a:pPr lvl="1" eaLnBrk="1" hangingPunct="1">
              <a:lnSpc>
                <a:spcPct val="90000"/>
              </a:lnSpc>
            </a:pPr>
            <a:r>
              <a:rPr lang="en-US" altLang="en-US" sz="2000"/>
              <a:t>technological change</a:t>
            </a:r>
          </a:p>
          <a:p>
            <a:pPr lvl="1" eaLnBrk="1" hangingPunct="1">
              <a:lnSpc>
                <a:spcPct val="90000"/>
              </a:lnSpc>
              <a:buFont typeface="Wingdings" panose="05000000000000000000" pitchFamily="2" charset="2"/>
              <a:buNone/>
            </a:pPr>
            <a:endParaRPr lang="en-US" altLang="en-US" sz="2000"/>
          </a:p>
          <a:p>
            <a:pPr marL="0" indent="0" eaLnBrk="1" hangingPunct="1">
              <a:lnSpc>
                <a:spcPct val="90000"/>
              </a:lnSpc>
            </a:pPr>
            <a:r>
              <a:rPr lang="en-US" altLang="en-US" sz="2000"/>
              <a:t>Collectively these factors influence the level of production and consumption of ecosystem services and the sustainability of the production. </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Responses – Key Barriers</a:t>
            </a:r>
          </a:p>
        </p:txBody>
      </p:sp>
      <p:sp>
        <p:nvSpPr>
          <p:cNvPr id="30723" name="Rectangle 3"/>
          <p:cNvSpPr>
            <a:spLocks noGrp="1" noChangeArrowheads="1"/>
          </p:cNvSpPr>
          <p:nvPr>
            <p:ph type="body" idx="1"/>
          </p:nvPr>
        </p:nvSpPr>
        <p:spPr>
          <a:xfrm>
            <a:off x="685800" y="1355725"/>
            <a:ext cx="8229600" cy="5502275"/>
          </a:xfrm>
        </p:spPr>
        <p:txBody>
          <a:bodyPr/>
          <a:lstStyle/>
          <a:p>
            <a:pPr marL="401638" lvl="1" eaLnBrk="1" hangingPunct="1"/>
            <a:r>
              <a:rPr lang="en-US" altLang="en-US" sz="2000"/>
              <a:t>Inappropriate institutional and governance arrangements, including the presence of corruption and weak systems of regulation and accountability. </a:t>
            </a:r>
          </a:p>
          <a:p>
            <a:pPr marL="401638" lvl="1" eaLnBrk="1" hangingPunct="1"/>
            <a:r>
              <a:rPr lang="en-US" altLang="en-US" sz="2000"/>
              <a:t>Market failures and the misalignment of economic incentives. </a:t>
            </a:r>
          </a:p>
          <a:p>
            <a:pPr marL="401638" lvl="1" eaLnBrk="1" hangingPunct="1"/>
            <a:r>
              <a:rPr lang="en-US" altLang="en-US" sz="2000"/>
              <a:t>Social and behavioral factors, including the lack of political and economic power of some groups that are particularly dependent on ecosystem services or harmed by their degradation.</a:t>
            </a:r>
          </a:p>
          <a:p>
            <a:pPr marL="401638" lvl="1" eaLnBrk="1" hangingPunct="1"/>
            <a:r>
              <a:rPr lang="en-US" altLang="en-US" sz="2000"/>
              <a:t>Underinvestment in the development and diffusion of technologies </a:t>
            </a:r>
          </a:p>
          <a:p>
            <a:pPr marL="401638" lvl="1" eaLnBrk="1" hangingPunct="1"/>
            <a:r>
              <a:rPr lang="en-US" altLang="en-US" sz="2000"/>
              <a:t>Insufficient knowledge (as well as the poor use of existing knowledge) concerning ecosystem services and responses that could enhance benefits from these services while conserving resources.</a:t>
            </a:r>
          </a:p>
          <a:p>
            <a:pPr marL="401638" lvl="1" eaLnBrk="1" hangingPunct="1"/>
            <a:r>
              <a:rPr lang="en-US" altLang="en-US" sz="2000"/>
              <a:t>Weak human and institutional capacity related to the assessment and management of ecosystem services.</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685800" y="125413"/>
            <a:ext cx="7996238" cy="1114425"/>
          </a:xfrm>
        </p:spPr>
        <p:txBody>
          <a:bodyPr/>
          <a:lstStyle/>
          <a:p>
            <a:pPr eaLnBrk="1" hangingPunct="1"/>
            <a:r>
              <a:rPr lang="en-US" altLang="en-US"/>
              <a:t>Responses: Institutions</a:t>
            </a:r>
          </a:p>
        </p:txBody>
      </p:sp>
      <p:sp>
        <p:nvSpPr>
          <p:cNvPr id="31747" name="Rectangle 5"/>
          <p:cNvSpPr>
            <a:spLocks noGrp="1" noChangeArrowheads="1"/>
          </p:cNvSpPr>
          <p:nvPr>
            <p:ph type="body" idx="1"/>
          </p:nvPr>
        </p:nvSpPr>
        <p:spPr>
          <a:xfrm>
            <a:off x="685800" y="1662113"/>
            <a:ext cx="8229600" cy="4916487"/>
          </a:xfrm>
        </p:spPr>
        <p:txBody>
          <a:bodyPr/>
          <a:lstStyle/>
          <a:p>
            <a:pPr marL="0" indent="0" eaLnBrk="1" hangingPunct="1">
              <a:lnSpc>
                <a:spcPct val="90000"/>
              </a:lnSpc>
            </a:pPr>
            <a:r>
              <a:rPr lang="en-US" altLang="en-US" sz="2000" b="0" i="1">
                <a:latin typeface="Georgia" panose="02040502050405020303" pitchFamily="18" charset="0"/>
              </a:rPr>
              <a:t>Changes in institutional and environmental governance frameworks are sometimes required to create the enabling conditions for effective management of ecosystems, while in other cases existing institutions could meet these needs but face significant barriers.</a:t>
            </a:r>
          </a:p>
          <a:p>
            <a:pPr marL="0" indent="0" eaLnBrk="1" hangingPunct="1">
              <a:lnSpc>
                <a:spcPct val="90000"/>
              </a:lnSpc>
            </a:pPr>
            <a:endParaRPr lang="en-US" altLang="en-US" sz="2000" b="0" i="1">
              <a:latin typeface="Georgia" panose="02040502050405020303" pitchFamily="18" charset="0"/>
            </a:endParaRPr>
          </a:p>
          <a:p>
            <a:pPr marL="0" indent="0" eaLnBrk="1" hangingPunct="1">
              <a:lnSpc>
                <a:spcPct val="90000"/>
              </a:lnSpc>
            </a:pPr>
            <a:r>
              <a:rPr lang="en-US" altLang="en-US" sz="2000"/>
              <a:t>Promising Responses</a:t>
            </a:r>
          </a:p>
          <a:p>
            <a:pPr lvl="1" eaLnBrk="1" hangingPunct="1">
              <a:lnSpc>
                <a:spcPct val="90000"/>
              </a:lnSpc>
            </a:pPr>
            <a:r>
              <a:rPr lang="en-US" altLang="en-US" sz="2000"/>
              <a:t>Integration of ecosystem management goals within other sectors and within broader development planning frameworks</a:t>
            </a:r>
          </a:p>
          <a:p>
            <a:pPr lvl="1" eaLnBrk="1" hangingPunct="1">
              <a:lnSpc>
                <a:spcPct val="90000"/>
              </a:lnSpc>
            </a:pPr>
            <a:r>
              <a:rPr lang="en-US" altLang="en-US" sz="2000"/>
              <a:t>Increased coordination among multilateral environmental agreements and between environmental agreements and other international economic and social institutions </a:t>
            </a:r>
          </a:p>
          <a:p>
            <a:pPr lvl="1" eaLnBrk="1" hangingPunct="1">
              <a:lnSpc>
                <a:spcPct val="90000"/>
              </a:lnSpc>
            </a:pPr>
            <a:r>
              <a:rPr lang="en-US" altLang="en-US" sz="2000"/>
              <a:t>Increased transparency and accountability of government and private-sector performance on decisions that have an impact on  ecosystems, including through greater involvement of concerned stakeholders in decision-making</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685800" y="125413"/>
            <a:ext cx="8034338" cy="1076325"/>
          </a:xfrm>
        </p:spPr>
        <p:txBody>
          <a:bodyPr/>
          <a:lstStyle/>
          <a:p>
            <a:pPr eaLnBrk="1" hangingPunct="1"/>
            <a:r>
              <a:rPr lang="en-US" altLang="en-US"/>
              <a:t>Responses: Economics</a:t>
            </a:r>
          </a:p>
        </p:txBody>
      </p:sp>
      <p:sp>
        <p:nvSpPr>
          <p:cNvPr id="32771" name="Rectangle 6"/>
          <p:cNvSpPr>
            <a:spLocks noGrp="1" noChangeArrowheads="1"/>
          </p:cNvSpPr>
          <p:nvPr>
            <p:ph type="body" idx="1"/>
          </p:nvPr>
        </p:nvSpPr>
        <p:spPr>
          <a:xfrm>
            <a:off x="685800" y="1624013"/>
            <a:ext cx="8229600" cy="4954587"/>
          </a:xfrm>
        </p:spPr>
        <p:txBody>
          <a:bodyPr/>
          <a:lstStyle/>
          <a:p>
            <a:pPr marL="0" indent="0" eaLnBrk="1" hangingPunct="1"/>
            <a:r>
              <a:rPr lang="en-US" altLang="en-US" sz="2000" b="0" i="1">
                <a:latin typeface="Georgia" panose="02040502050405020303" pitchFamily="18" charset="0"/>
              </a:rPr>
              <a:t>Economic and financial interventions provide powerful instruments to regulate the use of ecosystem goods and services </a:t>
            </a:r>
          </a:p>
          <a:p>
            <a:pPr marL="0" indent="0" eaLnBrk="1" hangingPunct="1"/>
            <a:endParaRPr lang="en-US" altLang="en-US" sz="2000" b="0" i="1">
              <a:latin typeface="Georgia" panose="02040502050405020303" pitchFamily="18" charset="0"/>
            </a:endParaRPr>
          </a:p>
          <a:p>
            <a:pPr marL="0" indent="0" eaLnBrk="1" hangingPunct="1"/>
            <a:r>
              <a:rPr lang="en-US" altLang="en-US" sz="2000"/>
              <a:t>Promising Responses</a:t>
            </a:r>
          </a:p>
          <a:p>
            <a:pPr marL="401638" lvl="1" indent="-287338" eaLnBrk="1" hangingPunct="1"/>
            <a:r>
              <a:rPr lang="en-US" altLang="en-US" sz="2000"/>
              <a:t>Elimination of subsidies that promote excessive use of ecosystem services (and, where possible, transfer these subsidies to payments for non-marketed ecosystem services)</a:t>
            </a:r>
          </a:p>
          <a:p>
            <a:pPr marL="744538" lvl="2" eaLnBrk="1" hangingPunct="1"/>
            <a:r>
              <a:rPr lang="en-US" altLang="en-US" sz="1800"/>
              <a:t>Subsidies paid to the agricultural sectors of OECD countries between 2001 and 2003 averaged over $324 billion annually, or one third the global value of agricultural products in 2000</a:t>
            </a:r>
          </a:p>
          <a:p>
            <a:pPr marL="744538" lvl="2" eaLnBrk="1" hangingPunct="1"/>
            <a:r>
              <a:rPr lang="en-US" altLang="en-US" sz="1800"/>
              <a:t>Compensatory mechanisms may be needed for poor people who are adversely affected by the removal of subsidies</a:t>
            </a:r>
          </a:p>
          <a:p>
            <a:pPr marL="744538" lvl="2" eaLnBrk="1" hangingPunct="1"/>
            <a:r>
              <a:rPr lang="en-US" altLang="en-US" sz="1800"/>
              <a:t>removal of agricultural production subsidies within the OECD would need to be accompanied by actions to minimize adverse impacts on ecosystem services in developing countries </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85800" y="1355725"/>
            <a:ext cx="8229600" cy="5502275"/>
          </a:xfrm>
        </p:spPr>
        <p:txBody>
          <a:bodyPr/>
          <a:lstStyle/>
          <a:p>
            <a:pPr eaLnBrk="1" hangingPunct="1">
              <a:lnSpc>
                <a:spcPct val="90000"/>
              </a:lnSpc>
            </a:pPr>
            <a:r>
              <a:rPr lang="en-US" altLang="en-US" sz="2000"/>
              <a:t>Promising Responses</a:t>
            </a:r>
          </a:p>
          <a:p>
            <a:pPr lvl="1" eaLnBrk="1" hangingPunct="1">
              <a:lnSpc>
                <a:spcPct val="90000"/>
              </a:lnSpc>
            </a:pPr>
            <a:r>
              <a:rPr lang="en-US" altLang="en-US"/>
              <a:t>Greater use of economic instruments and market-based approaches in the management of ecosystem services (where enabling conditions exist): </a:t>
            </a:r>
          </a:p>
          <a:p>
            <a:pPr lvl="2" eaLnBrk="1" hangingPunct="1">
              <a:lnSpc>
                <a:spcPct val="90000"/>
              </a:lnSpc>
            </a:pPr>
            <a:r>
              <a:rPr lang="en-US" altLang="en-US"/>
              <a:t>Taxes or user fees for activities with “external” costs (e.g. include taxes on excessive application of nutrients)</a:t>
            </a:r>
          </a:p>
          <a:p>
            <a:pPr lvl="2" eaLnBrk="1" hangingPunct="1">
              <a:lnSpc>
                <a:spcPct val="90000"/>
              </a:lnSpc>
            </a:pPr>
            <a:r>
              <a:rPr lang="en-US" altLang="en-US"/>
              <a:t>Payment for ecosystem services</a:t>
            </a:r>
          </a:p>
          <a:p>
            <a:pPr marL="1376363" lvl="3" indent="-12700" eaLnBrk="1" hangingPunct="1">
              <a:lnSpc>
                <a:spcPct val="90000"/>
              </a:lnSpc>
              <a:buFontTx/>
              <a:buNone/>
            </a:pPr>
            <a:r>
              <a:rPr lang="en-US" altLang="en-US" sz="1600"/>
              <a:t>For example, in 1996 Costa Rica established a nationwide system of conservation payments under which Costa Rica brokers contracts between international and domestic “buyers” and local “sellers” of sequestered carbon, biodiversity, watershed services, and scenic beauty</a:t>
            </a:r>
          </a:p>
          <a:p>
            <a:pPr lvl="2" eaLnBrk="1" hangingPunct="1">
              <a:lnSpc>
                <a:spcPct val="90000"/>
              </a:lnSpc>
            </a:pPr>
            <a:r>
              <a:rPr lang="en-US" altLang="en-US"/>
              <a:t>Mechanisms to enable consumer preferences to be expressed through markets such as existing certification schemes for sustainable fisheries and forest practices</a:t>
            </a:r>
          </a:p>
          <a:p>
            <a:pPr lvl="1" eaLnBrk="1" hangingPunct="1">
              <a:lnSpc>
                <a:spcPct val="90000"/>
              </a:lnSpc>
            </a:pPr>
            <a:endParaRPr lang="en-US" altLang="en-US"/>
          </a:p>
        </p:txBody>
      </p:sp>
      <p:sp>
        <p:nvSpPr>
          <p:cNvPr id="33795" name="Rectangle 5"/>
          <p:cNvSpPr>
            <a:spLocks noGrp="1" noChangeArrowheads="1"/>
          </p:cNvSpPr>
          <p:nvPr>
            <p:ph type="title"/>
          </p:nvPr>
        </p:nvSpPr>
        <p:spPr>
          <a:noFill/>
        </p:spPr>
        <p:txBody>
          <a:bodyPr/>
          <a:lstStyle/>
          <a:p>
            <a:pPr eaLnBrk="1" hangingPunct="1"/>
            <a:r>
              <a:rPr lang="en-US" altLang="en-US" sz="4000"/>
              <a:t>Responses: Economics</a:t>
            </a:r>
            <a:endParaRPr lang="en-US" alt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Responses: Social &amp; Behavioral</a:t>
            </a:r>
          </a:p>
        </p:txBody>
      </p:sp>
      <p:sp>
        <p:nvSpPr>
          <p:cNvPr id="34819" name="Rectangle 3"/>
          <p:cNvSpPr>
            <a:spLocks noGrp="1" noChangeArrowheads="1"/>
          </p:cNvSpPr>
          <p:nvPr>
            <p:ph type="body" idx="1"/>
          </p:nvPr>
        </p:nvSpPr>
        <p:spPr>
          <a:xfrm>
            <a:off x="685800" y="1393825"/>
            <a:ext cx="8229600" cy="5184775"/>
          </a:xfrm>
        </p:spPr>
        <p:txBody>
          <a:bodyPr/>
          <a:lstStyle/>
          <a:p>
            <a:pPr marL="0" indent="0" eaLnBrk="1" hangingPunct="1">
              <a:lnSpc>
                <a:spcPct val="90000"/>
              </a:lnSpc>
            </a:pPr>
            <a:r>
              <a:rPr lang="en-US" altLang="en-US" sz="2000" b="0" i="1">
                <a:latin typeface="Georgia" panose="02040502050405020303" pitchFamily="18" charset="0"/>
              </a:rPr>
              <a:t>These are generally interventions that stakeholders initiate and execute through exercising their procedural or democratic rights in efforts to improve ecosystems and human well-being </a:t>
            </a:r>
          </a:p>
          <a:p>
            <a:pPr marL="0" indent="0" eaLnBrk="1" hangingPunct="1">
              <a:lnSpc>
                <a:spcPct val="90000"/>
              </a:lnSpc>
            </a:pPr>
            <a:endParaRPr lang="en-US" altLang="en-US" sz="2000" b="0" i="1">
              <a:latin typeface="Georgia" panose="02040502050405020303" pitchFamily="18" charset="0"/>
            </a:endParaRPr>
          </a:p>
          <a:p>
            <a:pPr marL="0" indent="0" eaLnBrk="1" hangingPunct="1"/>
            <a:r>
              <a:rPr lang="en-US" altLang="en-US" sz="2000"/>
              <a:t>Promising Responses</a:t>
            </a:r>
          </a:p>
          <a:p>
            <a:pPr lvl="1" eaLnBrk="1" hangingPunct="1"/>
            <a:r>
              <a:rPr lang="en-US" altLang="en-US" sz="2000"/>
              <a:t>Measures to reduce aggregate consumption of unsustainably managed ecosystem services</a:t>
            </a:r>
          </a:p>
          <a:p>
            <a:pPr lvl="2" eaLnBrk="1" hangingPunct="1"/>
            <a:r>
              <a:rPr lang="en-US" altLang="en-US" sz="1600"/>
              <a:t>Behavioral changes that could reduce demand for threatened ecosystem services can be encouraged through actions such as education and public awareness programs, promotion of demand-side management, commitments by industry to use raw materials that are from sources certified as being sustainable, and improved product labeling</a:t>
            </a:r>
          </a:p>
          <a:p>
            <a:pPr lvl="1" eaLnBrk="1" hangingPunct="1"/>
            <a:r>
              <a:rPr lang="en-US" altLang="en-US" sz="2000"/>
              <a:t>Communication and education</a:t>
            </a:r>
          </a:p>
          <a:p>
            <a:pPr lvl="1" eaLnBrk="1" hangingPunct="1"/>
            <a:r>
              <a:rPr lang="en-US" altLang="en-US" sz="2000"/>
              <a:t>Empowerment of groups particularly dependent on ecosystem services or affected by their degradation, including women, indigenous peoples, and young people</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685800" y="125413"/>
            <a:ext cx="8110538" cy="1152525"/>
          </a:xfrm>
        </p:spPr>
        <p:txBody>
          <a:bodyPr/>
          <a:lstStyle/>
          <a:p>
            <a:pPr eaLnBrk="1" hangingPunct="1"/>
            <a:r>
              <a:rPr lang="en-US" altLang="en-US"/>
              <a:t>Responses: Technological</a:t>
            </a:r>
          </a:p>
        </p:txBody>
      </p:sp>
      <p:sp>
        <p:nvSpPr>
          <p:cNvPr id="35843" name="Rectangle 7"/>
          <p:cNvSpPr>
            <a:spLocks noGrp="1" noChangeArrowheads="1"/>
          </p:cNvSpPr>
          <p:nvPr>
            <p:ph type="body" idx="1"/>
          </p:nvPr>
        </p:nvSpPr>
        <p:spPr>
          <a:xfrm>
            <a:off x="685800" y="1585913"/>
            <a:ext cx="8229600" cy="4992687"/>
          </a:xfrm>
        </p:spPr>
        <p:txBody>
          <a:bodyPr/>
          <a:lstStyle/>
          <a:p>
            <a:pPr marL="0" indent="0" eaLnBrk="1" hangingPunct="1"/>
            <a:r>
              <a:rPr lang="en-US" altLang="en-US" sz="2000" b="0" i="1">
                <a:latin typeface="Georgia" panose="02040502050405020303" pitchFamily="18" charset="0"/>
              </a:rPr>
              <a:t>Development and diffusion of technologies designed to increase the efficiency of resource use or reduce the impacts of drivers such as climate change and nutrient loading are essential</a:t>
            </a:r>
          </a:p>
          <a:p>
            <a:pPr marL="0" indent="0" eaLnBrk="1" hangingPunct="1"/>
            <a:endParaRPr lang="en-US" altLang="en-US" sz="2000" b="0" i="1">
              <a:latin typeface="Georgia" panose="02040502050405020303" pitchFamily="18" charset="0"/>
            </a:endParaRPr>
          </a:p>
          <a:p>
            <a:pPr marL="0" indent="0" eaLnBrk="1" hangingPunct="1"/>
            <a:r>
              <a:rPr lang="en-US" altLang="en-US" sz="2000"/>
              <a:t>Promising Responses</a:t>
            </a:r>
          </a:p>
          <a:p>
            <a:pPr lvl="1" eaLnBrk="1" hangingPunct="1"/>
            <a:r>
              <a:rPr lang="en-US" altLang="en-US" sz="2000"/>
              <a:t>Promotion of technologies that enable increased crop yields without harmful impacts related to water, nutrient, and pesticide use</a:t>
            </a:r>
          </a:p>
          <a:p>
            <a:pPr lvl="1" eaLnBrk="1" hangingPunct="1"/>
            <a:r>
              <a:rPr lang="en-US" altLang="en-US" sz="2000"/>
              <a:t>Restoration of ecosystem services  </a:t>
            </a:r>
          </a:p>
          <a:p>
            <a:pPr lvl="1" eaLnBrk="1" hangingPunct="1"/>
            <a:r>
              <a:rPr lang="en-US" altLang="en-US" sz="2000"/>
              <a:t>Promotion of technologies to increase energy efficiency and reduce greenhouse gas emissions</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Defining Features</a:t>
            </a:r>
          </a:p>
        </p:txBody>
      </p:sp>
      <p:sp>
        <p:nvSpPr>
          <p:cNvPr id="7171" name="Rectangle 3"/>
          <p:cNvSpPr>
            <a:spLocks noGrp="1" noChangeArrowheads="1"/>
          </p:cNvSpPr>
          <p:nvPr>
            <p:ph type="body" sz="half" idx="1"/>
          </p:nvPr>
        </p:nvSpPr>
        <p:spPr>
          <a:xfrm>
            <a:off x="685800" y="1393825"/>
            <a:ext cx="8110538" cy="1290638"/>
          </a:xfrm>
        </p:spPr>
        <p:txBody>
          <a:bodyPr/>
          <a:lstStyle/>
          <a:p>
            <a:pPr marL="0" indent="0" eaLnBrk="1" hangingPunct="1"/>
            <a:r>
              <a:rPr lang="en-US" altLang="en-US" sz="2000"/>
              <a:t>Multi-scale assessment</a:t>
            </a:r>
          </a:p>
          <a:p>
            <a:pPr lvl="1" eaLnBrk="1" hangingPunct="1"/>
            <a:r>
              <a:rPr lang="en-US" altLang="en-US" sz="2000"/>
              <a:t>Includes information from 33 sub-global assessments</a:t>
            </a:r>
          </a:p>
          <a:p>
            <a:pPr marL="0" indent="0" eaLnBrk="1" hangingPunct="1"/>
            <a:endParaRPr lang="en-US" altLang="en-US" sz="2000"/>
          </a:p>
        </p:txBody>
      </p:sp>
      <p:pic>
        <p:nvPicPr>
          <p:cNvPr id="7172" name="Picture 7" descr="gene-fig-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84300" y="2238375"/>
            <a:ext cx="6835775" cy="4092575"/>
          </a:xfrm>
          <a:noFill/>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685800" y="125413"/>
            <a:ext cx="7918450" cy="1230312"/>
          </a:xfrm>
        </p:spPr>
        <p:txBody>
          <a:bodyPr/>
          <a:lstStyle/>
          <a:p>
            <a:pPr eaLnBrk="1" hangingPunct="1"/>
            <a:r>
              <a:rPr lang="en-US" altLang="en-US"/>
              <a:t>Responses: Knowledge</a:t>
            </a:r>
            <a:endParaRPr lang="en-US" altLang="en-US">
              <a:cs typeface="Times New Roman" panose="02020603050405020304" pitchFamily="18" charset="0"/>
            </a:endParaRPr>
          </a:p>
        </p:txBody>
      </p:sp>
      <p:sp>
        <p:nvSpPr>
          <p:cNvPr id="36867" name="Rectangle 6"/>
          <p:cNvSpPr>
            <a:spLocks noGrp="1" noChangeArrowheads="1"/>
          </p:cNvSpPr>
          <p:nvPr>
            <p:ph type="body" idx="1"/>
          </p:nvPr>
        </p:nvSpPr>
        <p:spPr>
          <a:xfrm>
            <a:off x="685800" y="1470025"/>
            <a:ext cx="8229600" cy="5108575"/>
          </a:xfrm>
        </p:spPr>
        <p:txBody>
          <a:bodyPr/>
          <a:lstStyle/>
          <a:p>
            <a:pPr marL="0" indent="0" eaLnBrk="1" hangingPunct="1"/>
            <a:r>
              <a:rPr lang="en-US" altLang="en-US" sz="2000" b="0" i="1">
                <a:latin typeface="Georgia" panose="02040502050405020303" pitchFamily="18" charset="0"/>
                <a:cs typeface="Times New Roman" panose="02020603050405020304" pitchFamily="18" charset="0"/>
              </a:rPr>
              <a:t>Effective management of ecosystems is constrained both by the lack of knowledge and information about ecosystems and by the failure to use adequately the information that does exist</a:t>
            </a:r>
            <a:endParaRPr lang="en-US" altLang="en-US" sz="2000" b="0" i="1">
              <a:latin typeface="Georgia" panose="02040502050405020303" pitchFamily="18" charset="0"/>
            </a:endParaRPr>
          </a:p>
          <a:p>
            <a:pPr marL="0" indent="0" eaLnBrk="1" hangingPunct="1"/>
            <a:endParaRPr lang="en-US" altLang="en-US" sz="2000" b="0" i="1">
              <a:latin typeface="Georgia" panose="02040502050405020303" pitchFamily="18" charset="0"/>
            </a:endParaRPr>
          </a:p>
          <a:p>
            <a:pPr marL="0" indent="0" eaLnBrk="1" hangingPunct="1"/>
            <a:r>
              <a:rPr lang="en-US" altLang="en-US" sz="2000"/>
              <a:t>Promising Responses</a:t>
            </a:r>
          </a:p>
          <a:p>
            <a:pPr lvl="1" eaLnBrk="1" hangingPunct="1"/>
            <a:r>
              <a:rPr lang="en-US" altLang="en-US" sz="2000"/>
              <a:t>Incorporation of nonmarket values of ecosystems in resource management decisions </a:t>
            </a:r>
          </a:p>
          <a:p>
            <a:pPr lvl="1" eaLnBrk="1" hangingPunct="1"/>
            <a:r>
              <a:rPr lang="en-US" altLang="en-US" sz="2000"/>
              <a:t>Use of all relevant forms of knowledge and information in assessments and decision-making, including traditional and practitioners' knowledge</a:t>
            </a:r>
          </a:p>
          <a:p>
            <a:pPr lvl="1" eaLnBrk="1" hangingPunct="1"/>
            <a:r>
              <a:rPr lang="en-US" altLang="en-US" sz="2000"/>
              <a:t>Enhancement of human and institutional capacity for assessing the consequences of ecosystem change for human well-being and acting on such assessments</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Summary</a:t>
            </a:r>
          </a:p>
        </p:txBody>
      </p:sp>
      <p:sp>
        <p:nvSpPr>
          <p:cNvPr id="37891" name="Rectangle 3"/>
          <p:cNvSpPr>
            <a:spLocks noGrp="1" noChangeArrowheads="1"/>
          </p:cNvSpPr>
          <p:nvPr>
            <p:ph type="body" idx="1"/>
          </p:nvPr>
        </p:nvSpPr>
        <p:spPr>
          <a:xfrm>
            <a:off x="685800" y="1393825"/>
            <a:ext cx="8229600" cy="5464175"/>
          </a:xfrm>
        </p:spPr>
        <p:txBody>
          <a:bodyPr/>
          <a:lstStyle/>
          <a:p>
            <a:pPr marL="400050" lvl="1" eaLnBrk="1" hangingPunct="1">
              <a:lnSpc>
                <a:spcPct val="90000"/>
              </a:lnSpc>
            </a:pPr>
            <a:r>
              <a:rPr lang="en-US" altLang="en-US" sz="2000"/>
              <a:t>Over the past 50 years, humans have changed ecosystems more rapidly and extensively than in any comparable period of time in human history, largely to meet rapidly growing demands for food, fresh water, timber, fiber and fuel</a:t>
            </a:r>
          </a:p>
          <a:p>
            <a:pPr marL="400050" lvl="1" eaLnBrk="1" hangingPunct="1">
              <a:lnSpc>
                <a:spcPct val="90000"/>
              </a:lnSpc>
            </a:pPr>
            <a:r>
              <a:rPr lang="en-US" altLang="en-US" sz="2000"/>
              <a:t>The changes that have been made to ecosystems have contributed to substantial net gains in human well-being and economic development, but these gains have been achieved at growing costs in the form of the degradation of many ecosystem services, increased risks of nonlinear changes, and the exacerbation of poverty for some groups of people</a:t>
            </a:r>
          </a:p>
          <a:p>
            <a:pPr marL="400050" lvl="1" eaLnBrk="1" hangingPunct="1">
              <a:lnSpc>
                <a:spcPct val="90000"/>
              </a:lnSpc>
            </a:pPr>
            <a:r>
              <a:rPr lang="en-US" altLang="en-US" sz="2000"/>
              <a:t>The degradation of ecosystem services could grow significantly worse during the first half of this century and is a barrier to achieving the Millennium Development Goals</a:t>
            </a:r>
          </a:p>
          <a:p>
            <a:pPr marL="400050" lvl="1" eaLnBrk="1" hangingPunct="1">
              <a:lnSpc>
                <a:spcPct val="90000"/>
              </a:lnSpc>
            </a:pPr>
            <a:r>
              <a:rPr lang="en-US" altLang="en-US" sz="2000"/>
              <a:t>The challenge of reversing the degradation of ecosystems while meeting increasing demands for their services can be partially met under some scenarios that the MA has considered but these involve significant changes in policies, institutions and practices, that are not currently under way</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en-US" altLang="en-US"/>
              <a:t>Visit the MA Website</a:t>
            </a:r>
          </a:p>
        </p:txBody>
      </p:sp>
      <p:sp>
        <p:nvSpPr>
          <p:cNvPr id="38915" name="Rectangle 6"/>
          <p:cNvSpPr>
            <a:spLocks noGrp="1" noChangeArrowheads="1"/>
          </p:cNvSpPr>
          <p:nvPr>
            <p:ph type="body" idx="1"/>
          </p:nvPr>
        </p:nvSpPr>
        <p:spPr>
          <a:xfrm>
            <a:off x="685800" y="2354263"/>
            <a:ext cx="4002088" cy="3648075"/>
          </a:xfrm>
        </p:spPr>
        <p:txBody>
          <a:bodyPr/>
          <a:lstStyle/>
          <a:p>
            <a:pPr marL="0" indent="0" eaLnBrk="1" hangingPunct="1"/>
            <a:r>
              <a:rPr lang="en-US" altLang="en-US" sz="1800"/>
              <a:t>All MA reports available to download</a:t>
            </a:r>
          </a:p>
          <a:p>
            <a:pPr marL="0" indent="0" eaLnBrk="1" hangingPunct="1"/>
            <a:r>
              <a:rPr lang="en-US" altLang="en-US" sz="1800"/>
              <a:t>Access to core data</a:t>
            </a:r>
          </a:p>
          <a:p>
            <a:pPr marL="0" indent="0" eaLnBrk="1" hangingPunct="1"/>
            <a:r>
              <a:rPr lang="en-US" altLang="en-US" sz="1800"/>
              <a:t>MA ‘outreach’ kit</a:t>
            </a:r>
          </a:p>
          <a:p>
            <a:pPr lvl="1" eaLnBrk="1" hangingPunct="1"/>
            <a:r>
              <a:rPr lang="en-US" altLang="en-US" sz="1800"/>
              <a:t>Slides</a:t>
            </a:r>
          </a:p>
          <a:p>
            <a:pPr lvl="1" eaLnBrk="1" hangingPunct="1"/>
            <a:r>
              <a:rPr lang="en-US" altLang="en-US" sz="1800"/>
              <a:t>Communication tools</a:t>
            </a:r>
          </a:p>
        </p:txBody>
      </p:sp>
      <p:grpSp>
        <p:nvGrpSpPr>
          <p:cNvPr id="38916" name="Group 12"/>
          <p:cNvGrpSpPr>
            <a:grpSpLocks/>
          </p:cNvGrpSpPr>
          <p:nvPr/>
        </p:nvGrpSpPr>
        <p:grpSpPr bwMode="auto">
          <a:xfrm>
            <a:off x="4994275" y="2354263"/>
            <a:ext cx="3840163" cy="3878262"/>
            <a:chOff x="3122" y="1338"/>
            <a:chExt cx="2419" cy="2443"/>
          </a:xfrm>
        </p:grpSpPr>
        <p:sp>
          <p:nvSpPr>
            <p:cNvPr id="38918" name="Rectangle 10"/>
            <p:cNvSpPr>
              <a:spLocks noChangeArrowheads="1"/>
            </p:cNvSpPr>
            <p:nvPr/>
          </p:nvSpPr>
          <p:spPr bwMode="auto">
            <a:xfrm>
              <a:off x="3146" y="1386"/>
              <a:ext cx="2395" cy="2395"/>
            </a:xfrm>
            <a:prstGeom prst="rect">
              <a:avLst/>
            </a:prstGeom>
            <a:solidFill>
              <a:srgbClr val="A09F6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pic>
          <p:nvPicPr>
            <p:cNvPr id="38919" name="Picture 9"/>
            <p:cNvPicPr>
              <a:picLocks noChangeAspect="1" noChangeArrowheads="1"/>
            </p:cNvPicPr>
            <p:nvPr/>
          </p:nvPicPr>
          <p:blipFill>
            <a:blip r:embed="rId2">
              <a:extLst>
                <a:ext uri="{28A0092B-C50C-407E-A947-70E740481C1C}">
                  <a14:useLocalDpi xmlns:a14="http://schemas.microsoft.com/office/drawing/2010/main" val="0"/>
                </a:ext>
              </a:extLst>
            </a:blip>
            <a:srcRect l="1256" t="11021" r="2872" b="4539"/>
            <a:stretch>
              <a:fillRect/>
            </a:stretch>
          </p:blipFill>
          <p:spPr bwMode="auto">
            <a:xfrm>
              <a:off x="3122" y="1338"/>
              <a:ext cx="2382"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38917" name="Rectangle 11"/>
          <p:cNvSpPr>
            <a:spLocks noChangeArrowheads="1"/>
          </p:cNvSpPr>
          <p:nvPr/>
        </p:nvSpPr>
        <p:spPr bwMode="auto">
          <a:xfrm>
            <a:off x="1192213" y="1470025"/>
            <a:ext cx="712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b="0" i="1">
                <a:latin typeface="Georgia" panose="02040502050405020303" pitchFamily="18" charset="0"/>
              </a:rPr>
              <a:t>www.millenniumassessment.org</a:t>
            </a:r>
            <a:r>
              <a:rPr lang="en-US" altLang="en-US" sz="3600" b="0">
                <a:latin typeface="Georgia" panose="02040502050405020303" pitchFamily="18" charset="0"/>
              </a:rPr>
              <a:t> </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Focus: Ecosystem Services </a:t>
            </a:r>
            <a:br>
              <a:rPr lang="en-US" altLang="en-US"/>
            </a:br>
            <a:r>
              <a:rPr lang="en-US" altLang="en-US" sz="3200"/>
              <a:t>The benefits people obtain from ecosystems</a:t>
            </a:r>
            <a:r>
              <a:rPr lang="en-US" altLang="en-US"/>
              <a:t> </a:t>
            </a:r>
          </a:p>
        </p:txBody>
      </p:sp>
      <p:pic>
        <p:nvPicPr>
          <p:cNvPr id="819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562" t="4907" r="55246" b="28340"/>
          <a:stretch>
            <a:fillRect/>
          </a:stretch>
        </p:blipFill>
        <p:spPr>
          <a:xfrm>
            <a:off x="2232025" y="1393825"/>
            <a:ext cx="5021263" cy="5146675"/>
          </a:xfrm>
          <a:noFill/>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200"/>
              <a:t>Focus:  Consequences of Ecosystem Change for Human Well-being</a:t>
            </a:r>
          </a:p>
        </p:txBody>
      </p:sp>
      <p:pic>
        <p:nvPicPr>
          <p:cNvPr id="9219" name="Picture 13" descr="sdm-gene-0A-ecoservi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0500" y="1377950"/>
            <a:ext cx="6837363" cy="5011738"/>
          </a:xfrm>
          <a:noFill/>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7" descr="sdm-gene-0B-framework"/>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11400" y="1600200"/>
            <a:ext cx="4978400" cy="4978400"/>
          </a:xfrm>
          <a:noFill/>
        </p:spPr>
      </p:pic>
      <p:sp>
        <p:nvSpPr>
          <p:cNvPr id="10243" name="Rectangle 6"/>
          <p:cNvSpPr>
            <a:spLocks noGrp="1" noChangeArrowheads="1"/>
          </p:cNvSpPr>
          <p:nvPr>
            <p:ph type="title"/>
          </p:nvPr>
        </p:nvSpPr>
        <p:spPr/>
        <p:txBody>
          <a:bodyPr/>
          <a:lstStyle/>
          <a:p>
            <a:pPr eaLnBrk="1" hangingPunct="1"/>
            <a:r>
              <a:rPr lang="en-US" altLang="en-US"/>
              <a:t>MA Framework</a:t>
            </a:r>
          </a:p>
        </p:txBody>
      </p:sp>
      <p:grpSp>
        <p:nvGrpSpPr>
          <p:cNvPr id="2" name="Group 18"/>
          <p:cNvGrpSpPr>
            <a:grpSpLocks/>
          </p:cNvGrpSpPr>
          <p:nvPr/>
        </p:nvGrpSpPr>
        <p:grpSpPr bwMode="auto">
          <a:xfrm>
            <a:off x="3151188" y="2506663"/>
            <a:ext cx="4032250" cy="3609975"/>
            <a:chOff x="1985" y="1579"/>
            <a:chExt cx="2540" cy="2274"/>
          </a:xfrm>
        </p:grpSpPr>
        <p:sp>
          <p:nvSpPr>
            <p:cNvPr id="10248" name="Rectangle 11"/>
            <p:cNvSpPr>
              <a:spLocks noChangeArrowheads="1"/>
            </p:cNvSpPr>
            <p:nvPr/>
          </p:nvSpPr>
          <p:spPr bwMode="auto">
            <a:xfrm>
              <a:off x="3364" y="2862"/>
              <a:ext cx="1161" cy="991"/>
            </a:xfrm>
            <a:prstGeom prst="rect">
              <a:avLst/>
            </a:prstGeom>
            <a:solidFill>
              <a:schemeClr val="accent1"/>
            </a:solidFill>
            <a:ln w="9525" algn="ctr">
              <a:solidFill>
                <a:srgbClr val="FFFFFF"/>
              </a:solidFill>
              <a:miter lim="800000"/>
              <a:headEnd/>
              <a:tailEnd/>
            </a:ln>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b="0">
                  <a:solidFill>
                    <a:schemeClr val="tx2"/>
                  </a:solidFill>
                </a:rPr>
                <a:t>Direct </a:t>
              </a:r>
            </a:p>
            <a:p>
              <a:pPr algn="ctr" eaLnBrk="1" hangingPunct="1">
                <a:spcBef>
                  <a:spcPct val="0"/>
                </a:spcBef>
              </a:pPr>
              <a:r>
                <a:rPr lang="en-US" altLang="en-US" b="0">
                  <a:solidFill>
                    <a:schemeClr val="tx2"/>
                  </a:solidFill>
                </a:rPr>
                <a:t>Drivers</a:t>
              </a:r>
            </a:p>
          </p:txBody>
        </p:sp>
        <p:sp>
          <p:nvSpPr>
            <p:cNvPr id="10249" name="Rectangle 12"/>
            <p:cNvSpPr>
              <a:spLocks noChangeArrowheads="1"/>
            </p:cNvSpPr>
            <p:nvPr/>
          </p:nvSpPr>
          <p:spPr bwMode="auto">
            <a:xfrm>
              <a:off x="3364" y="1579"/>
              <a:ext cx="1161" cy="968"/>
            </a:xfrm>
            <a:prstGeom prst="rect">
              <a:avLst/>
            </a:prstGeom>
            <a:solidFill>
              <a:schemeClr val="accent1"/>
            </a:solidFill>
            <a:ln w="9525" algn="ctr">
              <a:solidFill>
                <a:srgbClr val="FFFFFF"/>
              </a:solidFill>
              <a:miter lim="800000"/>
              <a:headEnd/>
              <a:tailEnd/>
            </a:ln>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b="0">
                  <a:solidFill>
                    <a:schemeClr val="tx2"/>
                  </a:solidFill>
                </a:rPr>
                <a:t>Indirect </a:t>
              </a:r>
            </a:p>
            <a:p>
              <a:pPr algn="ctr" eaLnBrk="1" hangingPunct="1">
                <a:spcBef>
                  <a:spcPct val="0"/>
                </a:spcBef>
              </a:pPr>
              <a:r>
                <a:rPr lang="en-US" altLang="en-US" b="0">
                  <a:solidFill>
                    <a:schemeClr val="tx2"/>
                  </a:solidFill>
                </a:rPr>
                <a:t>Drivers</a:t>
              </a:r>
            </a:p>
          </p:txBody>
        </p:sp>
        <p:sp>
          <p:nvSpPr>
            <p:cNvPr id="10250" name="Rectangle 13"/>
            <p:cNvSpPr>
              <a:spLocks noChangeArrowheads="1"/>
            </p:cNvSpPr>
            <p:nvPr/>
          </p:nvSpPr>
          <p:spPr bwMode="auto">
            <a:xfrm>
              <a:off x="1985" y="2862"/>
              <a:ext cx="1089" cy="967"/>
            </a:xfrm>
            <a:prstGeom prst="rect">
              <a:avLst/>
            </a:prstGeom>
            <a:solidFill>
              <a:schemeClr val="bg1"/>
            </a:solidFill>
            <a:ln w="38100" algn="ctr">
              <a:solidFill>
                <a:srgbClr val="FF0000"/>
              </a:solidFill>
              <a:miter lim="800000"/>
              <a:headEnd/>
              <a:tailEnd/>
            </a:ln>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a:t>Ecosystem</a:t>
              </a:r>
            </a:p>
            <a:p>
              <a:pPr algn="ctr" eaLnBrk="1" hangingPunct="1">
                <a:spcBef>
                  <a:spcPct val="0"/>
                </a:spcBef>
              </a:pPr>
              <a:r>
                <a:rPr lang="en-US" altLang="en-US"/>
                <a:t>Services</a:t>
              </a:r>
            </a:p>
          </p:txBody>
        </p:sp>
        <p:sp>
          <p:nvSpPr>
            <p:cNvPr id="10251" name="Rectangle 14"/>
            <p:cNvSpPr>
              <a:spLocks noChangeArrowheads="1"/>
            </p:cNvSpPr>
            <p:nvPr/>
          </p:nvSpPr>
          <p:spPr bwMode="auto">
            <a:xfrm>
              <a:off x="1985" y="1579"/>
              <a:ext cx="1089" cy="968"/>
            </a:xfrm>
            <a:prstGeom prst="rect">
              <a:avLst/>
            </a:prstGeom>
            <a:solidFill>
              <a:schemeClr val="accent1"/>
            </a:solidFill>
            <a:ln w="9525" algn="ctr">
              <a:solidFill>
                <a:srgbClr val="FFFFFF"/>
              </a:solidFill>
              <a:miter lim="800000"/>
              <a:headEnd/>
              <a:tailEnd/>
            </a:ln>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b="0">
                  <a:solidFill>
                    <a:schemeClr val="tx2"/>
                  </a:solidFill>
                </a:rPr>
                <a:t>Human </a:t>
              </a:r>
            </a:p>
            <a:p>
              <a:pPr algn="ctr" eaLnBrk="1" hangingPunct="1">
                <a:spcBef>
                  <a:spcPct val="0"/>
                </a:spcBef>
              </a:pPr>
              <a:r>
                <a:rPr lang="en-US" altLang="en-US" b="0">
                  <a:solidFill>
                    <a:schemeClr val="tx2"/>
                  </a:solidFill>
                </a:rPr>
                <a:t>Well-being</a:t>
              </a:r>
              <a:endParaRPr lang="en-US" altLang="en-US" sz="4400" b="0">
                <a:solidFill>
                  <a:schemeClr val="tx2"/>
                </a:solidFill>
              </a:endParaRPr>
            </a:p>
          </p:txBody>
        </p:sp>
      </p:grpSp>
      <p:sp>
        <p:nvSpPr>
          <p:cNvPr id="1042460" name="Rectangle 28"/>
          <p:cNvSpPr>
            <a:spLocks noChangeArrowheads="1"/>
          </p:cNvSpPr>
          <p:nvPr/>
        </p:nvSpPr>
        <p:spPr bwMode="auto">
          <a:xfrm>
            <a:off x="5302250" y="4425950"/>
            <a:ext cx="3571875" cy="2432050"/>
          </a:xfrm>
          <a:prstGeom prst="rect">
            <a:avLst/>
          </a:prstGeom>
          <a:solidFill>
            <a:schemeClr val="bg1"/>
          </a:solidFill>
          <a:ln w="38100" algn="ctr">
            <a:solidFill>
              <a:srgbClr val="A09F6F"/>
            </a:solidFill>
            <a:miter lim="800000"/>
            <a:headEnd/>
            <a:tailEnd/>
          </a:ln>
        </p:spPr>
        <p:txBody>
          <a:bodyPr/>
          <a:lstStyle>
            <a:lvl1pPr marL="231775" indent="-231775">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sz="1800"/>
              <a:t>Direct Drivers of Change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Changes in land use </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Species introduction or removal</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Technology adaptation and use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External inputs </a:t>
            </a:r>
            <a:r>
              <a:rPr lang="en-US" altLang="en-US" sz="1600" b="0" i="1">
                <a:latin typeface="Georgia" panose="02040502050405020303" pitchFamily="18" charset="0"/>
              </a:rPr>
              <a:t>(e.g., irrigation) </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Resource consumption</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Climate change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Natural physical and biological drivers </a:t>
            </a:r>
            <a:r>
              <a:rPr lang="en-US" altLang="en-US" sz="1600" b="0" i="1">
                <a:latin typeface="Georgia" panose="02040502050405020303" pitchFamily="18" charset="0"/>
              </a:rPr>
              <a:t>(e.g., volcanoes)</a:t>
            </a:r>
          </a:p>
          <a:p>
            <a:pPr eaLnBrk="1" hangingPunct="1">
              <a:spcBef>
                <a:spcPct val="0"/>
              </a:spcBef>
              <a:buClr>
                <a:schemeClr val="tx1"/>
              </a:buClr>
              <a:buFont typeface="Wingdings" panose="05000000000000000000" pitchFamily="2" charset="2"/>
              <a:buChar char="§"/>
            </a:pPr>
            <a:endParaRPr lang="en-US" altLang="en-US" sz="1600" b="0">
              <a:latin typeface="Georgia" panose="02040502050405020303" pitchFamily="18" charset="0"/>
            </a:endParaRPr>
          </a:p>
        </p:txBody>
      </p:sp>
      <p:sp>
        <p:nvSpPr>
          <p:cNvPr id="1042461" name="Rectangle 29"/>
          <p:cNvSpPr>
            <a:spLocks noChangeArrowheads="1"/>
          </p:cNvSpPr>
          <p:nvPr/>
        </p:nvSpPr>
        <p:spPr bwMode="auto">
          <a:xfrm>
            <a:off x="5340350" y="1778000"/>
            <a:ext cx="3533775" cy="2278063"/>
          </a:xfrm>
          <a:prstGeom prst="rect">
            <a:avLst/>
          </a:prstGeom>
          <a:solidFill>
            <a:schemeClr val="bg1"/>
          </a:solidFill>
          <a:ln w="38100" algn="ctr">
            <a:solidFill>
              <a:srgbClr val="A09F6F"/>
            </a:solidFill>
            <a:miter lim="800000"/>
            <a:headEnd/>
            <a:tailEnd/>
          </a:ln>
        </p:spPr>
        <p:txBody>
          <a:bodyPr/>
          <a:lstStyle>
            <a:lvl1pPr marL="234950" indent="-234950">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sz="1800"/>
              <a:t>Indirect Drivers of Change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Demographic</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Economic </a:t>
            </a:r>
            <a:r>
              <a:rPr lang="en-US" altLang="en-US" sz="1600" b="0" i="1">
                <a:latin typeface="Georgia" panose="02040502050405020303" pitchFamily="18" charset="0"/>
              </a:rPr>
              <a:t>(globalization, trade, market and policy framework)</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Sociopolitical </a:t>
            </a:r>
            <a:r>
              <a:rPr lang="en-US" altLang="en-US" sz="1600" b="0" i="1">
                <a:latin typeface="Georgia" panose="02040502050405020303" pitchFamily="18" charset="0"/>
              </a:rPr>
              <a:t>(governance and institutional framework)</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Science and Technology</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Cultural and Religious</a:t>
            </a:r>
          </a:p>
        </p:txBody>
      </p:sp>
      <p:sp>
        <p:nvSpPr>
          <p:cNvPr id="1042462" name="Rectangle 30"/>
          <p:cNvSpPr>
            <a:spLocks noChangeArrowheads="1"/>
          </p:cNvSpPr>
          <p:nvPr/>
        </p:nvSpPr>
        <p:spPr bwMode="auto">
          <a:xfrm>
            <a:off x="1422400" y="1816100"/>
            <a:ext cx="3457575" cy="2265363"/>
          </a:xfrm>
          <a:prstGeom prst="rect">
            <a:avLst/>
          </a:prstGeom>
          <a:solidFill>
            <a:schemeClr val="bg1"/>
          </a:solidFill>
          <a:ln w="38100" algn="ctr">
            <a:solidFill>
              <a:srgbClr val="A09F6F"/>
            </a:solidFill>
            <a:miter lim="800000"/>
            <a:headEnd/>
            <a:tailEnd/>
          </a:ln>
        </p:spPr>
        <p:txBody>
          <a:bodyPr/>
          <a:lstStyle>
            <a:lvl1pPr marL="233363" indent="-233363">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sz="1800"/>
              <a:t>Human Well-being and </a:t>
            </a:r>
          </a:p>
          <a:p>
            <a:pPr algn="ctr" eaLnBrk="1" hangingPunct="1">
              <a:spcBef>
                <a:spcPct val="0"/>
              </a:spcBef>
            </a:pPr>
            <a:r>
              <a:rPr lang="en-US" altLang="en-US" sz="1800"/>
              <a:t>Poverty Reduction</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Basic material for a good life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Health</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Good Social Relations</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Security</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Freedom of choice and action</a:t>
            </a:r>
          </a:p>
          <a:p>
            <a:pPr eaLnBrk="1" hangingPunct="1">
              <a:spcBef>
                <a:spcPct val="0"/>
              </a:spcBef>
              <a:buClr>
                <a:schemeClr val="tx1"/>
              </a:buClr>
              <a:buFont typeface="Wingdings" panose="05000000000000000000" pitchFamily="2" charset="2"/>
              <a:buChar char="§"/>
            </a:pPr>
            <a:endParaRPr lang="en-US" altLang="en-US" sz="1600" b="0">
              <a:latin typeface="Georgia" panose="02040502050405020303"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2461"/>
                                        </p:tgtEl>
                                        <p:attrNameLst>
                                          <p:attrName>style.visibility</p:attrName>
                                        </p:attrNameLst>
                                      </p:cBhvr>
                                      <p:to>
                                        <p:strVal val="visible"/>
                                      </p:to>
                                    </p:set>
                                    <p:animEffect transition="in" filter="blinds(horizontal)">
                                      <p:cBhvr>
                                        <p:cTn id="7" dur="500"/>
                                        <p:tgtEl>
                                          <p:spTgt spid="1042461"/>
                                        </p:tgtEl>
                                      </p:cBhvr>
                                    </p:animEffect>
                                  </p:childTnLst>
                                  <p:subTnLst>
                                    <p:set>
                                      <p:cBhvr override="childStyle">
                                        <p:cTn dur="1" fill="hold" display="0" masterRel="nextClick" afterEffect="1"/>
                                        <p:tgtEl>
                                          <p:spTgt spid="104246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2460"/>
                                        </p:tgtEl>
                                        <p:attrNameLst>
                                          <p:attrName>style.visibility</p:attrName>
                                        </p:attrNameLst>
                                      </p:cBhvr>
                                      <p:to>
                                        <p:strVal val="visible"/>
                                      </p:to>
                                    </p:set>
                                    <p:animEffect transition="in" filter="blinds(horizontal)">
                                      <p:cBhvr>
                                        <p:cTn id="12" dur="500"/>
                                        <p:tgtEl>
                                          <p:spTgt spid="1042460"/>
                                        </p:tgtEl>
                                      </p:cBhvr>
                                    </p:animEffect>
                                  </p:childTnLst>
                                  <p:subTnLst>
                                    <p:set>
                                      <p:cBhvr override="childStyle">
                                        <p:cTn dur="1" fill="hold" display="0" masterRel="nextClick" afterEffect="1"/>
                                        <p:tgtEl>
                                          <p:spTgt spid="104246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2462"/>
                                        </p:tgtEl>
                                        <p:attrNameLst>
                                          <p:attrName>style.visibility</p:attrName>
                                        </p:attrNameLst>
                                      </p:cBhvr>
                                      <p:to>
                                        <p:strVal val="visible"/>
                                      </p:to>
                                    </p:set>
                                    <p:animEffect transition="in" filter="blinds(horizontal)">
                                      <p:cBhvr>
                                        <p:cTn id="17" dur="500"/>
                                        <p:tgtEl>
                                          <p:spTgt spid="1042462"/>
                                        </p:tgtEl>
                                      </p:cBhvr>
                                    </p:animEffect>
                                  </p:childTnLst>
                                  <p:subTnLst>
                                    <p:set>
                                      <p:cBhvr override="childStyle">
                                        <p:cTn dur="1" fill="hold" display="0" masterRel="nextClick" afterEffect="1"/>
                                        <p:tgtEl>
                                          <p:spTgt spid="104246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60" grpId="0" animBg="1"/>
      <p:bldP spid="1042461" grpId="0" animBg="1"/>
      <p:bldP spid="10424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body" idx="1"/>
          </p:nvPr>
        </p:nvSpPr>
        <p:spPr/>
        <p:txBody>
          <a:bodyPr/>
          <a:lstStyle/>
          <a:p>
            <a:pPr marL="609600" indent="-609600" eaLnBrk="1" hangingPunct="1"/>
            <a:r>
              <a:rPr lang="en-US" altLang="en-US"/>
              <a:t>1.  Ecosystem Changes in Last 50 Years</a:t>
            </a:r>
          </a:p>
          <a:p>
            <a:pPr marL="609600" indent="-609600" eaLnBrk="1" hangingPunct="1"/>
            <a:r>
              <a:rPr lang="en-US" altLang="en-US"/>
              <a:t>2.  Gains and Losses from Ecosystem Change</a:t>
            </a:r>
          </a:p>
          <a:p>
            <a:pPr marL="914400" lvl="1" indent="-457200" eaLnBrk="1" hangingPunct="1">
              <a:buFont typeface="Wingdings" panose="05000000000000000000" pitchFamily="2" charset="2"/>
              <a:buNone/>
            </a:pPr>
            <a:r>
              <a:rPr lang="en-US" altLang="en-US" sz="2000" i="1"/>
              <a:t>Three major problems may decrease long-term benefits</a:t>
            </a:r>
          </a:p>
          <a:p>
            <a:pPr marL="914400" lvl="1" indent="-457200" eaLnBrk="1" hangingPunct="1"/>
            <a:r>
              <a:rPr lang="en-US" altLang="en-US"/>
              <a:t>Degradation of Ecosystem Services</a:t>
            </a:r>
          </a:p>
          <a:p>
            <a:pPr marL="914400" lvl="1" indent="-457200" eaLnBrk="1" hangingPunct="1"/>
            <a:r>
              <a:rPr lang="en-US" altLang="en-US"/>
              <a:t>Increased Likelihood of Nonlinear Changes</a:t>
            </a:r>
          </a:p>
          <a:p>
            <a:pPr marL="914400" lvl="1" indent="-457200" eaLnBrk="1" hangingPunct="1"/>
            <a:r>
              <a:rPr lang="en-US" altLang="en-US"/>
              <a:t>Exacerbation of Poverty for Some People</a:t>
            </a:r>
          </a:p>
          <a:p>
            <a:pPr marL="609600" indent="-609600" eaLnBrk="1" hangingPunct="1"/>
            <a:r>
              <a:rPr lang="en-US" altLang="en-US"/>
              <a:t>3.  Ecosystem Prospects for Next 50 Years</a:t>
            </a:r>
          </a:p>
          <a:p>
            <a:pPr marL="609600" indent="-609600" eaLnBrk="1" hangingPunct="1"/>
            <a:r>
              <a:rPr lang="en-US" altLang="en-US"/>
              <a:t>4.  Reversing Ecosystem Degradation</a:t>
            </a:r>
          </a:p>
        </p:txBody>
      </p:sp>
      <p:sp>
        <p:nvSpPr>
          <p:cNvPr id="1182722" name="Rectangle 2"/>
          <p:cNvSpPr>
            <a:spLocks noChangeArrowheads="1"/>
          </p:cNvSpPr>
          <p:nvPr/>
        </p:nvSpPr>
        <p:spPr bwMode="auto">
          <a:xfrm>
            <a:off x="693738" y="1624013"/>
            <a:ext cx="8026400" cy="4222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en-US" altLang="en-US" sz="1800" b="0"/>
          </a:p>
        </p:txBody>
      </p:sp>
      <p:sp>
        <p:nvSpPr>
          <p:cNvPr id="11268" name="Rectangle 3"/>
          <p:cNvSpPr>
            <a:spLocks noGrp="1" noChangeArrowheads="1"/>
          </p:cNvSpPr>
          <p:nvPr>
            <p:ph type="title"/>
          </p:nvPr>
        </p:nvSpPr>
        <p:spPr/>
        <p:txBody>
          <a:bodyPr/>
          <a:lstStyle/>
          <a:p>
            <a:pPr eaLnBrk="1" hangingPunct="1"/>
            <a:r>
              <a:rPr lang="en-US" altLang="en-US"/>
              <a:t>MA Findings - Outline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2722"/>
                                        </p:tgtEl>
                                        <p:attrNameLst>
                                          <p:attrName>style.visibility</p:attrName>
                                        </p:attrNameLst>
                                      </p:cBhvr>
                                      <p:to>
                                        <p:strVal val="visible"/>
                                      </p:to>
                                    </p:set>
                                    <p:animEffect transition="in" filter="blinds(horizontal)">
                                      <p:cBhvr>
                                        <p:cTn id="7" dur="500"/>
                                        <p:tgtEl>
                                          <p:spTgt spid="1182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a:t>Finding #1</a:t>
            </a:r>
          </a:p>
        </p:txBody>
      </p:sp>
      <p:sp>
        <p:nvSpPr>
          <p:cNvPr id="12291" name="Rectangle 3"/>
          <p:cNvSpPr>
            <a:spLocks noGrp="1" noChangeArrowheads="1"/>
          </p:cNvSpPr>
          <p:nvPr>
            <p:ph type="body" idx="1"/>
          </p:nvPr>
        </p:nvSpPr>
        <p:spPr/>
        <p:txBody>
          <a:bodyPr/>
          <a:lstStyle/>
          <a:p>
            <a:pPr marL="400050" lvl="1" eaLnBrk="1" hangingPunct="1"/>
            <a:r>
              <a:rPr lang="en-US" altLang="en-US"/>
              <a:t>Over the past 50 years, humans have changed ecosystems more rapidly and extensively than in any comparable period of time in human history</a:t>
            </a:r>
          </a:p>
          <a:p>
            <a:pPr marL="400050" lvl="1" eaLnBrk="1" hangingPunct="1"/>
            <a:r>
              <a:rPr lang="en-US" altLang="en-US"/>
              <a:t>This has resulted in a substantial and largely irreversible loss in the diversity of life on Earth</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Unprecedented change in structure and function of ecosystems</a:t>
            </a:r>
          </a:p>
        </p:txBody>
      </p:sp>
      <p:sp>
        <p:nvSpPr>
          <p:cNvPr id="13315" name="Rectangle 3"/>
          <p:cNvSpPr>
            <a:spLocks noGrp="1" noChangeArrowheads="1"/>
          </p:cNvSpPr>
          <p:nvPr>
            <p:ph type="body" sz="half" idx="1"/>
          </p:nvPr>
        </p:nvSpPr>
        <p:spPr>
          <a:xfrm>
            <a:off x="1101725" y="1470025"/>
            <a:ext cx="7388225" cy="673100"/>
          </a:xfrm>
        </p:spPr>
        <p:txBody>
          <a:bodyPr/>
          <a:lstStyle/>
          <a:p>
            <a:pPr marL="0" indent="0" algn="ctr" eaLnBrk="1" hangingPunct="1"/>
            <a:r>
              <a:rPr lang="en-US" altLang="en-US" sz="2000" b="0">
                <a:latin typeface="Georgia" panose="02040502050405020303" pitchFamily="18" charset="0"/>
              </a:rPr>
              <a:t>More land was converted to cropland in the 30 years after 1950 than in the 150 years between 1700 and 1850.</a:t>
            </a:r>
          </a:p>
        </p:txBody>
      </p:sp>
      <p:sp>
        <p:nvSpPr>
          <p:cNvPr id="13316" name="Text Box 6"/>
          <p:cNvSpPr txBox="1">
            <a:spLocks noChangeArrowheads="1"/>
          </p:cNvSpPr>
          <p:nvPr/>
        </p:nvSpPr>
        <p:spPr bwMode="auto">
          <a:xfrm>
            <a:off x="615950" y="5600700"/>
            <a:ext cx="85280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en-US" altLang="en-US" sz="1800">
                <a:solidFill>
                  <a:schemeClr val="tx2"/>
                </a:solidFill>
              </a:rPr>
              <a:t>Cultivated Systems in 2000 cover 25% of Earth’s terrestrial surface</a:t>
            </a:r>
          </a:p>
          <a:p>
            <a:pPr algn="ctr" eaLnBrk="1" hangingPunct="1">
              <a:spcBef>
                <a:spcPct val="50000"/>
              </a:spcBef>
            </a:pPr>
            <a:r>
              <a:rPr lang="en-US" altLang="en-US" sz="1600" b="0">
                <a:latin typeface="Georgia" panose="02040502050405020303" pitchFamily="18" charset="0"/>
              </a:rPr>
              <a:t>(Defined as areas where at least 30% of the landscape is in croplands, shifting cultivation, confined livestock production, or freshwater aquaculture)</a:t>
            </a:r>
          </a:p>
        </p:txBody>
      </p:sp>
      <p:pic>
        <p:nvPicPr>
          <p:cNvPr id="13317" name="Picture 10" descr="gene-fig-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68475" y="2162175"/>
            <a:ext cx="6183313" cy="3430588"/>
          </a:xfrm>
          <a:noFill/>
        </p:spPr>
      </p:pic>
    </p:spTree>
  </p:cSld>
  <p:clrMapOvr>
    <a:masterClrMapping/>
  </p:clrMapOvr>
  <p:transition>
    <p:wipe dir="r"/>
  </p:transition>
</p:sld>
</file>

<file path=ppt/theme/theme1.xml><?xml version="1.0" encoding="utf-8"?>
<a:theme xmlns:a="http://schemas.openxmlformats.org/drawingml/2006/main" name="MA PowerPoint Template">
  <a:themeElements>
    <a:clrScheme name="MA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 PowerPoint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DCFB3BB118CB44B6C413571DD9D4BF" ma:contentTypeVersion="13" ma:contentTypeDescription="Create a new document." ma:contentTypeScope="" ma:versionID="6466605cb76aa99df4483d767fed8817">
  <xsd:schema xmlns:xsd="http://www.w3.org/2001/XMLSchema" xmlns:xs="http://www.w3.org/2001/XMLSchema" xmlns:p="http://schemas.microsoft.com/office/2006/metadata/properties" xmlns:ns3="1d73cb9e-0c2c-4a09-8eb0-28eaaf607d09" xmlns:ns4="d790e453-5fb7-4e38-871b-6f5636f07714" targetNamespace="http://schemas.microsoft.com/office/2006/metadata/properties" ma:root="true" ma:fieldsID="671f412b49b9dea8d037448f4bb67365" ns3:_="" ns4:_="">
    <xsd:import namespace="1d73cb9e-0c2c-4a09-8eb0-28eaaf607d09"/>
    <xsd:import namespace="d790e453-5fb7-4e38-871b-6f5636f07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3cb9e-0c2c-4a09-8eb0-28eaaf607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0e453-5fb7-4e38-871b-6f5636f077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A3021E-1615-4F4F-A7BC-67823C59E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3cb9e-0c2c-4a09-8eb0-28eaaf607d09"/>
    <ds:schemaRef ds:uri="d790e453-5fb7-4e38-871b-6f5636f0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0CBA51-3376-4A63-812A-D5CC7E2AE399}">
  <ds:schemaRefs>
    <ds:schemaRef ds:uri="http://purl.org/dc/elements/1.1/"/>
    <ds:schemaRef ds:uri="http://schemas.microsoft.com/office/2006/metadata/properties"/>
    <ds:schemaRef ds:uri="1d73cb9e-0c2c-4a09-8eb0-28eaaf607d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790e453-5fb7-4e38-871b-6f5636f07714"/>
    <ds:schemaRef ds:uri="http://www.w3.org/XML/1998/namespace"/>
    <ds:schemaRef ds:uri="http://purl.org/dc/dcmitype/"/>
  </ds:schemaRefs>
</ds:datastoreItem>
</file>

<file path=customXml/itemProps3.xml><?xml version="1.0" encoding="utf-8"?>
<ds:datastoreItem xmlns:ds="http://schemas.openxmlformats.org/officeDocument/2006/customXml" ds:itemID="{518E42D4-98B1-403D-9E8C-D15D14E34C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 PowerPoint Template</Template>
  <TotalTime>8673</TotalTime>
  <Words>2294</Words>
  <Application>Microsoft Office PowerPoint</Application>
  <PresentationFormat>On-screen Show (4:3)</PresentationFormat>
  <Paragraphs>224</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Georgia</vt:lpstr>
      <vt:lpstr>Wingdings</vt:lpstr>
      <vt:lpstr>MA PowerPoint Template</vt:lpstr>
      <vt:lpstr>Millennium Ecosystem Assessment Findings</vt:lpstr>
      <vt:lpstr>Largest assessment of the health of Earth’s ecosystems</vt:lpstr>
      <vt:lpstr>Defining Features</vt:lpstr>
      <vt:lpstr>Focus: Ecosystem Services  The benefits people obtain from ecosystems </vt:lpstr>
      <vt:lpstr>Focus:  Consequences of Ecosystem Change for Human Well-being</vt:lpstr>
      <vt:lpstr>MA Framework</vt:lpstr>
      <vt:lpstr>MA Findings - Outline</vt:lpstr>
      <vt:lpstr>Finding #1</vt:lpstr>
      <vt:lpstr>Unprecedented change in structure and function of ecosystems</vt:lpstr>
      <vt:lpstr>Unprecedented change: Ecosystems </vt:lpstr>
      <vt:lpstr>Unprecedented change: Biogeochemical Cycles</vt:lpstr>
      <vt:lpstr>Significant and largely irreversible changes to species diversity</vt:lpstr>
      <vt:lpstr>MA Findings - Outline</vt:lpstr>
      <vt:lpstr>Finding #2</vt:lpstr>
      <vt:lpstr>Changes to ecosystems have provided substantial benefits</vt:lpstr>
      <vt:lpstr>MA Findings - Outline</vt:lpstr>
      <vt:lpstr>Degradation and unsustainable use of ecosystem services</vt:lpstr>
      <vt:lpstr>Water</vt:lpstr>
      <vt:lpstr>Regulating Services</vt:lpstr>
      <vt:lpstr>Wealthy populations cannot be insulated from ecosystem degradation</vt:lpstr>
      <vt:lpstr>MA Findings - Outline</vt:lpstr>
      <vt:lpstr>Finding #4: </vt:lpstr>
      <vt:lpstr>Responses – Importance of Indirect Drivers</vt:lpstr>
      <vt:lpstr>Responses – Key Barriers</vt:lpstr>
      <vt:lpstr>Responses: Institutions</vt:lpstr>
      <vt:lpstr>Responses: Economics</vt:lpstr>
      <vt:lpstr>Responses: Economics</vt:lpstr>
      <vt:lpstr>Responses: Social &amp; Behavioral</vt:lpstr>
      <vt:lpstr>Responses: Technological</vt:lpstr>
      <vt:lpstr>Responses: Knowledge</vt:lpstr>
      <vt:lpstr>Summary</vt:lpstr>
      <vt:lpstr>Visit the MA Website</vt:lpstr>
    </vt:vector>
  </TitlesOfParts>
  <Company>ICLARM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dc:creator>
  <cp:lastModifiedBy>Fath, Brian</cp:lastModifiedBy>
  <cp:revision>272</cp:revision>
  <dcterms:created xsi:type="dcterms:W3CDTF">2003-05-15T07:05:25Z</dcterms:created>
  <dcterms:modified xsi:type="dcterms:W3CDTF">2024-02-12T16:58:04Z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0x010100BBDCFB3BB118CB44B6C413571DD9D4BF</vt:lpwstr>
  </property>
</Properties>
</file>