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804" r:id="rId5"/>
    <p:sldId id="302" r:id="rId6"/>
    <p:sldId id="303" r:id="rId7"/>
    <p:sldId id="305" r:id="rId8"/>
    <p:sldId id="306" r:id="rId9"/>
    <p:sldId id="307" r:id="rId10"/>
    <p:sldId id="309" r:id="rId11"/>
    <p:sldId id="310" r:id="rId12"/>
    <p:sldId id="329" r:id="rId13"/>
    <p:sldId id="332" r:id="rId14"/>
    <p:sldId id="333" r:id="rId15"/>
    <p:sldId id="257" r:id="rId16"/>
    <p:sldId id="334" r:id="rId17"/>
    <p:sldId id="351" r:id="rId18"/>
    <p:sldId id="350" r:id="rId19"/>
    <p:sldId id="261" r:id="rId20"/>
    <p:sldId id="263" r:id="rId21"/>
    <p:sldId id="266" r:id="rId22"/>
    <p:sldId id="267" r:id="rId23"/>
    <p:sldId id="256" r:id="rId24"/>
    <p:sldId id="330" r:id="rId25"/>
    <p:sldId id="269" r:id="rId26"/>
    <p:sldId id="331" r:id="rId27"/>
    <p:sldId id="264" r:id="rId28"/>
    <p:sldId id="315" r:id="rId29"/>
    <p:sldId id="316" r:id="rId30"/>
    <p:sldId id="268" r:id="rId31"/>
    <p:sldId id="317" r:id="rId32"/>
    <p:sldId id="275" r:id="rId33"/>
    <p:sldId id="258" r:id="rId34"/>
    <p:sldId id="270" r:id="rId35"/>
    <p:sldId id="273" r:id="rId36"/>
    <p:sldId id="313" r:id="rId37"/>
    <p:sldId id="311" r:id="rId38"/>
    <p:sldId id="312" r:id="rId39"/>
    <p:sldId id="318" r:id="rId40"/>
    <p:sldId id="319" r:id="rId41"/>
    <p:sldId id="321" r:id="rId42"/>
    <p:sldId id="322" r:id="rId43"/>
    <p:sldId id="323" r:id="rId44"/>
    <p:sldId id="325" r:id="rId45"/>
    <p:sldId id="326" r:id="rId46"/>
    <p:sldId id="803" r:id="rId47"/>
    <p:sldId id="314" r:id="rId48"/>
    <p:sldId id="294" r:id="rId49"/>
    <p:sldId id="805" r:id="rId50"/>
    <p:sldId id="807" r:id="rId51"/>
    <p:sldId id="806"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C57695-AEE4-4952-8E04-719A6A3E602E}" v="33" dt="2024-04-11T12:43:40.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58" autoAdjust="0"/>
  </p:normalViewPr>
  <p:slideViewPr>
    <p:cSldViewPr>
      <p:cViewPr varScale="1">
        <p:scale>
          <a:sx n="95" d="100"/>
          <a:sy n="95" d="100"/>
        </p:scale>
        <p:origin x="396" y="8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h, Brian" userId="41311d27-a2b2-4465-9d5f-4e35b7edc2ed" providerId="ADAL" clId="{3AC57695-AEE4-4952-8E04-719A6A3E602E}"/>
    <pc:docChg chg="custSel addSld delSld modSld sldOrd">
      <pc:chgData name="Fath, Brian" userId="41311d27-a2b2-4465-9d5f-4e35b7edc2ed" providerId="ADAL" clId="{3AC57695-AEE4-4952-8E04-719A6A3E602E}" dt="2024-04-11T12:43:44.540" v="84" actId="20577"/>
      <pc:docMkLst>
        <pc:docMk/>
      </pc:docMkLst>
      <pc:sldChg chg="modSp mod">
        <pc:chgData name="Fath, Brian" userId="41311d27-a2b2-4465-9d5f-4e35b7edc2ed" providerId="ADAL" clId="{3AC57695-AEE4-4952-8E04-719A6A3E602E}" dt="2024-04-03T18:52:23.216" v="27" actId="6549"/>
        <pc:sldMkLst>
          <pc:docMk/>
          <pc:sldMk cId="1032025313" sldId="314"/>
        </pc:sldMkLst>
        <pc:spChg chg="mod">
          <ac:chgData name="Fath, Brian" userId="41311d27-a2b2-4465-9d5f-4e35b7edc2ed" providerId="ADAL" clId="{3AC57695-AEE4-4952-8E04-719A6A3E602E}" dt="2024-04-03T18:52:23.216" v="27" actId="6549"/>
          <ac:spMkLst>
            <pc:docMk/>
            <pc:sldMk cId="1032025313" sldId="314"/>
            <ac:spMk id="3" creationId="{00000000-0000-0000-0000-000000000000}"/>
          </ac:spMkLst>
        </pc:spChg>
      </pc:sldChg>
      <pc:sldChg chg="del">
        <pc:chgData name="Fath, Brian" userId="41311d27-a2b2-4465-9d5f-4e35b7edc2ed" providerId="ADAL" clId="{3AC57695-AEE4-4952-8E04-719A6A3E602E}" dt="2024-04-03T18:52:27.772" v="28" actId="47"/>
        <pc:sldMkLst>
          <pc:docMk/>
          <pc:sldMk cId="1977678358" sldId="328"/>
        </pc:sldMkLst>
      </pc:sldChg>
      <pc:sldChg chg="del">
        <pc:chgData name="Fath, Brian" userId="41311d27-a2b2-4465-9d5f-4e35b7edc2ed" providerId="ADAL" clId="{3AC57695-AEE4-4952-8E04-719A6A3E602E}" dt="2024-04-03T18:52:39.946" v="33" actId="47"/>
        <pc:sldMkLst>
          <pc:docMk/>
          <pc:sldMk cId="2831463132" sldId="335"/>
        </pc:sldMkLst>
      </pc:sldChg>
      <pc:sldChg chg="del">
        <pc:chgData name="Fath, Brian" userId="41311d27-a2b2-4465-9d5f-4e35b7edc2ed" providerId="ADAL" clId="{3AC57695-AEE4-4952-8E04-719A6A3E602E}" dt="2024-04-03T18:52:41.193" v="34" actId="47"/>
        <pc:sldMkLst>
          <pc:docMk/>
          <pc:sldMk cId="1733386327" sldId="337"/>
        </pc:sldMkLst>
      </pc:sldChg>
      <pc:sldChg chg="del">
        <pc:chgData name="Fath, Brian" userId="41311d27-a2b2-4465-9d5f-4e35b7edc2ed" providerId="ADAL" clId="{3AC57695-AEE4-4952-8E04-719A6A3E602E}" dt="2024-04-03T18:52:45.371" v="35" actId="47"/>
        <pc:sldMkLst>
          <pc:docMk/>
          <pc:sldMk cId="4030702309" sldId="340"/>
        </pc:sldMkLst>
      </pc:sldChg>
      <pc:sldChg chg="del">
        <pc:chgData name="Fath, Brian" userId="41311d27-a2b2-4465-9d5f-4e35b7edc2ed" providerId="ADAL" clId="{3AC57695-AEE4-4952-8E04-719A6A3E602E}" dt="2024-04-03T18:52:46.876" v="36" actId="47"/>
        <pc:sldMkLst>
          <pc:docMk/>
          <pc:sldMk cId="839268140" sldId="341"/>
        </pc:sldMkLst>
      </pc:sldChg>
      <pc:sldChg chg="del">
        <pc:chgData name="Fath, Brian" userId="41311d27-a2b2-4465-9d5f-4e35b7edc2ed" providerId="ADAL" clId="{3AC57695-AEE4-4952-8E04-719A6A3E602E}" dt="2024-04-10T21:15:26.261" v="38" actId="47"/>
        <pc:sldMkLst>
          <pc:docMk/>
          <pc:sldMk cId="3188545933" sldId="343"/>
        </pc:sldMkLst>
      </pc:sldChg>
      <pc:sldChg chg="del">
        <pc:chgData name="Fath, Brian" userId="41311d27-a2b2-4465-9d5f-4e35b7edc2ed" providerId="ADAL" clId="{3AC57695-AEE4-4952-8E04-719A6A3E602E}" dt="2024-04-03T18:53:00.893" v="37" actId="47"/>
        <pc:sldMkLst>
          <pc:docMk/>
          <pc:sldMk cId="3766800947" sldId="345"/>
        </pc:sldMkLst>
      </pc:sldChg>
      <pc:sldChg chg="del">
        <pc:chgData name="Fath, Brian" userId="41311d27-a2b2-4465-9d5f-4e35b7edc2ed" providerId="ADAL" clId="{3AC57695-AEE4-4952-8E04-719A6A3E602E}" dt="2024-04-10T21:15:49.675" v="39" actId="2696"/>
        <pc:sldMkLst>
          <pc:docMk/>
          <pc:sldMk cId="1194831430" sldId="346"/>
        </pc:sldMkLst>
      </pc:sldChg>
      <pc:sldChg chg="delSp del mod delAnim">
        <pc:chgData name="Fath, Brian" userId="41311d27-a2b2-4465-9d5f-4e35b7edc2ed" providerId="ADAL" clId="{3AC57695-AEE4-4952-8E04-719A6A3E602E}" dt="2024-04-10T21:29:05.444" v="52" actId="47"/>
        <pc:sldMkLst>
          <pc:docMk/>
          <pc:sldMk cId="3657953680" sldId="348"/>
        </pc:sldMkLst>
        <pc:spChg chg="del">
          <ac:chgData name="Fath, Brian" userId="41311d27-a2b2-4465-9d5f-4e35b7edc2ed" providerId="ADAL" clId="{3AC57695-AEE4-4952-8E04-719A6A3E602E}" dt="2024-04-10T21:28:32.323" v="46" actId="21"/>
          <ac:spMkLst>
            <pc:docMk/>
            <pc:sldMk cId="3657953680" sldId="348"/>
            <ac:spMk id="9" creationId="{00000000-0000-0000-0000-000000000000}"/>
          </ac:spMkLst>
        </pc:spChg>
      </pc:sldChg>
      <pc:sldChg chg="del">
        <pc:chgData name="Fath, Brian" userId="41311d27-a2b2-4465-9d5f-4e35b7edc2ed" providerId="ADAL" clId="{3AC57695-AEE4-4952-8E04-719A6A3E602E}" dt="2024-04-03T18:52:34.172" v="29" actId="47"/>
        <pc:sldMkLst>
          <pc:docMk/>
          <pc:sldMk cId="474536928" sldId="352"/>
        </pc:sldMkLst>
      </pc:sldChg>
      <pc:sldChg chg="del">
        <pc:chgData name="Fath, Brian" userId="41311d27-a2b2-4465-9d5f-4e35b7edc2ed" providerId="ADAL" clId="{3AC57695-AEE4-4952-8E04-719A6A3E602E}" dt="2024-04-03T18:52:35.325" v="30" actId="47"/>
        <pc:sldMkLst>
          <pc:docMk/>
          <pc:sldMk cId="3079642628" sldId="353"/>
        </pc:sldMkLst>
      </pc:sldChg>
      <pc:sldChg chg="del">
        <pc:chgData name="Fath, Brian" userId="41311d27-a2b2-4465-9d5f-4e35b7edc2ed" providerId="ADAL" clId="{3AC57695-AEE4-4952-8E04-719A6A3E602E}" dt="2024-04-03T18:52:36.442" v="31" actId="47"/>
        <pc:sldMkLst>
          <pc:docMk/>
          <pc:sldMk cId="2612457175" sldId="354"/>
        </pc:sldMkLst>
      </pc:sldChg>
      <pc:sldChg chg="del">
        <pc:chgData name="Fath, Brian" userId="41311d27-a2b2-4465-9d5f-4e35b7edc2ed" providerId="ADAL" clId="{3AC57695-AEE4-4952-8E04-719A6A3E602E}" dt="2024-04-03T18:52:37.723" v="32" actId="47"/>
        <pc:sldMkLst>
          <pc:docMk/>
          <pc:sldMk cId="4180383101" sldId="355"/>
        </pc:sldMkLst>
      </pc:sldChg>
      <pc:sldChg chg="addSp delSp modSp new mod ord modAnim">
        <pc:chgData name="Fath, Brian" userId="41311d27-a2b2-4465-9d5f-4e35b7edc2ed" providerId="ADAL" clId="{3AC57695-AEE4-4952-8E04-719A6A3E602E}" dt="2024-04-10T21:35:30.030" v="56"/>
        <pc:sldMkLst>
          <pc:docMk/>
          <pc:sldMk cId="96832802" sldId="805"/>
        </pc:sldMkLst>
        <pc:spChg chg="del">
          <ac:chgData name="Fath, Brian" userId="41311d27-a2b2-4465-9d5f-4e35b7edc2ed" providerId="ADAL" clId="{3AC57695-AEE4-4952-8E04-719A6A3E602E}" dt="2024-04-10T21:28:15.838" v="42" actId="478"/>
          <ac:spMkLst>
            <pc:docMk/>
            <pc:sldMk cId="96832802" sldId="805"/>
            <ac:spMk id="2" creationId="{D0C0E3D7-3213-AFA5-A77A-4D67ABA3D4DD}"/>
          </ac:spMkLst>
        </pc:spChg>
        <pc:spChg chg="del">
          <ac:chgData name="Fath, Brian" userId="41311d27-a2b2-4465-9d5f-4e35b7edc2ed" providerId="ADAL" clId="{3AC57695-AEE4-4952-8E04-719A6A3E602E}" dt="2024-04-10T21:28:14.734" v="41" actId="478"/>
          <ac:spMkLst>
            <pc:docMk/>
            <pc:sldMk cId="96832802" sldId="805"/>
            <ac:spMk id="3" creationId="{35857E32-3B46-534D-A257-931219C3ACB6}"/>
          </ac:spMkLst>
        </pc:spChg>
        <pc:spChg chg="add mod">
          <ac:chgData name="Fath, Brian" userId="41311d27-a2b2-4465-9d5f-4e35b7edc2ed" providerId="ADAL" clId="{3AC57695-AEE4-4952-8E04-719A6A3E602E}" dt="2024-04-10T21:28:56.460" v="51" actId="1076"/>
          <ac:spMkLst>
            <pc:docMk/>
            <pc:sldMk cId="96832802" sldId="805"/>
            <ac:spMk id="9" creationId="{00000000-0000-0000-0000-000000000000}"/>
          </ac:spMkLst>
        </pc:spChg>
        <pc:picChg chg="add mod">
          <ac:chgData name="Fath, Brian" userId="41311d27-a2b2-4465-9d5f-4e35b7edc2ed" providerId="ADAL" clId="{3AC57695-AEE4-4952-8E04-719A6A3E602E}" dt="2024-04-10T21:28:45.973" v="49" actId="14100"/>
          <ac:picMkLst>
            <pc:docMk/>
            <pc:sldMk cId="96832802" sldId="805"/>
            <ac:picMk id="19" creationId="{EEB2321E-7639-31AE-0D47-E2539ED09874}"/>
          </ac:picMkLst>
        </pc:picChg>
      </pc:sldChg>
      <pc:sldChg chg="add">
        <pc:chgData name="Fath, Brian" userId="41311d27-a2b2-4465-9d5f-4e35b7edc2ed" providerId="ADAL" clId="{3AC57695-AEE4-4952-8E04-719A6A3E602E}" dt="2024-04-10T21:33:01.027" v="53"/>
        <pc:sldMkLst>
          <pc:docMk/>
          <pc:sldMk cId="1759895106" sldId="806"/>
        </pc:sldMkLst>
      </pc:sldChg>
      <pc:sldChg chg="addSp delSp modSp new mod">
        <pc:chgData name="Fath, Brian" userId="41311d27-a2b2-4465-9d5f-4e35b7edc2ed" providerId="ADAL" clId="{3AC57695-AEE4-4952-8E04-719A6A3E602E}" dt="2024-04-11T12:43:44.540" v="84" actId="20577"/>
        <pc:sldMkLst>
          <pc:docMk/>
          <pc:sldMk cId="2435592870" sldId="807"/>
        </pc:sldMkLst>
        <pc:spChg chg="del">
          <ac:chgData name="Fath, Brian" userId="41311d27-a2b2-4465-9d5f-4e35b7edc2ed" providerId="ADAL" clId="{3AC57695-AEE4-4952-8E04-719A6A3E602E}" dt="2024-04-11T12:43:11.083" v="58" actId="478"/>
          <ac:spMkLst>
            <pc:docMk/>
            <pc:sldMk cId="2435592870" sldId="807"/>
            <ac:spMk id="2" creationId="{02C7852C-D5DA-6F05-AA2C-051FCF0AE5F5}"/>
          </ac:spMkLst>
        </pc:spChg>
        <pc:spChg chg="del">
          <ac:chgData name="Fath, Brian" userId="41311d27-a2b2-4465-9d5f-4e35b7edc2ed" providerId="ADAL" clId="{3AC57695-AEE4-4952-8E04-719A6A3E602E}" dt="2024-04-11T12:43:11.083" v="58" actId="478"/>
          <ac:spMkLst>
            <pc:docMk/>
            <pc:sldMk cId="2435592870" sldId="807"/>
            <ac:spMk id="3" creationId="{8529BFCE-FD05-77E2-83A1-05F6C0A9E501}"/>
          </ac:spMkLst>
        </pc:spChg>
        <pc:spChg chg="add mod">
          <ac:chgData name="Fath, Brian" userId="41311d27-a2b2-4465-9d5f-4e35b7edc2ed" providerId="ADAL" clId="{3AC57695-AEE4-4952-8E04-719A6A3E602E}" dt="2024-04-11T12:43:44.540" v="84" actId="20577"/>
          <ac:spMkLst>
            <pc:docMk/>
            <pc:sldMk cId="2435592870" sldId="807"/>
            <ac:spMk id="5" creationId="{539F6289-B1BB-8D8F-31BD-3D292ECC9E88}"/>
          </ac:spMkLst>
        </pc:spChg>
        <pc:picChg chg="add mod modCrop">
          <ac:chgData name="Fath, Brian" userId="41311d27-a2b2-4465-9d5f-4e35b7edc2ed" providerId="ADAL" clId="{3AC57695-AEE4-4952-8E04-719A6A3E602E}" dt="2024-04-11T12:43:30.705" v="65" actId="1076"/>
          <ac:picMkLst>
            <pc:docMk/>
            <pc:sldMk cId="2435592870" sldId="807"/>
            <ac:picMk id="4" creationId="{28903D05-F3D3-5E10-DF90-1104B69C718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B580F-855C-4A47-9EF6-7D03E12EB225}"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DBC5B45-3E31-4005-B253-839E3FC87307}">
      <dgm:prSet/>
      <dgm:spPr/>
      <dgm:t>
        <a:bodyPr/>
        <a:lstStyle/>
        <a:p>
          <a:r>
            <a:rPr lang="en-US"/>
            <a:t>Producer responsibility</a:t>
          </a:r>
        </a:p>
      </dgm:t>
    </dgm:pt>
    <dgm:pt modelId="{AF49885C-AFC7-4C6B-BC6E-21B3CB4D72B2}" type="parTrans" cxnId="{A63A5C90-B62C-415C-8E4C-35E94DDD3E68}">
      <dgm:prSet/>
      <dgm:spPr/>
      <dgm:t>
        <a:bodyPr/>
        <a:lstStyle/>
        <a:p>
          <a:endParaRPr lang="en-US"/>
        </a:p>
      </dgm:t>
    </dgm:pt>
    <dgm:pt modelId="{ACB4FB6F-104A-4549-BF08-5BFA0382D421}" type="sibTrans" cxnId="{A63A5C90-B62C-415C-8E4C-35E94DDD3E68}">
      <dgm:prSet/>
      <dgm:spPr/>
      <dgm:t>
        <a:bodyPr/>
        <a:lstStyle/>
        <a:p>
          <a:endParaRPr lang="en-US"/>
        </a:p>
      </dgm:t>
    </dgm:pt>
    <dgm:pt modelId="{383371D1-EA85-447A-AC56-0A50D157FE38}">
      <dgm:prSet/>
      <dgm:spPr/>
      <dgm:t>
        <a:bodyPr/>
        <a:lstStyle/>
        <a:p>
          <a:r>
            <a:rPr lang="en-US"/>
            <a:t>Consumer responsibility</a:t>
          </a:r>
        </a:p>
      </dgm:t>
    </dgm:pt>
    <dgm:pt modelId="{CBEAEAFC-3C4E-4927-86EA-FF03B8FB5315}" type="parTrans" cxnId="{D9BFB6E6-C0E3-4C40-8E39-4FB67F9015AC}">
      <dgm:prSet/>
      <dgm:spPr/>
      <dgm:t>
        <a:bodyPr/>
        <a:lstStyle/>
        <a:p>
          <a:endParaRPr lang="en-US"/>
        </a:p>
      </dgm:t>
    </dgm:pt>
    <dgm:pt modelId="{DE66D171-3468-4C20-AE9D-6D49A5E3B597}" type="sibTrans" cxnId="{D9BFB6E6-C0E3-4C40-8E39-4FB67F9015AC}">
      <dgm:prSet/>
      <dgm:spPr/>
      <dgm:t>
        <a:bodyPr/>
        <a:lstStyle/>
        <a:p>
          <a:endParaRPr lang="en-US"/>
        </a:p>
      </dgm:t>
    </dgm:pt>
    <dgm:pt modelId="{A1129AA6-13C6-4ACD-9520-F00CA830E234}" type="pres">
      <dgm:prSet presAssocID="{7ECB580F-855C-4A47-9EF6-7D03E12EB225}" presName="hierChild1" presStyleCnt="0">
        <dgm:presLayoutVars>
          <dgm:chPref val="1"/>
          <dgm:dir/>
          <dgm:animOne val="branch"/>
          <dgm:animLvl val="lvl"/>
          <dgm:resizeHandles/>
        </dgm:presLayoutVars>
      </dgm:prSet>
      <dgm:spPr/>
    </dgm:pt>
    <dgm:pt modelId="{3D621F23-3232-48DE-ADD0-AC1DD0088432}" type="pres">
      <dgm:prSet presAssocID="{4DBC5B45-3E31-4005-B253-839E3FC87307}" presName="hierRoot1" presStyleCnt="0"/>
      <dgm:spPr/>
    </dgm:pt>
    <dgm:pt modelId="{04CB5F02-EE68-460B-85BB-96AFFD28927A}" type="pres">
      <dgm:prSet presAssocID="{4DBC5B45-3E31-4005-B253-839E3FC87307}" presName="composite" presStyleCnt="0"/>
      <dgm:spPr/>
    </dgm:pt>
    <dgm:pt modelId="{65E69B90-CD3F-4F38-9014-77D7CA4AA295}" type="pres">
      <dgm:prSet presAssocID="{4DBC5B45-3E31-4005-B253-839E3FC87307}" presName="background" presStyleLbl="node0" presStyleIdx="0" presStyleCnt="2"/>
      <dgm:spPr/>
    </dgm:pt>
    <dgm:pt modelId="{ECA7410B-74F2-4CA7-ABBE-7D1997A76348}" type="pres">
      <dgm:prSet presAssocID="{4DBC5B45-3E31-4005-B253-839E3FC87307}" presName="text" presStyleLbl="fgAcc0" presStyleIdx="0" presStyleCnt="2">
        <dgm:presLayoutVars>
          <dgm:chPref val="3"/>
        </dgm:presLayoutVars>
      </dgm:prSet>
      <dgm:spPr/>
    </dgm:pt>
    <dgm:pt modelId="{9C4F80B0-53FF-4BC2-82FC-A9F656AD68C3}" type="pres">
      <dgm:prSet presAssocID="{4DBC5B45-3E31-4005-B253-839E3FC87307}" presName="hierChild2" presStyleCnt="0"/>
      <dgm:spPr/>
    </dgm:pt>
    <dgm:pt modelId="{840B281A-FF56-4E4C-94AC-53485DE8FA03}" type="pres">
      <dgm:prSet presAssocID="{383371D1-EA85-447A-AC56-0A50D157FE38}" presName="hierRoot1" presStyleCnt="0"/>
      <dgm:spPr/>
    </dgm:pt>
    <dgm:pt modelId="{A96D7859-FC66-43AD-B35E-EDD045B682E3}" type="pres">
      <dgm:prSet presAssocID="{383371D1-EA85-447A-AC56-0A50D157FE38}" presName="composite" presStyleCnt="0"/>
      <dgm:spPr/>
    </dgm:pt>
    <dgm:pt modelId="{8AD37D10-8149-45B0-97E1-0FD865E7FCC9}" type="pres">
      <dgm:prSet presAssocID="{383371D1-EA85-447A-AC56-0A50D157FE38}" presName="background" presStyleLbl="node0" presStyleIdx="1" presStyleCnt="2"/>
      <dgm:spPr/>
    </dgm:pt>
    <dgm:pt modelId="{35FF9D72-4B06-4CA3-9600-869142B9FFFE}" type="pres">
      <dgm:prSet presAssocID="{383371D1-EA85-447A-AC56-0A50D157FE38}" presName="text" presStyleLbl="fgAcc0" presStyleIdx="1" presStyleCnt="2">
        <dgm:presLayoutVars>
          <dgm:chPref val="3"/>
        </dgm:presLayoutVars>
      </dgm:prSet>
      <dgm:spPr/>
    </dgm:pt>
    <dgm:pt modelId="{C08EDDE5-7290-4599-B542-D485475EBD2B}" type="pres">
      <dgm:prSet presAssocID="{383371D1-EA85-447A-AC56-0A50D157FE38}" presName="hierChild2" presStyleCnt="0"/>
      <dgm:spPr/>
    </dgm:pt>
  </dgm:ptLst>
  <dgm:cxnLst>
    <dgm:cxn modelId="{356EAF14-44ED-4F17-9687-8B91A98CA2B8}" type="presOf" srcId="{4DBC5B45-3E31-4005-B253-839E3FC87307}" destId="{ECA7410B-74F2-4CA7-ABBE-7D1997A76348}" srcOrd="0" destOrd="0" presId="urn:microsoft.com/office/officeart/2005/8/layout/hierarchy1"/>
    <dgm:cxn modelId="{33909B78-1B47-4CBE-9C93-A70BB5B20346}" type="presOf" srcId="{383371D1-EA85-447A-AC56-0A50D157FE38}" destId="{35FF9D72-4B06-4CA3-9600-869142B9FFFE}" srcOrd="0" destOrd="0" presId="urn:microsoft.com/office/officeart/2005/8/layout/hierarchy1"/>
    <dgm:cxn modelId="{DA807B85-4286-46D6-B579-07E0052A83D0}" type="presOf" srcId="{7ECB580F-855C-4A47-9EF6-7D03E12EB225}" destId="{A1129AA6-13C6-4ACD-9520-F00CA830E234}" srcOrd="0" destOrd="0" presId="urn:microsoft.com/office/officeart/2005/8/layout/hierarchy1"/>
    <dgm:cxn modelId="{A63A5C90-B62C-415C-8E4C-35E94DDD3E68}" srcId="{7ECB580F-855C-4A47-9EF6-7D03E12EB225}" destId="{4DBC5B45-3E31-4005-B253-839E3FC87307}" srcOrd="0" destOrd="0" parTransId="{AF49885C-AFC7-4C6B-BC6E-21B3CB4D72B2}" sibTransId="{ACB4FB6F-104A-4549-BF08-5BFA0382D421}"/>
    <dgm:cxn modelId="{D9BFB6E6-C0E3-4C40-8E39-4FB67F9015AC}" srcId="{7ECB580F-855C-4A47-9EF6-7D03E12EB225}" destId="{383371D1-EA85-447A-AC56-0A50D157FE38}" srcOrd="1" destOrd="0" parTransId="{CBEAEAFC-3C4E-4927-86EA-FF03B8FB5315}" sibTransId="{DE66D171-3468-4C20-AE9D-6D49A5E3B597}"/>
    <dgm:cxn modelId="{150D0F99-0B0A-4986-8866-990A9D39D60A}" type="presParOf" srcId="{A1129AA6-13C6-4ACD-9520-F00CA830E234}" destId="{3D621F23-3232-48DE-ADD0-AC1DD0088432}" srcOrd="0" destOrd="0" presId="urn:microsoft.com/office/officeart/2005/8/layout/hierarchy1"/>
    <dgm:cxn modelId="{B046A3A9-9EBF-4897-B5C4-747741E3EE2C}" type="presParOf" srcId="{3D621F23-3232-48DE-ADD0-AC1DD0088432}" destId="{04CB5F02-EE68-460B-85BB-96AFFD28927A}" srcOrd="0" destOrd="0" presId="urn:microsoft.com/office/officeart/2005/8/layout/hierarchy1"/>
    <dgm:cxn modelId="{00179DF4-E60A-44D2-A898-7617E7EACB29}" type="presParOf" srcId="{04CB5F02-EE68-460B-85BB-96AFFD28927A}" destId="{65E69B90-CD3F-4F38-9014-77D7CA4AA295}" srcOrd="0" destOrd="0" presId="urn:microsoft.com/office/officeart/2005/8/layout/hierarchy1"/>
    <dgm:cxn modelId="{7DB3EDC6-0F79-4396-871C-8B74394E7CE9}" type="presParOf" srcId="{04CB5F02-EE68-460B-85BB-96AFFD28927A}" destId="{ECA7410B-74F2-4CA7-ABBE-7D1997A76348}" srcOrd="1" destOrd="0" presId="urn:microsoft.com/office/officeart/2005/8/layout/hierarchy1"/>
    <dgm:cxn modelId="{3E0AC377-4F4B-44C6-B877-23028BC8867C}" type="presParOf" srcId="{3D621F23-3232-48DE-ADD0-AC1DD0088432}" destId="{9C4F80B0-53FF-4BC2-82FC-A9F656AD68C3}" srcOrd="1" destOrd="0" presId="urn:microsoft.com/office/officeart/2005/8/layout/hierarchy1"/>
    <dgm:cxn modelId="{4D0EDE48-B63C-494F-9F00-EE9EAC08CFF7}" type="presParOf" srcId="{A1129AA6-13C6-4ACD-9520-F00CA830E234}" destId="{840B281A-FF56-4E4C-94AC-53485DE8FA03}" srcOrd="1" destOrd="0" presId="urn:microsoft.com/office/officeart/2005/8/layout/hierarchy1"/>
    <dgm:cxn modelId="{26B1657E-0608-4A76-9DB2-6FF8C32F53BF}" type="presParOf" srcId="{840B281A-FF56-4E4C-94AC-53485DE8FA03}" destId="{A96D7859-FC66-43AD-B35E-EDD045B682E3}" srcOrd="0" destOrd="0" presId="urn:microsoft.com/office/officeart/2005/8/layout/hierarchy1"/>
    <dgm:cxn modelId="{A095A872-40C6-4BBF-9A0D-2A20621CAC0B}" type="presParOf" srcId="{A96D7859-FC66-43AD-B35E-EDD045B682E3}" destId="{8AD37D10-8149-45B0-97E1-0FD865E7FCC9}" srcOrd="0" destOrd="0" presId="urn:microsoft.com/office/officeart/2005/8/layout/hierarchy1"/>
    <dgm:cxn modelId="{40B856DB-6223-4F75-AE82-92F0B81C62D2}" type="presParOf" srcId="{A96D7859-FC66-43AD-B35E-EDD045B682E3}" destId="{35FF9D72-4B06-4CA3-9600-869142B9FFFE}" srcOrd="1" destOrd="0" presId="urn:microsoft.com/office/officeart/2005/8/layout/hierarchy1"/>
    <dgm:cxn modelId="{74C8EAE9-AD0B-4A00-A27E-DF2E9B658DCF}" type="presParOf" srcId="{840B281A-FF56-4E4C-94AC-53485DE8FA03}" destId="{C08EDDE5-7290-4599-B542-D485475EBD2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69B90-CD3F-4F38-9014-77D7CA4AA295}">
      <dsp:nvSpPr>
        <dsp:cNvPr id="0" name=""/>
        <dsp:cNvSpPr/>
      </dsp:nvSpPr>
      <dsp:spPr>
        <a:xfrm>
          <a:off x="950" y="370032"/>
          <a:ext cx="3335112" cy="21177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A7410B-74F2-4CA7-ABBE-7D1997A76348}">
      <dsp:nvSpPr>
        <dsp:cNvPr id="0" name=""/>
        <dsp:cNvSpPr/>
      </dsp:nvSpPr>
      <dsp:spPr>
        <a:xfrm>
          <a:off x="371518" y="722072"/>
          <a:ext cx="3335112" cy="211779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Producer responsibility</a:t>
          </a:r>
        </a:p>
      </dsp:txBody>
      <dsp:txXfrm>
        <a:off x="433546" y="784100"/>
        <a:ext cx="3211056" cy="1993740"/>
      </dsp:txXfrm>
    </dsp:sp>
    <dsp:sp modelId="{8AD37D10-8149-45B0-97E1-0FD865E7FCC9}">
      <dsp:nvSpPr>
        <dsp:cNvPr id="0" name=""/>
        <dsp:cNvSpPr/>
      </dsp:nvSpPr>
      <dsp:spPr>
        <a:xfrm>
          <a:off x="4077199" y="370032"/>
          <a:ext cx="3335112" cy="21177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FF9D72-4B06-4CA3-9600-869142B9FFFE}">
      <dsp:nvSpPr>
        <dsp:cNvPr id="0" name=""/>
        <dsp:cNvSpPr/>
      </dsp:nvSpPr>
      <dsp:spPr>
        <a:xfrm>
          <a:off x="4447767" y="722072"/>
          <a:ext cx="3335112" cy="211779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Consumer responsibility</a:t>
          </a:r>
        </a:p>
      </dsp:txBody>
      <dsp:txXfrm>
        <a:off x="4509795" y="784100"/>
        <a:ext cx="3211056" cy="19937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D4D7C3-9EE4-4348-8633-BE6E9E33FBFE}"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742445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D4D7C3-9EE4-4348-8633-BE6E9E33FBFE}"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2262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D4D7C3-9EE4-4348-8633-BE6E9E33FBFE}"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2261508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D4D7C3-9EE4-4348-8633-BE6E9E33FBFE}"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93610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D4D7C3-9EE4-4348-8633-BE6E9E33FBFE}"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2177662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D4D7C3-9EE4-4348-8633-BE6E9E33FBFE}"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369880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D4D7C3-9EE4-4348-8633-BE6E9E33FBFE}" type="datetimeFigureOut">
              <a:rPr lang="en-US" smtClean="0"/>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797778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D4D7C3-9EE4-4348-8633-BE6E9E33FBFE}" type="datetimeFigureOut">
              <a:rPr lang="en-US" smtClean="0"/>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73326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4D7C3-9EE4-4348-8633-BE6E9E33FBFE}" type="datetimeFigureOut">
              <a:rPr lang="en-US" smtClean="0"/>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425631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D4D7C3-9EE4-4348-8633-BE6E9E33FBFE}"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60123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D4D7C3-9EE4-4348-8633-BE6E9E33FBFE}"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365648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D4D7C3-9EE4-4348-8633-BE6E9E33FBFE}" type="datetimeFigureOut">
              <a:rPr lang="en-US" smtClean="0"/>
              <a:t>4/11/2024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B1F90-852D-4767-A318-055D16167873}" type="slidenum">
              <a:rPr lang="en-US" smtClean="0"/>
              <a:t>‹#›</a:t>
            </a:fld>
            <a:endParaRPr lang="en-US"/>
          </a:p>
        </p:txBody>
      </p:sp>
    </p:spTree>
    <p:extLst>
      <p:ext uri="{BB962C8B-B14F-4D97-AF65-F5344CB8AC3E}">
        <p14:creationId xmlns:p14="http://schemas.microsoft.com/office/powerpoint/2010/main" val="25730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youtube.com/watch?v=o0YLMuPA_Jo"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E16A-57EA-5571-FE74-7FD29255B8B7}"/>
              </a:ext>
            </a:extLst>
          </p:cNvPr>
          <p:cNvSpPr>
            <a:spLocks noGrp="1"/>
          </p:cNvSpPr>
          <p:nvPr>
            <p:ph type="title"/>
          </p:nvPr>
        </p:nvSpPr>
        <p:spPr/>
        <p:txBody>
          <a:bodyPr/>
          <a:lstStyle/>
          <a:p>
            <a:r>
              <a:rPr lang="en-US" dirty="0"/>
              <a:t>What is Sustainability?</a:t>
            </a:r>
          </a:p>
        </p:txBody>
      </p:sp>
      <p:sp>
        <p:nvSpPr>
          <p:cNvPr id="3" name="Content Placeholder 2">
            <a:extLst>
              <a:ext uri="{FF2B5EF4-FFF2-40B4-BE49-F238E27FC236}">
                <a16:creationId xmlns:a16="http://schemas.microsoft.com/office/drawing/2014/main" id="{C09201BE-F55E-1215-A77B-6E0A4D19413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28981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000" dirty="0"/>
              <a:t>Sustainable Development </a:t>
            </a:r>
            <a:r>
              <a:rPr lang="en-US" sz="3000" dirty="0" err="1"/>
              <a:t>vs</a:t>
            </a:r>
            <a:r>
              <a:rPr lang="en-US" sz="3000" dirty="0"/>
              <a:t> Sustainability</a:t>
            </a:r>
          </a:p>
        </p:txBody>
      </p:sp>
      <p:sp>
        <p:nvSpPr>
          <p:cNvPr id="3" name="Content Placeholder 2"/>
          <p:cNvSpPr>
            <a:spLocks noGrp="1"/>
          </p:cNvSpPr>
          <p:nvPr>
            <p:ph idx="1"/>
          </p:nvPr>
        </p:nvSpPr>
        <p:spPr/>
        <p:txBody>
          <a:bodyPr/>
          <a:lstStyle/>
          <a:p>
            <a:r>
              <a:rPr lang="en-US" dirty="0"/>
              <a:t>Sustainable Development: “development that meets the needs of the present generation without compromising the ability of future generations to meet their own needs” </a:t>
            </a:r>
            <a:r>
              <a:rPr lang="en-US" sz="1800" dirty="0"/>
              <a:t>– </a:t>
            </a:r>
            <a:r>
              <a:rPr lang="en-US" sz="1800" i="1" dirty="0"/>
              <a:t>Our Common Future</a:t>
            </a:r>
            <a:r>
              <a:rPr lang="en-US" sz="1800" dirty="0"/>
              <a:t>/ </a:t>
            </a:r>
            <a:r>
              <a:rPr lang="en-US" sz="1800" dirty="0" err="1"/>
              <a:t>Brundtland</a:t>
            </a:r>
            <a:r>
              <a:rPr lang="en-US" sz="1800" dirty="0"/>
              <a:t> Report, 1987</a:t>
            </a:r>
          </a:p>
          <a:p>
            <a:endParaRPr lang="en-US" sz="1800" dirty="0"/>
          </a:p>
          <a:p>
            <a:endParaRPr lang="en-US" sz="1800" dirty="0"/>
          </a:p>
          <a:p>
            <a:r>
              <a:rPr lang="en-US" dirty="0"/>
              <a:t>Sustainability: a system’s ability to create and maintain self-organizing processes</a:t>
            </a:r>
          </a:p>
        </p:txBody>
      </p:sp>
      <p:sp>
        <p:nvSpPr>
          <p:cNvPr id="6" name="TextBox 5"/>
          <p:cNvSpPr txBox="1"/>
          <p:nvPr/>
        </p:nvSpPr>
        <p:spPr>
          <a:xfrm rot="20788839">
            <a:off x="2755982" y="2888741"/>
            <a:ext cx="3478453" cy="507831"/>
          </a:xfrm>
          <a:prstGeom prst="rect">
            <a:avLst/>
          </a:prstGeom>
          <a:solidFill>
            <a:schemeClr val="bg2">
              <a:lumMod val="60000"/>
              <a:lumOff val="40000"/>
              <a:alpha val="75000"/>
            </a:schemeClr>
          </a:solidFill>
        </p:spPr>
        <p:txBody>
          <a:bodyPr wrap="none">
            <a:spAutoFit/>
          </a:bodyPr>
          <a:lstStyle/>
          <a:p>
            <a:pPr>
              <a:defRPr/>
            </a:pPr>
            <a:r>
              <a:rPr lang="en-US" sz="2700" dirty="0">
                <a:solidFill>
                  <a:srgbClr val="C00000"/>
                </a:solidFill>
              </a:rPr>
              <a:t>What are “our needs”? </a:t>
            </a:r>
            <a:endParaRPr lang="en-US" sz="1500" dirty="0">
              <a:solidFill>
                <a:srgbClr val="C00000"/>
              </a:solidFill>
            </a:endParaRPr>
          </a:p>
        </p:txBody>
      </p:sp>
    </p:spTree>
    <p:extLst>
      <p:ext uri="{BB962C8B-B14F-4D97-AF65-F5344CB8AC3E}">
        <p14:creationId xmlns:p14="http://schemas.microsoft.com/office/powerpoint/2010/main" val="4062415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857250"/>
            <a:ext cx="6520376" cy="4336050"/>
          </a:xfrm>
          <a:prstGeom prst="rect">
            <a:avLst/>
          </a:prstGeom>
        </p:spPr>
      </p:pic>
      <p:sp>
        <p:nvSpPr>
          <p:cNvPr id="6" name="TextBox 5"/>
          <p:cNvSpPr txBox="1"/>
          <p:nvPr/>
        </p:nvSpPr>
        <p:spPr>
          <a:xfrm>
            <a:off x="5771272" y="5246370"/>
            <a:ext cx="1873911" cy="600164"/>
          </a:xfrm>
          <a:prstGeom prst="rect">
            <a:avLst/>
          </a:prstGeom>
          <a:noFill/>
        </p:spPr>
        <p:txBody>
          <a:bodyPr wrap="none" rtlCol="0">
            <a:spAutoFit/>
          </a:bodyPr>
          <a:lstStyle/>
          <a:p>
            <a:r>
              <a:rPr lang="en-US" sz="3300" dirty="0">
                <a:solidFill>
                  <a:schemeClr val="accent5">
                    <a:lumMod val="50000"/>
                  </a:schemeClr>
                </a:solidFill>
              </a:rPr>
              <a:t>Hurricane</a:t>
            </a:r>
          </a:p>
        </p:txBody>
      </p:sp>
      <p:sp>
        <p:nvSpPr>
          <p:cNvPr id="2" name="Rectangle 1"/>
          <p:cNvSpPr/>
          <p:nvPr/>
        </p:nvSpPr>
        <p:spPr>
          <a:xfrm>
            <a:off x="1" y="5723751"/>
            <a:ext cx="2690160" cy="253916"/>
          </a:xfrm>
          <a:prstGeom prst="rect">
            <a:avLst/>
          </a:prstGeom>
        </p:spPr>
        <p:txBody>
          <a:bodyPr wrap="none">
            <a:spAutoFit/>
          </a:bodyPr>
          <a:lstStyle/>
          <a:p>
            <a:r>
              <a:rPr lang="en-US" sz="1050" dirty="0"/>
              <a:t>https://en.wikipedia.org/wiki/Hurricane_Irma</a:t>
            </a:r>
          </a:p>
        </p:txBody>
      </p:sp>
    </p:spTree>
    <p:extLst>
      <p:ext uri="{BB962C8B-B14F-4D97-AF65-F5344CB8AC3E}">
        <p14:creationId xmlns:p14="http://schemas.microsoft.com/office/powerpoint/2010/main" val="2698411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857250"/>
            <a:ext cx="7039087" cy="4061012"/>
          </a:xfrm>
          <a:prstGeom prst="rect">
            <a:avLst/>
          </a:prstGeom>
        </p:spPr>
      </p:pic>
      <p:sp>
        <p:nvSpPr>
          <p:cNvPr id="3" name="Rectangle 2"/>
          <p:cNvSpPr/>
          <p:nvPr/>
        </p:nvSpPr>
        <p:spPr>
          <a:xfrm>
            <a:off x="0" y="5723751"/>
            <a:ext cx="2486578" cy="253916"/>
          </a:xfrm>
          <a:prstGeom prst="rect">
            <a:avLst/>
          </a:prstGeom>
        </p:spPr>
        <p:txBody>
          <a:bodyPr wrap="none">
            <a:spAutoFit/>
          </a:bodyPr>
          <a:lstStyle/>
          <a:p>
            <a:r>
              <a:rPr lang="en-US" sz="1050" dirty="0"/>
              <a:t>https://www.weather.gov/safety/tornado</a:t>
            </a:r>
          </a:p>
        </p:txBody>
      </p:sp>
      <p:sp>
        <p:nvSpPr>
          <p:cNvPr id="4" name="TextBox 3"/>
          <p:cNvSpPr txBox="1"/>
          <p:nvPr/>
        </p:nvSpPr>
        <p:spPr>
          <a:xfrm>
            <a:off x="5771272" y="5246370"/>
            <a:ext cx="1594539" cy="600164"/>
          </a:xfrm>
          <a:prstGeom prst="rect">
            <a:avLst/>
          </a:prstGeom>
          <a:noFill/>
        </p:spPr>
        <p:txBody>
          <a:bodyPr wrap="none" rtlCol="0">
            <a:spAutoFit/>
          </a:bodyPr>
          <a:lstStyle/>
          <a:p>
            <a:r>
              <a:rPr lang="en-US" sz="3300" dirty="0">
                <a:solidFill>
                  <a:schemeClr val="accent5">
                    <a:lumMod val="50000"/>
                  </a:schemeClr>
                </a:solidFill>
              </a:rPr>
              <a:t>Tornado</a:t>
            </a:r>
          </a:p>
        </p:txBody>
      </p:sp>
    </p:spTree>
    <p:extLst>
      <p:ext uri="{BB962C8B-B14F-4D97-AF65-F5344CB8AC3E}">
        <p14:creationId xmlns:p14="http://schemas.microsoft.com/office/powerpoint/2010/main" val="2152269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71271" y="5246370"/>
            <a:ext cx="1973938" cy="600164"/>
          </a:xfrm>
          <a:prstGeom prst="rect">
            <a:avLst/>
          </a:prstGeom>
          <a:noFill/>
        </p:spPr>
        <p:txBody>
          <a:bodyPr wrap="none" rtlCol="0">
            <a:spAutoFit/>
          </a:bodyPr>
          <a:lstStyle/>
          <a:p>
            <a:r>
              <a:rPr lang="en-US" sz="3300" dirty="0">
                <a:solidFill>
                  <a:schemeClr val="accent5">
                    <a:lumMod val="50000"/>
                  </a:schemeClr>
                </a:solidFill>
              </a:rPr>
              <a:t>Ecosystem</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251"/>
            <a:ext cx="5771271" cy="4328453"/>
          </a:xfrm>
          <a:prstGeom prst="rect">
            <a:avLst/>
          </a:prstGeom>
        </p:spPr>
      </p:pic>
    </p:spTree>
    <p:extLst>
      <p:ext uri="{BB962C8B-B14F-4D97-AF65-F5344CB8AC3E}">
        <p14:creationId xmlns:p14="http://schemas.microsoft.com/office/powerpoint/2010/main" val="222966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71272" y="5246370"/>
            <a:ext cx="840295" cy="600164"/>
          </a:xfrm>
          <a:prstGeom prst="rect">
            <a:avLst/>
          </a:prstGeom>
          <a:noFill/>
        </p:spPr>
        <p:txBody>
          <a:bodyPr wrap="none" rtlCol="0">
            <a:spAutoFit/>
          </a:bodyPr>
          <a:lstStyle/>
          <a:p>
            <a:r>
              <a:rPr lang="en-US" sz="3300" dirty="0">
                <a:solidFill>
                  <a:schemeClr val="accent5">
                    <a:lumMod val="50000"/>
                  </a:schemeClr>
                </a:solidFill>
              </a:rPr>
              <a:t>City</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857250"/>
            <a:ext cx="6509860" cy="4020671"/>
          </a:xfrm>
          <a:prstGeom prst="rect">
            <a:avLst/>
          </a:prstGeom>
        </p:spPr>
      </p:pic>
    </p:spTree>
    <p:extLst>
      <p:ext uri="{BB962C8B-B14F-4D97-AF65-F5344CB8AC3E}">
        <p14:creationId xmlns:p14="http://schemas.microsoft.com/office/powerpoint/2010/main" val="2232922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57250"/>
            <a:ext cx="6844553" cy="4057269"/>
          </a:xfrm>
          <a:prstGeom prst="rect">
            <a:avLst/>
          </a:prstGeom>
        </p:spPr>
      </p:pic>
      <p:sp>
        <p:nvSpPr>
          <p:cNvPr id="3" name="TextBox 2"/>
          <p:cNvSpPr txBox="1"/>
          <p:nvPr/>
        </p:nvSpPr>
        <p:spPr>
          <a:xfrm>
            <a:off x="5771271" y="5246370"/>
            <a:ext cx="1561646" cy="600164"/>
          </a:xfrm>
          <a:prstGeom prst="rect">
            <a:avLst/>
          </a:prstGeom>
          <a:noFill/>
        </p:spPr>
        <p:txBody>
          <a:bodyPr wrap="none" rtlCol="0">
            <a:spAutoFit/>
          </a:bodyPr>
          <a:lstStyle/>
          <a:p>
            <a:r>
              <a:rPr lang="en-US" sz="3300" dirty="0">
                <a:solidFill>
                  <a:schemeClr val="accent5">
                    <a:lumMod val="50000"/>
                  </a:schemeClr>
                </a:solidFill>
              </a:rPr>
              <a:t>Campus</a:t>
            </a:r>
          </a:p>
        </p:txBody>
      </p:sp>
    </p:spTree>
    <p:extLst>
      <p:ext uri="{BB962C8B-B14F-4D97-AF65-F5344CB8AC3E}">
        <p14:creationId xmlns:p14="http://schemas.microsoft.com/office/powerpoint/2010/main" val="397276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7234" y="1485539"/>
            <a:ext cx="6910219" cy="2677656"/>
          </a:xfrm>
          <a:prstGeom prst="rect">
            <a:avLst/>
          </a:prstGeom>
          <a:noFill/>
        </p:spPr>
        <p:txBody>
          <a:bodyPr wrap="square" rtlCol="0">
            <a:spAutoFit/>
          </a:bodyPr>
          <a:lstStyle/>
          <a:p>
            <a:r>
              <a:rPr lang="en-US" sz="2100" dirty="0"/>
              <a:t>All are open systems with energy driving and maintaining the processes</a:t>
            </a:r>
          </a:p>
          <a:p>
            <a:endParaRPr lang="en-US" sz="2100" dirty="0"/>
          </a:p>
          <a:p>
            <a:endParaRPr lang="en-US" sz="2100" dirty="0"/>
          </a:p>
          <a:p>
            <a:r>
              <a:rPr lang="en-US" sz="2100" dirty="0"/>
              <a:t>All import, reuse, and export resources (water, wood, waste, minerals, metals, materials, etc.)</a:t>
            </a:r>
          </a:p>
          <a:p>
            <a:endParaRPr lang="en-US" sz="2100" dirty="0"/>
          </a:p>
          <a:p>
            <a:endParaRPr lang="en-US" sz="2100" dirty="0"/>
          </a:p>
        </p:txBody>
      </p:sp>
      <p:pic>
        <p:nvPicPr>
          <p:cNvPr id="5" name="Picture 4"/>
          <p:cNvPicPr>
            <a:picLocks noChangeAspect="1"/>
          </p:cNvPicPr>
          <p:nvPr/>
        </p:nvPicPr>
        <p:blipFill>
          <a:blip r:embed="rId2"/>
          <a:stretch>
            <a:fillRect/>
          </a:stretch>
        </p:blipFill>
        <p:spPr>
          <a:xfrm>
            <a:off x="3540806" y="3428067"/>
            <a:ext cx="5143500" cy="2214563"/>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73289" b="44027"/>
          <a:stretch/>
        </p:blipFill>
        <p:spPr>
          <a:xfrm>
            <a:off x="6560758" y="4286250"/>
            <a:ext cx="606098" cy="698529"/>
          </a:xfrm>
          <a:prstGeom prst="rect">
            <a:avLst/>
          </a:prstGeom>
        </p:spPr>
      </p:pic>
    </p:spTree>
    <p:extLst>
      <p:ext uri="{BB962C8B-B14F-4D97-AF65-F5344CB8AC3E}">
        <p14:creationId xmlns:p14="http://schemas.microsoft.com/office/powerpoint/2010/main" val="41111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Misuse of the term sustainable</a:t>
            </a:r>
          </a:p>
        </p:txBody>
      </p:sp>
      <p:sp>
        <p:nvSpPr>
          <p:cNvPr id="3" name="Content Placeholder 2"/>
          <p:cNvSpPr>
            <a:spLocks noGrp="1"/>
          </p:cNvSpPr>
          <p:nvPr>
            <p:ph idx="1"/>
          </p:nvPr>
        </p:nvSpPr>
        <p:spPr/>
        <p:txBody>
          <a:bodyPr/>
          <a:lstStyle/>
          <a:p>
            <a:r>
              <a:rPr lang="en-US" dirty="0"/>
              <a:t>Adjective that means “green” or “eco-friendly”</a:t>
            </a:r>
          </a:p>
          <a:p>
            <a:r>
              <a:rPr lang="en-US" dirty="0"/>
              <a:t>“A little better for the environment than the alternative”</a:t>
            </a:r>
          </a:p>
          <a:p>
            <a:r>
              <a:rPr lang="en-US" dirty="0"/>
              <a:t>Doing “better” is not enough</a:t>
            </a:r>
          </a:p>
          <a:p>
            <a:r>
              <a:rPr lang="en-US" dirty="0"/>
              <a:t>Greenwashing</a:t>
            </a:r>
          </a:p>
          <a:p>
            <a:r>
              <a:rPr lang="en-US" dirty="0"/>
              <a:t>Reducing </a:t>
            </a:r>
            <a:r>
              <a:rPr lang="en-US" dirty="0" err="1"/>
              <a:t>unsustanability</a:t>
            </a:r>
            <a:endParaRPr lang="en-US" dirty="0"/>
          </a:p>
          <a:p>
            <a:pPr marL="0" indent="0">
              <a:buNone/>
            </a:pPr>
            <a:endParaRPr lang="en-US" dirty="0"/>
          </a:p>
        </p:txBody>
      </p:sp>
      <p:pic>
        <p:nvPicPr>
          <p:cNvPr id="1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0" y="2940490"/>
            <a:ext cx="3267178" cy="372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79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381000"/>
            <a:ext cx="7620000"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866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457200"/>
            <a:ext cx="445770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6500" y="3927508"/>
            <a:ext cx="28575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75" y="3295650"/>
            <a:ext cx="29813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375" y="76200"/>
            <a:ext cx="4965137" cy="308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84701" y="4160522"/>
            <a:ext cx="34258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6398897"/>
            <a:ext cx="7314118" cy="523220"/>
          </a:xfrm>
          <a:prstGeom prst="rect">
            <a:avLst/>
          </a:prstGeom>
          <a:noFill/>
        </p:spPr>
        <p:txBody>
          <a:bodyPr wrap="none" rtlCol="0">
            <a:spAutoFit/>
          </a:bodyPr>
          <a:lstStyle/>
          <a:p>
            <a:r>
              <a:rPr lang="en-US" sz="2800" dirty="0"/>
              <a:t>Any examples in advertising that you have seen?</a:t>
            </a:r>
            <a:endParaRPr lang="en-US" dirty="0"/>
          </a:p>
        </p:txBody>
      </p:sp>
    </p:spTree>
    <p:extLst>
      <p:ext uri="{BB962C8B-B14F-4D97-AF65-F5344CB8AC3E}">
        <p14:creationId xmlns:p14="http://schemas.microsoft.com/office/powerpoint/2010/main" val="2489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Sustainable </a:t>
            </a:r>
            <a:r>
              <a:rPr lang="en-US" sz="4000" u="sng" dirty="0"/>
              <a:t>Development</a:t>
            </a:r>
          </a:p>
        </p:txBody>
      </p:sp>
      <p:sp>
        <p:nvSpPr>
          <p:cNvPr id="3" name="Content Placeholder 2"/>
          <p:cNvSpPr>
            <a:spLocks noGrp="1"/>
          </p:cNvSpPr>
          <p:nvPr>
            <p:ph idx="1"/>
          </p:nvPr>
        </p:nvSpPr>
        <p:spPr/>
        <p:txBody>
          <a:bodyPr/>
          <a:lstStyle/>
          <a:p>
            <a:r>
              <a:rPr lang="en-US" sz="2800" dirty="0"/>
              <a:t>“development that meets the needs of the present generation without compromising the ability of future generations to meet their own needs”</a:t>
            </a:r>
            <a:r>
              <a:rPr lang="en-US" dirty="0"/>
              <a:t> </a:t>
            </a:r>
          </a:p>
          <a:p>
            <a:pPr lvl="1"/>
            <a:r>
              <a:rPr lang="en-US" sz="2000" i="1" dirty="0"/>
              <a:t>Our Common Future</a:t>
            </a:r>
            <a:r>
              <a:rPr lang="en-US" sz="2000" dirty="0"/>
              <a:t>/ </a:t>
            </a:r>
            <a:r>
              <a:rPr lang="en-US" sz="2000" dirty="0" err="1"/>
              <a:t>Brundtland</a:t>
            </a:r>
            <a:r>
              <a:rPr lang="en-US" sz="2000" dirty="0"/>
              <a:t> Report, 1987</a:t>
            </a:r>
          </a:p>
        </p:txBody>
      </p:sp>
    </p:spTree>
    <p:extLst>
      <p:ext uri="{BB962C8B-B14F-4D97-AF65-F5344CB8AC3E}">
        <p14:creationId xmlns:p14="http://schemas.microsoft.com/office/powerpoint/2010/main" val="332928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6825" y="1757582"/>
            <a:ext cx="6048375" cy="487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762000" y="152400"/>
            <a:ext cx="7772400" cy="1470025"/>
          </a:xfrm>
        </p:spPr>
        <p:txBody>
          <a:bodyPr/>
          <a:lstStyle/>
          <a:p>
            <a:r>
              <a:rPr lang="en-US" dirty="0" err="1"/>
              <a:t>Sustainababble</a:t>
            </a:r>
            <a:r>
              <a:rPr lang="en-US" dirty="0"/>
              <a:t>!</a:t>
            </a:r>
          </a:p>
        </p:txBody>
      </p:sp>
    </p:spTree>
    <p:extLst>
      <p:ext uri="{BB962C8B-B14F-4D97-AF65-F5344CB8AC3E}">
        <p14:creationId xmlns:p14="http://schemas.microsoft.com/office/powerpoint/2010/main" val="8640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52B02E-C397-4E9C-A1CE-232DDBB39E6E}"/>
              </a:ext>
            </a:extLst>
          </p:cNvPr>
          <p:cNvSpPr>
            <a:spLocks noGrp="1"/>
          </p:cNvSpPr>
          <p:nvPr>
            <p:ph type="title"/>
          </p:nvPr>
        </p:nvSpPr>
        <p:spPr>
          <a:xfrm>
            <a:off x="782723" y="809898"/>
            <a:ext cx="7629757" cy="1554480"/>
          </a:xfrm>
        </p:spPr>
        <p:txBody>
          <a:bodyPr anchor="ctr">
            <a:normAutofit/>
          </a:bodyPr>
          <a:lstStyle/>
          <a:p>
            <a:r>
              <a:rPr lang="en-US" sz="4200" dirty="0"/>
              <a:t>Taking inventory</a:t>
            </a:r>
            <a:br>
              <a:rPr lang="en-US" sz="4200" dirty="0"/>
            </a:br>
            <a:r>
              <a:rPr lang="en-US" sz="4200" dirty="0"/>
              <a:t>who’s responsible?</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FAA9AC4-00DE-E729-2476-796B37486DD6}"/>
              </a:ext>
            </a:extLst>
          </p:cNvPr>
          <p:cNvGraphicFramePr>
            <a:graphicFrameLocks noGrp="1"/>
          </p:cNvGraphicFramePr>
          <p:nvPr>
            <p:ph idx="1"/>
            <p:extLst>
              <p:ext uri="{D42A27DB-BD31-4B8C-83A1-F6EECF244321}">
                <p14:modId xmlns:p14="http://schemas.microsoft.com/office/powerpoint/2010/main" val="2445923031"/>
              </p:ext>
            </p:extLst>
          </p:nvPr>
        </p:nvGraphicFramePr>
        <p:xfrm>
          <a:off x="678451" y="3017519"/>
          <a:ext cx="778383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695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tracking?</a:t>
            </a:r>
          </a:p>
        </p:txBody>
      </p:sp>
      <p:sp>
        <p:nvSpPr>
          <p:cNvPr id="3" name="Content Placeholder 2"/>
          <p:cNvSpPr>
            <a:spLocks noGrp="1"/>
          </p:cNvSpPr>
          <p:nvPr>
            <p:ph idx="1"/>
          </p:nvPr>
        </p:nvSpPr>
        <p:spPr/>
        <p:txBody>
          <a:bodyPr/>
          <a:lstStyle/>
          <a:p>
            <a:r>
              <a:rPr lang="en-US" dirty="0"/>
              <a:t>If development is not sustainable, is it development – why so many bad decisions?</a:t>
            </a:r>
          </a:p>
          <a:p>
            <a:endParaRPr lang="en-US" dirty="0"/>
          </a:p>
          <a:p>
            <a:endParaRPr lang="en-US" dirty="0"/>
          </a:p>
          <a:p>
            <a:endParaRPr lang="en-US" dirty="0"/>
          </a:p>
        </p:txBody>
      </p:sp>
    </p:spTree>
    <p:extLst>
      <p:ext uri="{BB962C8B-B14F-4D97-AF65-F5344CB8AC3E}">
        <p14:creationId xmlns:p14="http://schemas.microsoft.com/office/powerpoint/2010/main" val="3949274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tracking?</a:t>
            </a:r>
          </a:p>
        </p:txBody>
      </p:sp>
      <p:sp>
        <p:nvSpPr>
          <p:cNvPr id="3" name="Content Placeholder 2"/>
          <p:cNvSpPr>
            <a:spLocks noGrp="1"/>
          </p:cNvSpPr>
          <p:nvPr>
            <p:ph idx="1"/>
          </p:nvPr>
        </p:nvSpPr>
        <p:spPr/>
        <p:txBody>
          <a:bodyPr/>
          <a:lstStyle/>
          <a:p>
            <a:r>
              <a:rPr lang="en-US" dirty="0"/>
              <a:t>Economic indicators get most of the attention in media and by politicians</a:t>
            </a:r>
          </a:p>
          <a:p>
            <a:endParaRPr lang="en-US" dirty="0"/>
          </a:p>
          <a:p>
            <a:endParaRPr lang="en-US" dirty="0"/>
          </a:p>
          <a:p>
            <a:endParaRPr lang="en-US" dirty="0"/>
          </a:p>
        </p:txBody>
      </p:sp>
      <p:pic>
        <p:nvPicPr>
          <p:cNvPr id="921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1774" y="2971800"/>
            <a:ext cx="4226002"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304800" y="3653457"/>
            <a:ext cx="4343400" cy="28997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Triple Bottom line:</a:t>
            </a:r>
          </a:p>
          <a:p>
            <a:pPr marL="0" indent="0">
              <a:buNone/>
            </a:pPr>
            <a:r>
              <a:rPr lang="en-US" dirty="0"/>
              <a:t>Environmental, Social, &amp; Economic  Development</a:t>
            </a:r>
          </a:p>
        </p:txBody>
      </p:sp>
    </p:spTree>
    <p:extLst>
      <p:ext uri="{BB962C8B-B14F-4D97-AF65-F5344CB8AC3E}">
        <p14:creationId xmlns:p14="http://schemas.microsoft.com/office/powerpoint/2010/main" val="140564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219"/>
                                        </p:tgtEl>
                                        <p:attrNameLst>
                                          <p:attrName>style.visibility</p:attrName>
                                        </p:attrNameLst>
                                      </p:cBhvr>
                                      <p:to>
                                        <p:strVal val="visible"/>
                                      </p:to>
                                    </p:set>
                                    <p:animEffect transition="in" filter="barn(inVertical)">
                                      <p:cBhvr>
                                        <p:cTn id="13"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Technology will save us:</a:t>
            </a:r>
            <a:br>
              <a:rPr lang="en-US" sz="3600" dirty="0"/>
            </a:br>
            <a:r>
              <a:rPr lang="en-US" sz="3600" dirty="0"/>
              <a:t>Decoupling –greater resource efficiency</a:t>
            </a: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1746926"/>
            <a:ext cx="7467600" cy="4539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144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Decoupling –greater resource efficiency</a:t>
            </a:r>
          </a:p>
        </p:txBody>
      </p:sp>
      <p:sp>
        <p:nvSpPr>
          <p:cNvPr id="3" name="Content Placeholder 2"/>
          <p:cNvSpPr>
            <a:spLocks noGrp="1"/>
          </p:cNvSpPr>
          <p:nvPr>
            <p:ph idx="1"/>
          </p:nvPr>
        </p:nvSpPr>
        <p:spPr/>
        <p:txBody>
          <a:bodyPr/>
          <a:lstStyle/>
          <a:p>
            <a:r>
              <a:rPr lang="en-US" dirty="0"/>
              <a:t>Being more efficient saves resources.</a:t>
            </a:r>
          </a:p>
          <a:p>
            <a:r>
              <a:rPr lang="en-US" dirty="0"/>
              <a:t>If you save resources, namely energy, what are ways that you use the savings?</a:t>
            </a:r>
          </a:p>
        </p:txBody>
      </p:sp>
    </p:spTree>
    <p:extLst>
      <p:ext uri="{BB962C8B-B14F-4D97-AF65-F5344CB8AC3E}">
        <p14:creationId xmlns:p14="http://schemas.microsoft.com/office/powerpoint/2010/main" val="3805172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Decoupling –greater resource efficiency leads to rebound effect</a:t>
            </a:r>
          </a:p>
        </p:txBody>
      </p:sp>
      <p:pic>
        <p:nvPicPr>
          <p:cNvPr id="717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572000" y="1600200"/>
            <a:ext cx="4338331"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65104" y="6172200"/>
            <a:ext cx="2481513" cy="461665"/>
          </a:xfrm>
          <a:prstGeom prst="rect">
            <a:avLst/>
          </a:prstGeom>
          <a:noFill/>
        </p:spPr>
        <p:txBody>
          <a:bodyPr wrap="none" rtlCol="0">
            <a:spAutoFit/>
          </a:bodyPr>
          <a:lstStyle/>
          <a:p>
            <a:r>
              <a:rPr lang="en-US" sz="2400" b="1" dirty="0"/>
              <a:t>Do more with less</a:t>
            </a:r>
          </a:p>
        </p:txBody>
      </p:sp>
      <p:pic>
        <p:nvPicPr>
          <p:cNvPr id="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7200" y="1646238"/>
            <a:ext cx="3569148" cy="521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0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degrowth</a:t>
            </a:r>
            <a:endParaRPr lang="en-US" dirty="0"/>
          </a:p>
        </p:txBody>
      </p:sp>
      <p:sp>
        <p:nvSpPr>
          <p:cNvPr id="4" name="Content Placeholder 3"/>
          <p:cNvSpPr>
            <a:spLocks noGrp="1"/>
          </p:cNvSpPr>
          <p:nvPr>
            <p:ph idx="1"/>
          </p:nvPr>
        </p:nvSpPr>
        <p:spPr/>
        <p:txBody>
          <a:bodyPr/>
          <a:lstStyle/>
          <a:p>
            <a:r>
              <a:rPr lang="en-US" dirty="0"/>
              <a:t>Reduce scale to fit within planetary boundaries</a:t>
            </a:r>
          </a:p>
        </p:txBody>
      </p:sp>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 y="2747210"/>
            <a:ext cx="22860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000" y="3226029"/>
            <a:ext cx="2486025" cy="3520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4600" y="2743200"/>
            <a:ext cx="38100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45321" y="356435"/>
            <a:ext cx="1853365" cy="1853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76600" y="6308725"/>
            <a:ext cx="1090363" cy="461665"/>
          </a:xfrm>
          <a:prstGeom prst="rect">
            <a:avLst/>
          </a:prstGeom>
        </p:spPr>
        <p:txBody>
          <a:bodyPr wrap="none">
            <a:spAutoFit/>
          </a:bodyPr>
          <a:lstStyle/>
          <a:p>
            <a:r>
              <a:rPr lang="en-US" sz="2400" b="1" dirty="0"/>
              <a:t>Do less</a:t>
            </a:r>
          </a:p>
        </p:txBody>
      </p:sp>
    </p:spTree>
    <p:extLst>
      <p:ext uri="{BB962C8B-B14F-4D97-AF65-F5344CB8AC3E}">
        <p14:creationId xmlns:p14="http://schemas.microsoft.com/office/powerpoint/2010/main" val="77210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Degrowth</a:t>
            </a:r>
            <a:endParaRPr lang="en-US" dirty="0"/>
          </a:p>
        </p:txBody>
      </p:sp>
      <p:sp>
        <p:nvSpPr>
          <p:cNvPr id="3" name="Content Placeholder 2"/>
          <p:cNvSpPr>
            <a:spLocks noGrp="1"/>
          </p:cNvSpPr>
          <p:nvPr>
            <p:ph idx="1"/>
          </p:nvPr>
        </p:nvSpPr>
        <p:spPr/>
        <p:txBody>
          <a:bodyPr/>
          <a:lstStyle/>
          <a:p>
            <a:r>
              <a:rPr lang="en-US" dirty="0"/>
              <a:t>Can you  think of an example where people might be willing to do less?</a:t>
            </a:r>
          </a:p>
          <a:p>
            <a:r>
              <a:rPr lang="en-US" dirty="0"/>
              <a:t>Can you  think of an example where doing less can improve overall well-being, health, or happiness?</a:t>
            </a:r>
          </a:p>
        </p:txBody>
      </p:sp>
    </p:spTree>
    <p:extLst>
      <p:ext uri="{BB962C8B-B14F-4D97-AF65-F5344CB8AC3E}">
        <p14:creationId xmlns:p14="http://schemas.microsoft.com/office/powerpoint/2010/main" val="143427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8458200" cy="4489035"/>
          </a:xfrm>
          <a:prstGeom prst="rect">
            <a:avLst/>
          </a:prstGeom>
        </p:spPr>
      </p:pic>
      <p:sp>
        <p:nvSpPr>
          <p:cNvPr id="5" name="Rectangle 4"/>
          <p:cNvSpPr/>
          <p:nvPr/>
        </p:nvSpPr>
        <p:spPr>
          <a:xfrm>
            <a:off x="0" y="6257836"/>
            <a:ext cx="9144000" cy="600164"/>
          </a:xfrm>
          <a:prstGeom prst="rect">
            <a:avLst/>
          </a:prstGeom>
        </p:spPr>
        <p:txBody>
          <a:bodyPr wrap="square">
            <a:spAutoFit/>
          </a:bodyPr>
          <a:lstStyle/>
          <a:p>
            <a:r>
              <a:rPr lang="en-US" sz="1100" dirty="0"/>
              <a:t>www.nytimes.com/2016/08/07/upshot/were-in-a-low-growth-world-how-did-we-get-here.html?hp&amp;action=click&amp;pgtype=Homepage&amp;clickSource=story-heading&amp;module=first-column-region&amp;region=top-news&amp;WT.nav=top-news&amp;_r=0</a:t>
            </a:r>
          </a:p>
        </p:txBody>
      </p:sp>
      <p:sp>
        <p:nvSpPr>
          <p:cNvPr id="6" name="Rectangle 5"/>
          <p:cNvSpPr/>
          <p:nvPr/>
        </p:nvSpPr>
        <p:spPr>
          <a:xfrm>
            <a:off x="914400" y="4879471"/>
            <a:ext cx="8001000" cy="1200329"/>
          </a:xfrm>
          <a:prstGeom prst="rect">
            <a:avLst/>
          </a:prstGeom>
        </p:spPr>
        <p:txBody>
          <a:bodyPr wrap="square">
            <a:spAutoFit/>
          </a:bodyPr>
          <a:lstStyle/>
          <a:p>
            <a:r>
              <a:rPr lang="en-US" dirty="0"/>
              <a:t>It increasingly looks as if something fundamental is broken in the global growth machine — and that the usual menu of policies, like interest rate cuts and modest fiscal stimulus, aren’t up to the task of fixing it (though some well-devised policies could help).</a:t>
            </a:r>
          </a:p>
        </p:txBody>
      </p:sp>
      <p:sp>
        <p:nvSpPr>
          <p:cNvPr id="7" name="TextBox 6"/>
          <p:cNvSpPr txBox="1"/>
          <p:nvPr/>
        </p:nvSpPr>
        <p:spPr>
          <a:xfrm rot="20617933">
            <a:off x="508700" y="3569201"/>
            <a:ext cx="7805342" cy="523220"/>
          </a:xfrm>
          <a:prstGeom prst="rect">
            <a:avLst/>
          </a:prstGeom>
          <a:solidFill>
            <a:schemeClr val="bg1"/>
          </a:solidFill>
        </p:spPr>
        <p:txBody>
          <a:bodyPr wrap="none" rtlCol="0">
            <a:spAutoFit/>
          </a:bodyPr>
          <a:lstStyle/>
          <a:p>
            <a:r>
              <a:rPr lang="en-US" sz="2800" dirty="0">
                <a:solidFill>
                  <a:srgbClr val="FF0000"/>
                </a:solidFill>
              </a:rPr>
              <a:t>No mention of natural resources or environment</a:t>
            </a:r>
          </a:p>
        </p:txBody>
      </p:sp>
    </p:spTree>
    <p:extLst>
      <p:ext uri="{BB962C8B-B14F-4D97-AF65-F5344CB8AC3E}">
        <p14:creationId xmlns:p14="http://schemas.microsoft.com/office/powerpoint/2010/main" val="240719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4000" dirty="0"/>
              <a:t>To develop?</a:t>
            </a:r>
          </a:p>
          <a:p>
            <a:endParaRPr lang="en-US" sz="4000" dirty="0"/>
          </a:p>
          <a:p>
            <a:pPr lvl="1"/>
            <a:r>
              <a:rPr lang="en-US" sz="3600" dirty="0"/>
              <a:t>Or</a:t>
            </a:r>
          </a:p>
          <a:p>
            <a:pPr lvl="1"/>
            <a:endParaRPr lang="en-US" sz="3600" dirty="0"/>
          </a:p>
          <a:p>
            <a:r>
              <a:rPr lang="en-US" sz="4000" dirty="0"/>
              <a:t>To sustain?</a:t>
            </a:r>
          </a:p>
        </p:txBody>
      </p:sp>
      <p:sp>
        <p:nvSpPr>
          <p:cNvPr id="3" name="Title 2"/>
          <p:cNvSpPr>
            <a:spLocks noGrp="1"/>
          </p:cNvSpPr>
          <p:nvPr>
            <p:ph type="title"/>
          </p:nvPr>
        </p:nvSpPr>
        <p:spPr/>
        <p:txBody>
          <a:bodyPr/>
          <a:lstStyle/>
          <a:p>
            <a:r>
              <a:rPr lang="en-US" dirty="0"/>
              <a:t>Goal</a:t>
            </a:r>
          </a:p>
        </p:txBody>
      </p:sp>
      <p:sp>
        <p:nvSpPr>
          <p:cNvPr id="4" name="TextBox 3"/>
          <p:cNvSpPr txBox="1"/>
          <p:nvPr/>
        </p:nvSpPr>
        <p:spPr>
          <a:xfrm>
            <a:off x="5486400" y="1358734"/>
            <a:ext cx="3429001" cy="1569660"/>
          </a:xfrm>
          <a:prstGeom prst="rect">
            <a:avLst/>
          </a:prstGeom>
          <a:noFill/>
        </p:spPr>
        <p:txBody>
          <a:bodyPr wrap="square" rtlCol="0">
            <a:spAutoFit/>
          </a:bodyPr>
          <a:lstStyle/>
          <a:p>
            <a:r>
              <a:rPr lang="en-US" dirty="0"/>
              <a:t>Some of the most threatening environmental problems are caused by widespread poverty</a:t>
            </a:r>
          </a:p>
        </p:txBody>
      </p:sp>
      <p:sp>
        <p:nvSpPr>
          <p:cNvPr id="5" name="TextBox 4"/>
          <p:cNvSpPr txBox="1"/>
          <p:nvPr/>
        </p:nvSpPr>
        <p:spPr>
          <a:xfrm>
            <a:off x="5486400" y="3744119"/>
            <a:ext cx="3657601" cy="646331"/>
          </a:xfrm>
          <a:prstGeom prst="rect">
            <a:avLst/>
          </a:prstGeom>
          <a:noFill/>
        </p:spPr>
        <p:txBody>
          <a:bodyPr wrap="square" rtlCol="0">
            <a:spAutoFit/>
          </a:bodyPr>
          <a:lstStyle/>
          <a:p>
            <a:r>
              <a:rPr lang="en-US" dirty="0"/>
              <a:t>Development is based on utilizing/ squandering our biological capital</a:t>
            </a:r>
          </a:p>
        </p:txBody>
      </p:sp>
    </p:spTree>
    <p:extLst>
      <p:ext uri="{BB962C8B-B14F-4D97-AF65-F5344CB8AC3E}">
        <p14:creationId xmlns:p14="http://schemas.microsoft.com/office/powerpoint/2010/main" val="4784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sustainability still possible?</a:t>
            </a:r>
          </a:p>
        </p:txBody>
      </p:sp>
      <p:sp>
        <p:nvSpPr>
          <p:cNvPr id="3" name="Content Placeholder 2"/>
          <p:cNvSpPr>
            <a:spLocks noGrp="1"/>
          </p:cNvSpPr>
          <p:nvPr>
            <p:ph idx="1"/>
          </p:nvPr>
        </p:nvSpPr>
        <p:spPr>
          <a:xfrm>
            <a:off x="457200" y="1600200"/>
            <a:ext cx="6400800" cy="4525963"/>
          </a:xfrm>
        </p:spPr>
        <p:txBody>
          <a:bodyPr>
            <a:normAutofit fontScale="92500" lnSpcReduction="10000"/>
          </a:bodyPr>
          <a:lstStyle/>
          <a:p>
            <a:r>
              <a:rPr lang="en-US" dirty="0"/>
              <a:t>“Growing human populations are eating more meat, using more carbon-based energy, shouldering aside more natural resources, and tapping into more renewable and nonrenewable commodities than ever before.”</a:t>
            </a:r>
          </a:p>
          <a:p>
            <a:r>
              <a:rPr lang="en-US" dirty="0"/>
              <a:t>“If humanity fails to achieve sustainability, when, and how, will unsustainable trends end?”</a:t>
            </a:r>
          </a:p>
          <a:p>
            <a:endParaRPr lang="en-US" dirty="0"/>
          </a:p>
          <a:p>
            <a:endParaRPr lang="en-US" dirty="0"/>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0" y="3886200"/>
            <a:ext cx="1962150" cy="280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75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sustainability still possible?</a:t>
            </a:r>
          </a:p>
        </p:txBody>
      </p:sp>
      <p:sp>
        <p:nvSpPr>
          <p:cNvPr id="3" name="Content Placeholder 2"/>
          <p:cNvSpPr>
            <a:spLocks noGrp="1"/>
          </p:cNvSpPr>
          <p:nvPr>
            <p:ph idx="1"/>
          </p:nvPr>
        </p:nvSpPr>
        <p:spPr/>
        <p:txBody>
          <a:bodyPr>
            <a:normAutofit/>
          </a:bodyPr>
          <a:lstStyle/>
          <a:p>
            <a:r>
              <a:rPr lang="en-US" dirty="0"/>
              <a:t>Why has it proved so hard to conform human behavior to the needs of a life-supporting future?</a:t>
            </a:r>
          </a:p>
          <a:p>
            <a:r>
              <a:rPr lang="en-US" dirty="0"/>
              <a:t>Our political and economic institutions evolved before anyone imagined the need to restrain human behavior out of concern for the future.</a:t>
            </a:r>
          </a:p>
          <a:p>
            <a:endParaRPr lang="en-US" dirty="0"/>
          </a:p>
        </p:txBody>
      </p:sp>
    </p:spTree>
    <p:extLst>
      <p:ext uri="{BB962C8B-B14F-4D97-AF65-F5344CB8AC3E}">
        <p14:creationId xmlns:p14="http://schemas.microsoft.com/office/powerpoint/2010/main" val="323362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487837" y="2732147"/>
            <a:ext cx="5860051" cy="395784"/>
            <a:chOff x="6081624" y="1998368"/>
            <a:chExt cx="5613457" cy="782175"/>
          </a:xfrm>
          <a:solidFill>
            <a:schemeClr val="accent4"/>
          </a:solidFill>
        </p:grpSpPr>
        <p:sp>
          <p:nvSpPr>
            <p:cNvPr id="32" name="Rectangle 31">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517897"/>
            <a:ext cx="8333796"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2768" y="922644"/>
            <a:ext cx="3780214" cy="1169585"/>
          </a:xfrm>
        </p:spPr>
        <p:txBody>
          <a:bodyPr anchor="b">
            <a:normAutofit/>
          </a:bodyPr>
          <a:lstStyle/>
          <a:p>
            <a:r>
              <a:rPr lang="en-US" sz="3500"/>
              <a:t>Great Law of the Iroquois</a:t>
            </a:r>
          </a:p>
        </p:txBody>
      </p:sp>
      <p:sp>
        <p:nvSpPr>
          <p:cNvPr id="37" name="Rectangle 36">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1785" y="2263365"/>
            <a:ext cx="37033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1786" y="2508105"/>
            <a:ext cx="3780214" cy="3632493"/>
          </a:xfrm>
        </p:spPr>
        <p:txBody>
          <a:bodyPr anchor="ctr">
            <a:normAutofit/>
          </a:bodyPr>
          <a:lstStyle/>
          <a:p>
            <a:r>
              <a:rPr lang="en-US" sz="1700"/>
              <a:t>In every deliberation, we must consider the impact on the seventh generation (~140 years into the future)</a:t>
            </a:r>
          </a:p>
          <a:p>
            <a:endParaRPr lang="en-US" sz="1700"/>
          </a:p>
          <a:p>
            <a:r>
              <a:rPr lang="en-US" sz="1700"/>
              <a:t>What is the purpose of expressing concern for the consequences of decision-making down to the seventh generation from their own?</a:t>
            </a:r>
          </a:p>
          <a:p>
            <a:r>
              <a:rPr lang="en-US" sz="1700"/>
              <a:t>We don’t inherit the earth from our ancestors, we borrow it from our children</a:t>
            </a:r>
          </a:p>
          <a:p>
            <a:endParaRPr lang="en-US" sz="1700"/>
          </a:p>
        </p:txBody>
      </p:sp>
      <p:pic>
        <p:nvPicPr>
          <p:cNvPr id="4" name="Picture 3">
            <a:extLst>
              <a:ext uri="{FF2B5EF4-FFF2-40B4-BE49-F238E27FC236}">
                <a16:creationId xmlns:a16="http://schemas.microsoft.com/office/drawing/2014/main" id="{0377EF41-2E2E-4B16-853F-003498B02F3B}"/>
              </a:ext>
            </a:extLst>
          </p:cNvPr>
          <p:cNvPicPr>
            <a:picLocks noChangeAspect="1"/>
          </p:cNvPicPr>
          <p:nvPr/>
        </p:nvPicPr>
        <p:blipFill>
          <a:blip r:embed="rId2"/>
          <a:stretch>
            <a:fillRect/>
          </a:stretch>
        </p:blipFill>
        <p:spPr>
          <a:xfrm>
            <a:off x="5565333" y="774285"/>
            <a:ext cx="2581173" cy="2581173"/>
          </a:xfrm>
          <a:prstGeom prst="rect">
            <a:avLst/>
          </a:prstGeom>
        </p:spPr>
      </p:pic>
      <p:pic>
        <p:nvPicPr>
          <p:cNvPr id="5" name="Picture 4">
            <a:extLst>
              <a:ext uri="{FF2B5EF4-FFF2-40B4-BE49-F238E27FC236}">
                <a16:creationId xmlns:a16="http://schemas.microsoft.com/office/drawing/2014/main" id="{E023B22A-81FF-4DA8-A5B6-D24D1795012C}"/>
              </a:ext>
            </a:extLst>
          </p:cNvPr>
          <p:cNvPicPr>
            <a:picLocks noChangeAspect="1"/>
          </p:cNvPicPr>
          <p:nvPr/>
        </p:nvPicPr>
        <p:blipFill>
          <a:blip r:embed="rId3"/>
          <a:stretch>
            <a:fillRect/>
          </a:stretch>
        </p:blipFill>
        <p:spPr>
          <a:xfrm>
            <a:off x="5210000" y="4363655"/>
            <a:ext cx="3291840" cy="1004010"/>
          </a:xfrm>
          <a:prstGeom prst="rect">
            <a:avLst/>
          </a:prstGeom>
        </p:spPr>
      </p:pic>
    </p:spTree>
    <p:extLst>
      <p:ext uri="{BB962C8B-B14F-4D97-AF65-F5344CB8AC3E}">
        <p14:creationId xmlns:p14="http://schemas.microsoft.com/office/powerpoint/2010/main" val="78004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Guidance for answers</a:t>
            </a:r>
          </a:p>
        </p:txBody>
      </p:sp>
      <p:sp>
        <p:nvSpPr>
          <p:cNvPr id="3" name="Content Placeholder 2"/>
          <p:cNvSpPr>
            <a:spLocks noGrp="1"/>
          </p:cNvSpPr>
          <p:nvPr>
            <p:ph idx="1"/>
          </p:nvPr>
        </p:nvSpPr>
        <p:spPr/>
        <p:txBody>
          <a:bodyPr/>
          <a:lstStyle/>
          <a:p>
            <a:r>
              <a:rPr lang="en-US" dirty="0"/>
              <a:t>Western insight into the needed physical and ethical transformations</a:t>
            </a:r>
            <a:br>
              <a:rPr lang="en-US" dirty="0"/>
            </a:br>
            <a:endParaRPr lang="en-US" dirty="0"/>
          </a:p>
        </p:txBody>
      </p:sp>
    </p:spTree>
    <p:extLst>
      <p:ext uri="{BB962C8B-B14F-4D97-AF65-F5344CB8AC3E}">
        <p14:creationId xmlns:p14="http://schemas.microsoft.com/office/powerpoint/2010/main" val="1581495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algn="l" eaLnBrk="1" hangingPunct="1"/>
            <a:r>
              <a:rPr lang="en-US" sz="3600" b="1" dirty="0">
                <a:latin typeface="+mn-lt"/>
                <a:cs typeface="Times New Roman" pitchFamily="18" charset="0"/>
              </a:rPr>
              <a:t>Aldo Leopold</a:t>
            </a:r>
          </a:p>
        </p:txBody>
      </p:sp>
      <p:sp>
        <p:nvSpPr>
          <p:cNvPr id="49155" name="Rectangle 3"/>
          <p:cNvSpPr>
            <a:spLocks noGrp="1" noChangeArrowheads="1"/>
          </p:cNvSpPr>
          <p:nvPr>
            <p:ph type="body" idx="1"/>
          </p:nvPr>
        </p:nvSpPr>
        <p:spPr>
          <a:xfrm>
            <a:off x="0" y="2667000"/>
            <a:ext cx="9144000" cy="4114800"/>
          </a:xfrm>
        </p:spPr>
        <p:txBody>
          <a:bodyPr/>
          <a:lstStyle/>
          <a:p>
            <a:pPr eaLnBrk="1" hangingPunct="1">
              <a:lnSpc>
                <a:spcPct val="90000"/>
              </a:lnSpc>
            </a:pPr>
            <a:r>
              <a:rPr lang="en-US" sz="2400" dirty="0">
                <a:ea typeface="Arial Unicode MS" pitchFamily="34" charset="-128"/>
                <a:cs typeface="Arial Unicode MS" pitchFamily="34" charset="-128"/>
              </a:rPr>
              <a:t>Forest Service and Wisconsin professor, eloquent and passionate writer of our duty to protect balance of nature: humans should extend to nature the same ethical sense of responsibility that we extend to each other.</a:t>
            </a:r>
          </a:p>
          <a:p>
            <a:pPr eaLnBrk="1" hangingPunct="1">
              <a:lnSpc>
                <a:spcPct val="90000"/>
              </a:lnSpc>
            </a:pPr>
            <a:r>
              <a:rPr lang="en-US" sz="2400" dirty="0">
                <a:ea typeface="Arial Unicode MS" pitchFamily="34" charset="-128"/>
                <a:cs typeface="Arial Unicode MS" pitchFamily="34" charset="-128"/>
              </a:rPr>
              <a:t>A Sand County Almanac (1949) – regarded as the most influential book on conservation ever written. </a:t>
            </a:r>
          </a:p>
          <a:p>
            <a:pPr eaLnBrk="1" hangingPunct="1">
              <a:lnSpc>
                <a:spcPct val="90000"/>
              </a:lnSpc>
            </a:pPr>
            <a:r>
              <a:rPr lang="en-US" sz="2400" dirty="0">
                <a:ea typeface="Arial Unicode MS" pitchFamily="34" charset="-128"/>
                <a:cs typeface="Arial Unicode MS" pitchFamily="34" charset="-128"/>
              </a:rPr>
              <a:t>“The land ethic simply enlarges the boundaries of the community to include soils, waters, plants, and animals, or collectively: the land.”</a:t>
            </a:r>
          </a:p>
        </p:txBody>
      </p:sp>
      <p:pic>
        <p:nvPicPr>
          <p:cNvPr id="49156" name="Picture 5" descr="http://www.historycooperative.org/journals/ht/37.1/images/frese_fig02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24725" y="0"/>
            <a:ext cx="1819275" cy="2590800"/>
          </a:xfrm>
          <a:prstGeom prst="rect">
            <a:avLst/>
          </a:prstGeom>
          <a:noFill/>
          <a:ln w="9525">
            <a:noFill/>
            <a:miter lim="800000"/>
            <a:headEnd/>
            <a:tailEnd/>
          </a:ln>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152400"/>
            <a:ext cx="1568750" cy="2362200"/>
          </a:xfrm>
          <a:prstGeom prst="rect">
            <a:avLst/>
          </a:prstGeom>
          <a:noFill/>
          <a:ln w="9525">
            <a:noFill/>
            <a:miter lim="800000"/>
            <a:headEnd/>
            <a:tailEnd/>
          </a:ln>
          <a:effectLst/>
        </p:spPr>
      </p:pic>
    </p:spTree>
    <p:extLst>
      <p:ext uri="{BB962C8B-B14F-4D97-AF65-F5344CB8AC3E}">
        <p14:creationId xmlns:p14="http://schemas.microsoft.com/office/powerpoint/2010/main" val="15983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5">
                                            <p:txEl>
                                              <p:pRg st="1" end="1"/>
                                            </p:txEl>
                                          </p:spTgt>
                                        </p:tgtEl>
                                        <p:attrNameLst>
                                          <p:attrName>style.visibility</p:attrName>
                                        </p:attrNameLst>
                                      </p:cBhvr>
                                      <p:to>
                                        <p:strVal val="visible"/>
                                      </p:to>
                                    </p:set>
                                    <p:animEffect transition="in" filter="fade">
                                      <p:cBhvr>
                                        <p:cTn id="7" dur="500"/>
                                        <p:tgtEl>
                                          <p:spTgt spid="4915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9155">
                                            <p:txEl>
                                              <p:pRg st="2" end="2"/>
                                            </p:txEl>
                                          </p:spTgt>
                                        </p:tgtEl>
                                        <p:attrNameLst>
                                          <p:attrName>style.visibility</p:attrName>
                                        </p:attrNameLst>
                                      </p:cBhvr>
                                      <p:to>
                                        <p:strVal val="visible"/>
                                      </p:to>
                                    </p:set>
                                    <p:animEffect transition="in" filter="fade">
                                      <p:cBhvr>
                                        <p:cTn id="10" dur="500"/>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47800" y="381000"/>
            <a:ext cx="4191000" cy="1143000"/>
          </a:xfrm>
        </p:spPr>
        <p:txBody>
          <a:bodyPr>
            <a:normAutofit/>
          </a:bodyPr>
          <a:lstStyle/>
          <a:p>
            <a:pPr eaLnBrk="1" hangingPunct="1"/>
            <a:r>
              <a:rPr lang="en-US" sz="3600" b="1" dirty="0">
                <a:latin typeface="+mn-lt"/>
                <a:cs typeface="Times New Roman" pitchFamily="18" charset="0"/>
              </a:rPr>
              <a:t>Rachel Carson</a:t>
            </a:r>
          </a:p>
        </p:txBody>
      </p:sp>
      <p:sp>
        <p:nvSpPr>
          <p:cNvPr id="56323" name="Rectangle 3"/>
          <p:cNvSpPr>
            <a:spLocks noGrp="1" noChangeArrowheads="1"/>
          </p:cNvSpPr>
          <p:nvPr>
            <p:ph type="body" idx="1"/>
          </p:nvPr>
        </p:nvSpPr>
        <p:spPr>
          <a:xfrm>
            <a:off x="76200" y="2057400"/>
            <a:ext cx="8991600" cy="4876800"/>
          </a:xfrm>
        </p:spPr>
        <p:txBody>
          <a:bodyPr/>
          <a:lstStyle/>
          <a:p>
            <a:r>
              <a:rPr lang="en-US" sz="2400" dirty="0">
                <a:ea typeface="Arial Unicode MS" pitchFamily="34" charset="-128"/>
                <a:cs typeface="Arial Unicode MS" pitchFamily="34" charset="-128"/>
              </a:rPr>
              <a:t>1960s – </a:t>
            </a:r>
            <a:r>
              <a:rPr lang="en-US" sz="2400" b="1" dirty="0">
                <a:ea typeface="Arial Unicode MS" pitchFamily="34" charset="-128"/>
                <a:cs typeface="Arial Unicode MS" pitchFamily="34" charset="-128"/>
              </a:rPr>
              <a:t>The modern environmental movement is born</a:t>
            </a:r>
          </a:p>
          <a:p>
            <a:pPr eaLnBrk="1" hangingPunct="1">
              <a:lnSpc>
                <a:spcPct val="90000"/>
              </a:lnSpc>
            </a:pPr>
            <a:endParaRPr lang="en-US" sz="2400" dirty="0">
              <a:ea typeface="Arial Unicode MS" pitchFamily="34" charset="-128"/>
              <a:cs typeface="Arial Unicode MS" pitchFamily="34" charset="-128"/>
            </a:endParaRPr>
          </a:p>
          <a:p>
            <a:pPr eaLnBrk="1" hangingPunct="1">
              <a:lnSpc>
                <a:spcPct val="90000"/>
              </a:lnSpc>
            </a:pPr>
            <a:r>
              <a:rPr lang="en-US" sz="2400" dirty="0">
                <a:ea typeface="Arial Unicode MS" pitchFamily="34" charset="-128"/>
                <a:cs typeface="Arial Unicode MS" pitchFamily="34" charset="-128"/>
              </a:rPr>
              <a:t>1962 </a:t>
            </a:r>
            <a:r>
              <a:rPr lang="en-US" sz="2400" i="1" dirty="0">
                <a:ea typeface="Arial Unicode MS" pitchFamily="34" charset="-128"/>
                <a:cs typeface="Arial Unicode MS" pitchFamily="34" charset="-128"/>
              </a:rPr>
              <a:t>Silent Spring</a:t>
            </a:r>
          </a:p>
          <a:p>
            <a:pPr eaLnBrk="1" hangingPunct="1">
              <a:lnSpc>
                <a:spcPct val="90000"/>
              </a:lnSpc>
            </a:pPr>
            <a:r>
              <a:rPr lang="en-US" sz="2400" dirty="0">
                <a:ea typeface="Arial Unicode MS" pitchFamily="34" charset="-128"/>
                <a:cs typeface="Arial Unicode MS" pitchFamily="34" charset="-128"/>
              </a:rPr>
              <a:t>Carson, writer and marine biologist, told how chemical use on farms, forests, and gardens, poison the environment. Insects were dying (not just the pest species) which meant no food for the birds. No birds, no bird song – a silent spring</a:t>
            </a:r>
          </a:p>
          <a:p>
            <a:pPr eaLnBrk="1" hangingPunct="1">
              <a:lnSpc>
                <a:spcPct val="90000"/>
              </a:lnSpc>
              <a:buNone/>
            </a:pPr>
            <a:endParaRPr lang="en-US" sz="2400" dirty="0">
              <a:ea typeface="Arial Unicode MS" pitchFamily="34" charset="-128"/>
              <a:cs typeface="Arial Unicode MS" pitchFamily="34" charset="-128"/>
            </a:endParaRPr>
          </a:p>
          <a:p>
            <a:pPr>
              <a:lnSpc>
                <a:spcPct val="90000"/>
              </a:lnSpc>
            </a:pPr>
            <a:r>
              <a:rPr lang="en-US" sz="2400" dirty="0">
                <a:ea typeface="Arial Unicode MS" pitchFamily="34" charset="-128"/>
                <a:cs typeface="Arial Unicode MS" pitchFamily="34" charset="-128"/>
              </a:rPr>
              <a:t>Public awareness that humans are damaging environment</a:t>
            </a:r>
          </a:p>
        </p:txBody>
      </p:sp>
      <p:pic>
        <p:nvPicPr>
          <p:cNvPr id="56324" name="Picture 5" descr="http://www.todayinliterature.com/assets/photos/c/rachel-carson-190x29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3800" y="0"/>
            <a:ext cx="1600200" cy="2441924"/>
          </a:xfrm>
          <a:prstGeom prst="rect">
            <a:avLst/>
          </a:prstGeom>
          <a:noFill/>
          <a:ln w="9525">
            <a:noFill/>
            <a:miter lim="800000"/>
            <a:headEnd/>
            <a:tailEnd/>
          </a:ln>
        </p:spPr>
      </p:pic>
      <p:pic>
        <p:nvPicPr>
          <p:cNvPr id="56325" name="Picture 7" descr="http://library.furman.edu/resources/subject/women/images/rachelcarson.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365250" cy="1981200"/>
          </a:xfrm>
          <a:prstGeom prst="rect">
            <a:avLst/>
          </a:prstGeom>
          <a:noFill/>
          <a:ln w="9525">
            <a:noFill/>
            <a:miter lim="800000"/>
            <a:headEnd/>
            <a:tailEnd/>
          </a:ln>
        </p:spPr>
      </p:pic>
    </p:spTree>
    <p:extLst>
      <p:ext uri="{BB962C8B-B14F-4D97-AF65-F5344CB8AC3E}">
        <p14:creationId xmlns:p14="http://schemas.microsoft.com/office/powerpoint/2010/main" val="1927997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1</a:t>
            </a:r>
            <a:r>
              <a:rPr lang="en-US" baseline="30000" dirty="0">
                <a:hlinkClick r:id="rId2"/>
              </a:rPr>
              <a:t>st</a:t>
            </a:r>
            <a:r>
              <a:rPr lang="en-US" dirty="0">
                <a:hlinkClick r:id="rId2"/>
              </a:rPr>
              <a:t> Earth Day 1970</a:t>
            </a:r>
            <a:endParaRPr lang="en-US" dirty="0"/>
          </a:p>
        </p:txBody>
      </p:sp>
      <p:pic>
        <p:nvPicPr>
          <p:cNvPr id="1026" name="Picture 2" descr="The first Earth Day was a shot heard around the worl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3722" y="1176109"/>
            <a:ext cx="6324600" cy="38959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6022" y="3429000"/>
            <a:ext cx="4925321" cy="3286125"/>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71" y="4026720"/>
            <a:ext cx="3585029" cy="2836156"/>
          </a:xfrm>
          <a:prstGeom prst="rect">
            <a:avLst/>
          </a:prstGeom>
        </p:spPr>
      </p:pic>
    </p:spTree>
    <p:extLst>
      <p:ext uri="{BB962C8B-B14F-4D97-AF65-F5344CB8AC3E}">
        <p14:creationId xmlns:p14="http://schemas.microsoft.com/office/powerpoint/2010/main" val="1109620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457200"/>
            <a:ext cx="4495800" cy="1371600"/>
          </a:xfrm>
        </p:spPr>
        <p:txBody>
          <a:bodyPr/>
          <a:lstStyle/>
          <a:p>
            <a:pPr eaLnBrk="1" hangingPunct="1"/>
            <a:r>
              <a:rPr lang="en-US" altLang="en-US" sz="3000" b="1" dirty="0">
                <a:latin typeface="Tahoma" panose="020B0604030504040204" pitchFamily="34" charset="0"/>
              </a:rPr>
              <a:t>Donella Meadows and Club of Rome</a:t>
            </a:r>
          </a:p>
        </p:txBody>
      </p:sp>
      <p:pic>
        <p:nvPicPr>
          <p:cNvPr id="5" name="Picture 4">
            <a:extLst>
              <a:ext uri="{FF2B5EF4-FFF2-40B4-BE49-F238E27FC236}">
                <a16:creationId xmlns:a16="http://schemas.microsoft.com/office/drawing/2014/main" id="{470B39BA-680C-4077-ACAB-1ABD65F0E9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53200" y="533400"/>
            <a:ext cx="2162175" cy="1995242"/>
          </a:xfrm>
          <a:prstGeom prst="rect">
            <a:avLst/>
          </a:prstGeom>
        </p:spPr>
      </p:pic>
      <p:pic>
        <p:nvPicPr>
          <p:cNvPr id="8" name="Picture 2" descr="http://www.clubofrome.org/cms/wp-content/uploads/2011/07/ov-simmons1.jpg">
            <a:extLst>
              <a:ext uri="{FF2B5EF4-FFF2-40B4-BE49-F238E27FC236}">
                <a16:creationId xmlns:a16="http://schemas.microsoft.com/office/drawing/2014/main" id="{A27E4FDB-D5F3-4E4E-9D5B-1748A5C6C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2286000"/>
            <a:ext cx="2673395" cy="44173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CC8115-C46A-4201-8601-AE53AD64485E}"/>
              </a:ext>
            </a:extLst>
          </p:cNvPr>
          <p:cNvSpPr txBox="1"/>
          <p:nvPr/>
        </p:nvSpPr>
        <p:spPr>
          <a:xfrm>
            <a:off x="3959683" y="5867400"/>
            <a:ext cx="697627" cy="369332"/>
          </a:xfrm>
          <a:prstGeom prst="rect">
            <a:avLst/>
          </a:prstGeom>
          <a:noFill/>
        </p:spPr>
        <p:txBody>
          <a:bodyPr wrap="none" rtlCol="0">
            <a:spAutoFit/>
          </a:bodyPr>
          <a:lstStyle/>
          <a:p>
            <a:r>
              <a:rPr lang="en-US" b="1" dirty="0">
                <a:solidFill>
                  <a:schemeClr val="bg1"/>
                </a:solidFill>
              </a:rPr>
              <a:t>1972</a:t>
            </a:r>
          </a:p>
        </p:txBody>
      </p:sp>
    </p:spTree>
    <p:extLst>
      <p:ext uri="{BB962C8B-B14F-4D97-AF65-F5344CB8AC3E}">
        <p14:creationId xmlns:p14="http://schemas.microsoft.com/office/powerpoint/2010/main" val="1264659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cdn.theatlantic.com/static/mt/assets/science/cool-space-picture-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0"/>
            <a:ext cx="95208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243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7BC2-B92A-4688-AAA1-81C82BD6C021}"/>
              </a:ext>
            </a:extLst>
          </p:cNvPr>
          <p:cNvSpPr>
            <a:spLocks noGrp="1"/>
          </p:cNvSpPr>
          <p:nvPr>
            <p:ph type="title"/>
          </p:nvPr>
        </p:nvSpPr>
        <p:spPr/>
        <p:txBody>
          <a:bodyPr>
            <a:normAutofit fontScale="90000"/>
          </a:bodyPr>
          <a:lstStyle/>
          <a:p>
            <a:r>
              <a:rPr lang="en-US" dirty="0"/>
              <a:t>Planetary Boundaries – Stockholm Resilience Centre</a:t>
            </a:r>
          </a:p>
        </p:txBody>
      </p:sp>
      <p:pic>
        <p:nvPicPr>
          <p:cNvPr id="4" name="Picture 3">
            <a:extLst>
              <a:ext uri="{FF2B5EF4-FFF2-40B4-BE49-F238E27FC236}">
                <a16:creationId xmlns:a16="http://schemas.microsoft.com/office/drawing/2014/main" id="{FA189E03-0257-4264-9E2E-4770891E0D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 y="1981200"/>
            <a:ext cx="9144000" cy="4637484"/>
          </a:xfrm>
          <a:prstGeom prst="rect">
            <a:avLst/>
          </a:prstGeom>
        </p:spPr>
      </p:pic>
      <p:sp>
        <p:nvSpPr>
          <p:cNvPr id="5" name="TextBox 4"/>
          <p:cNvSpPr txBox="1"/>
          <p:nvPr/>
        </p:nvSpPr>
        <p:spPr>
          <a:xfrm>
            <a:off x="8001000" y="5715000"/>
            <a:ext cx="704039" cy="400110"/>
          </a:xfrm>
          <a:prstGeom prst="rect">
            <a:avLst/>
          </a:prstGeom>
          <a:noFill/>
        </p:spPr>
        <p:txBody>
          <a:bodyPr wrap="none" rtlCol="0">
            <a:spAutoFit/>
          </a:bodyPr>
          <a:lstStyle/>
          <a:p>
            <a:r>
              <a:rPr lang="en-US" sz="2000" dirty="0"/>
              <a:t>2009</a:t>
            </a:r>
            <a:endParaRPr lang="en-US" dirty="0"/>
          </a:p>
        </p:txBody>
      </p:sp>
    </p:spTree>
    <p:extLst>
      <p:ext uri="{BB962C8B-B14F-4D97-AF65-F5344CB8AC3E}">
        <p14:creationId xmlns:p14="http://schemas.microsoft.com/office/powerpoint/2010/main" val="3314192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8C722-F559-45BB-AE23-2CC0C1BCDEFE}"/>
              </a:ext>
            </a:extLst>
          </p:cNvPr>
          <p:cNvPicPr>
            <a:picLocks noChangeAspect="1"/>
          </p:cNvPicPr>
          <p:nvPr/>
        </p:nvPicPr>
        <p:blipFill>
          <a:blip r:embed="rId2"/>
          <a:stretch>
            <a:fillRect/>
          </a:stretch>
        </p:blipFill>
        <p:spPr>
          <a:xfrm>
            <a:off x="523875" y="571500"/>
            <a:ext cx="8096250" cy="5715000"/>
          </a:xfrm>
          <a:prstGeom prst="rect">
            <a:avLst/>
          </a:prstGeom>
        </p:spPr>
      </p:pic>
    </p:spTree>
    <p:extLst>
      <p:ext uri="{BB962C8B-B14F-4D97-AF65-F5344CB8AC3E}">
        <p14:creationId xmlns:p14="http://schemas.microsoft.com/office/powerpoint/2010/main" val="2390587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C9888-1B97-47D2-8785-E8E278C87B57}"/>
              </a:ext>
            </a:extLst>
          </p:cNvPr>
          <p:cNvSpPr>
            <a:spLocks noGrp="1"/>
          </p:cNvSpPr>
          <p:nvPr>
            <p:ph type="title"/>
          </p:nvPr>
        </p:nvSpPr>
        <p:spPr/>
        <p:txBody>
          <a:bodyPr/>
          <a:lstStyle/>
          <a:p>
            <a:r>
              <a:rPr lang="en-US" sz="3600" dirty="0"/>
              <a:t>Donut Economics – Kate </a:t>
            </a:r>
            <a:r>
              <a:rPr lang="en-US" sz="3600" dirty="0" err="1"/>
              <a:t>Raworth</a:t>
            </a:r>
            <a:endParaRPr lang="en-US" sz="3600" dirty="0"/>
          </a:p>
        </p:txBody>
      </p:sp>
      <p:pic>
        <p:nvPicPr>
          <p:cNvPr id="4" name="Picture 3">
            <a:extLst>
              <a:ext uri="{FF2B5EF4-FFF2-40B4-BE49-F238E27FC236}">
                <a16:creationId xmlns:a16="http://schemas.microsoft.com/office/drawing/2014/main" id="{9AF787BA-87FE-4F9D-AD57-714B121CA0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600200"/>
            <a:ext cx="5494930" cy="5481295"/>
          </a:xfrm>
          <a:prstGeom prst="rect">
            <a:avLst/>
          </a:prstGeom>
        </p:spPr>
      </p:pic>
      <p:pic>
        <p:nvPicPr>
          <p:cNvPr id="5" name="Picture 4">
            <a:extLst>
              <a:ext uri="{FF2B5EF4-FFF2-40B4-BE49-F238E27FC236}">
                <a16:creationId xmlns:a16="http://schemas.microsoft.com/office/drawing/2014/main" id="{9E42FFCF-BFE9-4F6D-8656-FBFF05DD1C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4776446"/>
            <a:ext cx="2133600" cy="2133600"/>
          </a:xfrm>
          <a:prstGeom prst="rect">
            <a:avLst/>
          </a:prstGeom>
        </p:spPr>
      </p:pic>
      <p:sp>
        <p:nvSpPr>
          <p:cNvPr id="3" name="TextBox 2"/>
          <p:cNvSpPr txBox="1"/>
          <p:nvPr/>
        </p:nvSpPr>
        <p:spPr>
          <a:xfrm>
            <a:off x="428171" y="6457890"/>
            <a:ext cx="704039" cy="400110"/>
          </a:xfrm>
          <a:prstGeom prst="rect">
            <a:avLst/>
          </a:prstGeom>
          <a:noFill/>
        </p:spPr>
        <p:txBody>
          <a:bodyPr wrap="none" rtlCol="0">
            <a:spAutoFit/>
          </a:bodyPr>
          <a:lstStyle/>
          <a:p>
            <a:r>
              <a:rPr lang="en-US" sz="2000" dirty="0"/>
              <a:t>2012</a:t>
            </a:r>
            <a:endParaRPr lang="en-US" dirty="0"/>
          </a:p>
        </p:txBody>
      </p:sp>
    </p:spTree>
    <p:extLst>
      <p:ext uri="{BB962C8B-B14F-4D97-AF65-F5344CB8AC3E}">
        <p14:creationId xmlns:p14="http://schemas.microsoft.com/office/powerpoint/2010/main" val="3860491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3886200"/>
          </a:xfrm>
        </p:spPr>
        <p:txBody>
          <a:bodyPr/>
          <a:lstStyle/>
          <a:p>
            <a:r>
              <a:rPr lang="en-US" sz="2800" b="1" i="1" dirty="0">
                <a:latin typeface="Times New Roman" panose="02020603050405020304" pitchFamily="18" charset="0"/>
                <a:cs typeface="Times New Roman" panose="02020603050405020304" pitchFamily="18" charset="0"/>
              </a:rPr>
              <a:t>“Natural principles of chemistry, mechanics and biology are not merely limits.  They’re invitations to work along with them</a:t>
            </a:r>
            <a:r>
              <a:rPr lang="en-US" sz="2800" b="1" dirty="0">
                <a:latin typeface="Times New Roman" panose="02020603050405020304" pitchFamily="18" charset="0"/>
                <a:cs typeface="Times New Roman" panose="02020603050405020304" pitchFamily="18" charset="0"/>
              </a:rPr>
              <a:t>.”</a:t>
            </a:r>
          </a:p>
          <a:p>
            <a:pPr marL="109728" indent="0">
              <a:buNone/>
            </a:pPr>
            <a:r>
              <a:rPr lang="en-US" sz="2800" b="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457200" y="457200"/>
            <a:ext cx="8229600" cy="914400"/>
          </a:xfrm>
        </p:spPr>
        <p:txBody>
          <a:bodyPr/>
          <a:lstStyle/>
          <a:p>
            <a:r>
              <a:rPr lang="en-US" dirty="0">
                <a:effectLst/>
                <a:latin typeface="Times New Roman" panose="02020603050405020304" pitchFamily="18" charset="0"/>
                <a:cs typeface="Times New Roman" panose="02020603050405020304" pitchFamily="18" charset="0"/>
              </a:rPr>
              <a:t>Limits to Growth</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3962400"/>
            <a:ext cx="27813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C0F1441D-E0C3-495C-A7E4-926CEEDFAF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674" y="3886200"/>
            <a:ext cx="2676526" cy="2676526"/>
          </a:xfrm>
          <a:prstGeom prst="rect">
            <a:avLst/>
          </a:prstGeom>
        </p:spPr>
      </p:pic>
      <p:sp>
        <p:nvSpPr>
          <p:cNvPr id="6" name="Rectangle 5">
            <a:extLst>
              <a:ext uri="{FF2B5EF4-FFF2-40B4-BE49-F238E27FC236}">
                <a16:creationId xmlns:a16="http://schemas.microsoft.com/office/drawing/2014/main" id="{F0F5F9BE-CDAF-4961-A6D0-9E89712E4B10}"/>
              </a:ext>
            </a:extLst>
          </p:cNvPr>
          <p:cNvSpPr/>
          <p:nvPr/>
        </p:nvSpPr>
        <p:spPr>
          <a:xfrm>
            <a:off x="1467534" y="6216134"/>
            <a:ext cx="646331"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2000</a:t>
            </a:r>
            <a:endParaRPr lang="en-US" b="1" dirty="0"/>
          </a:p>
        </p:txBody>
      </p:sp>
      <p:sp>
        <p:nvSpPr>
          <p:cNvPr id="7" name="Rectangle 6">
            <a:extLst>
              <a:ext uri="{FF2B5EF4-FFF2-40B4-BE49-F238E27FC236}">
                <a16:creationId xmlns:a16="http://schemas.microsoft.com/office/drawing/2014/main" id="{E821B1B4-F789-43E2-BEBE-62BAF9685D0A}"/>
              </a:ext>
            </a:extLst>
          </p:cNvPr>
          <p:cNvSpPr/>
          <p:nvPr/>
        </p:nvSpPr>
        <p:spPr>
          <a:xfrm>
            <a:off x="6676127" y="3409950"/>
            <a:ext cx="2029723"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Jane Jacobs</a:t>
            </a:r>
            <a:endParaRPr lang="en-US" sz="2800" dirty="0"/>
          </a:p>
        </p:txBody>
      </p:sp>
    </p:spTree>
    <p:extLst>
      <p:ext uri="{BB962C8B-B14F-4D97-AF65-F5344CB8AC3E}">
        <p14:creationId xmlns:p14="http://schemas.microsoft.com/office/powerpoint/2010/main" val="2398341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a:spLocks noGrp="1"/>
          </p:cNvSpPr>
          <p:nvPr>
            <p:ph idx="1"/>
          </p:nvPr>
        </p:nvSpPr>
        <p:spPr>
          <a:xfrm>
            <a:off x="838200" y="1143000"/>
            <a:ext cx="4209288" cy="1981200"/>
          </a:xfrm>
        </p:spPr>
        <p:txBody>
          <a:bodyPr>
            <a:normAutofit/>
          </a:bodyPr>
          <a:lstStyle/>
          <a:p>
            <a:r>
              <a:rPr lang="en-US" sz="2800" b="1" i="1" dirty="0">
                <a:latin typeface="Times New Roman" panose="02020603050405020304" pitchFamily="18" charset="0"/>
                <a:cs typeface="Times New Roman" panose="02020603050405020304" pitchFamily="18" charset="0"/>
              </a:rPr>
              <a:t>“There are limits.  Let’s celebrate the limits, because we can reinvent a different future.</a:t>
            </a:r>
            <a:r>
              <a:rPr lang="en-US" sz="2800" b="1" dirty="0">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27FC5F61-DE85-4B40-AFA5-B170754837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7399" y="3505200"/>
            <a:ext cx="2268661" cy="2752725"/>
          </a:xfrm>
          <a:prstGeom prst="rect">
            <a:avLst/>
          </a:prstGeom>
        </p:spPr>
      </p:pic>
      <p:pic>
        <p:nvPicPr>
          <p:cNvPr id="3" name="Picture 2">
            <a:extLst>
              <a:ext uri="{FF2B5EF4-FFF2-40B4-BE49-F238E27FC236}">
                <a16:creationId xmlns:a16="http://schemas.microsoft.com/office/drawing/2014/main" id="{56E71176-C75E-49FF-A9FB-86A177F9DF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5715000"/>
            <a:ext cx="2019534" cy="905164"/>
          </a:xfrm>
          <a:prstGeom prst="rect">
            <a:avLst/>
          </a:prstGeom>
        </p:spPr>
      </p:pic>
      <p:pic>
        <p:nvPicPr>
          <p:cNvPr id="5" name="Picture 4">
            <a:extLst>
              <a:ext uri="{FF2B5EF4-FFF2-40B4-BE49-F238E27FC236}">
                <a16:creationId xmlns:a16="http://schemas.microsoft.com/office/drawing/2014/main" id="{87A58BC6-9EC3-4D2F-B9B6-4B37F52D71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6402" y="1143000"/>
            <a:ext cx="3505200" cy="1834388"/>
          </a:xfrm>
          <a:prstGeom prst="rect">
            <a:avLst/>
          </a:prstGeom>
        </p:spPr>
      </p:pic>
      <p:sp>
        <p:nvSpPr>
          <p:cNvPr id="4" name="Rectangle 3">
            <a:extLst>
              <a:ext uri="{FF2B5EF4-FFF2-40B4-BE49-F238E27FC236}">
                <a16:creationId xmlns:a16="http://schemas.microsoft.com/office/drawing/2014/main" id="{1BB29756-4983-4A3E-BB6B-5A34D9A728CD}"/>
              </a:ext>
            </a:extLst>
          </p:cNvPr>
          <p:cNvSpPr/>
          <p:nvPr/>
        </p:nvSpPr>
        <p:spPr>
          <a:xfrm>
            <a:off x="4191000" y="6167582"/>
            <a:ext cx="4572000" cy="646331"/>
          </a:xfrm>
          <a:prstGeom prst="rect">
            <a:avLst/>
          </a:prstGeom>
        </p:spPr>
        <p:txBody>
          <a:bodyPr>
            <a:spAutoFit/>
          </a:bodyPr>
          <a:lstStyle/>
          <a:p>
            <a:r>
              <a:rPr lang="en-US" dirty="0"/>
              <a:t>Sunita </a:t>
            </a:r>
            <a:r>
              <a:rPr lang="en-US" dirty="0" err="1"/>
              <a:t>Narain</a:t>
            </a:r>
            <a:endParaRPr lang="en-US" dirty="0"/>
          </a:p>
          <a:p>
            <a:r>
              <a:rPr lang="en-US" dirty="0"/>
              <a:t>This Changes Everything 2015</a:t>
            </a:r>
          </a:p>
        </p:txBody>
      </p:sp>
    </p:spTree>
    <p:extLst>
      <p:ext uri="{BB962C8B-B14F-4D97-AF65-F5344CB8AC3E}">
        <p14:creationId xmlns:p14="http://schemas.microsoft.com/office/powerpoint/2010/main" val="2537305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193414"/>
            <a:ext cx="4115873" cy="618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0979" y="6400800"/>
            <a:ext cx="3054041"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clubofsiena.eco-soft.dk</a:t>
            </a:r>
          </a:p>
        </p:txBody>
      </p:sp>
      <p:sp>
        <p:nvSpPr>
          <p:cNvPr id="3" name="Rectangle 2">
            <a:extLst>
              <a:ext uri="{FF2B5EF4-FFF2-40B4-BE49-F238E27FC236}">
                <a16:creationId xmlns:a16="http://schemas.microsoft.com/office/drawing/2014/main" id="{43DB1ADB-4020-4075-A2C0-B22BD0F3A80C}"/>
              </a:ext>
            </a:extLst>
          </p:cNvPr>
          <p:cNvSpPr/>
          <p:nvPr/>
        </p:nvSpPr>
        <p:spPr>
          <a:xfrm>
            <a:off x="4648200" y="5865852"/>
            <a:ext cx="774571" cy="369332"/>
          </a:xfrm>
          <a:prstGeom prst="rect">
            <a:avLst/>
          </a:prstGeom>
        </p:spPr>
        <p:txBody>
          <a:bodyPr wrap="none">
            <a:spAutoFit/>
          </a:bodyPr>
          <a:lstStyle/>
          <a:p>
            <a:r>
              <a:rPr lang="en-US" b="1" dirty="0">
                <a:latin typeface="Tahoma" panose="020B0604030504040204" pitchFamily="34" charset="0"/>
                <a:cs typeface="Times New Roman" panose="02020603050405020304" pitchFamily="18" charset="0"/>
              </a:rPr>
              <a:t>2015</a:t>
            </a:r>
            <a:endParaRPr lang="en-US" dirty="0"/>
          </a:p>
        </p:txBody>
      </p:sp>
      <p:sp>
        <p:nvSpPr>
          <p:cNvPr id="4" name="TextBox 3">
            <a:extLst>
              <a:ext uri="{FF2B5EF4-FFF2-40B4-BE49-F238E27FC236}">
                <a16:creationId xmlns:a16="http://schemas.microsoft.com/office/drawing/2014/main" id="{16CD3C97-0B59-44E0-B36A-7E6ADE9B706C}"/>
              </a:ext>
            </a:extLst>
          </p:cNvPr>
          <p:cNvSpPr txBox="1"/>
          <p:nvPr/>
        </p:nvSpPr>
        <p:spPr>
          <a:xfrm>
            <a:off x="451814" y="457200"/>
            <a:ext cx="3815386" cy="1384995"/>
          </a:xfrm>
          <a:prstGeom prst="rect">
            <a:avLst/>
          </a:prstGeom>
          <a:noFill/>
        </p:spPr>
        <p:txBody>
          <a:bodyPr wrap="square" rtlCol="0">
            <a:spAutoFit/>
          </a:bodyPr>
          <a:lstStyle/>
          <a:p>
            <a:r>
              <a:rPr lang="en-US" sz="2800" dirty="0"/>
              <a:t>Ecosystems do quite well under constraints, let’s learn from them</a:t>
            </a:r>
          </a:p>
        </p:txBody>
      </p:sp>
      <p:pic>
        <p:nvPicPr>
          <p:cNvPr id="5" name="Picture 4">
            <a:extLst>
              <a:ext uri="{FF2B5EF4-FFF2-40B4-BE49-F238E27FC236}">
                <a16:creationId xmlns:a16="http://schemas.microsoft.com/office/drawing/2014/main" id="{0F2CE8C1-85B1-4F7D-88F0-121C47491AC7}"/>
              </a:ext>
            </a:extLst>
          </p:cNvPr>
          <p:cNvPicPr>
            <a:picLocks noChangeAspect="1"/>
          </p:cNvPicPr>
          <p:nvPr/>
        </p:nvPicPr>
        <p:blipFill rotWithShape="1">
          <a:blip r:embed="rId3"/>
          <a:srcRect l="48333"/>
          <a:stretch/>
        </p:blipFill>
        <p:spPr>
          <a:xfrm>
            <a:off x="102845" y="2035634"/>
            <a:ext cx="3980287" cy="2940551"/>
          </a:xfrm>
          <a:prstGeom prst="rect">
            <a:avLst/>
          </a:prstGeom>
        </p:spPr>
      </p:pic>
      <p:sp>
        <p:nvSpPr>
          <p:cNvPr id="9" name="TextBox 8">
            <a:extLst>
              <a:ext uri="{FF2B5EF4-FFF2-40B4-BE49-F238E27FC236}">
                <a16:creationId xmlns:a16="http://schemas.microsoft.com/office/drawing/2014/main" id="{26BF97CB-4A74-447A-A44B-52152AF49A5D}"/>
              </a:ext>
            </a:extLst>
          </p:cNvPr>
          <p:cNvSpPr txBox="1"/>
          <p:nvPr/>
        </p:nvSpPr>
        <p:spPr>
          <a:xfrm>
            <a:off x="76200" y="5125690"/>
            <a:ext cx="4572000" cy="1569660"/>
          </a:xfrm>
          <a:prstGeom prst="rect">
            <a:avLst/>
          </a:prstGeom>
          <a:noFill/>
        </p:spPr>
        <p:txBody>
          <a:bodyPr wrap="square">
            <a:spAutoFit/>
          </a:bodyPr>
          <a:lstStyle/>
          <a:p>
            <a:r>
              <a:rPr lang="en-US" sz="3200" dirty="0"/>
              <a:t>There is a right time to grow, it is just not always</a:t>
            </a:r>
          </a:p>
        </p:txBody>
      </p:sp>
    </p:spTree>
    <p:extLst>
      <p:ext uri="{BB962C8B-B14F-4D97-AF65-F5344CB8AC3E}">
        <p14:creationId xmlns:p14="http://schemas.microsoft.com/office/powerpoint/2010/main" val="399016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forward</a:t>
            </a:r>
          </a:p>
        </p:txBody>
      </p:sp>
      <p:sp>
        <p:nvSpPr>
          <p:cNvPr id="3" name="Content Placeholder 2"/>
          <p:cNvSpPr>
            <a:spLocks noGrp="1"/>
          </p:cNvSpPr>
          <p:nvPr>
            <p:ph idx="1"/>
          </p:nvPr>
        </p:nvSpPr>
        <p:spPr/>
        <p:txBody>
          <a:bodyPr>
            <a:normAutofit fontScale="85000" lnSpcReduction="20000"/>
          </a:bodyPr>
          <a:lstStyle/>
          <a:p>
            <a:r>
              <a:rPr lang="en-US" dirty="0"/>
              <a:t>Identify a shared common vision that respects planetary boundaries</a:t>
            </a:r>
          </a:p>
          <a:p>
            <a:r>
              <a:rPr lang="en-US" dirty="0"/>
              <a:t>Enhance built environment by mimicking natural processes</a:t>
            </a:r>
          </a:p>
          <a:p>
            <a:r>
              <a:rPr lang="en-US" dirty="0"/>
              <a:t>Systems thinking at all levels of decision-making</a:t>
            </a:r>
          </a:p>
          <a:p>
            <a:r>
              <a:rPr lang="en-US" dirty="0"/>
              <a:t>Define sustainability and measure/monitor if current trends are heading toward or away from these trajectories</a:t>
            </a:r>
          </a:p>
          <a:p>
            <a:endParaRPr lang="en-US" dirty="0"/>
          </a:p>
          <a:p>
            <a:r>
              <a:rPr lang="en-US" dirty="0"/>
              <a:t>Generational leadership initiates transformative change</a:t>
            </a:r>
          </a:p>
          <a:p>
            <a:endParaRPr lang="en-US" dirty="0"/>
          </a:p>
        </p:txBody>
      </p:sp>
    </p:spTree>
    <p:extLst>
      <p:ext uri="{BB962C8B-B14F-4D97-AF65-F5344CB8AC3E}">
        <p14:creationId xmlns:p14="http://schemas.microsoft.com/office/powerpoint/2010/main" val="103202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403465" cy="4267200"/>
          </a:xfrm>
        </p:spPr>
        <p:txBody>
          <a:bodyPr>
            <a:noAutofit/>
          </a:bodyPr>
          <a:lstStyle/>
          <a:p>
            <a:pPr marL="339471" indent="-257175">
              <a:buFont typeface="Wingdings" panose="05000000000000000000" pitchFamily="2" charset="2"/>
              <a:buChar char="q"/>
            </a:pPr>
            <a:r>
              <a:rPr lang="en-US" sz="1800" dirty="0">
                <a:cs typeface="Times New Roman" panose="02020603050405020304" pitchFamily="18" charset="0"/>
              </a:rPr>
              <a:t>Change our dominant paradigm </a:t>
            </a:r>
          </a:p>
          <a:p>
            <a:pPr marL="339471" indent="-257175">
              <a:buFont typeface="Wingdings" panose="05000000000000000000" pitchFamily="2" charset="2"/>
              <a:buChar char="q"/>
            </a:pPr>
            <a:r>
              <a:rPr lang="en-US" sz="1800" dirty="0">
                <a:cs typeface="Times New Roman" panose="02020603050405020304" pitchFamily="18" charset="0"/>
              </a:rPr>
              <a:t>Use systems thinking and ecosystem thinking</a:t>
            </a:r>
          </a:p>
          <a:p>
            <a:pPr marL="339471" indent="-257175">
              <a:buFont typeface="Wingdings" panose="05000000000000000000" pitchFamily="2" charset="2"/>
              <a:buChar char="q"/>
            </a:pPr>
            <a:r>
              <a:rPr lang="en-US" sz="1800" dirty="0">
                <a:cs typeface="Times New Roman" panose="02020603050405020304" pitchFamily="18" charset="0"/>
              </a:rPr>
              <a:t>Address the root causes of environmental problems</a:t>
            </a:r>
          </a:p>
          <a:p>
            <a:pPr lvl="1"/>
            <a:r>
              <a:rPr lang="en-US" sz="2400" dirty="0"/>
              <a:t>Ask yourself where does stuff come from: Food, clothes, electronics, water, energy</a:t>
            </a:r>
          </a:p>
          <a:p>
            <a:pPr lvl="1"/>
            <a:r>
              <a:rPr lang="en-US" sz="2400" dirty="0"/>
              <a:t>Where does it go when I flush it or throw it “away”?</a:t>
            </a:r>
          </a:p>
          <a:p>
            <a:pPr marL="339471" indent="-257175">
              <a:buFont typeface="Wingdings" panose="05000000000000000000" pitchFamily="2" charset="2"/>
              <a:buChar char="q"/>
            </a:pPr>
            <a:r>
              <a:rPr lang="en-US" sz="1800" dirty="0"/>
              <a:t>See connections, make connections</a:t>
            </a:r>
          </a:p>
          <a:p>
            <a:pPr marL="339471" indent="-257175">
              <a:buFont typeface="Wingdings" panose="05000000000000000000" pitchFamily="2" charset="2"/>
              <a:buChar char="q"/>
            </a:pPr>
            <a:r>
              <a:rPr lang="en-US" sz="1800" dirty="0"/>
              <a:t>Care about yourself, care about place</a:t>
            </a:r>
            <a:endParaRPr lang="en-US" sz="1800" dirty="0">
              <a:cs typeface="Times New Roman" panose="02020603050405020304" pitchFamily="18" charset="0"/>
            </a:endParaRPr>
          </a:p>
          <a:p>
            <a:pPr marL="339471" indent="-257175">
              <a:buFont typeface="Wingdings" panose="05000000000000000000" pitchFamily="2" charset="2"/>
              <a:buChar char="q"/>
            </a:pPr>
            <a:r>
              <a:rPr lang="en-US" sz="1800" dirty="0">
                <a:cs typeface="Times New Roman" panose="02020603050405020304" pitchFamily="18" charset="0"/>
              </a:rPr>
              <a:t>Enlist a cadre of excited, eager, and enthusiastic colleagues to explore, discuss, improve, spread, and implement these ideas!</a:t>
            </a:r>
          </a:p>
          <a:p>
            <a:pPr marL="339471" indent="-257175">
              <a:buFont typeface="Wingdings" panose="05000000000000000000" pitchFamily="2" charset="2"/>
              <a:buChar char="q"/>
            </a:pPr>
            <a:endParaRPr lang="en-US" sz="1800" dirty="0">
              <a:cs typeface="Times New Roman" panose="02020603050405020304" pitchFamily="18" charset="0"/>
            </a:endParaRPr>
          </a:p>
          <a:p>
            <a:pPr marL="339471" indent="-257175">
              <a:buFont typeface="Wingdings" panose="05000000000000000000" pitchFamily="2" charset="2"/>
              <a:buChar char="q"/>
            </a:pPr>
            <a:r>
              <a:rPr lang="en-US" sz="1800" dirty="0">
                <a:cs typeface="Times New Roman" panose="02020603050405020304" pitchFamily="18" charset="0"/>
              </a:rPr>
              <a:t>HAVE FUN!</a:t>
            </a:r>
          </a:p>
        </p:txBody>
      </p:sp>
      <p:sp>
        <p:nvSpPr>
          <p:cNvPr id="3" name="Title 2"/>
          <p:cNvSpPr>
            <a:spLocks noGrp="1"/>
          </p:cNvSpPr>
          <p:nvPr>
            <p:ph type="title"/>
          </p:nvPr>
        </p:nvSpPr>
        <p:spPr/>
        <p:txBody>
          <a:bodyPr/>
          <a:lstStyle/>
          <a:p>
            <a:r>
              <a:rPr lang="en-US" dirty="0">
                <a:effectLst/>
                <a:latin typeface="Times New Roman" panose="02020603050405020304" pitchFamily="18" charset="0"/>
                <a:cs typeface="Times New Roman" panose="02020603050405020304" pitchFamily="18" charset="0"/>
              </a:rPr>
              <a:t>Conclusions</a:t>
            </a:r>
          </a:p>
        </p:txBody>
      </p:sp>
    </p:spTree>
    <p:extLst>
      <p:ext uri="{BB962C8B-B14F-4D97-AF65-F5344CB8AC3E}">
        <p14:creationId xmlns:p14="http://schemas.microsoft.com/office/powerpoint/2010/main" val="415461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sitting in chairs in a classroom&#10;&#10;Description automatically generated">
            <a:extLst>
              <a:ext uri="{FF2B5EF4-FFF2-40B4-BE49-F238E27FC236}">
                <a16:creationId xmlns:a16="http://schemas.microsoft.com/office/drawing/2014/main" id="{EEB2321E-7639-31AE-0D47-E2539ED09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6"/>
          <p:cNvSpPr txBox="1">
            <a:spLocks noChangeArrowheads="1"/>
          </p:cNvSpPr>
          <p:nvPr/>
        </p:nvSpPr>
        <p:spPr bwMode="auto">
          <a:xfrm>
            <a:off x="990600" y="6350169"/>
            <a:ext cx="6858000" cy="507831"/>
          </a:xfrm>
          <a:prstGeom prst="rect">
            <a:avLst/>
          </a:prstGeom>
          <a:solidFill>
            <a:schemeClr val="accent1">
              <a:alpha val="85000"/>
            </a:schemeClr>
          </a:solidFill>
          <a:ln w="9525">
            <a:noFill/>
            <a:miter lim="800000"/>
            <a:headEnd/>
            <a:tailEnd/>
          </a:ln>
        </p:spPr>
        <p:txBody>
          <a:bodyPr wrap="square">
            <a:spAutoFit/>
          </a:bodyPr>
          <a:lstStyle/>
          <a:p>
            <a:pPr algn="ctr"/>
            <a:r>
              <a:rPr lang="en-US" sz="2700" b="1" dirty="0"/>
              <a:t>THANK YOU FOR YOUR ATTENTION</a:t>
            </a:r>
          </a:p>
        </p:txBody>
      </p:sp>
    </p:spTree>
    <p:extLst>
      <p:ext uri="{BB962C8B-B14F-4D97-AF65-F5344CB8AC3E}">
        <p14:creationId xmlns:p14="http://schemas.microsoft.com/office/powerpoint/2010/main" val="96832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903D05-F3D3-5E10-DF90-1104B69C7180}"/>
              </a:ext>
            </a:extLst>
          </p:cNvPr>
          <p:cNvPicPr>
            <a:picLocks noChangeAspect="1"/>
          </p:cNvPicPr>
          <p:nvPr/>
        </p:nvPicPr>
        <p:blipFill rotWithShape="1">
          <a:blip r:embed="rId2"/>
          <a:srcRect t="13507" b="11226"/>
          <a:stretch/>
        </p:blipFill>
        <p:spPr>
          <a:xfrm>
            <a:off x="609600" y="457200"/>
            <a:ext cx="8153400" cy="3449218"/>
          </a:xfrm>
          <a:prstGeom prst="rect">
            <a:avLst/>
          </a:prstGeom>
        </p:spPr>
      </p:pic>
      <p:sp>
        <p:nvSpPr>
          <p:cNvPr id="5" name="TextBox 4">
            <a:extLst>
              <a:ext uri="{FF2B5EF4-FFF2-40B4-BE49-F238E27FC236}">
                <a16:creationId xmlns:a16="http://schemas.microsoft.com/office/drawing/2014/main" id="{539F6289-B1BB-8D8F-31BD-3D292ECC9E88}"/>
              </a:ext>
            </a:extLst>
          </p:cNvPr>
          <p:cNvSpPr txBox="1"/>
          <p:nvPr/>
        </p:nvSpPr>
        <p:spPr>
          <a:xfrm>
            <a:off x="1600200" y="4191000"/>
            <a:ext cx="2085956" cy="369332"/>
          </a:xfrm>
          <a:prstGeom prst="rect">
            <a:avLst/>
          </a:prstGeom>
          <a:noFill/>
        </p:spPr>
        <p:txBody>
          <a:bodyPr wrap="none" rtlCol="0">
            <a:spAutoFit/>
          </a:bodyPr>
          <a:lstStyle/>
          <a:p>
            <a:r>
              <a:rPr lang="en-US" dirty="0"/>
              <a:t>Second group photo</a:t>
            </a:r>
          </a:p>
        </p:txBody>
      </p:sp>
    </p:spTree>
    <p:extLst>
      <p:ext uri="{BB962C8B-B14F-4D97-AF65-F5344CB8AC3E}">
        <p14:creationId xmlns:p14="http://schemas.microsoft.com/office/powerpoint/2010/main" val="2435592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91FCE-60EC-498F-FC9F-F4AF5B9547EE}"/>
              </a:ext>
            </a:extLst>
          </p:cNvPr>
          <p:cNvPicPr>
            <a:picLocks noChangeAspect="1"/>
          </p:cNvPicPr>
          <p:nvPr/>
        </p:nvPicPr>
        <p:blipFill>
          <a:blip r:embed="rId2"/>
          <a:stretch>
            <a:fillRect/>
          </a:stretch>
        </p:blipFill>
        <p:spPr>
          <a:xfrm>
            <a:off x="411263" y="857250"/>
            <a:ext cx="3858768" cy="5143500"/>
          </a:xfrm>
          <a:prstGeom prst="rect">
            <a:avLst/>
          </a:prstGeom>
        </p:spPr>
      </p:pic>
      <p:pic>
        <p:nvPicPr>
          <p:cNvPr id="7" name="Picture 6" descr="A window with a view of a building and trees&#10;&#10;Description automatically generated">
            <a:extLst>
              <a:ext uri="{FF2B5EF4-FFF2-40B4-BE49-F238E27FC236}">
                <a16:creationId xmlns:a16="http://schemas.microsoft.com/office/drawing/2014/main" id="{B856B653-A085-0C2D-23E0-E10089800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87267" y="1500188"/>
            <a:ext cx="5143500" cy="3857625"/>
          </a:xfrm>
          <a:prstGeom prst="rect">
            <a:avLst/>
          </a:prstGeom>
        </p:spPr>
      </p:pic>
    </p:spTree>
    <p:extLst>
      <p:ext uri="{BB962C8B-B14F-4D97-AF65-F5344CB8AC3E}">
        <p14:creationId xmlns:p14="http://schemas.microsoft.com/office/powerpoint/2010/main" val="1759895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636C0-8114-415A-A371-5B944705D7E4}"/>
              </a:ext>
            </a:extLst>
          </p:cNvPr>
          <p:cNvPicPr>
            <a:picLocks noChangeAspect="1"/>
          </p:cNvPicPr>
          <p:nvPr/>
        </p:nvPicPr>
        <p:blipFill>
          <a:blip r:embed="rId2"/>
          <a:stretch>
            <a:fillRect/>
          </a:stretch>
        </p:blipFill>
        <p:spPr>
          <a:xfrm>
            <a:off x="457200" y="0"/>
            <a:ext cx="8229600" cy="6858000"/>
          </a:xfrm>
          <a:prstGeom prst="rect">
            <a:avLst/>
          </a:prstGeom>
        </p:spPr>
      </p:pic>
    </p:spTree>
    <p:extLst>
      <p:ext uri="{BB962C8B-B14F-4D97-AF65-F5344CB8AC3E}">
        <p14:creationId xmlns:p14="http://schemas.microsoft.com/office/powerpoint/2010/main" val="4032489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ustainable developmen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2650" y="304800"/>
            <a:ext cx="6153150" cy="59150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304800"/>
            <a:ext cx="2514600" cy="1200329"/>
          </a:xfrm>
          <a:prstGeom prst="rect">
            <a:avLst/>
          </a:prstGeom>
          <a:noFill/>
        </p:spPr>
        <p:txBody>
          <a:bodyPr wrap="square" rtlCol="0">
            <a:spAutoFit/>
          </a:bodyPr>
          <a:lstStyle/>
          <a:p>
            <a:r>
              <a:rPr lang="en-US" sz="3600" dirty="0"/>
              <a:t>Three pillars of SD</a:t>
            </a:r>
          </a:p>
        </p:txBody>
      </p:sp>
      <p:sp>
        <p:nvSpPr>
          <p:cNvPr id="3" name="TextBox 2"/>
          <p:cNvSpPr txBox="1"/>
          <p:nvPr/>
        </p:nvSpPr>
        <p:spPr>
          <a:xfrm>
            <a:off x="3276600" y="914400"/>
            <a:ext cx="421910" cy="707886"/>
          </a:xfrm>
          <a:prstGeom prst="rect">
            <a:avLst/>
          </a:prstGeom>
          <a:noFill/>
        </p:spPr>
        <p:txBody>
          <a:bodyPr wrap="none" rtlCol="0">
            <a:spAutoFit/>
          </a:bodyPr>
          <a:lstStyle/>
          <a:p>
            <a:r>
              <a:rPr lang="en-US" sz="4000" b="1" dirty="0">
                <a:solidFill>
                  <a:srgbClr val="C00000"/>
                </a:solidFill>
              </a:rPr>
              <a:t>?</a:t>
            </a:r>
            <a:endParaRPr lang="en-US" b="1" dirty="0">
              <a:solidFill>
                <a:srgbClr val="C00000"/>
              </a:solidFill>
            </a:endParaRPr>
          </a:p>
        </p:txBody>
      </p:sp>
      <p:sp>
        <p:nvSpPr>
          <p:cNvPr id="5" name="TextBox 4"/>
          <p:cNvSpPr txBox="1"/>
          <p:nvPr/>
        </p:nvSpPr>
        <p:spPr>
          <a:xfrm>
            <a:off x="3921490" y="4343400"/>
            <a:ext cx="421910" cy="707886"/>
          </a:xfrm>
          <a:prstGeom prst="rect">
            <a:avLst/>
          </a:prstGeom>
          <a:noFill/>
        </p:spPr>
        <p:txBody>
          <a:bodyPr wrap="none" rtlCol="0">
            <a:spAutoFit/>
          </a:bodyPr>
          <a:lstStyle/>
          <a:p>
            <a:r>
              <a:rPr lang="en-US" sz="4000" b="1" dirty="0">
                <a:solidFill>
                  <a:srgbClr val="C00000"/>
                </a:solidFill>
              </a:rPr>
              <a:t>?</a:t>
            </a:r>
            <a:endParaRPr lang="en-US" b="1" dirty="0">
              <a:solidFill>
                <a:srgbClr val="C00000"/>
              </a:solidFill>
            </a:endParaRPr>
          </a:p>
        </p:txBody>
      </p:sp>
    </p:spTree>
    <p:extLst>
      <p:ext uri="{BB962C8B-B14F-4D97-AF65-F5344CB8AC3E}">
        <p14:creationId xmlns:p14="http://schemas.microsoft.com/office/powerpoint/2010/main" val="35146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vironment economy socie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0" y="533400"/>
            <a:ext cx="5562600" cy="55798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52400"/>
            <a:ext cx="8821646" cy="523220"/>
          </a:xfrm>
          <a:prstGeom prst="rect">
            <a:avLst/>
          </a:prstGeom>
          <a:noFill/>
        </p:spPr>
        <p:txBody>
          <a:bodyPr wrap="none" rtlCol="0">
            <a:spAutoFit/>
          </a:bodyPr>
          <a:lstStyle/>
          <a:p>
            <a:r>
              <a:rPr lang="en-US" sz="2800" dirty="0"/>
              <a:t>Environment is foundation for all aspects, others are subsets</a:t>
            </a:r>
          </a:p>
        </p:txBody>
      </p:sp>
      <p:sp>
        <p:nvSpPr>
          <p:cNvPr id="2" name="TextBox 1"/>
          <p:cNvSpPr txBox="1"/>
          <p:nvPr/>
        </p:nvSpPr>
        <p:spPr>
          <a:xfrm>
            <a:off x="762000" y="6113223"/>
            <a:ext cx="7272375" cy="461665"/>
          </a:xfrm>
          <a:prstGeom prst="rect">
            <a:avLst/>
          </a:prstGeom>
          <a:noFill/>
        </p:spPr>
        <p:txBody>
          <a:bodyPr wrap="none" rtlCol="0">
            <a:spAutoFit/>
          </a:bodyPr>
          <a:lstStyle/>
          <a:p>
            <a:r>
              <a:rPr lang="en-US" sz="2400" dirty="0"/>
              <a:t>Nested hierarchy is more appropriate than Venn diagram</a:t>
            </a:r>
            <a:endParaRPr lang="en-US" dirty="0"/>
          </a:p>
        </p:txBody>
      </p:sp>
    </p:spTree>
    <p:extLst>
      <p:ext uri="{BB962C8B-B14F-4D97-AF65-F5344CB8AC3E}">
        <p14:creationId xmlns:p14="http://schemas.microsoft.com/office/powerpoint/2010/main" val="14866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009529" cy="6858000"/>
          </a:xfrm>
          <a:prstGeom prst="rect">
            <a:avLst/>
          </a:prstGeom>
        </p:spPr>
      </p:pic>
      <p:sp>
        <p:nvSpPr>
          <p:cNvPr id="5" name="TextBox 4"/>
          <p:cNvSpPr txBox="1"/>
          <p:nvPr/>
        </p:nvSpPr>
        <p:spPr>
          <a:xfrm>
            <a:off x="838200" y="6248400"/>
            <a:ext cx="6650218" cy="461665"/>
          </a:xfrm>
          <a:prstGeom prst="rect">
            <a:avLst/>
          </a:prstGeom>
          <a:noFill/>
        </p:spPr>
        <p:txBody>
          <a:bodyPr wrap="none" rtlCol="0">
            <a:spAutoFit/>
          </a:bodyPr>
          <a:lstStyle/>
          <a:p>
            <a:r>
              <a:rPr lang="en-US" dirty="0"/>
              <a:t>Adopted September 2015 – also called Agenda 2030</a:t>
            </a:r>
          </a:p>
        </p:txBody>
      </p:sp>
    </p:spTree>
    <p:extLst>
      <p:ext uri="{BB962C8B-B14F-4D97-AF65-F5344CB8AC3E}">
        <p14:creationId xmlns:p14="http://schemas.microsoft.com/office/powerpoint/2010/main" val="256677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F6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77D83D-4301-4CC4-A0D3-ED8982EAFAB1}"/>
              </a:ext>
            </a:extLst>
          </p:cNvPr>
          <p:cNvPicPr>
            <a:picLocks noChangeAspect="1"/>
          </p:cNvPicPr>
          <p:nvPr/>
        </p:nvPicPr>
        <p:blipFill>
          <a:blip r:embed="rId2"/>
          <a:stretch>
            <a:fillRect/>
          </a:stretch>
        </p:blipFill>
        <p:spPr>
          <a:xfrm>
            <a:off x="482600" y="1670558"/>
            <a:ext cx="8178799" cy="3516884"/>
          </a:xfrm>
          <a:prstGeom prst="rect">
            <a:avLst/>
          </a:prstGeom>
        </p:spPr>
      </p:pic>
    </p:spTree>
    <p:extLst>
      <p:ext uri="{BB962C8B-B14F-4D97-AF65-F5344CB8AC3E}">
        <p14:creationId xmlns:p14="http://schemas.microsoft.com/office/powerpoint/2010/main" val="2117829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DCFB3BB118CB44B6C413571DD9D4BF" ma:contentTypeVersion="13" ma:contentTypeDescription="Create a new document." ma:contentTypeScope="" ma:versionID="6466605cb76aa99df4483d767fed8817">
  <xsd:schema xmlns:xsd="http://www.w3.org/2001/XMLSchema" xmlns:xs="http://www.w3.org/2001/XMLSchema" xmlns:p="http://schemas.microsoft.com/office/2006/metadata/properties" xmlns:ns3="1d73cb9e-0c2c-4a09-8eb0-28eaaf607d09" xmlns:ns4="d790e453-5fb7-4e38-871b-6f5636f07714" targetNamespace="http://schemas.microsoft.com/office/2006/metadata/properties" ma:root="true" ma:fieldsID="671f412b49b9dea8d037448f4bb67365" ns3:_="" ns4:_="">
    <xsd:import namespace="1d73cb9e-0c2c-4a09-8eb0-28eaaf607d09"/>
    <xsd:import namespace="d790e453-5fb7-4e38-871b-6f5636f077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3cb9e-0c2c-4a09-8eb0-28eaaf607d0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90e453-5fb7-4e38-871b-6f5636f0771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F58D806-2870-4E80-9A87-0CF96AE6D1DC}">
  <ds:schemaRefs>
    <ds:schemaRef ds:uri="http://schemas.microsoft.com/sharepoint/v3/contenttype/forms"/>
  </ds:schemaRefs>
</ds:datastoreItem>
</file>

<file path=customXml/itemProps2.xml><?xml version="1.0" encoding="utf-8"?>
<ds:datastoreItem xmlns:ds="http://schemas.openxmlformats.org/officeDocument/2006/customXml" ds:itemID="{F31D62BB-F762-47FA-A495-AFE00A24E2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3cb9e-0c2c-4a09-8eb0-28eaaf607d09"/>
    <ds:schemaRef ds:uri="d790e453-5fb7-4e38-871b-6f5636f07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DB68E1-B5AD-4BC6-A93F-DD06A1562FE8}">
  <ds:schemaRefs>
    <ds:schemaRef ds:uri="http://schemas.microsoft.com/office/2006/documentManagement/types"/>
    <ds:schemaRef ds:uri="http://schemas.microsoft.com/office/infopath/2007/PartnerControls"/>
    <ds:schemaRef ds:uri="d790e453-5fb7-4e38-871b-6f5636f07714"/>
    <ds:schemaRef ds:uri="http://purl.org/dc/elements/1.1/"/>
    <ds:schemaRef ds:uri="http://schemas.microsoft.com/office/2006/metadata/properties"/>
    <ds:schemaRef ds:uri="1d73cb9e-0c2c-4a09-8eb0-28eaaf607d09"/>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5137</TotalTime>
  <Words>1106</Words>
  <Application>Microsoft Office PowerPoint</Application>
  <PresentationFormat>On-screen Show (4:3)</PresentationFormat>
  <Paragraphs>132</Paragraphs>
  <Slides>48</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 Unicode MS</vt:lpstr>
      <vt:lpstr>Calibri</vt:lpstr>
      <vt:lpstr>Tahoma</vt:lpstr>
      <vt:lpstr>Times New Roman</vt:lpstr>
      <vt:lpstr>Wingdings</vt:lpstr>
      <vt:lpstr>Office Theme</vt:lpstr>
      <vt:lpstr>What is Sustainability?</vt:lpstr>
      <vt:lpstr>Sustainable Development</vt:lpstr>
      <vt:lpstr>Goal</vt:lpstr>
      <vt:lpstr>PowerPoint Presentation</vt:lpstr>
      <vt:lpstr>PowerPoint Presentation</vt:lpstr>
      <vt:lpstr>PowerPoint Presentation</vt:lpstr>
      <vt:lpstr>PowerPoint Presentation</vt:lpstr>
      <vt:lpstr>PowerPoint Presentation</vt:lpstr>
      <vt:lpstr>PowerPoint Presentation</vt:lpstr>
      <vt:lpstr>Sustainable Development vs Sustainability</vt:lpstr>
      <vt:lpstr>PowerPoint Presentation</vt:lpstr>
      <vt:lpstr>PowerPoint Presentation</vt:lpstr>
      <vt:lpstr>PowerPoint Presentation</vt:lpstr>
      <vt:lpstr>PowerPoint Presentation</vt:lpstr>
      <vt:lpstr>PowerPoint Presentation</vt:lpstr>
      <vt:lpstr>PowerPoint Presentation</vt:lpstr>
      <vt:lpstr>Misuse of the term sustainable</vt:lpstr>
      <vt:lpstr>PowerPoint Presentation</vt:lpstr>
      <vt:lpstr>PowerPoint Presentation</vt:lpstr>
      <vt:lpstr>Sustainababble!</vt:lpstr>
      <vt:lpstr>Taking inventory who’s responsible?</vt:lpstr>
      <vt:lpstr>What are we tracking?</vt:lpstr>
      <vt:lpstr>What are we tracking?</vt:lpstr>
      <vt:lpstr>Technology will save us: Decoupling –greater resource efficiency</vt:lpstr>
      <vt:lpstr>Decoupling –greater resource efficiency</vt:lpstr>
      <vt:lpstr>Decoupling –greater resource efficiency leads to rebound effect</vt:lpstr>
      <vt:lpstr>degrowth</vt:lpstr>
      <vt:lpstr>Degrowth</vt:lpstr>
      <vt:lpstr>PowerPoint Presentation</vt:lpstr>
      <vt:lpstr>Is sustainability still possible?</vt:lpstr>
      <vt:lpstr>Is sustainability still possible?</vt:lpstr>
      <vt:lpstr>Great Law of the Iroquois</vt:lpstr>
      <vt:lpstr>Guidance for answers</vt:lpstr>
      <vt:lpstr>Aldo Leopold</vt:lpstr>
      <vt:lpstr>Rachel Carson</vt:lpstr>
      <vt:lpstr>1st Earth Day 1970</vt:lpstr>
      <vt:lpstr>Donella Meadows and Club of Rome</vt:lpstr>
      <vt:lpstr>PowerPoint Presentation</vt:lpstr>
      <vt:lpstr>Planetary Boundaries – Stockholm Resilience Centre</vt:lpstr>
      <vt:lpstr>Donut Economics – Kate Raworth</vt:lpstr>
      <vt:lpstr>Limits to Growth</vt:lpstr>
      <vt:lpstr>PowerPoint Presentation</vt:lpstr>
      <vt:lpstr>PowerPoint Presentation</vt:lpstr>
      <vt:lpstr>Steps forward</vt:lpstr>
      <vt:lpstr>Conclusions</vt:lpstr>
      <vt:lpstr>PowerPoint Presentation</vt:lpstr>
      <vt:lpstr>PowerPoint Presentation</vt:lpstr>
      <vt:lpstr>PowerPoint Presentation</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Fath, Brian</dc:creator>
  <cp:lastModifiedBy>Fath, Brian</cp:lastModifiedBy>
  <cp:revision>42</cp:revision>
  <dcterms:created xsi:type="dcterms:W3CDTF">2014-02-10T17:03:30Z</dcterms:created>
  <dcterms:modified xsi:type="dcterms:W3CDTF">2024-04-11T12:43:50Z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0x010100BBDCFB3BB118CB44B6C413571DD9D4BF</vt:lpwstr>
  </property>
</Properties>
</file>