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0"/>
  </p:notesMasterIdLst>
  <p:sldIdLst>
    <p:sldId id="318" r:id="rId6"/>
    <p:sldId id="315" r:id="rId7"/>
    <p:sldId id="268" r:id="rId8"/>
    <p:sldId id="820" r:id="rId9"/>
    <p:sldId id="262" r:id="rId10"/>
    <p:sldId id="284" r:id="rId11"/>
    <p:sldId id="259" r:id="rId12"/>
    <p:sldId id="299" r:id="rId13"/>
    <p:sldId id="298" r:id="rId14"/>
    <p:sldId id="296" r:id="rId15"/>
    <p:sldId id="287" r:id="rId16"/>
    <p:sldId id="301" r:id="rId17"/>
    <p:sldId id="288" r:id="rId18"/>
    <p:sldId id="289" r:id="rId19"/>
    <p:sldId id="290" r:id="rId20"/>
    <p:sldId id="291" r:id="rId21"/>
    <p:sldId id="293" r:id="rId22"/>
    <p:sldId id="286" r:id="rId23"/>
    <p:sldId id="272" r:id="rId24"/>
    <p:sldId id="821" r:id="rId25"/>
    <p:sldId id="277" r:id="rId26"/>
    <p:sldId id="276" r:id="rId27"/>
    <p:sldId id="822" r:id="rId28"/>
    <p:sldId id="295" r:id="rId29"/>
    <p:sldId id="275" r:id="rId30"/>
    <p:sldId id="282" r:id="rId31"/>
    <p:sldId id="306" r:id="rId32"/>
    <p:sldId id="280" r:id="rId33"/>
    <p:sldId id="321" r:id="rId34"/>
    <p:sldId id="323" r:id="rId35"/>
    <p:sldId id="266" r:id="rId36"/>
    <p:sldId id="320" r:id="rId37"/>
    <p:sldId id="351" r:id="rId38"/>
    <p:sldId id="34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1ABA9-7AA8-470A-9E05-A5629511BAAE}" v="4" dt="2024-04-10T21:34:01.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068"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h, Brian" userId="41311d27-a2b2-4465-9d5f-4e35b7edc2ed" providerId="ADAL" clId="{B271ABA9-7AA8-470A-9E05-A5629511BAAE}"/>
    <pc:docChg chg="custSel addSld delSld modSld">
      <pc:chgData name="Fath, Brian" userId="41311d27-a2b2-4465-9d5f-4e35b7edc2ed" providerId="ADAL" clId="{B271ABA9-7AA8-470A-9E05-A5629511BAAE}" dt="2024-04-10T21:34:11.510" v="15" actId="47"/>
      <pc:docMkLst>
        <pc:docMk/>
      </pc:docMkLst>
      <pc:sldChg chg="del">
        <pc:chgData name="Fath, Brian" userId="41311d27-a2b2-4465-9d5f-4e35b7edc2ed" providerId="ADAL" clId="{B271ABA9-7AA8-470A-9E05-A5629511BAAE}" dt="2024-04-03T18:48:23.794" v="0" actId="47"/>
        <pc:sldMkLst>
          <pc:docMk/>
          <pc:sldMk cId="2538568495" sldId="267"/>
        </pc:sldMkLst>
      </pc:sldChg>
      <pc:sldChg chg="del">
        <pc:chgData name="Fath, Brian" userId="41311d27-a2b2-4465-9d5f-4e35b7edc2ed" providerId="ADAL" clId="{B271ABA9-7AA8-470A-9E05-A5629511BAAE}" dt="2024-04-10T21:34:11.510" v="15" actId="47"/>
        <pc:sldMkLst>
          <pc:docMk/>
          <pc:sldMk cId="1283620089" sldId="283"/>
        </pc:sldMkLst>
      </pc:sldChg>
      <pc:sldChg chg="add">
        <pc:chgData name="Fath, Brian" userId="41311d27-a2b2-4465-9d5f-4e35b7edc2ed" providerId="ADAL" clId="{B271ABA9-7AA8-470A-9E05-A5629511BAAE}" dt="2024-04-10T21:33:50.436" v="12"/>
        <pc:sldMkLst>
          <pc:docMk/>
          <pc:sldMk cId="1392872625" sldId="348"/>
        </pc:sldMkLst>
      </pc:sldChg>
      <pc:sldChg chg="add">
        <pc:chgData name="Fath, Brian" userId="41311d27-a2b2-4465-9d5f-4e35b7edc2ed" providerId="ADAL" clId="{B271ABA9-7AA8-470A-9E05-A5629511BAAE}" dt="2024-04-10T21:34:01.985" v="13"/>
        <pc:sldMkLst>
          <pc:docMk/>
          <pc:sldMk cId="1473990690" sldId="351"/>
        </pc:sldMkLst>
      </pc:sldChg>
      <pc:sldChg chg="del">
        <pc:chgData name="Fath, Brian" userId="41311d27-a2b2-4465-9d5f-4e35b7edc2ed" providerId="ADAL" clId="{B271ABA9-7AA8-470A-9E05-A5629511BAAE}" dt="2024-04-10T21:12:51.780" v="1" actId="47"/>
        <pc:sldMkLst>
          <pc:docMk/>
          <pc:sldMk cId="980706011" sldId="823"/>
        </pc:sldMkLst>
      </pc:sldChg>
      <pc:sldChg chg="new del">
        <pc:chgData name="Fath, Brian" userId="41311d27-a2b2-4465-9d5f-4e35b7edc2ed" providerId="ADAL" clId="{B271ABA9-7AA8-470A-9E05-A5629511BAAE}" dt="2024-04-10T21:34:10.247" v="14" actId="47"/>
        <pc:sldMkLst>
          <pc:docMk/>
          <pc:sldMk cId="1664870611" sldId="823"/>
        </pc:sldMkLst>
      </pc:sldChg>
      <pc:sldChg chg="addSp delSp modSp new del mod">
        <pc:chgData name="Fath, Brian" userId="41311d27-a2b2-4465-9d5f-4e35b7edc2ed" providerId="ADAL" clId="{B271ABA9-7AA8-470A-9E05-A5629511BAAE}" dt="2024-04-10T21:33:36.872" v="10" actId="47"/>
        <pc:sldMkLst>
          <pc:docMk/>
          <pc:sldMk cId="2206782952" sldId="823"/>
        </pc:sldMkLst>
        <pc:spChg chg="del">
          <ac:chgData name="Fath, Brian" userId="41311d27-a2b2-4465-9d5f-4e35b7edc2ed" providerId="ADAL" clId="{B271ABA9-7AA8-470A-9E05-A5629511BAAE}" dt="2024-04-10T21:14:10.211" v="7" actId="931"/>
          <ac:spMkLst>
            <pc:docMk/>
            <pc:sldMk cId="2206782952" sldId="823"/>
            <ac:spMk id="3" creationId="{897FC10B-249E-78DF-8E4B-78CA2A1C3B34}"/>
          </ac:spMkLst>
        </pc:spChg>
        <pc:picChg chg="add del">
          <ac:chgData name="Fath, Brian" userId="41311d27-a2b2-4465-9d5f-4e35b7edc2ed" providerId="ADAL" clId="{B271ABA9-7AA8-470A-9E05-A5629511BAAE}" dt="2024-04-10T21:13:40.153" v="6" actId="478"/>
          <ac:picMkLst>
            <pc:docMk/>
            <pc:sldMk cId="2206782952" sldId="823"/>
            <ac:picMk id="4" creationId="{56CBAC82-5100-0409-E13F-0290122DD783}"/>
          </ac:picMkLst>
        </pc:picChg>
        <pc:picChg chg="add mod">
          <ac:chgData name="Fath, Brian" userId="41311d27-a2b2-4465-9d5f-4e35b7edc2ed" providerId="ADAL" clId="{B271ABA9-7AA8-470A-9E05-A5629511BAAE}" dt="2024-04-10T21:14:10.985" v="9" actId="962"/>
          <ac:picMkLst>
            <pc:docMk/>
            <pc:sldMk cId="2206782952" sldId="823"/>
            <ac:picMk id="6" creationId="{6189D0AC-24BE-F188-3251-30E5342D609A}"/>
          </ac:picMkLst>
        </pc:picChg>
      </pc:sldChg>
      <pc:sldChg chg="del">
        <pc:chgData name="Fath, Brian" userId="41311d27-a2b2-4465-9d5f-4e35b7edc2ed" providerId="ADAL" clId="{B271ABA9-7AA8-470A-9E05-A5629511BAAE}" dt="2024-04-10T21:12:53.783" v="3" actId="47"/>
        <pc:sldMkLst>
          <pc:docMk/>
          <pc:sldMk cId="2894548145" sldId="875"/>
        </pc:sldMkLst>
      </pc:sldChg>
      <pc:sldChg chg="del">
        <pc:chgData name="Fath, Brian" userId="41311d27-a2b2-4465-9d5f-4e35b7edc2ed" providerId="ADAL" clId="{B271ABA9-7AA8-470A-9E05-A5629511BAAE}" dt="2024-04-10T21:12:53.265" v="2" actId="47"/>
        <pc:sldMkLst>
          <pc:docMk/>
          <pc:sldMk cId="1167420567" sldId="8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2ACCA-BE5C-48FC-834C-63849C281DEC}" type="datetimeFigureOut">
              <a:rPr lang="en-US" smtClean="0"/>
              <a:t>4/10/2024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D1078-F8DE-4991-82C9-D0476EF437D6}" type="slidenum">
              <a:rPr lang="en-US" smtClean="0"/>
              <a:t>‹#›</a:t>
            </a:fld>
            <a:endParaRPr lang="en-US"/>
          </a:p>
        </p:txBody>
      </p:sp>
    </p:spTree>
    <p:extLst>
      <p:ext uri="{BB962C8B-B14F-4D97-AF65-F5344CB8AC3E}">
        <p14:creationId xmlns:p14="http://schemas.microsoft.com/office/powerpoint/2010/main" val="411300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6CD7D-E6F6-4605-BD2B-66536F536A67}" type="slidenum">
              <a:rPr lang="en-US" smtClean="0"/>
              <a:t>12</a:t>
            </a:fld>
            <a:endParaRPr lang="en-US"/>
          </a:p>
        </p:txBody>
      </p:sp>
    </p:spTree>
    <p:extLst>
      <p:ext uri="{BB962C8B-B14F-4D97-AF65-F5344CB8AC3E}">
        <p14:creationId xmlns:p14="http://schemas.microsoft.com/office/powerpoint/2010/main" val="320313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701D475-75FE-4920-ADFB-335028618BAA}" type="datetimeFigureOut">
              <a:rPr lang="en-US" smtClean="0"/>
              <a:t>4/10/2024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30E5F3-E415-4292-B66A-1FCBFC2009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01D475-75FE-4920-ADFB-335028618BAA}"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E5F3-E415-4292-B66A-1FCBFC2009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01D475-75FE-4920-ADFB-335028618BAA}"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E5F3-E415-4292-B66A-1FCBFC2009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C61637-A504-4D05-8C02-CBA64C39B954}" type="datetimeFigureOut">
              <a:rPr lang="en-US" smtClean="0"/>
              <a:t>4/10/2024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A699AF-F6C7-4333-8C2B-2B701D50BA87}" type="slidenum">
              <a:rPr lang="en-US" smtClean="0"/>
              <a:t>‹#›</a:t>
            </a:fld>
            <a:endParaRPr lang="en-US"/>
          </a:p>
        </p:txBody>
      </p:sp>
    </p:spTree>
    <p:extLst>
      <p:ext uri="{BB962C8B-B14F-4D97-AF65-F5344CB8AC3E}">
        <p14:creationId xmlns:p14="http://schemas.microsoft.com/office/powerpoint/2010/main" val="17096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707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4C61637-A504-4D05-8C02-CBA64C39B954}"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544548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C61637-A504-4D05-8C02-CBA64C39B954}"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699AF-F6C7-4333-8C2B-2B701D50BA87}"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73349966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C61637-A504-4D05-8C02-CBA64C39B954}"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699AF-F6C7-4333-8C2B-2B701D50BA87}" type="slidenum">
              <a:rPr lang="en-US" smtClean="0"/>
              <a:t>‹#›</a:t>
            </a:fld>
            <a:endParaRPr lang="en-US"/>
          </a:p>
        </p:txBody>
      </p:sp>
    </p:spTree>
    <p:extLst>
      <p:ext uri="{BB962C8B-B14F-4D97-AF65-F5344CB8AC3E}">
        <p14:creationId xmlns:p14="http://schemas.microsoft.com/office/powerpoint/2010/main" val="76046043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C61637-A504-4D05-8C02-CBA64C39B954}"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699AF-F6C7-4333-8C2B-2B701D50BA87}"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1393643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61637-A504-4D05-8C02-CBA64C39B954}"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699AF-F6C7-4333-8C2B-2B701D50BA87}" type="slidenum">
              <a:rPr lang="en-US" smtClean="0"/>
              <a:t>‹#›</a:t>
            </a:fld>
            <a:endParaRPr lang="en-US"/>
          </a:p>
        </p:txBody>
      </p:sp>
    </p:spTree>
    <p:extLst>
      <p:ext uri="{BB962C8B-B14F-4D97-AF65-F5344CB8AC3E}">
        <p14:creationId xmlns:p14="http://schemas.microsoft.com/office/powerpoint/2010/main" val="670396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4C61637-A504-4D05-8C02-CBA64C39B954}"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699AF-F6C7-4333-8C2B-2B701D50BA87}" type="slidenum">
              <a:rPr lang="en-US" smtClean="0"/>
              <a:t>‹#›</a:t>
            </a:fld>
            <a:endParaRPr lang="en-US"/>
          </a:p>
        </p:txBody>
      </p:sp>
    </p:spTree>
    <p:extLst>
      <p:ext uri="{BB962C8B-B14F-4D97-AF65-F5344CB8AC3E}">
        <p14:creationId xmlns:p14="http://schemas.microsoft.com/office/powerpoint/2010/main" val="14315683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701D475-75FE-4920-ADFB-335028618BAA}" type="datetimeFigureOut">
              <a:rPr lang="en-US" smtClean="0"/>
              <a:t>4/10/2024</a:t>
            </a:fld>
            <a:endParaRPr lang="en-US"/>
          </a:p>
        </p:txBody>
      </p:sp>
      <p:sp>
        <p:nvSpPr>
          <p:cNvPr id="9" name="Slide Number Placeholder 8"/>
          <p:cNvSpPr>
            <a:spLocks noGrp="1"/>
          </p:cNvSpPr>
          <p:nvPr>
            <p:ph type="sldNum" sz="quarter" idx="15"/>
          </p:nvPr>
        </p:nvSpPr>
        <p:spPr/>
        <p:txBody>
          <a:bodyPr rtlCol="0"/>
          <a:lstStyle/>
          <a:p>
            <a:fld id="{8630E5F3-E415-4292-B66A-1FCBFC20097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4C61637-A504-4D05-8C02-CBA64C39B954}" type="datetimeFigureOut">
              <a:rPr lang="en-US" smtClean="0"/>
              <a:t>4/10/2024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AA699AF-F6C7-4333-8C2B-2B701D50BA8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44241953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Tree>
    <p:extLst>
      <p:ext uri="{BB962C8B-B14F-4D97-AF65-F5344CB8AC3E}">
        <p14:creationId xmlns:p14="http://schemas.microsoft.com/office/powerpoint/2010/main" val="1649070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Tree>
    <p:extLst>
      <p:ext uri="{BB962C8B-B14F-4D97-AF65-F5344CB8AC3E}">
        <p14:creationId xmlns:p14="http://schemas.microsoft.com/office/powerpoint/2010/main" val="30795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701D475-75FE-4920-ADFB-335028618BAA}" type="datetimeFigureOut">
              <a:rPr lang="en-US" smtClean="0"/>
              <a:t>4/10/2024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30E5F3-E415-4292-B66A-1FCBFC2009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701D475-75FE-4920-ADFB-335028618BAA}"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0E5F3-E415-4292-B66A-1FCBFC20097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701D475-75FE-4920-ADFB-335028618BAA}"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0E5F3-E415-4292-B66A-1FCBFC20097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701D475-75FE-4920-ADFB-335028618BAA}" type="datetimeFigureOut">
              <a:rPr lang="en-US" smtClean="0"/>
              <a:t>4/10/2024</a:t>
            </a:fld>
            <a:endParaRPr lang="en-US"/>
          </a:p>
        </p:txBody>
      </p:sp>
      <p:sp>
        <p:nvSpPr>
          <p:cNvPr id="7" name="Slide Number Placeholder 6"/>
          <p:cNvSpPr>
            <a:spLocks noGrp="1"/>
          </p:cNvSpPr>
          <p:nvPr>
            <p:ph type="sldNum" sz="quarter" idx="11"/>
          </p:nvPr>
        </p:nvSpPr>
        <p:spPr/>
        <p:txBody>
          <a:bodyPr rtlCol="0"/>
          <a:lstStyle/>
          <a:p>
            <a:fld id="{8630E5F3-E415-4292-B66A-1FCBFC20097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1D475-75FE-4920-ADFB-335028618BAA}"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0E5F3-E415-4292-B66A-1FCBFC2009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701D475-75FE-4920-ADFB-335028618BAA}" type="datetimeFigureOut">
              <a:rPr lang="en-US" smtClean="0"/>
              <a:t>4/10/2024</a:t>
            </a:fld>
            <a:endParaRPr lang="en-US"/>
          </a:p>
        </p:txBody>
      </p:sp>
      <p:sp>
        <p:nvSpPr>
          <p:cNvPr id="22" name="Slide Number Placeholder 21"/>
          <p:cNvSpPr>
            <a:spLocks noGrp="1"/>
          </p:cNvSpPr>
          <p:nvPr>
            <p:ph type="sldNum" sz="quarter" idx="15"/>
          </p:nvPr>
        </p:nvSpPr>
        <p:spPr/>
        <p:txBody>
          <a:bodyPr rtlCol="0"/>
          <a:lstStyle/>
          <a:p>
            <a:fld id="{8630E5F3-E415-4292-B66A-1FCBFC20097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701D475-75FE-4920-ADFB-335028618BAA}" type="datetimeFigureOut">
              <a:rPr lang="en-US" smtClean="0"/>
              <a:t>4/10/2024</a:t>
            </a:fld>
            <a:endParaRPr lang="en-US"/>
          </a:p>
        </p:txBody>
      </p:sp>
      <p:sp>
        <p:nvSpPr>
          <p:cNvPr id="18" name="Slide Number Placeholder 17"/>
          <p:cNvSpPr>
            <a:spLocks noGrp="1"/>
          </p:cNvSpPr>
          <p:nvPr>
            <p:ph type="sldNum" sz="quarter" idx="11"/>
          </p:nvPr>
        </p:nvSpPr>
        <p:spPr/>
        <p:txBody>
          <a:bodyPr rtlCol="0"/>
          <a:lstStyle/>
          <a:p>
            <a:fld id="{8630E5F3-E415-4292-B66A-1FCBFC20097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01D475-75FE-4920-ADFB-335028618BAA}" type="datetimeFigureOut">
              <a:rPr lang="en-US" smtClean="0"/>
              <a:t>4/10/2024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30E5F3-E415-4292-B66A-1FCBFC2009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C61637-A504-4D05-8C02-CBA64C39B954}" type="datetimeFigureOut">
              <a:rPr lang="en-US" smtClean="0"/>
              <a:t>4/10/2024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A699AF-F6C7-4333-8C2B-2B701D50BA87}" type="slidenum">
              <a:rPr lang="en-US" smtClean="0"/>
              <a:t>‹#›</a:t>
            </a:fld>
            <a:endParaRPr lang="en-US"/>
          </a:p>
        </p:txBody>
      </p:sp>
    </p:spTree>
    <p:extLst>
      <p:ext uri="{BB962C8B-B14F-4D97-AF65-F5344CB8AC3E}">
        <p14:creationId xmlns:p14="http://schemas.microsoft.com/office/powerpoint/2010/main" val="2581204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witness unsustainable human-ecosystem interactions</a:t>
            </a:r>
          </a:p>
        </p:txBody>
      </p:sp>
      <p:sp>
        <p:nvSpPr>
          <p:cNvPr id="3" name="Content Placeholder 2"/>
          <p:cNvSpPr>
            <a:spLocks noGrp="1"/>
          </p:cNvSpPr>
          <p:nvPr>
            <p:ph sz="quarter" idx="1"/>
          </p:nvPr>
        </p:nvSpPr>
        <p:spPr>
          <a:xfrm>
            <a:off x="457200" y="2057400"/>
            <a:ext cx="8229600" cy="3886200"/>
          </a:xfrm>
        </p:spPr>
        <p:txBody>
          <a:bodyPr>
            <a:normAutofit/>
          </a:bodyPr>
          <a:lstStyle/>
          <a:p>
            <a:r>
              <a:rPr lang="en-US" dirty="0"/>
              <a:t>How could people make such serious mistakes in the past and why does society continue to repeat such mistakes today?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3276600"/>
            <a:ext cx="4724400" cy="35433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3300714"/>
            <a:ext cx="4076700" cy="2446020"/>
          </a:xfrm>
          <a:prstGeom prst="rect">
            <a:avLst/>
          </a:prstGeom>
        </p:spPr>
      </p:pic>
    </p:spTree>
    <p:extLst>
      <p:ext uri="{BB962C8B-B14F-4D97-AF65-F5344CB8AC3E}">
        <p14:creationId xmlns:p14="http://schemas.microsoft.com/office/powerpoint/2010/main" val="328988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0600" y="2362200"/>
            <a:ext cx="7010400" cy="3124200"/>
          </a:xfrm>
          <a:prstGeom prst="rect">
            <a:avLst/>
          </a:prstGeom>
        </p:spPr>
      </p:pic>
      <p:sp>
        <p:nvSpPr>
          <p:cNvPr id="8" name="Rectangle 7"/>
          <p:cNvSpPr/>
          <p:nvPr/>
        </p:nvSpPr>
        <p:spPr>
          <a:xfrm>
            <a:off x="762000" y="511314"/>
            <a:ext cx="7620000" cy="707886"/>
          </a:xfrm>
          <a:prstGeom prst="rect">
            <a:avLst/>
          </a:prstGeom>
        </p:spPr>
        <p:txBody>
          <a:bodyPr wrap="square">
            <a:spAutoFit/>
          </a:bodyPr>
          <a:lstStyle/>
          <a:p>
            <a:r>
              <a:rPr lang="en-US" sz="2000" dirty="0"/>
              <a:t>It’s a tragedy because under the current economic paradigm, the “right” choice for the individual degrades the environment</a:t>
            </a:r>
          </a:p>
        </p:txBody>
      </p:sp>
    </p:spTree>
    <p:extLst>
      <p:ext uri="{BB962C8B-B14F-4D97-AF65-F5344CB8AC3E}">
        <p14:creationId xmlns:p14="http://schemas.microsoft.com/office/powerpoint/2010/main" val="35168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Tragedy of Commons</a:t>
            </a:r>
          </a:p>
        </p:txBody>
      </p:sp>
      <p:sp>
        <p:nvSpPr>
          <p:cNvPr id="3" name="Content Placeholder 2"/>
          <p:cNvSpPr>
            <a:spLocks noGrp="1"/>
          </p:cNvSpPr>
          <p:nvPr>
            <p:ph sz="quarter" idx="1"/>
          </p:nvPr>
        </p:nvSpPr>
        <p:spPr/>
        <p:txBody>
          <a:bodyPr>
            <a:normAutofit lnSpcReduction="10000"/>
          </a:bodyPr>
          <a:lstStyle/>
          <a:p>
            <a:r>
              <a:rPr lang="en-US" dirty="0"/>
              <a:t>Environmental Ethics that protects nature and the common goods</a:t>
            </a:r>
          </a:p>
          <a:p>
            <a:r>
              <a:rPr lang="en-US" dirty="0"/>
              <a:t>Privatize resources so risk and reward are coupled (doesn’t address off-site impacts, downstream, in </a:t>
            </a:r>
            <a:r>
              <a:rPr lang="en-US" dirty="0" err="1"/>
              <a:t>airshed</a:t>
            </a:r>
            <a:r>
              <a:rPr lang="en-US" dirty="0"/>
              <a:t>, etc.)</a:t>
            </a:r>
          </a:p>
          <a:p>
            <a:pPr lvl="1"/>
            <a:r>
              <a:rPr lang="en-US" dirty="0"/>
              <a:t>Some resources are not able to be privatized (oceans, air, groundwater, etc.)</a:t>
            </a:r>
          </a:p>
          <a:p>
            <a:r>
              <a:rPr lang="en-US" dirty="0"/>
              <a:t>Hardin proposed: “Mutual coercion, mutually agreed upon” – meaning democratically imposed (top-down) limitations</a:t>
            </a:r>
          </a:p>
          <a:p>
            <a:r>
              <a:rPr lang="en-US" dirty="0"/>
              <a:t>Ostrom proposed bottom-up community “collective actions” could effectively manage commons</a:t>
            </a:r>
          </a:p>
        </p:txBody>
      </p:sp>
    </p:spTree>
    <p:extLst>
      <p:ext uri="{BB962C8B-B14F-4D97-AF65-F5344CB8AC3E}">
        <p14:creationId xmlns:p14="http://schemas.microsoft.com/office/powerpoint/2010/main" val="38222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971550"/>
            <a:ext cx="6172200" cy="857250"/>
          </a:xfrm>
        </p:spPr>
        <p:txBody>
          <a:bodyPr>
            <a:normAutofit fontScale="90000"/>
          </a:bodyPr>
          <a:lstStyle/>
          <a:p>
            <a:r>
              <a:rPr lang="en-US" dirty="0"/>
              <a:t>Socio-ecological fragmentation</a:t>
            </a:r>
            <a:br>
              <a:rPr lang="en-US" dirty="0"/>
            </a:br>
            <a:r>
              <a:rPr lang="en-US" sz="2325" dirty="0"/>
              <a:t>Real impacts of choice of system boundaries</a:t>
            </a:r>
          </a:p>
        </p:txBody>
      </p:sp>
      <p:sp>
        <p:nvSpPr>
          <p:cNvPr id="7" name="TextBox 6"/>
          <p:cNvSpPr txBox="1"/>
          <p:nvPr/>
        </p:nvSpPr>
        <p:spPr>
          <a:xfrm>
            <a:off x="1828801" y="3657601"/>
            <a:ext cx="742511" cy="461665"/>
          </a:xfrm>
          <a:prstGeom prst="rect">
            <a:avLst/>
          </a:prstGeom>
          <a:noFill/>
        </p:spPr>
        <p:txBody>
          <a:bodyPr wrap="none" rtlCol="0">
            <a:spAutoFit/>
          </a:bodyPr>
          <a:lstStyle/>
          <a:p>
            <a:r>
              <a:rPr lang="en-US" sz="2400" dirty="0"/>
              <a:t>Life</a:t>
            </a:r>
          </a:p>
        </p:txBody>
      </p:sp>
      <p:sp>
        <p:nvSpPr>
          <p:cNvPr id="8" name="TextBox 7"/>
          <p:cNvSpPr txBox="1"/>
          <p:nvPr/>
        </p:nvSpPr>
        <p:spPr>
          <a:xfrm>
            <a:off x="3232612" y="3771900"/>
            <a:ext cx="1245854" cy="300082"/>
          </a:xfrm>
          <a:prstGeom prst="rect">
            <a:avLst/>
          </a:prstGeom>
          <a:noFill/>
        </p:spPr>
        <p:txBody>
          <a:bodyPr wrap="none" rtlCol="0">
            <a:spAutoFit/>
          </a:bodyPr>
          <a:lstStyle/>
          <a:p>
            <a:r>
              <a:rPr lang="en-US" sz="1350" dirty="0"/>
              <a:t>Environment</a:t>
            </a:r>
          </a:p>
        </p:txBody>
      </p:sp>
      <p:sp>
        <p:nvSpPr>
          <p:cNvPr id="10" name="Freeform 9"/>
          <p:cNvSpPr/>
          <p:nvPr/>
        </p:nvSpPr>
        <p:spPr>
          <a:xfrm>
            <a:off x="2914650" y="3829050"/>
            <a:ext cx="193025" cy="1600200"/>
          </a:xfrm>
          <a:custGeom>
            <a:avLst/>
            <a:gdLst>
              <a:gd name="connsiteX0" fmla="*/ 85725 w 257366"/>
              <a:gd name="connsiteY0" fmla="*/ 0 h 2743200"/>
              <a:gd name="connsiteX1" fmla="*/ 28575 w 257366"/>
              <a:gd name="connsiteY1" fmla="*/ 157162 h 2743200"/>
              <a:gd name="connsiteX2" fmla="*/ 14287 w 257366"/>
              <a:gd name="connsiteY2" fmla="*/ 200025 h 2743200"/>
              <a:gd name="connsiteX3" fmla="*/ 71437 w 257366"/>
              <a:gd name="connsiteY3" fmla="*/ 257175 h 2743200"/>
              <a:gd name="connsiteX4" fmla="*/ 142875 w 257366"/>
              <a:gd name="connsiteY4" fmla="*/ 314325 h 2743200"/>
              <a:gd name="connsiteX5" fmla="*/ 171450 w 257366"/>
              <a:gd name="connsiteY5" fmla="*/ 357187 h 2743200"/>
              <a:gd name="connsiteX6" fmla="*/ 114300 w 257366"/>
              <a:gd name="connsiteY6" fmla="*/ 442912 h 2743200"/>
              <a:gd name="connsiteX7" fmla="*/ 85725 w 257366"/>
              <a:gd name="connsiteY7" fmla="*/ 485775 h 2743200"/>
              <a:gd name="connsiteX8" fmla="*/ 42862 w 257366"/>
              <a:gd name="connsiteY8" fmla="*/ 528637 h 2743200"/>
              <a:gd name="connsiteX9" fmla="*/ 0 w 257366"/>
              <a:gd name="connsiteY9" fmla="*/ 585787 h 2743200"/>
              <a:gd name="connsiteX10" fmla="*/ 42862 w 257366"/>
              <a:gd name="connsiteY10" fmla="*/ 614362 h 2743200"/>
              <a:gd name="connsiteX11" fmla="*/ 100012 w 257366"/>
              <a:gd name="connsiteY11" fmla="*/ 628650 h 2743200"/>
              <a:gd name="connsiteX12" fmla="*/ 142875 w 257366"/>
              <a:gd name="connsiteY12" fmla="*/ 642937 h 2743200"/>
              <a:gd name="connsiteX13" fmla="*/ 185737 w 257366"/>
              <a:gd name="connsiteY13" fmla="*/ 671512 h 2743200"/>
              <a:gd name="connsiteX14" fmla="*/ 171450 w 257366"/>
              <a:gd name="connsiteY14" fmla="*/ 742950 h 2743200"/>
              <a:gd name="connsiteX15" fmla="*/ 114300 w 257366"/>
              <a:gd name="connsiteY15" fmla="*/ 842962 h 2743200"/>
              <a:gd name="connsiteX16" fmla="*/ 100012 w 257366"/>
              <a:gd name="connsiteY16" fmla="*/ 885825 h 2743200"/>
              <a:gd name="connsiteX17" fmla="*/ 128587 w 257366"/>
              <a:gd name="connsiteY17" fmla="*/ 942975 h 2743200"/>
              <a:gd name="connsiteX18" fmla="*/ 114300 w 257366"/>
              <a:gd name="connsiteY18" fmla="*/ 1014412 h 2743200"/>
              <a:gd name="connsiteX19" fmla="*/ 71437 w 257366"/>
              <a:gd name="connsiteY19" fmla="*/ 1114425 h 2743200"/>
              <a:gd name="connsiteX20" fmla="*/ 185737 w 257366"/>
              <a:gd name="connsiteY20" fmla="*/ 1143000 h 2743200"/>
              <a:gd name="connsiteX21" fmla="*/ 228600 w 257366"/>
              <a:gd name="connsiteY21" fmla="*/ 1171575 h 2743200"/>
              <a:gd name="connsiteX22" fmla="*/ 257175 w 257366"/>
              <a:gd name="connsiteY22" fmla="*/ 1214437 h 2743200"/>
              <a:gd name="connsiteX23" fmla="*/ 214312 w 257366"/>
              <a:gd name="connsiteY23" fmla="*/ 1328737 h 2743200"/>
              <a:gd name="connsiteX24" fmla="*/ 157162 w 257366"/>
              <a:gd name="connsiteY24" fmla="*/ 1357312 h 2743200"/>
              <a:gd name="connsiteX25" fmla="*/ 128587 w 257366"/>
              <a:gd name="connsiteY25" fmla="*/ 1400175 h 2743200"/>
              <a:gd name="connsiteX26" fmla="*/ 100012 w 257366"/>
              <a:gd name="connsiteY26" fmla="*/ 1485900 h 2743200"/>
              <a:gd name="connsiteX27" fmla="*/ 128587 w 257366"/>
              <a:gd name="connsiteY27" fmla="*/ 1528762 h 2743200"/>
              <a:gd name="connsiteX28" fmla="*/ 185737 w 257366"/>
              <a:gd name="connsiteY28" fmla="*/ 1571625 h 2743200"/>
              <a:gd name="connsiteX29" fmla="*/ 228600 w 257366"/>
              <a:gd name="connsiteY29" fmla="*/ 1614487 h 2743200"/>
              <a:gd name="connsiteX30" fmla="*/ 214312 w 257366"/>
              <a:gd name="connsiteY30" fmla="*/ 1671637 h 2743200"/>
              <a:gd name="connsiteX31" fmla="*/ 157162 w 257366"/>
              <a:gd name="connsiteY31" fmla="*/ 1714500 h 2743200"/>
              <a:gd name="connsiteX32" fmla="*/ 128587 w 257366"/>
              <a:gd name="connsiteY32" fmla="*/ 1757362 h 2743200"/>
              <a:gd name="connsiteX33" fmla="*/ 142875 w 257366"/>
              <a:gd name="connsiteY33" fmla="*/ 2014537 h 2743200"/>
              <a:gd name="connsiteX34" fmla="*/ 185737 w 257366"/>
              <a:gd name="connsiteY34" fmla="*/ 2028825 h 2743200"/>
              <a:gd name="connsiteX35" fmla="*/ 214312 w 257366"/>
              <a:gd name="connsiteY35" fmla="*/ 2071687 h 2743200"/>
              <a:gd name="connsiteX36" fmla="*/ 200025 w 257366"/>
              <a:gd name="connsiteY36" fmla="*/ 2114550 h 2743200"/>
              <a:gd name="connsiteX37" fmla="*/ 157162 w 257366"/>
              <a:gd name="connsiteY37" fmla="*/ 2128837 h 2743200"/>
              <a:gd name="connsiteX38" fmla="*/ 214312 w 257366"/>
              <a:gd name="connsiteY38" fmla="*/ 2200275 h 2743200"/>
              <a:gd name="connsiteX39" fmla="*/ 228600 w 257366"/>
              <a:gd name="connsiteY39" fmla="*/ 2243137 h 2743200"/>
              <a:gd name="connsiteX40" fmla="*/ 185737 w 257366"/>
              <a:gd name="connsiteY40" fmla="*/ 2400300 h 2743200"/>
              <a:gd name="connsiteX41" fmla="*/ 185737 w 257366"/>
              <a:gd name="connsiteY41" fmla="*/ 2500312 h 2743200"/>
              <a:gd name="connsiteX42" fmla="*/ 228600 w 257366"/>
              <a:gd name="connsiteY42" fmla="*/ 2514600 h 2743200"/>
              <a:gd name="connsiteX43" fmla="*/ 200025 w 257366"/>
              <a:gd name="connsiteY43" fmla="*/ 2571750 h 2743200"/>
              <a:gd name="connsiteX44" fmla="*/ 128587 w 257366"/>
              <a:gd name="connsiteY44" fmla="*/ 2700337 h 2743200"/>
              <a:gd name="connsiteX45" fmla="*/ 128587 w 257366"/>
              <a:gd name="connsiteY45"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366" h="2743200">
                <a:moveTo>
                  <a:pt x="85725" y="0"/>
                </a:moveTo>
                <a:cubicBezTo>
                  <a:pt x="45962" y="99407"/>
                  <a:pt x="65262" y="47102"/>
                  <a:pt x="28575" y="157162"/>
                </a:cubicBezTo>
                <a:lnTo>
                  <a:pt x="14287" y="200025"/>
                </a:lnTo>
                <a:cubicBezTo>
                  <a:pt x="45461" y="293542"/>
                  <a:pt x="2165" y="201757"/>
                  <a:pt x="71437" y="257175"/>
                </a:cubicBezTo>
                <a:cubicBezTo>
                  <a:pt x="163758" y="331033"/>
                  <a:pt x="35139" y="278412"/>
                  <a:pt x="142875" y="314325"/>
                </a:cubicBezTo>
                <a:cubicBezTo>
                  <a:pt x="152400" y="328612"/>
                  <a:pt x="168627" y="340249"/>
                  <a:pt x="171450" y="357187"/>
                </a:cubicBezTo>
                <a:cubicBezTo>
                  <a:pt x="177727" y="394850"/>
                  <a:pt x="131649" y="422093"/>
                  <a:pt x="114300" y="442912"/>
                </a:cubicBezTo>
                <a:cubicBezTo>
                  <a:pt x="103307" y="456104"/>
                  <a:pt x="96718" y="472583"/>
                  <a:pt x="85725" y="485775"/>
                </a:cubicBezTo>
                <a:cubicBezTo>
                  <a:pt x="72790" y="501297"/>
                  <a:pt x="56012" y="513296"/>
                  <a:pt x="42862" y="528637"/>
                </a:cubicBezTo>
                <a:cubicBezTo>
                  <a:pt x="27365" y="546717"/>
                  <a:pt x="14287" y="566737"/>
                  <a:pt x="0" y="585787"/>
                </a:cubicBezTo>
                <a:cubicBezTo>
                  <a:pt x="14287" y="595312"/>
                  <a:pt x="27079" y="607598"/>
                  <a:pt x="42862" y="614362"/>
                </a:cubicBezTo>
                <a:cubicBezTo>
                  <a:pt x="60911" y="622097"/>
                  <a:pt x="81131" y="623256"/>
                  <a:pt x="100012" y="628650"/>
                </a:cubicBezTo>
                <a:cubicBezTo>
                  <a:pt x="114493" y="632787"/>
                  <a:pt x="128587" y="638175"/>
                  <a:pt x="142875" y="642937"/>
                </a:cubicBezTo>
                <a:cubicBezTo>
                  <a:pt x="157162" y="652462"/>
                  <a:pt x="181020" y="655001"/>
                  <a:pt x="185737" y="671512"/>
                </a:cubicBezTo>
                <a:cubicBezTo>
                  <a:pt x="192408" y="694862"/>
                  <a:pt x="179129" y="719912"/>
                  <a:pt x="171450" y="742950"/>
                </a:cubicBezTo>
                <a:cubicBezTo>
                  <a:pt x="146403" y="818094"/>
                  <a:pt x="145654" y="780254"/>
                  <a:pt x="114300" y="842962"/>
                </a:cubicBezTo>
                <a:cubicBezTo>
                  <a:pt x="107565" y="856433"/>
                  <a:pt x="104775" y="871537"/>
                  <a:pt x="100012" y="885825"/>
                </a:cubicBezTo>
                <a:cubicBezTo>
                  <a:pt x="109537" y="904875"/>
                  <a:pt x="126235" y="921807"/>
                  <a:pt x="128587" y="942975"/>
                </a:cubicBezTo>
                <a:cubicBezTo>
                  <a:pt x="131269" y="967110"/>
                  <a:pt x="119568" y="990706"/>
                  <a:pt x="114300" y="1014412"/>
                </a:cubicBezTo>
                <a:cubicBezTo>
                  <a:pt x="98923" y="1083606"/>
                  <a:pt x="108214" y="1059259"/>
                  <a:pt x="71437" y="1114425"/>
                </a:cubicBezTo>
                <a:cubicBezTo>
                  <a:pt x="98615" y="1119860"/>
                  <a:pt x="156444" y="1128353"/>
                  <a:pt x="185737" y="1143000"/>
                </a:cubicBezTo>
                <a:cubicBezTo>
                  <a:pt x="201096" y="1150679"/>
                  <a:pt x="214312" y="1162050"/>
                  <a:pt x="228600" y="1171575"/>
                </a:cubicBezTo>
                <a:cubicBezTo>
                  <a:pt x="238125" y="1185862"/>
                  <a:pt x="254747" y="1197438"/>
                  <a:pt x="257175" y="1214437"/>
                </a:cubicBezTo>
                <a:cubicBezTo>
                  <a:pt x="260165" y="1235365"/>
                  <a:pt x="227325" y="1315724"/>
                  <a:pt x="214312" y="1328737"/>
                </a:cubicBezTo>
                <a:cubicBezTo>
                  <a:pt x="199252" y="1343797"/>
                  <a:pt x="176212" y="1347787"/>
                  <a:pt x="157162" y="1357312"/>
                </a:cubicBezTo>
                <a:cubicBezTo>
                  <a:pt x="147637" y="1371600"/>
                  <a:pt x="135561" y="1384483"/>
                  <a:pt x="128587" y="1400175"/>
                </a:cubicBezTo>
                <a:cubicBezTo>
                  <a:pt x="116354" y="1427700"/>
                  <a:pt x="100012" y="1485900"/>
                  <a:pt x="100012" y="1485900"/>
                </a:cubicBezTo>
                <a:cubicBezTo>
                  <a:pt x="109537" y="1500187"/>
                  <a:pt x="116445" y="1516620"/>
                  <a:pt x="128587" y="1528762"/>
                </a:cubicBezTo>
                <a:cubicBezTo>
                  <a:pt x="145425" y="1545600"/>
                  <a:pt x="167657" y="1556128"/>
                  <a:pt x="185737" y="1571625"/>
                </a:cubicBezTo>
                <a:cubicBezTo>
                  <a:pt x="201078" y="1584775"/>
                  <a:pt x="214312" y="1600200"/>
                  <a:pt x="228600" y="1614487"/>
                </a:cubicBezTo>
                <a:cubicBezTo>
                  <a:pt x="223837" y="1633537"/>
                  <a:pt x="225725" y="1655658"/>
                  <a:pt x="214312" y="1671637"/>
                </a:cubicBezTo>
                <a:cubicBezTo>
                  <a:pt x="200471" y="1691014"/>
                  <a:pt x="174000" y="1697662"/>
                  <a:pt x="157162" y="1714500"/>
                </a:cubicBezTo>
                <a:cubicBezTo>
                  <a:pt x="145020" y="1726642"/>
                  <a:pt x="138112" y="1743075"/>
                  <a:pt x="128587" y="1757362"/>
                </a:cubicBezTo>
                <a:cubicBezTo>
                  <a:pt x="133350" y="1843087"/>
                  <a:pt x="125188" y="1930521"/>
                  <a:pt x="142875" y="2014537"/>
                </a:cubicBezTo>
                <a:cubicBezTo>
                  <a:pt x="145978" y="2029274"/>
                  <a:pt x="173977" y="2019417"/>
                  <a:pt x="185737" y="2028825"/>
                </a:cubicBezTo>
                <a:cubicBezTo>
                  <a:pt x="199145" y="2039552"/>
                  <a:pt x="204787" y="2057400"/>
                  <a:pt x="214312" y="2071687"/>
                </a:cubicBezTo>
                <a:cubicBezTo>
                  <a:pt x="209550" y="2085975"/>
                  <a:pt x="210674" y="2103901"/>
                  <a:pt x="200025" y="2114550"/>
                </a:cubicBezTo>
                <a:cubicBezTo>
                  <a:pt x="189376" y="2125199"/>
                  <a:pt x="163897" y="2115367"/>
                  <a:pt x="157162" y="2128837"/>
                </a:cubicBezTo>
                <a:cubicBezTo>
                  <a:pt x="139909" y="2163343"/>
                  <a:pt x="201071" y="2191448"/>
                  <a:pt x="214312" y="2200275"/>
                </a:cubicBezTo>
                <a:cubicBezTo>
                  <a:pt x="219075" y="2214562"/>
                  <a:pt x="228600" y="2228077"/>
                  <a:pt x="228600" y="2243137"/>
                </a:cubicBezTo>
                <a:cubicBezTo>
                  <a:pt x="228600" y="2329634"/>
                  <a:pt x="218431" y="2334912"/>
                  <a:pt x="185737" y="2400300"/>
                </a:cubicBezTo>
                <a:cubicBezTo>
                  <a:pt x="178487" y="2429300"/>
                  <a:pt x="157042" y="2471617"/>
                  <a:pt x="185737" y="2500312"/>
                </a:cubicBezTo>
                <a:cubicBezTo>
                  <a:pt x="196386" y="2510961"/>
                  <a:pt x="214312" y="2509837"/>
                  <a:pt x="228600" y="2514600"/>
                </a:cubicBezTo>
                <a:cubicBezTo>
                  <a:pt x="219075" y="2533650"/>
                  <a:pt x="210983" y="2553487"/>
                  <a:pt x="200025" y="2571750"/>
                </a:cubicBezTo>
                <a:cubicBezTo>
                  <a:pt x="171705" y="2618950"/>
                  <a:pt x="137429" y="2647284"/>
                  <a:pt x="128587" y="2700337"/>
                </a:cubicBezTo>
                <a:cubicBezTo>
                  <a:pt x="126238" y="2714430"/>
                  <a:pt x="128587" y="2728912"/>
                  <a:pt x="128587" y="27432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Up Arrow 14"/>
          <p:cNvSpPr/>
          <p:nvPr/>
        </p:nvSpPr>
        <p:spPr>
          <a:xfrm flipH="1">
            <a:off x="2663190" y="2971800"/>
            <a:ext cx="594361" cy="6858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1349074" y="2201303"/>
            <a:ext cx="3098926" cy="507831"/>
          </a:xfrm>
          <a:prstGeom prst="rect">
            <a:avLst/>
          </a:prstGeom>
          <a:noFill/>
        </p:spPr>
        <p:txBody>
          <a:bodyPr wrap="none" rtlCol="0">
            <a:spAutoFit/>
          </a:bodyPr>
          <a:lstStyle/>
          <a:p>
            <a:pPr algn="ctr"/>
            <a:r>
              <a:rPr lang="en-US" sz="1350" dirty="0"/>
              <a:t>Tragedy of the Commons</a:t>
            </a:r>
          </a:p>
          <a:p>
            <a:pPr algn="ctr"/>
            <a:r>
              <a:rPr lang="en-US" sz="1350" dirty="0"/>
              <a:t>Humans win, environment degrades</a:t>
            </a:r>
          </a:p>
        </p:txBody>
      </p:sp>
      <p:pic>
        <p:nvPicPr>
          <p:cNvPr id="17"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500" y="4114800"/>
            <a:ext cx="914400" cy="9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arth 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2554" y="4189352"/>
            <a:ext cx="796528" cy="79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2571750" y="4343400"/>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71750" y="4781981"/>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686300" y="2144153"/>
            <a:ext cx="3429000" cy="3517167"/>
            <a:chOff x="6248400" y="1715870"/>
            <a:chExt cx="4572000" cy="4689556"/>
          </a:xfrm>
        </p:grpSpPr>
        <p:pic>
          <p:nvPicPr>
            <p:cNvPr id="19" name="Picture 8" descr="earth 0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0" y="3962400"/>
              <a:ext cx="2438400" cy="24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davinci-man-sep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0624" y="4322702"/>
              <a:ext cx="969977" cy="100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Up Arrow 20"/>
            <p:cNvSpPr/>
            <p:nvPr/>
          </p:nvSpPr>
          <p:spPr>
            <a:xfrm flipH="1">
              <a:off x="8229601" y="2667000"/>
              <a:ext cx="792481" cy="9144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6248400" y="1715870"/>
              <a:ext cx="4572000" cy="677108"/>
            </a:xfrm>
            <a:prstGeom prst="rect">
              <a:avLst/>
            </a:prstGeom>
          </p:spPr>
          <p:txBody>
            <a:bodyPr>
              <a:spAutoFit/>
            </a:bodyPr>
            <a:lstStyle/>
            <a:p>
              <a:pPr algn="ctr"/>
              <a:r>
                <a:rPr lang="en-US" sz="1350" dirty="0"/>
                <a:t>Bounty of the Commons</a:t>
              </a:r>
            </a:p>
            <a:p>
              <a:pPr algn="ctr"/>
              <a:r>
                <a:rPr lang="en-US" sz="1350" dirty="0"/>
                <a:t>Humans win, environment improves</a:t>
              </a:r>
            </a:p>
          </p:txBody>
        </p:sp>
      </p:grpSp>
      <p:sp>
        <p:nvSpPr>
          <p:cNvPr id="2" name="TextBox 1"/>
          <p:cNvSpPr txBox="1"/>
          <p:nvPr/>
        </p:nvSpPr>
        <p:spPr>
          <a:xfrm>
            <a:off x="1399497" y="5661319"/>
            <a:ext cx="1980029" cy="300082"/>
          </a:xfrm>
          <a:prstGeom prst="rect">
            <a:avLst/>
          </a:prstGeom>
          <a:noFill/>
        </p:spPr>
        <p:txBody>
          <a:bodyPr wrap="none" rtlCol="0">
            <a:spAutoFit/>
          </a:bodyPr>
          <a:lstStyle/>
          <a:p>
            <a:r>
              <a:rPr lang="en-US" sz="1350" dirty="0"/>
              <a:t>Figures by Dan Fiscus</a:t>
            </a:r>
          </a:p>
        </p:txBody>
      </p:sp>
    </p:spTree>
    <p:extLst>
      <p:ext uri="{BB962C8B-B14F-4D97-AF65-F5344CB8AC3E}">
        <p14:creationId xmlns:p14="http://schemas.microsoft.com/office/powerpoint/2010/main" val="1102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inputs to agricultural and urban ecosystems</a:t>
            </a:r>
          </a:p>
        </p:txBody>
      </p:sp>
      <p:sp>
        <p:nvSpPr>
          <p:cNvPr id="3" name="Content Placeholder 2"/>
          <p:cNvSpPr>
            <a:spLocks noGrp="1"/>
          </p:cNvSpPr>
          <p:nvPr>
            <p:ph sz="quarter" idx="1"/>
          </p:nvPr>
        </p:nvSpPr>
        <p:spPr>
          <a:xfrm>
            <a:off x="228600" y="1600200"/>
            <a:ext cx="5867400" cy="4873752"/>
          </a:xfrm>
        </p:spPr>
        <p:txBody>
          <a:bodyPr>
            <a:normAutofit/>
          </a:bodyPr>
          <a:lstStyle/>
          <a:p>
            <a:r>
              <a:rPr lang="en-US" dirty="0"/>
              <a:t>There is an important relationship between inputs and sustainability</a:t>
            </a:r>
          </a:p>
          <a:p>
            <a:r>
              <a:rPr lang="en-US" dirty="0"/>
              <a:t>{Systems} are less sustainable over the long term if large quantities of human inputs are required to keep them functioning.</a:t>
            </a:r>
          </a:p>
          <a:p>
            <a:r>
              <a:rPr lang="en-US" dirty="0"/>
              <a:t>Creates dependencies, “control loops”</a:t>
            </a:r>
          </a:p>
          <a:p>
            <a:r>
              <a:rPr lang="en-US" dirty="0"/>
              <a:t>It is difficult to ensure that large inputs can be provided on a reliable basis</a:t>
            </a:r>
          </a:p>
          <a:p>
            <a:r>
              <a:rPr lang="en-US" dirty="0"/>
              <a:t>Most energy comes from fossil fuels</a:t>
            </a:r>
          </a:p>
          <a:p>
            <a:pPr marL="365760" lvl="1" indent="0">
              <a:buNone/>
            </a:pPr>
            <a:r>
              <a:rPr lang="en-US" dirty="0"/>
              <a:t>			</a:t>
            </a:r>
            <a:r>
              <a:rPr lang="en-US" sz="1800" dirty="0"/>
              <a:t>(Marten, 2001, p. 145)</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1" y="2286000"/>
            <a:ext cx="3200399" cy="2286000"/>
          </a:xfrm>
          <a:prstGeom prst="rect">
            <a:avLst/>
          </a:prstGeom>
        </p:spPr>
      </p:pic>
    </p:spTree>
    <p:extLst>
      <p:ext uri="{BB962C8B-B14F-4D97-AF65-F5344CB8AC3E}">
        <p14:creationId xmlns:p14="http://schemas.microsoft.com/office/powerpoint/2010/main" val="24897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Urbanization and Alienation from nature</a:t>
            </a:r>
          </a:p>
        </p:txBody>
      </p:sp>
      <p:sp>
        <p:nvSpPr>
          <p:cNvPr id="3" name="Content Placeholder 2"/>
          <p:cNvSpPr>
            <a:spLocks noGrp="1"/>
          </p:cNvSpPr>
          <p:nvPr>
            <p:ph sz="quarter" idx="1"/>
          </p:nvPr>
        </p:nvSpPr>
        <p:spPr/>
        <p:txBody>
          <a:bodyPr/>
          <a:lstStyle/>
          <a:p>
            <a:endParaRPr lang="en-US" dirty="0"/>
          </a:p>
          <a:p>
            <a:r>
              <a:rPr lang="en-US" dirty="0"/>
              <a:t>Inborn human need to learn about nature</a:t>
            </a:r>
          </a:p>
          <a:p>
            <a:r>
              <a:rPr lang="en-US" dirty="0" err="1"/>
              <a:t>Biophilia</a:t>
            </a:r>
            <a:r>
              <a:rPr lang="en-US" dirty="0"/>
              <a:t> – the emotional need for nature</a:t>
            </a:r>
          </a:p>
          <a:p>
            <a:r>
              <a:rPr lang="en-US" dirty="0"/>
              <a:t>Access to nature during childhood is important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4050139"/>
            <a:ext cx="6322422" cy="2107474"/>
          </a:xfrm>
          <a:prstGeom prst="rect">
            <a:avLst/>
          </a:prstGeom>
        </p:spPr>
      </p:pic>
    </p:spTree>
    <p:extLst>
      <p:ext uri="{BB962C8B-B14F-4D97-AF65-F5344CB8AC3E}">
        <p14:creationId xmlns:p14="http://schemas.microsoft.com/office/powerpoint/2010/main" val="333227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467600" cy="1143000"/>
          </a:xfrm>
        </p:spPr>
        <p:txBody>
          <a:bodyPr/>
          <a:lstStyle/>
          <a:p>
            <a:r>
              <a:rPr lang="en-US" dirty="0"/>
              <a:t>The rise and fall of complex societies</a:t>
            </a:r>
          </a:p>
        </p:txBody>
      </p:sp>
      <p:sp>
        <p:nvSpPr>
          <p:cNvPr id="3" name="Content Placeholder 2"/>
          <p:cNvSpPr>
            <a:spLocks noGrp="1"/>
          </p:cNvSpPr>
          <p:nvPr>
            <p:ph sz="quarter" idx="1"/>
          </p:nvPr>
        </p:nvSpPr>
        <p:spPr>
          <a:xfrm>
            <a:off x="76200" y="1600200"/>
            <a:ext cx="7467600" cy="4873752"/>
          </a:xfrm>
        </p:spPr>
        <p:txBody>
          <a:bodyPr/>
          <a:lstStyle/>
          <a:p>
            <a:r>
              <a:rPr lang="en-US" dirty="0"/>
              <a:t>Complexity characterized by extensive differentiation and specialization</a:t>
            </a:r>
          </a:p>
          <a:p>
            <a:r>
              <a:rPr lang="en-US" dirty="0"/>
              <a:t>Growth and complexity form a </a:t>
            </a:r>
            <a:r>
              <a:rPr lang="en-US" b="1" dirty="0"/>
              <a:t>positive feedback </a:t>
            </a:r>
            <a:r>
              <a:rPr lang="en-US" dirty="0"/>
              <a:t>loop that makes them increase exponentially</a:t>
            </a:r>
          </a:p>
          <a:p>
            <a:r>
              <a:rPr lang="en-US" dirty="0"/>
              <a:t>When complexity is greater than the optimum more complexity can lead to less productivity</a:t>
            </a:r>
          </a:p>
          <a:p>
            <a:r>
              <a:rPr lang="en-US" dirty="0"/>
              <a:t>Dissolution begins</a:t>
            </a:r>
          </a:p>
          <a:p>
            <a:r>
              <a:rPr lang="en-US" dirty="0"/>
              <a:t>Downward positive feedback loops may eventually cause the system to be abandoned</a:t>
            </a:r>
          </a:p>
          <a:p>
            <a:r>
              <a:rPr lang="en-US" dirty="0"/>
              <a:t>Migration to new areas with new opportunities (reorganization)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8544" y="0"/>
            <a:ext cx="3225456" cy="2163762"/>
          </a:xfrm>
          <a:prstGeom prst="rect">
            <a:avLst/>
          </a:prstGeom>
        </p:spPr>
      </p:pic>
    </p:spTree>
    <p:extLst>
      <p:ext uri="{BB962C8B-B14F-4D97-AF65-F5344CB8AC3E}">
        <p14:creationId xmlns:p14="http://schemas.microsoft.com/office/powerpoint/2010/main" val="36797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457200"/>
            <a:ext cx="6705600" cy="4370427"/>
          </a:xfrm>
          <a:prstGeom prst="rect">
            <a:avLst/>
          </a:prstGeom>
          <a:noFill/>
          <a:ln w="9525">
            <a:noFill/>
            <a:miter lim="800000"/>
            <a:headEnd/>
            <a:tailEnd/>
          </a:ln>
        </p:spPr>
        <p:txBody>
          <a:bodyPr>
            <a:spAutoFit/>
          </a:bodyPr>
          <a:lstStyle/>
          <a:p>
            <a:r>
              <a:rPr lang="en-US" sz="2000" b="1" dirty="0"/>
              <a:t>Collapse of Complex Societies </a:t>
            </a:r>
            <a:r>
              <a:rPr lang="en-US" b="1" dirty="0"/>
              <a:t>(</a:t>
            </a:r>
            <a:r>
              <a:rPr lang="en-US" b="1" dirty="0" err="1"/>
              <a:t>Tainter</a:t>
            </a:r>
            <a:r>
              <a:rPr lang="en-US" b="1" dirty="0"/>
              <a:t> 1988)</a:t>
            </a:r>
          </a:p>
          <a:p>
            <a:endParaRPr lang="en-US" sz="2000" dirty="0"/>
          </a:p>
          <a:p>
            <a:endParaRPr lang="en-US" dirty="0">
              <a:cs typeface="Times New Roman" pitchFamily="18" charset="0"/>
            </a:endParaRPr>
          </a:p>
          <a:p>
            <a:r>
              <a:rPr lang="en-US" dirty="0">
                <a:cs typeface="Times New Roman" pitchFamily="18" charset="0"/>
              </a:rPr>
              <a:t>Complexification is limited as a problem solving strategy.</a:t>
            </a:r>
          </a:p>
          <a:p>
            <a:endParaRPr lang="en-US" dirty="0">
              <a:cs typeface="Times New Roman" pitchFamily="18" charset="0"/>
            </a:endParaRPr>
          </a:p>
          <a:p>
            <a:pPr marL="223838" lvl="1"/>
            <a:r>
              <a:rPr lang="en-US" dirty="0">
                <a:cs typeface="Times New Roman" pitchFamily="18" charset="0"/>
              </a:rPr>
              <a:t>“More complex societies are more costly to maintain than simpler ones… as societies increase in complexity, more networks are created among individuals, more hierarchical controls are created to regulate these networks, more information is processed … </a:t>
            </a:r>
          </a:p>
          <a:p>
            <a:pPr marL="223838" lvl="1"/>
            <a:r>
              <a:rPr lang="en-US" dirty="0">
                <a:cs typeface="Times New Roman" pitchFamily="18" charset="0"/>
              </a:rPr>
              <a:t>increasing need to support specialists</a:t>
            </a:r>
          </a:p>
          <a:p>
            <a:pPr marL="223838" lvl="1"/>
            <a:r>
              <a:rPr lang="en-US" dirty="0">
                <a:cs typeface="Times New Roman" pitchFamily="18" charset="0"/>
              </a:rPr>
              <a:t>not directly involved in resource</a:t>
            </a:r>
          </a:p>
          <a:p>
            <a:pPr marL="223838" lvl="1"/>
            <a:r>
              <a:rPr lang="en-US" dirty="0">
                <a:cs typeface="Times New Roman" pitchFamily="18" charset="0"/>
              </a:rPr>
              <a:t>production, and the like”</a:t>
            </a:r>
          </a:p>
          <a:p>
            <a:pPr marL="223838" lvl="1"/>
            <a:r>
              <a:rPr lang="en-US" dirty="0">
                <a:cs typeface="Times New Roman" pitchFamily="18" charset="0"/>
              </a:rPr>
              <a:t>(</a:t>
            </a:r>
            <a:r>
              <a:rPr lang="en-US" dirty="0" err="1">
                <a:cs typeface="Times New Roman" pitchFamily="18" charset="0"/>
              </a:rPr>
              <a:t>Tainter</a:t>
            </a:r>
            <a:r>
              <a:rPr lang="en-US" dirty="0">
                <a:cs typeface="Times New Roman" pitchFamily="18" charset="0"/>
              </a:rPr>
              <a:t> 1988, p. 91).</a:t>
            </a:r>
            <a:r>
              <a:rPr lang="en-US" sz="2000" dirty="0">
                <a:cs typeface="Times New Roman" pitchFamily="18" charset="0"/>
              </a:rPr>
              <a:t> </a:t>
            </a:r>
          </a:p>
          <a:p>
            <a:pPr marL="517525" lvl="1" indent="-3175"/>
            <a:endParaRPr lang="en-US" sz="2000" dirty="0">
              <a:cs typeface="Times New Roman" pitchFamily="18" charset="0"/>
            </a:endParaRPr>
          </a:p>
        </p:txBody>
      </p:sp>
      <p:pic>
        <p:nvPicPr>
          <p:cNvPr id="31748" name="Picture 4" descr="C:\bfath\Research\Misc\salzau\norm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275" y="3962400"/>
            <a:ext cx="3565525" cy="2708275"/>
          </a:xfrm>
          <a:prstGeom prst="rect">
            <a:avLst/>
          </a:prstGeom>
          <a:noFill/>
          <a:ln w="9525">
            <a:noFill/>
            <a:miter lim="800000"/>
            <a:headEnd/>
            <a:tailEnd/>
          </a:ln>
        </p:spPr>
      </p:pic>
      <p:sp>
        <p:nvSpPr>
          <p:cNvPr id="31749" name="Text Box 5"/>
          <p:cNvSpPr txBox="1">
            <a:spLocks noChangeArrowheads="1"/>
          </p:cNvSpPr>
          <p:nvPr/>
        </p:nvSpPr>
        <p:spPr bwMode="auto">
          <a:xfrm>
            <a:off x="6734175" y="6310313"/>
            <a:ext cx="1205779" cy="338554"/>
          </a:xfrm>
          <a:prstGeom prst="rect">
            <a:avLst/>
          </a:prstGeom>
          <a:noFill/>
          <a:ln w="9525">
            <a:noFill/>
            <a:miter lim="800000"/>
            <a:headEnd/>
            <a:tailEnd/>
          </a:ln>
        </p:spPr>
        <p:txBody>
          <a:bodyPr wrap="none">
            <a:spAutoFit/>
          </a:bodyPr>
          <a:lstStyle/>
          <a:p>
            <a:r>
              <a:rPr lang="en-US" sz="1600" b="1"/>
              <a:t>Complexity</a:t>
            </a:r>
          </a:p>
        </p:txBody>
      </p:sp>
      <p:sp>
        <p:nvSpPr>
          <p:cNvPr id="31750" name="Text Box 6"/>
          <p:cNvSpPr txBox="1">
            <a:spLocks noChangeArrowheads="1"/>
          </p:cNvSpPr>
          <p:nvPr/>
        </p:nvSpPr>
        <p:spPr bwMode="auto">
          <a:xfrm rot="-5400000">
            <a:off x="4556919" y="4933157"/>
            <a:ext cx="2344737" cy="336550"/>
          </a:xfrm>
          <a:prstGeom prst="rect">
            <a:avLst/>
          </a:prstGeom>
          <a:noFill/>
          <a:ln w="9525">
            <a:noFill/>
            <a:miter lim="800000"/>
            <a:headEnd/>
            <a:tailEnd/>
          </a:ln>
        </p:spPr>
        <p:txBody>
          <a:bodyPr wrap="none">
            <a:spAutoFit/>
          </a:bodyPr>
          <a:lstStyle/>
          <a:p>
            <a:r>
              <a:rPr lang="en-US" sz="1600" b="1"/>
              <a:t>Benefit from Complexity</a:t>
            </a:r>
          </a:p>
        </p:txBody>
      </p:sp>
      <p:pic>
        <p:nvPicPr>
          <p:cNvPr id="6" name="Picture 5" descr="The Collapse of Complex Societies (New Studies in Archae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7089" y="0"/>
            <a:ext cx="2236911" cy="3200400"/>
          </a:xfrm>
          <a:prstGeom prst="rect">
            <a:avLst/>
          </a:prstGeom>
          <a:noFill/>
        </p:spPr>
      </p:pic>
      <p:sp>
        <p:nvSpPr>
          <p:cNvPr id="2" name="TextBox 1"/>
          <p:cNvSpPr txBox="1"/>
          <p:nvPr/>
        </p:nvSpPr>
        <p:spPr>
          <a:xfrm>
            <a:off x="762000" y="5181600"/>
            <a:ext cx="4267200" cy="646331"/>
          </a:xfrm>
          <a:prstGeom prst="rect">
            <a:avLst/>
          </a:prstGeom>
          <a:noFill/>
        </p:spPr>
        <p:txBody>
          <a:bodyPr wrap="square" rtlCol="0">
            <a:spAutoFit/>
          </a:bodyPr>
          <a:lstStyle/>
          <a:p>
            <a:r>
              <a:rPr lang="en-US" dirty="0"/>
              <a:t>“Collapse is the appropriate response of the system”</a:t>
            </a:r>
          </a:p>
        </p:txBody>
      </p:sp>
    </p:spTree>
    <p:extLst>
      <p:ext uri="{BB962C8B-B14F-4D97-AF65-F5344CB8AC3E}">
        <p14:creationId xmlns:p14="http://schemas.microsoft.com/office/powerpoint/2010/main" val="34285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Precautionary Principle</a:t>
            </a:r>
          </a:p>
        </p:txBody>
      </p:sp>
      <p:sp>
        <p:nvSpPr>
          <p:cNvPr id="3" name="Content Placeholder 2"/>
          <p:cNvSpPr>
            <a:spLocks noGrp="1"/>
          </p:cNvSpPr>
          <p:nvPr>
            <p:ph sz="quarter" idx="1"/>
          </p:nvPr>
        </p:nvSpPr>
        <p:spPr/>
        <p:txBody>
          <a:bodyPr/>
          <a:lstStyle/>
          <a:p>
            <a:r>
              <a:rPr lang="en-US" dirty="0"/>
              <a:t>Burden of proof on the doer not the receiver</a:t>
            </a:r>
          </a:p>
          <a:p>
            <a:endParaRPr lang="en-US" dirty="0"/>
          </a:p>
          <a:p>
            <a:r>
              <a:rPr lang="en-US" dirty="0"/>
              <a:t>If in doubt, then use less than the apparent maximum</a:t>
            </a:r>
          </a:p>
          <a:p>
            <a:pPr marL="0" indent="0">
              <a:buNone/>
            </a:pPr>
            <a:endParaRPr lang="en-US" dirty="0"/>
          </a:p>
          <a:p>
            <a:r>
              <a:rPr lang="en-US" dirty="0"/>
              <a:t>However, this is counter to the prevailing ethos of the modern global economy, which rewards entrepreneurial boldness and portrays confidence in economic growth as an ultimate virtue (Marten, 2001, p 154).</a:t>
            </a:r>
          </a:p>
        </p:txBody>
      </p:sp>
    </p:spTree>
    <p:extLst>
      <p:ext uri="{BB962C8B-B14F-4D97-AF65-F5344CB8AC3E}">
        <p14:creationId xmlns:p14="http://schemas.microsoft.com/office/powerpoint/2010/main" val="255877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90500"/>
            <a:ext cx="3200400"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i="1" dirty="0"/>
              <a:t>3. Pressure for resource consumption</a:t>
            </a:r>
            <a:endParaRPr lang="en-US" dirty="0"/>
          </a:p>
        </p:txBody>
      </p:sp>
      <p:sp>
        <p:nvSpPr>
          <p:cNvPr id="3" name="Content Placeholder 2"/>
          <p:cNvSpPr>
            <a:spLocks noGrp="1"/>
          </p:cNvSpPr>
          <p:nvPr>
            <p:ph sz="quarter" idx="1"/>
          </p:nvPr>
        </p:nvSpPr>
        <p:spPr>
          <a:xfrm>
            <a:off x="457200" y="1600200"/>
            <a:ext cx="5715000" cy="4873752"/>
          </a:xfrm>
        </p:spPr>
        <p:txBody>
          <a:bodyPr/>
          <a:lstStyle/>
          <a:p>
            <a:r>
              <a:rPr lang="en-US" dirty="0"/>
              <a:t>Consumerism is a cultural pattern that leads people to find meaning, contentment and acceptance primarily through consumption of goods and services.</a:t>
            </a:r>
          </a:p>
          <a:p>
            <a:endParaRPr lang="en-US" dirty="0"/>
          </a:p>
          <a:p>
            <a:r>
              <a:rPr lang="en-US" dirty="0"/>
              <a:t>Equates high consumption with well-being and success</a:t>
            </a:r>
          </a:p>
          <a:p>
            <a:endParaRPr lang="en-US" dirty="0"/>
          </a:p>
          <a:p>
            <a:r>
              <a:rPr lang="en-US" dirty="0"/>
              <a:t>Defining success and happiness through how much a person consumes is not sustainable. </a:t>
            </a:r>
          </a:p>
        </p:txBody>
      </p:sp>
    </p:spTree>
    <p:extLst>
      <p:ext uri="{BB962C8B-B14F-4D97-AF65-F5344CB8AC3E}">
        <p14:creationId xmlns:p14="http://schemas.microsoft.com/office/powerpoint/2010/main" val="29994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hrismadden.co.uk/consumerism-cartoons/consumerism-cartoon-cjmadden.gif"/>
          <p:cNvPicPr>
            <a:picLocks noChangeAspect="1" noChangeArrowheads="1"/>
          </p:cNvPicPr>
          <p:nvPr/>
        </p:nvPicPr>
        <p:blipFill>
          <a:blip r:embed="rId2"/>
          <a:srcRect/>
          <a:stretch>
            <a:fillRect/>
          </a:stretch>
        </p:blipFill>
        <p:spPr bwMode="auto">
          <a:xfrm>
            <a:off x="1447800" y="609600"/>
            <a:ext cx="5562600" cy="5575271"/>
          </a:xfrm>
          <a:prstGeom prst="rect">
            <a:avLst/>
          </a:prstGeom>
          <a:noFill/>
        </p:spPr>
      </p:pic>
    </p:spTree>
    <p:extLst>
      <p:ext uri="{BB962C8B-B14F-4D97-AF65-F5344CB8AC3E}">
        <p14:creationId xmlns:p14="http://schemas.microsoft.com/office/powerpoint/2010/main" val="238865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witness unsustainable human-ecosystem interactions</a:t>
            </a:r>
          </a:p>
        </p:txBody>
      </p:sp>
      <p:sp>
        <p:nvSpPr>
          <p:cNvPr id="3" name="Content Placeholder 2"/>
          <p:cNvSpPr>
            <a:spLocks noGrp="1"/>
          </p:cNvSpPr>
          <p:nvPr>
            <p:ph sz="quarter" idx="1"/>
          </p:nvPr>
        </p:nvSpPr>
        <p:spPr>
          <a:xfrm>
            <a:off x="457200" y="2057400"/>
            <a:ext cx="8229600" cy="3886200"/>
          </a:xfrm>
        </p:spPr>
        <p:txBody>
          <a:bodyPr>
            <a:normAutofit/>
          </a:bodyPr>
          <a:lstStyle/>
          <a:p>
            <a:r>
              <a:rPr lang="en-US" dirty="0"/>
              <a:t>How could people make such serious mistakes in the past and why does society continue to repeat such mistakes today?</a:t>
            </a:r>
          </a:p>
        </p:txBody>
      </p:sp>
      <p:sp>
        <p:nvSpPr>
          <p:cNvPr id="4" name="Content Placeholder 2">
            <a:extLst>
              <a:ext uri="{FF2B5EF4-FFF2-40B4-BE49-F238E27FC236}">
                <a16:creationId xmlns:a16="http://schemas.microsoft.com/office/drawing/2014/main" id="{7BB8605B-23A5-4E28-BFA6-F13ECE97DECF}"/>
              </a:ext>
            </a:extLst>
          </p:cNvPr>
          <p:cNvSpPr txBox="1">
            <a:spLocks/>
          </p:cNvSpPr>
          <p:nvPr/>
        </p:nvSpPr>
        <p:spPr bwMode="auto">
          <a:xfrm>
            <a:off x="457200" y="4495800"/>
            <a:ext cx="82296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r>
              <a:rPr lang="en-US" sz="3600" kern="0" dirty="0"/>
              <a:t>Is it inevitable that the environment must be degraded to satisfy human needs?</a:t>
            </a:r>
          </a:p>
        </p:txBody>
      </p:sp>
    </p:spTree>
    <p:extLst>
      <p:ext uri="{BB962C8B-B14F-4D97-AF65-F5344CB8AC3E}">
        <p14:creationId xmlns:p14="http://schemas.microsoft.com/office/powerpoint/2010/main" val="790598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polyp.org.uk/cartoons/consumerism/polyp_cartoon_Still_Not_Happ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2643" y="2155269"/>
            <a:ext cx="2957513" cy="4386263"/>
          </a:xfrm>
          <a:prstGeom prst="rect">
            <a:avLst/>
          </a:prstGeom>
          <a:noFill/>
        </p:spPr>
      </p:pic>
      <p:pic>
        <p:nvPicPr>
          <p:cNvPr id="35848" name="Picture 8" descr="http://environment.research.yale.edu/documents/images/0-9/08Spr-happiness-chart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848" y="2971800"/>
            <a:ext cx="3633152" cy="2419349"/>
          </a:xfrm>
          <a:prstGeom prst="rect">
            <a:avLst/>
          </a:prstGeom>
          <a:noFill/>
        </p:spPr>
      </p:pic>
      <p:sp>
        <p:nvSpPr>
          <p:cNvPr id="2" name="TextBox 1">
            <a:extLst>
              <a:ext uri="{FF2B5EF4-FFF2-40B4-BE49-F238E27FC236}">
                <a16:creationId xmlns:a16="http://schemas.microsoft.com/office/drawing/2014/main" id="{313CF7F4-BE6B-4D83-916C-28D768E08832}"/>
              </a:ext>
            </a:extLst>
          </p:cNvPr>
          <p:cNvSpPr txBox="1"/>
          <p:nvPr/>
        </p:nvSpPr>
        <p:spPr>
          <a:xfrm>
            <a:off x="365760" y="501669"/>
            <a:ext cx="4445448" cy="461665"/>
          </a:xfrm>
          <a:prstGeom prst="rect">
            <a:avLst/>
          </a:prstGeom>
          <a:noFill/>
        </p:spPr>
        <p:txBody>
          <a:bodyPr wrap="none" rtlCol="0">
            <a:spAutoFit/>
          </a:bodyPr>
          <a:lstStyle/>
          <a:p>
            <a:r>
              <a:rPr lang="en-US" sz="2400" dirty="0"/>
              <a:t>What is the purpose of growth?</a:t>
            </a:r>
          </a:p>
        </p:txBody>
      </p:sp>
      <p:sp>
        <p:nvSpPr>
          <p:cNvPr id="3" name="TextBox 2">
            <a:extLst>
              <a:ext uri="{FF2B5EF4-FFF2-40B4-BE49-F238E27FC236}">
                <a16:creationId xmlns:a16="http://schemas.microsoft.com/office/drawing/2014/main" id="{49B95424-9446-4B02-BC5B-0E3666385492}"/>
              </a:ext>
            </a:extLst>
          </p:cNvPr>
          <p:cNvSpPr txBox="1"/>
          <p:nvPr/>
        </p:nvSpPr>
        <p:spPr>
          <a:xfrm>
            <a:off x="685800" y="6172200"/>
            <a:ext cx="5438348" cy="369332"/>
          </a:xfrm>
          <a:prstGeom prst="rect">
            <a:avLst/>
          </a:prstGeom>
          <a:noFill/>
        </p:spPr>
        <p:txBody>
          <a:bodyPr wrap="none" rtlCol="0">
            <a:spAutoFit/>
          </a:bodyPr>
          <a:lstStyle/>
          <a:p>
            <a:r>
              <a:rPr lang="en-US" dirty="0"/>
              <a:t>Alternative well-being indicators tell a different story</a:t>
            </a:r>
          </a:p>
        </p:txBody>
      </p:sp>
      <p:cxnSp>
        <p:nvCxnSpPr>
          <p:cNvPr id="5" name="Straight Arrow Connector 4">
            <a:extLst>
              <a:ext uri="{FF2B5EF4-FFF2-40B4-BE49-F238E27FC236}">
                <a16:creationId xmlns:a16="http://schemas.microsoft.com/office/drawing/2014/main" id="{2D6184C8-AD68-40BF-BA43-BBC8E2735158}"/>
              </a:ext>
            </a:extLst>
          </p:cNvPr>
          <p:cNvCxnSpPr/>
          <p:nvPr/>
        </p:nvCxnSpPr>
        <p:spPr bwMode="auto">
          <a:xfrm flipV="1">
            <a:off x="1752600" y="4800600"/>
            <a:ext cx="762000" cy="1371600"/>
          </a:xfrm>
          <a:prstGeom prst="straightConnector1">
            <a:avLst/>
          </a:prstGeom>
          <a:solidFill>
            <a:schemeClr val="accent1"/>
          </a:solidFill>
          <a:ln w="28575" cap="flat" cmpd="sng" algn="ctr">
            <a:solidFill>
              <a:srgbClr val="006600"/>
            </a:solidFill>
            <a:prstDash val="solid"/>
            <a:round/>
            <a:headEnd type="none" w="med" len="med"/>
            <a:tailEnd type="triangle"/>
          </a:ln>
          <a:effectLst/>
        </p:spPr>
      </p:cxnSp>
      <p:sp>
        <p:nvSpPr>
          <p:cNvPr id="7" name="TextBox 6">
            <a:extLst>
              <a:ext uri="{FF2B5EF4-FFF2-40B4-BE49-F238E27FC236}">
                <a16:creationId xmlns:a16="http://schemas.microsoft.com/office/drawing/2014/main" id="{B75103BB-6493-406A-BF8E-ED040567F223}"/>
              </a:ext>
            </a:extLst>
          </p:cNvPr>
          <p:cNvSpPr txBox="1"/>
          <p:nvPr/>
        </p:nvSpPr>
        <p:spPr>
          <a:xfrm>
            <a:off x="396241" y="1123027"/>
            <a:ext cx="7299960" cy="830997"/>
          </a:xfrm>
          <a:prstGeom prst="rect">
            <a:avLst/>
          </a:prstGeom>
          <a:noFill/>
        </p:spPr>
        <p:txBody>
          <a:bodyPr wrap="square" rtlCol="0">
            <a:spAutoFit/>
          </a:bodyPr>
          <a:lstStyle/>
          <a:p>
            <a:r>
              <a:rPr lang="en-US" sz="2400" dirty="0"/>
              <a:t>We know that bigger does not always mean better, nor more happiness</a:t>
            </a:r>
          </a:p>
        </p:txBody>
      </p:sp>
    </p:spTree>
    <p:custDataLst>
      <p:tags r:id="rId1"/>
    </p:custDataLst>
    <p:extLst>
      <p:ext uri="{BB962C8B-B14F-4D97-AF65-F5344CB8AC3E}">
        <p14:creationId xmlns:p14="http://schemas.microsoft.com/office/powerpoint/2010/main" val="37454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polyp.org.uk/cartoons/consumerism/polyp_cartoon_Rat_Race_BW.jpg"/>
          <p:cNvPicPr>
            <a:picLocks noChangeAspect="1" noChangeArrowheads="1"/>
          </p:cNvPicPr>
          <p:nvPr/>
        </p:nvPicPr>
        <p:blipFill>
          <a:blip r:embed="rId2"/>
          <a:srcRect/>
          <a:stretch>
            <a:fillRect/>
          </a:stretch>
        </p:blipFill>
        <p:spPr bwMode="auto">
          <a:xfrm>
            <a:off x="228600" y="136330"/>
            <a:ext cx="8229600" cy="6321620"/>
          </a:xfrm>
          <a:prstGeom prst="rect">
            <a:avLst/>
          </a:prstGeom>
          <a:noFill/>
        </p:spPr>
      </p:pic>
      <p:sp>
        <p:nvSpPr>
          <p:cNvPr id="3" name="Rectangle 2"/>
          <p:cNvSpPr/>
          <p:nvPr/>
        </p:nvSpPr>
        <p:spPr>
          <a:xfrm>
            <a:off x="4419600" y="228600"/>
            <a:ext cx="4038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8784" y="3200400"/>
            <a:ext cx="4038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43400" y="3200400"/>
            <a:ext cx="4038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ncredimazing.com/static/media/2008/04/09/6882e31390800b2/workbuyconsumedi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2200981"/>
            <a:ext cx="6553200" cy="4657019"/>
          </a:xfrm>
          <a:prstGeom prst="rect">
            <a:avLst/>
          </a:prstGeom>
          <a:noFill/>
        </p:spPr>
      </p:pic>
      <p:sp>
        <p:nvSpPr>
          <p:cNvPr id="2" name="Rectangle 1"/>
          <p:cNvSpPr/>
          <p:nvPr/>
        </p:nvSpPr>
        <p:spPr>
          <a:xfrm>
            <a:off x="152400" y="152400"/>
            <a:ext cx="8229600" cy="1815882"/>
          </a:xfrm>
          <a:prstGeom prst="rect">
            <a:avLst/>
          </a:prstGeom>
        </p:spPr>
        <p:txBody>
          <a:bodyPr wrap="square">
            <a:spAutoFit/>
          </a:bodyPr>
          <a:lstStyle/>
          <a:p>
            <a:r>
              <a:rPr lang="en-US" sz="2800" dirty="0"/>
              <a:t>Cultural orientation did not just appear as a byproduct of growing incomes but was engineered over several centuries: </a:t>
            </a:r>
          </a:p>
          <a:p>
            <a:r>
              <a:rPr lang="en-US" sz="2800" dirty="0"/>
              <a:t>POSITIVE FEEDBACK – consumption – production cycle</a:t>
            </a:r>
          </a:p>
        </p:txBody>
      </p:sp>
      <p:sp>
        <p:nvSpPr>
          <p:cNvPr id="4" name="Rectangle 3"/>
          <p:cNvSpPr/>
          <p:nvPr/>
        </p:nvSpPr>
        <p:spPr>
          <a:xfrm>
            <a:off x="457200" y="2667000"/>
            <a:ext cx="1981200" cy="2246769"/>
          </a:xfrm>
          <a:prstGeom prst="rect">
            <a:avLst/>
          </a:prstGeom>
        </p:spPr>
        <p:txBody>
          <a:bodyPr wrap="square">
            <a:spAutoFit/>
          </a:bodyPr>
          <a:lstStyle/>
          <a:p>
            <a:r>
              <a:rPr lang="en-US" sz="2800" dirty="0"/>
              <a:t>Reinforced through exposure to cultural symbols</a:t>
            </a:r>
          </a:p>
        </p:txBody>
      </p:sp>
    </p:spTree>
    <p:extLst>
      <p:ext uri="{BB962C8B-B14F-4D97-AF65-F5344CB8AC3E}">
        <p14:creationId xmlns:p14="http://schemas.microsoft.com/office/powerpoint/2010/main" val="18709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polyp.org.uk/cartoons/consumerism/polyp_cartoon_enough.jpg"/>
          <p:cNvPicPr>
            <a:picLocks noChangeAspect="1" noChangeArrowheads="1"/>
          </p:cNvPicPr>
          <p:nvPr/>
        </p:nvPicPr>
        <p:blipFill>
          <a:blip r:embed="rId2"/>
          <a:srcRect/>
          <a:stretch>
            <a:fillRect/>
          </a:stretch>
        </p:blipFill>
        <p:spPr bwMode="auto">
          <a:xfrm>
            <a:off x="882814" y="1905000"/>
            <a:ext cx="7538626" cy="4495800"/>
          </a:xfrm>
          <a:prstGeom prst="rect">
            <a:avLst/>
          </a:prstGeom>
          <a:noFill/>
        </p:spPr>
      </p:pic>
      <p:sp>
        <p:nvSpPr>
          <p:cNvPr id="2" name="TextBox 1">
            <a:extLst>
              <a:ext uri="{FF2B5EF4-FFF2-40B4-BE49-F238E27FC236}">
                <a16:creationId xmlns:a16="http://schemas.microsoft.com/office/drawing/2014/main" id="{AC51F96A-C667-4155-96C6-71248E0C963E}"/>
              </a:ext>
            </a:extLst>
          </p:cNvPr>
          <p:cNvSpPr txBox="1"/>
          <p:nvPr/>
        </p:nvSpPr>
        <p:spPr>
          <a:xfrm>
            <a:off x="152400" y="609600"/>
            <a:ext cx="8425705" cy="1077218"/>
          </a:xfrm>
          <a:prstGeom prst="rect">
            <a:avLst/>
          </a:prstGeom>
          <a:noFill/>
        </p:spPr>
        <p:txBody>
          <a:bodyPr wrap="none" rtlCol="0">
            <a:spAutoFit/>
          </a:bodyPr>
          <a:lstStyle/>
          <a:p>
            <a:r>
              <a:rPr lang="en-US" sz="2400" b="1" dirty="0"/>
              <a:t>Memetic rivalries: Rene Girard </a:t>
            </a:r>
          </a:p>
          <a:p>
            <a:r>
              <a:rPr lang="en-US" sz="2000" dirty="0"/>
              <a:t>Our wants are socially constructed in competition (for status) with others.</a:t>
            </a:r>
          </a:p>
          <a:p>
            <a:r>
              <a:rPr lang="en-US" sz="2000" dirty="0"/>
              <a:t>We measure in terms of others, not absolutes</a:t>
            </a:r>
          </a:p>
        </p:txBody>
      </p:sp>
    </p:spTree>
    <p:extLst>
      <p:ext uri="{BB962C8B-B14F-4D97-AF65-F5344CB8AC3E}">
        <p14:creationId xmlns:p14="http://schemas.microsoft.com/office/powerpoint/2010/main" val="397710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696200" cy="3268908"/>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challenge is “</a:t>
            </a:r>
            <a:r>
              <a:rPr lang="en-US" sz="2400" dirty="0">
                <a:latin typeface="Times New Roman" panose="02020603050405020304" pitchFamily="18" charset="0"/>
                <a:cs typeface="Times New Roman" panose="02020603050405020304" pitchFamily="18" charset="0"/>
              </a:rPr>
              <a:t>To live </a:t>
            </a:r>
            <a:r>
              <a:rPr lang="en-US" sz="2400" dirty="0" err="1">
                <a:latin typeface="Times New Roman" panose="02020603050405020304" pitchFamily="18" charset="0"/>
                <a:cs typeface="Times New Roman" panose="02020603050405020304" pitchFamily="18" charset="0"/>
              </a:rPr>
              <a:t>undestructively</a:t>
            </a:r>
            <a:r>
              <a:rPr lang="en-US" sz="2400" dirty="0">
                <a:latin typeface="Times New Roman" panose="02020603050405020304" pitchFamily="18" charset="0"/>
                <a:cs typeface="Times New Roman" panose="02020603050405020304" pitchFamily="18" charset="0"/>
              </a:rPr>
              <a:t> in an economy that is overwhelmingly destructive…” p. 20</a:t>
            </a: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responsible consumer slips out of the consumer category altogether.” P. 27</a:t>
            </a: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Wendell Berry, </a:t>
            </a:r>
            <a:r>
              <a:rPr lang="en-US" sz="2400" dirty="0">
                <a:latin typeface="Times New Roman" panose="02020603050405020304" pitchFamily="18" charset="0"/>
                <a:cs typeface="Times New Roman" panose="02020603050405020304" pitchFamily="18" charset="0"/>
              </a:rPr>
              <a:t>The Unsettling of America 1977</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6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onsumerism_environmental.jpg image by hamishkneidalhandler"/>
          <p:cNvPicPr>
            <a:picLocks noChangeAspect="1" noChangeArrowheads="1"/>
          </p:cNvPicPr>
          <p:nvPr/>
        </p:nvPicPr>
        <p:blipFill>
          <a:blip r:embed="rId2"/>
          <a:srcRect/>
          <a:stretch>
            <a:fillRect/>
          </a:stretch>
        </p:blipFill>
        <p:spPr bwMode="auto">
          <a:xfrm>
            <a:off x="381000" y="381000"/>
            <a:ext cx="6705600" cy="5909310"/>
          </a:xfrm>
          <a:prstGeom prst="rect">
            <a:avLst/>
          </a:prstGeom>
          <a:noFill/>
        </p:spPr>
      </p:pic>
    </p:spTree>
    <p:extLst>
      <p:ext uri="{BB962C8B-B14F-4D97-AF65-F5344CB8AC3E}">
        <p14:creationId xmlns:p14="http://schemas.microsoft.com/office/powerpoint/2010/main" val="40366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heviewspaper.net/wp-content/uploads/2007/09/consumeris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018" y="228601"/>
            <a:ext cx="2708981" cy="4343400"/>
          </a:xfrm>
          <a:prstGeom prst="rect">
            <a:avLst/>
          </a:prstGeom>
          <a:noFill/>
        </p:spPr>
      </p:pic>
      <p:sp>
        <p:nvSpPr>
          <p:cNvPr id="2" name="Rectangle 1"/>
          <p:cNvSpPr/>
          <p:nvPr/>
        </p:nvSpPr>
        <p:spPr>
          <a:xfrm>
            <a:off x="304800" y="304800"/>
            <a:ext cx="6781800" cy="2677656"/>
          </a:xfrm>
          <a:prstGeom prst="rect">
            <a:avLst/>
          </a:prstGeom>
        </p:spPr>
        <p:txBody>
          <a:bodyPr wrap="square">
            <a:spAutoFit/>
          </a:bodyPr>
          <a:lstStyle/>
          <a:p>
            <a:r>
              <a:rPr lang="en-US" sz="2800" dirty="0"/>
              <a:t>Business practices to </a:t>
            </a:r>
            <a:r>
              <a:rPr lang="en-US" sz="2800"/>
              <a:t>entice consumerism: </a:t>
            </a:r>
            <a:endParaRPr lang="en-US" sz="2800" dirty="0"/>
          </a:p>
          <a:p>
            <a:endParaRPr lang="en-US" sz="2800" dirty="0"/>
          </a:p>
          <a:p>
            <a:r>
              <a:rPr lang="en-US" sz="2800" dirty="0"/>
              <a:t>Increase in consumer credit</a:t>
            </a:r>
          </a:p>
          <a:p>
            <a:endParaRPr lang="en-US" sz="2800" dirty="0"/>
          </a:p>
          <a:p>
            <a:r>
              <a:rPr lang="en-US" sz="2800" dirty="0"/>
              <a:t>Advertisement – particularly to youth</a:t>
            </a:r>
          </a:p>
        </p:txBody>
      </p:sp>
      <p:pic>
        <p:nvPicPr>
          <p:cNvPr id="3" name="Picture 2" descr="http://www.inklinepress.com/beast/baby-walker_trolley500.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3124200"/>
            <a:ext cx="2971800" cy="3571875"/>
          </a:xfrm>
          <a:prstGeom prst="rect">
            <a:avLst/>
          </a:prstGeom>
          <a:noFill/>
        </p:spPr>
      </p:pic>
      <p:pic>
        <p:nvPicPr>
          <p:cNvPr id="39938" name="Picture 2" descr="http://letustalk.files.wordpress.com/2009/04/credit-card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4114800"/>
            <a:ext cx="3276600" cy="2459433"/>
          </a:xfrm>
          <a:prstGeom prst="rect">
            <a:avLst/>
          </a:prstGeom>
          <a:noFill/>
        </p:spPr>
      </p:pic>
    </p:spTree>
    <p:extLst>
      <p:ext uri="{BB962C8B-B14F-4D97-AF65-F5344CB8AC3E}">
        <p14:creationId xmlns:p14="http://schemas.microsoft.com/office/powerpoint/2010/main" val="403556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5429" y="0"/>
            <a:ext cx="5113141" cy="6858000"/>
          </a:xfrm>
          <a:prstGeom prst="rect">
            <a:avLst/>
          </a:prstGeom>
        </p:spPr>
      </p:pic>
      <p:sp>
        <p:nvSpPr>
          <p:cNvPr id="2" name="Rectangle 1"/>
          <p:cNvSpPr/>
          <p:nvPr/>
        </p:nvSpPr>
        <p:spPr>
          <a:xfrm>
            <a:off x="4538661" y="3429000"/>
            <a:ext cx="259467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81200" y="3462337"/>
            <a:ext cx="2594670" cy="324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200" y="109537"/>
            <a:ext cx="2594670" cy="324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9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620000" cy="6124754"/>
          </a:xfrm>
          <a:prstGeom prst="rect">
            <a:avLst/>
          </a:prstGeom>
        </p:spPr>
        <p:txBody>
          <a:bodyPr wrap="square">
            <a:spAutoFit/>
          </a:bodyPr>
          <a:lstStyle/>
          <a:p>
            <a:r>
              <a:rPr lang="en-US" sz="2800" dirty="0"/>
              <a:t>Early social customs actually blocked consumerism</a:t>
            </a:r>
          </a:p>
          <a:p>
            <a:endParaRPr lang="en-US" sz="2800" dirty="0"/>
          </a:p>
          <a:p>
            <a:r>
              <a:rPr lang="en-US" sz="2800" dirty="0"/>
              <a:t>Religion</a:t>
            </a:r>
          </a:p>
          <a:p>
            <a:r>
              <a:rPr lang="en-US" sz="2800" dirty="0"/>
              <a:t>Fasting </a:t>
            </a:r>
          </a:p>
          <a:p>
            <a:r>
              <a:rPr lang="en-US" sz="2400" dirty="0"/>
              <a:t>  (Lent, Ramadan)</a:t>
            </a:r>
          </a:p>
          <a:p>
            <a:r>
              <a:rPr lang="en-US" sz="2800" dirty="0"/>
              <a:t>Poverty</a:t>
            </a:r>
          </a:p>
          <a:p>
            <a:r>
              <a:rPr lang="en-US" sz="2800" dirty="0"/>
              <a:t>Simple living</a:t>
            </a:r>
          </a:p>
          <a:p>
            <a:endParaRPr lang="en-US" sz="2800" dirty="0"/>
          </a:p>
          <a:p>
            <a:r>
              <a:rPr lang="en-US" sz="2800" dirty="0"/>
              <a:t>Limited credit</a:t>
            </a:r>
          </a:p>
          <a:p>
            <a:r>
              <a:rPr lang="en-US" sz="2800" dirty="0"/>
              <a:t>Preference for leisure time</a:t>
            </a:r>
          </a:p>
          <a:p>
            <a:endParaRPr lang="en-US" sz="2800" dirty="0"/>
          </a:p>
          <a:p>
            <a:r>
              <a:rPr lang="en-US" sz="2800" dirty="0"/>
              <a:t>How can we regain control over consumerism?</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6957" y="1574303"/>
            <a:ext cx="3133843" cy="253841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4618583"/>
            <a:ext cx="2887066" cy="21145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0709" y="1004268"/>
            <a:ext cx="3391891" cy="2119932"/>
          </a:xfrm>
          <a:prstGeom prst="rect">
            <a:avLst/>
          </a:prstGeom>
        </p:spPr>
      </p:pic>
      <p:sp>
        <p:nvSpPr>
          <p:cNvPr id="6" name="TextBox 5"/>
          <p:cNvSpPr txBox="1"/>
          <p:nvPr/>
        </p:nvSpPr>
        <p:spPr>
          <a:xfrm>
            <a:off x="6258043" y="2754868"/>
            <a:ext cx="2215671" cy="369332"/>
          </a:xfrm>
          <a:prstGeom prst="rect">
            <a:avLst/>
          </a:prstGeom>
          <a:noFill/>
        </p:spPr>
        <p:txBody>
          <a:bodyPr wrap="none" rtlCol="0">
            <a:spAutoFit/>
          </a:bodyPr>
          <a:lstStyle/>
          <a:p>
            <a:r>
              <a:rPr lang="en-US" dirty="0"/>
              <a:t>Thoreau’s bedroom</a:t>
            </a:r>
          </a:p>
        </p:txBody>
      </p:sp>
      <p:sp>
        <p:nvSpPr>
          <p:cNvPr id="7" name="TextBox 6"/>
          <p:cNvSpPr txBox="1"/>
          <p:nvPr/>
        </p:nvSpPr>
        <p:spPr>
          <a:xfrm>
            <a:off x="7739722" y="4690134"/>
            <a:ext cx="1167144" cy="923330"/>
          </a:xfrm>
          <a:prstGeom prst="rect">
            <a:avLst/>
          </a:prstGeom>
          <a:noFill/>
        </p:spPr>
        <p:txBody>
          <a:bodyPr wrap="square" rtlCol="0">
            <a:spAutoFit/>
          </a:bodyPr>
          <a:lstStyle/>
          <a:p>
            <a:r>
              <a:rPr lang="en-US" dirty="0">
                <a:solidFill>
                  <a:srgbClr val="00B050"/>
                </a:solidFill>
              </a:rPr>
              <a:t>Gandhi spinning yarn</a:t>
            </a:r>
          </a:p>
        </p:txBody>
      </p:sp>
    </p:spTree>
    <p:extLst>
      <p:ext uri="{BB962C8B-B14F-4D97-AF65-F5344CB8AC3E}">
        <p14:creationId xmlns:p14="http://schemas.microsoft.com/office/powerpoint/2010/main" val="238066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Why focus on GNP?</a:t>
            </a:r>
          </a:p>
        </p:txBody>
      </p:sp>
      <p:pic>
        <p:nvPicPr>
          <p:cNvPr id="5" name="Picture 11" descr="http://ekostoriesdotcom.files.wordpress.com/2012/06/screen-shot-2012-05-14-at-2-40-58-p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1200149"/>
            <a:ext cx="53340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4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Unsustainability</a:t>
            </a:r>
          </a:p>
        </p:txBody>
      </p:sp>
      <p:sp>
        <p:nvSpPr>
          <p:cNvPr id="3" name="Content Placeholder 2"/>
          <p:cNvSpPr>
            <a:spLocks noGrp="1"/>
          </p:cNvSpPr>
          <p:nvPr>
            <p:ph sz="quarter" idx="1"/>
          </p:nvPr>
        </p:nvSpPr>
        <p:spPr/>
        <p:txBody>
          <a:bodyPr/>
          <a:lstStyle/>
          <a:p>
            <a:r>
              <a:rPr lang="en-US" dirty="0"/>
              <a:t>HUMAN POPULATION INCREASE</a:t>
            </a:r>
          </a:p>
          <a:p>
            <a:pPr lvl="1">
              <a:buFont typeface="Wingdings" pitchFamily="2" charset="2"/>
              <a:buChar char="Ø"/>
            </a:pPr>
            <a:r>
              <a:rPr lang="en-US" dirty="0"/>
              <a:t>Agriculture</a:t>
            </a:r>
          </a:p>
          <a:p>
            <a:pPr lvl="1">
              <a:buFont typeface="Wingdings" pitchFamily="2" charset="2"/>
              <a:buChar char="Ø"/>
            </a:pPr>
            <a:r>
              <a:rPr lang="en-US" dirty="0"/>
              <a:t>Shelter</a:t>
            </a:r>
          </a:p>
          <a:p>
            <a:pPr lvl="1">
              <a:buFont typeface="Wingdings" pitchFamily="2" charset="2"/>
              <a:buChar char="Ø"/>
            </a:pPr>
            <a:r>
              <a:rPr lang="en-US" dirty="0"/>
              <a:t>Mobility</a:t>
            </a:r>
          </a:p>
          <a:p>
            <a:pPr lvl="1">
              <a:buFont typeface="Wingdings" pitchFamily="2" charset="2"/>
              <a:buChar char="Ø"/>
            </a:pPr>
            <a:r>
              <a:rPr lang="en-US" dirty="0"/>
              <a:t>Stuff</a:t>
            </a:r>
          </a:p>
        </p:txBody>
      </p:sp>
      <p:cxnSp>
        <p:nvCxnSpPr>
          <p:cNvPr id="5" name="Straight Connector 4"/>
          <p:cNvCxnSpPr/>
          <p:nvPr/>
        </p:nvCxnSpPr>
        <p:spPr>
          <a:xfrm>
            <a:off x="2819400" y="2133600"/>
            <a:ext cx="0" cy="14478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2819400" y="2857500"/>
            <a:ext cx="914400" cy="495300"/>
          </a:xfrm>
          <a:prstGeom prst="bentConnector3">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3039070"/>
            <a:ext cx="3559308" cy="2308324"/>
          </a:xfrm>
          <a:prstGeom prst="rect">
            <a:avLst/>
          </a:prstGeom>
          <a:noFill/>
        </p:spPr>
        <p:txBody>
          <a:bodyPr wrap="none" rtlCol="0">
            <a:spAutoFit/>
          </a:bodyPr>
          <a:lstStyle/>
          <a:p>
            <a:r>
              <a:rPr lang="en-US" dirty="0"/>
              <a:t>Use</a:t>
            </a:r>
          </a:p>
          <a:p>
            <a:r>
              <a:rPr lang="en-US" dirty="0"/>
              <a:t>Energy and </a:t>
            </a:r>
          </a:p>
          <a:p>
            <a:r>
              <a:rPr lang="en-US" dirty="0"/>
              <a:t>Material Resources</a:t>
            </a:r>
          </a:p>
          <a:p>
            <a:r>
              <a:rPr lang="en-US" dirty="0"/>
              <a:t>  causes</a:t>
            </a:r>
          </a:p>
          <a:p>
            <a:pPr marL="461963" indent="-288925">
              <a:buFont typeface="Wingdings" pitchFamily="2" charset="2"/>
              <a:buChar char="Ø"/>
            </a:pPr>
            <a:r>
              <a:rPr lang="en-US" dirty="0"/>
              <a:t>Land use change</a:t>
            </a:r>
          </a:p>
          <a:p>
            <a:pPr marL="461963" indent="-288925">
              <a:buFont typeface="Wingdings" pitchFamily="2" charset="2"/>
              <a:buChar char="Ø"/>
            </a:pPr>
            <a:r>
              <a:rPr lang="en-US" dirty="0"/>
              <a:t>Habitat loss</a:t>
            </a:r>
          </a:p>
          <a:p>
            <a:pPr marL="461963" indent="-288925">
              <a:buFont typeface="Wingdings" pitchFamily="2" charset="2"/>
              <a:buChar char="Ø"/>
            </a:pPr>
            <a:r>
              <a:rPr lang="en-US" dirty="0"/>
              <a:t>Deforestation</a:t>
            </a:r>
          </a:p>
          <a:p>
            <a:pPr marL="461963" indent="-288925">
              <a:buFont typeface="Wingdings" pitchFamily="2" charset="2"/>
              <a:buChar char="Ø"/>
            </a:pPr>
            <a:r>
              <a:rPr lang="en-US" dirty="0"/>
              <a:t>Alter biogeochemical cycles</a:t>
            </a:r>
          </a:p>
        </p:txBody>
      </p:sp>
      <p:grpSp>
        <p:nvGrpSpPr>
          <p:cNvPr id="16" name="Group 15"/>
          <p:cNvGrpSpPr/>
          <p:nvPr/>
        </p:nvGrpSpPr>
        <p:grpSpPr>
          <a:xfrm>
            <a:off x="1371600" y="5058105"/>
            <a:ext cx="4294255" cy="1754326"/>
            <a:chOff x="1371600" y="5058105"/>
            <a:chExt cx="4294255" cy="1754326"/>
          </a:xfrm>
        </p:grpSpPr>
        <p:sp>
          <p:nvSpPr>
            <p:cNvPr id="9" name="TextBox 8"/>
            <p:cNvSpPr txBox="1"/>
            <p:nvPr/>
          </p:nvSpPr>
          <p:spPr>
            <a:xfrm>
              <a:off x="1371600" y="5058105"/>
              <a:ext cx="2090637" cy="1754326"/>
            </a:xfrm>
            <a:prstGeom prst="rect">
              <a:avLst/>
            </a:prstGeom>
            <a:noFill/>
          </p:spPr>
          <p:txBody>
            <a:bodyPr wrap="none" rtlCol="0">
              <a:spAutoFit/>
            </a:bodyPr>
            <a:lstStyle/>
            <a:p>
              <a:r>
                <a:rPr lang="en-US" dirty="0"/>
                <a:t>Climate Change</a:t>
              </a:r>
            </a:p>
            <a:p>
              <a:r>
                <a:rPr lang="en-US" dirty="0"/>
                <a:t>Eutrophication</a:t>
              </a:r>
            </a:p>
            <a:p>
              <a:r>
                <a:rPr lang="en-US" dirty="0"/>
                <a:t>Acid precipitation</a:t>
              </a:r>
            </a:p>
            <a:p>
              <a:r>
                <a:rPr lang="en-US" dirty="0"/>
                <a:t>Ozone Depletion</a:t>
              </a:r>
            </a:p>
            <a:p>
              <a:r>
                <a:rPr lang="en-US" dirty="0"/>
                <a:t>Smog</a:t>
              </a:r>
            </a:p>
            <a:p>
              <a:r>
                <a:rPr lang="en-US" dirty="0"/>
                <a:t>…</a:t>
              </a:r>
            </a:p>
          </p:txBody>
        </p:sp>
        <p:cxnSp>
          <p:nvCxnSpPr>
            <p:cNvPr id="11" name="Elbow Connector 10"/>
            <p:cNvCxnSpPr>
              <a:stCxn id="8" idx="2"/>
            </p:cNvCxnSpPr>
            <p:nvPr/>
          </p:nvCxnSpPr>
          <p:spPr>
            <a:xfrm rot="5400000">
              <a:off x="4482092" y="4751504"/>
              <a:ext cx="587873" cy="177965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19600" y="6019800"/>
              <a:ext cx="1091966" cy="369332"/>
            </a:xfrm>
            <a:prstGeom prst="rect">
              <a:avLst/>
            </a:prstGeom>
            <a:noFill/>
          </p:spPr>
          <p:txBody>
            <a:bodyPr wrap="none" rtlCol="0">
              <a:spAutoFit/>
            </a:bodyPr>
            <a:lstStyle/>
            <a:p>
              <a:r>
                <a:rPr lang="en-US" dirty="0"/>
                <a:t>Leads to</a:t>
              </a:r>
            </a:p>
          </p:txBody>
        </p:sp>
      </p:grpSp>
    </p:spTree>
    <p:extLst>
      <p:ext uri="{BB962C8B-B14F-4D97-AF65-F5344CB8AC3E}">
        <p14:creationId xmlns:p14="http://schemas.microsoft.com/office/powerpoint/2010/main" val="37411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4525963"/>
          </a:xfrm>
        </p:spPr>
        <p:txBody>
          <a:bodyPr>
            <a:normAutofit/>
          </a:bodyPr>
          <a:lstStyle/>
          <a:p>
            <a:pPr marL="109728" indent="0">
              <a:buNone/>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The gross national product does not allow for the health of our children, the quality of their education or the joy of their play. It does not include the beauty of our poetry or the strength of our marriages, the intelligence of our public debate or the integrity of public officials. It measures neither our wit nor our courage, neither our wisdom nor our learning, neither our compassion nor our devotion to our country, it measures everything, in short, except that which makes life worthwhile.</a:t>
            </a:r>
            <a:r>
              <a:rPr lang="en-US" dirty="0">
                <a:latin typeface="Times New Roman" panose="02020603050405020304" pitchFamily="18" charset="0"/>
                <a:cs typeface="Times New Roman" panose="02020603050405020304" pitchFamily="18" charset="0"/>
              </a:rPr>
              <a:t>”</a:t>
            </a:r>
          </a:p>
          <a:p>
            <a:pPr marL="109728"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Robert F. Kennedy</a:t>
            </a:r>
            <a:r>
              <a:rPr lang="en-US" dirty="0">
                <a:latin typeface="Times New Roman" panose="02020603050405020304" pitchFamily="18" charset="0"/>
                <a:cs typeface="Times New Roman" panose="02020603050405020304" pitchFamily="18" charset="0"/>
              </a:rPr>
              <a:t>, 1968 </a:t>
            </a:r>
          </a:p>
          <a:p>
            <a:pPr marL="109728"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991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forward</a:t>
            </a:r>
          </a:p>
        </p:txBody>
      </p:sp>
      <p:sp>
        <p:nvSpPr>
          <p:cNvPr id="3" name="Content Placeholder 2"/>
          <p:cNvSpPr>
            <a:spLocks noGrp="1"/>
          </p:cNvSpPr>
          <p:nvPr>
            <p:ph sz="quarter" idx="1"/>
          </p:nvPr>
        </p:nvSpPr>
        <p:spPr/>
        <p:txBody>
          <a:bodyPr>
            <a:normAutofit lnSpcReduction="10000"/>
          </a:bodyPr>
          <a:lstStyle/>
          <a:p>
            <a:r>
              <a:rPr lang="en-US" dirty="0"/>
              <a:t>Market corrections for externalities</a:t>
            </a:r>
          </a:p>
          <a:p>
            <a:r>
              <a:rPr lang="en-US" dirty="0"/>
              <a:t>Ecosystem Services now guiding policy decisions</a:t>
            </a:r>
          </a:p>
          <a:p>
            <a:r>
              <a:rPr lang="en-US" dirty="0"/>
              <a:t>Consider other “quality of life indicators”</a:t>
            </a:r>
          </a:p>
          <a:p>
            <a:pPr lvl="1"/>
            <a:r>
              <a:rPr lang="en-US" dirty="0"/>
              <a:t>Genuine Progress Index</a:t>
            </a:r>
          </a:p>
          <a:p>
            <a:pPr lvl="1"/>
            <a:r>
              <a:rPr lang="en-US" dirty="0"/>
              <a:t>Index of Sustainable Economic Welfare</a:t>
            </a:r>
          </a:p>
          <a:p>
            <a:pPr lvl="1"/>
            <a:r>
              <a:rPr lang="en-US" dirty="0"/>
              <a:t>Human Development Index</a:t>
            </a:r>
          </a:p>
          <a:p>
            <a:pPr lvl="1"/>
            <a:r>
              <a:rPr lang="en-US" dirty="0"/>
              <a:t>Gross Happiness Index</a:t>
            </a:r>
          </a:p>
          <a:p>
            <a:endParaRPr lang="en-US" dirty="0"/>
          </a:p>
          <a:p>
            <a:endParaRPr lang="en-US" dirty="0"/>
          </a:p>
          <a:p>
            <a:endParaRPr lang="en-US" dirty="0"/>
          </a:p>
          <a:p>
            <a:r>
              <a:rPr lang="en-US" dirty="0"/>
              <a:t>But the mindset of unlimited growth is deeply embedded – and flawed</a:t>
            </a:r>
          </a:p>
          <a:p>
            <a:pPr lvl="1"/>
            <a:endParaRPr lang="en-US" dirty="0"/>
          </a:p>
        </p:txBody>
      </p:sp>
    </p:spTree>
    <p:extLst>
      <p:ext uri="{BB962C8B-B14F-4D97-AF65-F5344CB8AC3E}">
        <p14:creationId xmlns:p14="http://schemas.microsoft.com/office/powerpoint/2010/main" val="243757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sz="3600" dirty="0"/>
              <a:t>Similar </a:t>
            </a:r>
            <a:r>
              <a:rPr lang="en-US" sz="3600"/>
              <a:t>to an </a:t>
            </a:r>
            <a:r>
              <a:rPr lang="en-US" sz="3600" dirty="0"/>
              <a:t>Ecosystem</a:t>
            </a:r>
            <a:br>
              <a:rPr lang="en-US" sz="3600" dirty="0"/>
            </a:br>
            <a:r>
              <a:rPr lang="en-US" sz="3600" dirty="0"/>
              <a:t>Regenerative economy</a:t>
            </a:r>
            <a:endParaRPr lang="en-US" sz="2000" dirty="0"/>
          </a:p>
        </p:txBody>
      </p:sp>
      <p:sp>
        <p:nvSpPr>
          <p:cNvPr id="3" name="Rectangle 2"/>
          <p:cNvSpPr/>
          <p:nvPr/>
        </p:nvSpPr>
        <p:spPr>
          <a:xfrm>
            <a:off x="990600" y="1534180"/>
            <a:ext cx="6553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ucida Sans Unicode"/>
                <a:ea typeface="+mn-ea"/>
                <a:cs typeface="+mn-cs"/>
              </a:rPr>
              <a:t>Input, Output, and System Dynamics</a:t>
            </a:r>
          </a:p>
        </p:txBody>
      </p:sp>
      <p:grpSp>
        <p:nvGrpSpPr>
          <p:cNvPr id="9" name="Group 8"/>
          <p:cNvGrpSpPr/>
          <p:nvPr/>
        </p:nvGrpSpPr>
        <p:grpSpPr>
          <a:xfrm>
            <a:off x="1295400" y="2438400"/>
            <a:ext cx="7391400" cy="4267200"/>
            <a:chOff x="1295400" y="2438400"/>
            <a:chExt cx="7391400" cy="426720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371600" y="2438400"/>
              <a:ext cx="7315200" cy="4267200"/>
            </a:xfrm>
            <a:prstGeom prst="rect">
              <a:avLst/>
            </a:prstGeom>
          </p:spPr>
        </p:pic>
        <p:sp>
          <p:nvSpPr>
            <p:cNvPr id="5" name="TextBox 4"/>
            <p:cNvSpPr txBox="1"/>
            <p:nvPr/>
          </p:nvSpPr>
          <p:spPr>
            <a:xfrm>
              <a:off x="12954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1.</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p:cNvSpPr txBox="1"/>
            <p:nvPr/>
          </p:nvSpPr>
          <p:spPr>
            <a:xfrm>
              <a:off x="55626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2.</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7" name="TextBox 6"/>
            <p:cNvSpPr txBox="1"/>
            <p:nvPr/>
          </p:nvSpPr>
          <p:spPr>
            <a:xfrm>
              <a:off x="1828800" y="2514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4.</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TextBox 7"/>
            <p:cNvSpPr txBox="1"/>
            <p:nvPr/>
          </p:nvSpPr>
          <p:spPr>
            <a:xfrm>
              <a:off x="4800600" y="2480846"/>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3.</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grpSp>
      <p:sp>
        <p:nvSpPr>
          <p:cNvPr id="11" name="TextBox 10">
            <a:extLst>
              <a:ext uri="{FF2B5EF4-FFF2-40B4-BE49-F238E27FC236}">
                <a16:creationId xmlns:a16="http://schemas.microsoft.com/office/drawing/2014/main" id="{11748A36-22F9-4CE2-9D44-1852A1943249}"/>
              </a:ext>
            </a:extLst>
          </p:cNvPr>
          <p:cNvSpPr txBox="1"/>
          <p:nvPr/>
        </p:nvSpPr>
        <p:spPr>
          <a:xfrm>
            <a:off x="106630" y="6474023"/>
            <a:ext cx="3800528" cy="307777"/>
          </a:xfrm>
          <a:prstGeom prst="rect">
            <a:avLst/>
          </a:prstGeom>
          <a:noFill/>
        </p:spPr>
        <p:txBody>
          <a:bodyPr wrap="none" rtlCol="0">
            <a:spAutoFit/>
          </a:bodyPr>
          <a:lstStyle/>
          <a:p>
            <a:r>
              <a:rPr lang="en-US" sz="1400" dirty="0" err="1"/>
              <a:t>Fath</a:t>
            </a:r>
            <a:r>
              <a:rPr lang="en-US" sz="1400" dirty="0"/>
              <a:t> et al. 2019. </a:t>
            </a:r>
            <a:r>
              <a:rPr lang="en-US" sz="1400" i="1" dirty="0"/>
              <a:t>Global Transitions</a:t>
            </a:r>
            <a:r>
              <a:rPr lang="en-US" sz="1400" dirty="0"/>
              <a:t>. 1, 15–27.</a:t>
            </a:r>
          </a:p>
        </p:txBody>
      </p:sp>
    </p:spTree>
    <p:extLst>
      <p:ext uri="{BB962C8B-B14F-4D97-AF65-F5344CB8AC3E}">
        <p14:creationId xmlns:p14="http://schemas.microsoft.com/office/powerpoint/2010/main" val="15447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flection of buildings in a puddle&#10;&#10;Description automatically generated">
            <a:extLst>
              <a:ext uri="{FF2B5EF4-FFF2-40B4-BE49-F238E27FC236}">
                <a16:creationId xmlns:a16="http://schemas.microsoft.com/office/drawing/2014/main" id="{A5F18D31-63F5-F7DB-EDEF-512FB0E63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43000" y="857250"/>
            <a:ext cx="6858000" cy="5143500"/>
          </a:xfrm>
          <a:prstGeom prst="rect">
            <a:avLst/>
          </a:prstGeom>
        </p:spPr>
      </p:pic>
    </p:spTree>
    <p:extLst>
      <p:ext uri="{BB962C8B-B14F-4D97-AF65-F5344CB8AC3E}">
        <p14:creationId xmlns:p14="http://schemas.microsoft.com/office/powerpoint/2010/main" val="1473990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map of a city&#10;&#10;Description automatically generated">
            <a:extLst>
              <a:ext uri="{FF2B5EF4-FFF2-40B4-BE49-F238E27FC236}">
                <a16:creationId xmlns:a16="http://schemas.microsoft.com/office/drawing/2014/main" id="{C06BAFF2-509D-2E3A-7ABE-B8EA3B3FD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1598"/>
            <a:ext cx="6858000" cy="5143500"/>
          </a:xfrm>
          <a:prstGeom prst="rect">
            <a:avLst/>
          </a:prstGeom>
        </p:spPr>
      </p:pic>
      <p:sp>
        <p:nvSpPr>
          <p:cNvPr id="21" name="TextBox 6">
            <a:extLst>
              <a:ext uri="{FF2B5EF4-FFF2-40B4-BE49-F238E27FC236}">
                <a16:creationId xmlns:a16="http://schemas.microsoft.com/office/drawing/2014/main" id="{69357A58-2E96-3D50-02C6-3513B0F4064B}"/>
              </a:ext>
            </a:extLst>
          </p:cNvPr>
          <p:cNvSpPr txBox="1">
            <a:spLocks noChangeArrowheads="1"/>
          </p:cNvSpPr>
          <p:nvPr/>
        </p:nvSpPr>
        <p:spPr bwMode="auto">
          <a:xfrm>
            <a:off x="6666561" y="5302601"/>
            <a:ext cx="2477440" cy="1027204"/>
          </a:xfrm>
          <a:prstGeom prst="rect">
            <a:avLst/>
          </a:prstGeom>
          <a:solidFill>
            <a:schemeClr val="accent1">
              <a:alpha val="85000"/>
            </a:schemeClr>
          </a:solidFill>
          <a:ln w="9525">
            <a:noFill/>
            <a:miter lim="800000"/>
            <a:headEnd/>
            <a:tailEnd/>
          </a:ln>
        </p:spPr>
        <p:txBody>
          <a:bodyPr wrap="square">
            <a:spAutoFit/>
          </a:bodyPr>
          <a:lstStyle/>
          <a:p>
            <a:pPr algn="ctr"/>
            <a:r>
              <a:rPr lang="en-US" sz="2025" b="1" dirty="0"/>
              <a:t>THANK YOU FOR YOUR ATTENTION</a:t>
            </a:r>
          </a:p>
        </p:txBody>
      </p:sp>
    </p:spTree>
    <p:extLst>
      <p:ext uri="{BB962C8B-B14F-4D97-AF65-F5344CB8AC3E}">
        <p14:creationId xmlns:p14="http://schemas.microsoft.com/office/powerpoint/2010/main" val="139287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4114800" y="1364456"/>
            <a:ext cx="4800600" cy="3786188"/>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4065173" y="3358225"/>
            <a:ext cx="573773" cy="49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83874"/>
            <a:ext cx="7696200" cy="912585"/>
          </a:xfrm>
        </p:spPr>
        <p:txBody>
          <a:bodyPr>
            <a:noAutofit/>
          </a:bodyPr>
          <a:lstStyle/>
          <a:p>
            <a:r>
              <a:rPr lang="en-US" sz="2800" dirty="0"/>
              <a:t>Environmental (and Social) problems are symptoms of deeper failures</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075" y="4672792"/>
            <a:ext cx="1992423" cy="132795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2398" y="2396197"/>
            <a:ext cx="1440820" cy="1080614"/>
          </a:xfrm>
          <a:prstGeom prst="rect">
            <a:avLst/>
          </a:prstGeom>
        </p:spPr>
      </p:pic>
      <p:sp>
        <p:nvSpPr>
          <p:cNvPr id="10" name="TextBox 9"/>
          <p:cNvSpPr txBox="1"/>
          <p:nvPr/>
        </p:nvSpPr>
        <p:spPr>
          <a:xfrm>
            <a:off x="6097386" y="5703246"/>
            <a:ext cx="1107996" cy="300082"/>
          </a:xfrm>
          <a:prstGeom prst="rect">
            <a:avLst/>
          </a:prstGeom>
          <a:noFill/>
        </p:spPr>
        <p:txBody>
          <a:bodyPr wrap="none" rtlCol="0">
            <a:spAutoFit/>
          </a:bodyPr>
          <a:lstStyle/>
          <a:p>
            <a:r>
              <a:rPr lang="en-US" sz="1350" dirty="0">
                <a:solidFill>
                  <a:schemeClr val="bg1"/>
                </a:solidFill>
                <a:latin typeface="Times New Roman" panose="02020603050405020304" pitchFamily="18" charset="0"/>
                <a:cs typeface="Times New Roman" panose="02020603050405020304" pitchFamily="18" charset="0"/>
              </a:rPr>
              <a:t>Sea level rise</a:t>
            </a:r>
          </a:p>
        </p:txBody>
      </p:sp>
      <p:sp>
        <p:nvSpPr>
          <p:cNvPr id="12" name="Rectangle 11"/>
          <p:cNvSpPr/>
          <p:nvPr/>
        </p:nvSpPr>
        <p:spPr>
          <a:xfrm>
            <a:off x="4512293" y="3419477"/>
            <a:ext cx="400529" cy="430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3231022" y="1364457"/>
            <a:ext cx="2379203" cy="1078706"/>
            <a:chOff x="4308030" y="676275"/>
            <a:chExt cx="3172270" cy="1438275"/>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8030" y="676275"/>
              <a:ext cx="3172270" cy="1438275"/>
            </a:xfrm>
            <a:prstGeom prst="rect">
              <a:avLst/>
            </a:prstGeom>
          </p:spPr>
        </p:pic>
        <p:sp>
          <p:nvSpPr>
            <p:cNvPr id="13" name="TextBox 12"/>
            <p:cNvSpPr txBox="1"/>
            <p:nvPr/>
          </p:nvSpPr>
          <p:spPr>
            <a:xfrm>
              <a:off x="4692998" y="714895"/>
              <a:ext cx="1355500" cy="400109"/>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Soil erosion</a:t>
              </a:r>
            </a:p>
          </p:txBody>
        </p:sp>
      </p:grpSp>
      <p:grpSp>
        <p:nvGrpSpPr>
          <p:cNvPr id="16" name="Group 15"/>
          <p:cNvGrpSpPr/>
          <p:nvPr/>
        </p:nvGrpSpPr>
        <p:grpSpPr>
          <a:xfrm>
            <a:off x="7449092" y="4075646"/>
            <a:ext cx="1706512" cy="1214037"/>
            <a:chOff x="9932122" y="4291194"/>
            <a:chExt cx="2275349" cy="1618715"/>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2122" y="4291194"/>
              <a:ext cx="2275349" cy="1592390"/>
            </a:xfrm>
            <a:prstGeom prst="rect">
              <a:avLst/>
            </a:prstGeom>
          </p:spPr>
        </p:pic>
        <p:sp>
          <p:nvSpPr>
            <p:cNvPr id="14" name="TextBox 13"/>
            <p:cNvSpPr txBox="1"/>
            <p:nvPr/>
          </p:nvSpPr>
          <p:spPr>
            <a:xfrm>
              <a:off x="10253239" y="5509800"/>
              <a:ext cx="1721154" cy="400109"/>
            </a:xfrm>
            <a:prstGeom prst="rect">
              <a:avLst/>
            </a:prstGeom>
            <a:noFill/>
          </p:spPr>
          <p:txBody>
            <a:bodyPr wrap="none" rtlCol="0">
              <a:spAutoFit/>
            </a:bodyPr>
            <a:lstStyle/>
            <a:p>
              <a:r>
                <a:rPr lang="en-US" sz="1350" dirty="0">
                  <a:solidFill>
                    <a:srgbClr val="FFC000"/>
                  </a:solidFill>
                  <a:latin typeface="Times New Roman" panose="02020603050405020304" pitchFamily="18" charset="0"/>
                  <a:cs typeface="Times New Roman" panose="02020603050405020304" pitchFamily="18" charset="0"/>
                </a:rPr>
                <a:t>Water pollution</a:t>
              </a:r>
            </a:p>
          </p:txBody>
        </p:sp>
      </p:grpSp>
      <p:sp>
        <p:nvSpPr>
          <p:cNvPr id="15" name="TextBox 14"/>
          <p:cNvSpPr txBox="1"/>
          <p:nvPr/>
        </p:nvSpPr>
        <p:spPr>
          <a:xfrm>
            <a:off x="183831" y="1932325"/>
            <a:ext cx="2087543" cy="317009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Are mostly symptoms of a deeper flawed relationship with nature and ourselves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Today’s problems were yesterday’s solutions</a:t>
            </a:r>
          </a:p>
        </p:txBody>
      </p:sp>
      <p:grpSp>
        <p:nvGrpSpPr>
          <p:cNvPr id="17" name="Group 16"/>
          <p:cNvGrpSpPr/>
          <p:nvPr/>
        </p:nvGrpSpPr>
        <p:grpSpPr>
          <a:xfrm>
            <a:off x="2232536" y="3333604"/>
            <a:ext cx="2286000" cy="1714500"/>
            <a:chOff x="2968390" y="3356800"/>
            <a:chExt cx="3048000" cy="2286000"/>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68390" y="3356800"/>
              <a:ext cx="3048000" cy="2286000"/>
            </a:xfrm>
            <a:prstGeom prst="rect">
              <a:avLst/>
            </a:prstGeom>
          </p:spPr>
        </p:pic>
        <p:sp>
          <p:nvSpPr>
            <p:cNvPr id="11" name="TextBox 10"/>
            <p:cNvSpPr txBox="1"/>
            <p:nvPr/>
          </p:nvSpPr>
          <p:spPr>
            <a:xfrm>
              <a:off x="3632201" y="3376373"/>
              <a:ext cx="1829389" cy="400109"/>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Toxins and waste</a:t>
              </a:r>
            </a:p>
          </p:txBody>
        </p:sp>
      </p:grpSp>
    </p:spTree>
    <p:extLst>
      <p:ext uri="{BB962C8B-B14F-4D97-AF65-F5344CB8AC3E}">
        <p14:creationId xmlns:p14="http://schemas.microsoft.com/office/powerpoint/2010/main" val="5674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environmental resources have been poorly conserved in the past? </a:t>
            </a:r>
          </a:p>
        </p:txBody>
      </p:sp>
      <p:sp>
        <p:nvSpPr>
          <p:cNvPr id="3" name="Content Placeholder 2"/>
          <p:cNvSpPr>
            <a:spLocks noGrp="1"/>
          </p:cNvSpPr>
          <p:nvPr>
            <p:ph sz="quarter" idx="1"/>
          </p:nvPr>
        </p:nvSpPr>
        <p:spPr/>
        <p:txBody>
          <a:bodyPr>
            <a:normAutofit fontScale="85000" lnSpcReduction="20000"/>
          </a:bodyPr>
          <a:lstStyle/>
          <a:p>
            <a:pPr marL="514350" indent="-514350">
              <a:buFont typeface="+mj-lt"/>
              <a:buAutoNum type="arabicPeriod"/>
            </a:pPr>
            <a:r>
              <a:rPr lang="en-US" i="1" dirty="0"/>
              <a:t>Nature’s rate of return of ecosystem services leads us to over exploitation</a:t>
            </a:r>
          </a:p>
          <a:p>
            <a:pPr marL="971550" lvl="1" indent="-514350"/>
            <a:r>
              <a:rPr lang="en-US" dirty="0"/>
              <a:t>Living off the flow is too slow, for how we want to grow</a:t>
            </a:r>
          </a:p>
          <a:p>
            <a:pPr marL="971550" lvl="1" indent="-514350"/>
            <a:r>
              <a:rPr lang="en-US" dirty="0"/>
              <a:t>Poor understanding of growth, exponential growth</a:t>
            </a:r>
          </a:p>
          <a:p>
            <a:pPr marL="514350" indent="-514350">
              <a:buFont typeface="+mj-lt"/>
              <a:buAutoNum type="arabicPeriod"/>
            </a:pPr>
            <a:r>
              <a:rPr lang="en-US" i="1" dirty="0"/>
              <a:t>Externalities – distort the prices and price signals</a:t>
            </a:r>
          </a:p>
          <a:p>
            <a:pPr marL="914400" lvl="1" indent="-514350"/>
            <a:r>
              <a:rPr lang="en-US" dirty="0"/>
              <a:t>Indirect cost not paid for by producer and consumer as part of a transaction</a:t>
            </a:r>
          </a:p>
          <a:p>
            <a:pPr marL="914400" lvl="1" indent="-514350"/>
            <a:r>
              <a:rPr lang="en-US" dirty="0"/>
              <a:t>When a decision (for example, to pollute the atmosphere) causes costs or benefits to individuals or groups other than the person making the decision</a:t>
            </a:r>
            <a:endParaRPr lang="en-US" i="1" dirty="0"/>
          </a:p>
          <a:p>
            <a:pPr marL="514350" indent="-514350">
              <a:buFont typeface="+mj-lt"/>
              <a:buAutoNum type="arabicPeriod"/>
            </a:pPr>
            <a:r>
              <a:rPr lang="en-US" i="1" dirty="0"/>
              <a:t>Pressure for resource consumption</a:t>
            </a:r>
          </a:p>
          <a:p>
            <a:pPr marL="914400" lvl="1" indent="-514350"/>
            <a:r>
              <a:rPr lang="en-US" dirty="0"/>
              <a:t>Economic and institutional growth paradigm</a:t>
            </a:r>
          </a:p>
          <a:p>
            <a:pPr marL="914400" lvl="1" indent="-514350"/>
            <a:r>
              <a:rPr lang="en-US" dirty="0"/>
              <a:t>Victor </a:t>
            </a:r>
            <a:r>
              <a:rPr lang="en-US" dirty="0" err="1"/>
              <a:t>Lebow</a:t>
            </a:r>
            <a:r>
              <a:rPr lang="en-US" dirty="0"/>
              <a:t> (1955): our enormously productive economy demands that we make consumption our way of life, that we convert the buying and use of goods into rituals, that we seek our spiritual satisfactions, our ego satisfactions, in consumption</a:t>
            </a:r>
            <a:endParaRPr lang="en-US" sz="2400" dirty="0"/>
          </a:p>
          <a:p>
            <a:pPr marL="914400" lvl="1" indent="-514350"/>
            <a:r>
              <a:rPr lang="en-US" dirty="0"/>
              <a:t>Marketing</a:t>
            </a:r>
          </a:p>
        </p:txBody>
      </p:sp>
    </p:spTree>
    <p:extLst>
      <p:ext uri="{BB962C8B-B14F-4D97-AF65-F5344CB8AC3E}">
        <p14:creationId xmlns:p14="http://schemas.microsoft.com/office/powerpoint/2010/main" val="193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1. “Low” growth rate leads to over exploitation</a:t>
            </a:r>
            <a:endParaRPr lang="en-US" dirty="0"/>
          </a:p>
        </p:txBody>
      </p:sp>
      <p:sp>
        <p:nvSpPr>
          <p:cNvPr id="3" name="Content Placeholder 2"/>
          <p:cNvSpPr>
            <a:spLocks noGrp="1"/>
          </p:cNvSpPr>
          <p:nvPr>
            <p:ph sz="quarter" idx="1"/>
          </p:nvPr>
        </p:nvSpPr>
        <p:spPr/>
        <p:txBody>
          <a:bodyPr/>
          <a:lstStyle/>
          <a:p>
            <a:r>
              <a:rPr lang="en-US" dirty="0"/>
              <a:t>Nature provides constant production of new goods and resources (through ecosystem services such as primary production).</a:t>
            </a:r>
          </a:p>
          <a:p>
            <a:r>
              <a:rPr lang="en-US" dirty="0"/>
              <a:t>If this rate of production is lower than desired, we</a:t>
            </a:r>
          </a:p>
          <a:p>
            <a:pPr lvl="1"/>
            <a:r>
              <a:rPr lang="en-US" dirty="0"/>
              <a:t>Over exploit the resources (fisheries, forests, soils)</a:t>
            </a:r>
          </a:p>
          <a:p>
            <a:pPr lvl="1"/>
            <a:r>
              <a:rPr lang="en-US"/>
              <a:t>push </a:t>
            </a:r>
            <a:r>
              <a:rPr lang="en-US" dirty="0"/>
              <a:t>the system to increase production – adding nutrients, water, protect from pests, etc.</a:t>
            </a:r>
          </a:p>
          <a:p>
            <a:pPr lvl="1"/>
            <a:endParaRPr lang="en-US" dirty="0"/>
          </a:p>
          <a:p>
            <a:r>
              <a:rPr lang="en-US" dirty="0"/>
              <a:t>Hardly occurs to us to manage our needs within this available production</a:t>
            </a:r>
          </a:p>
          <a:p>
            <a:pPr lvl="1"/>
            <a:r>
              <a:rPr lang="en-US" dirty="0"/>
              <a:t>living off the flows, not the capital</a:t>
            </a:r>
          </a:p>
        </p:txBody>
      </p:sp>
    </p:spTree>
    <p:extLst>
      <p:ext uri="{BB962C8B-B14F-4D97-AF65-F5344CB8AC3E}">
        <p14:creationId xmlns:p14="http://schemas.microsoft.com/office/powerpoint/2010/main" val="6625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Unsustainability - some drivers</a:t>
            </a:r>
          </a:p>
        </p:txBody>
      </p:sp>
      <p:sp>
        <p:nvSpPr>
          <p:cNvPr id="3" name="Content Placeholder 2"/>
          <p:cNvSpPr>
            <a:spLocks noGrp="1"/>
          </p:cNvSpPr>
          <p:nvPr>
            <p:ph sz="quarter" idx="1"/>
          </p:nvPr>
        </p:nvSpPr>
        <p:spPr/>
        <p:txBody>
          <a:bodyPr>
            <a:normAutofit/>
          </a:bodyPr>
          <a:lstStyle/>
          <a:p>
            <a:r>
              <a:rPr lang="en-US" dirty="0"/>
              <a:t>Human migration</a:t>
            </a:r>
          </a:p>
          <a:p>
            <a:pPr lvl="1"/>
            <a:r>
              <a:rPr lang="en-US" dirty="0"/>
              <a:t>Fitting in to a new area with varied ecological constraints</a:t>
            </a:r>
          </a:p>
          <a:p>
            <a:pPr lvl="2"/>
            <a:r>
              <a:rPr lang="en-US" dirty="0"/>
              <a:t>U.S. Prairies: perennial grasses, windy, </a:t>
            </a:r>
            <a:r>
              <a:rPr lang="en-US" dirty="0" err="1"/>
              <a:t>polyculture</a:t>
            </a:r>
            <a:r>
              <a:rPr lang="en-US" dirty="0"/>
              <a:t> substituted annual crops, monoculture</a:t>
            </a:r>
          </a:p>
          <a:p>
            <a:r>
              <a:rPr lang="en-US" dirty="0"/>
              <a:t>New technologies</a:t>
            </a:r>
          </a:p>
          <a:p>
            <a:pPr lvl="1"/>
            <a:r>
              <a:rPr lang="en-US" dirty="0"/>
              <a:t>Unknown environmental consequences</a:t>
            </a:r>
          </a:p>
          <a:p>
            <a:pPr lvl="1"/>
            <a:r>
              <a:rPr lang="en-US" dirty="0"/>
              <a:t>Social systems do not have the institutions on environmentally sustainable use</a:t>
            </a:r>
          </a:p>
          <a:p>
            <a:pPr lvl="1"/>
            <a:r>
              <a:rPr lang="en-US" dirty="0"/>
              <a:t>Culture may not have evolved a conservation ethic if it was unnecessary in the past (what may have worked then doesn’t work now)</a:t>
            </a:r>
          </a:p>
          <a:p>
            <a:endParaRPr lang="en-US" dirty="0"/>
          </a:p>
        </p:txBody>
      </p:sp>
    </p:spTree>
    <p:extLst>
      <p:ext uri="{BB962C8B-B14F-4D97-AF65-F5344CB8AC3E}">
        <p14:creationId xmlns:p14="http://schemas.microsoft.com/office/powerpoint/2010/main" val="22937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Unsustainability - some drivers</a:t>
            </a:r>
          </a:p>
        </p:txBody>
      </p:sp>
      <p:sp>
        <p:nvSpPr>
          <p:cNvPr id="3" name="Content Placeholder 2"/>
          <p:cNvSpPr>
            <a:spLocks noGrp="1"/>
          </p:cNvSpPr>
          <p:nvPr>
            <p:ph sz="quarter" idx="1"/>
          </p:nvPr>
        </p:nvSpPr>
        <p:spPr/>
        <p:txBody>
          <a:bodyPr>
            <a:normAutofit/>
          </a:bodyPr>
          <a:lstStyle/>
          <a:p>
            <a:r>
              <a:rPr lang="en-US" dirty="0"/>
              <a:t>Portable capital in a free market economy</a:t>
            </a:r>
          </a:p>
          <a:p>
            <a:pPr lvl="1"/>
            <a:r>
              <a:rPr lang="en-US" dirty="0"/>
              <a:t>Because the growth rate of the world economy is greater than the biological growth rate of most renewable natural resources, there are powerful economic incentives not to use renewable resources on a sustainable basis (Marten 2001, p.143).</a:t>
            </a:r>
          </a:p>
          <a:p>
            <a:endParaRPr lang="en-US" dirty="0"/>
          </a:p>
          <a:p>
            <a:r>
              <a:rPr lang="en-US" dirty="0"/>
              <a:t>Tragedy of the Commons</a:t>
            </a:r>
          </a:p>
          <a:p>
            <a:pPr lvl="1"/>
            <a:r>
              <a:rPr lang="en-US" dirty="0"/>
              <a:t>Garret Hardin (1968)</a:t>
            </a:r>
          </a:p>
          <a:p>
            <a:pPr lvl="1"/>
            <a:r>
              <a:rPr lang="en-US" dirty="0"/>
              <a:t>Benefit to the individual is greater than the loss which is shared by all</a:t>
            </a:r>
          </a:p>
          <a:p>
            <a:pPr lvl="1"/>
            <a:endParaRPr lang="en-US" dirty="0"/>
          </a:p>
          <a:p>
            <a:pPr lvl="1"/>
            <a:endParaRPr lang="en-US" dirty="0"/>
          </a:p>
        </p:txBody>
      </p:sp>
    </p:spTree>
    <p:extLst>
      <p:ext uri="{BB962C8B-B14F-4D97-AF65-F5344CB8AC3E}">
        <p14:creationId xmlns:p14="http://schemas.microsoft.com/office/powerpoint/2010/main" val="53932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srcRect/>
          <a:stretch>
            <a:fillRect/>
          </a:stretch>
        </p:blipFill>
        <p:spPr bwMode="auto">
          <a:xfrm>
            <a:off x="228600" y="76200"/>
            <a:ext cx="4064000" cy="3048000"/>
          </a:xfrm>
          <a:prstGeom prst="rect">
            <a:avLst/>
          </a:prstGeom>
          <a:noFill/>
          <a:ln w="9525">
            <a:noFill/>
            <a:miter lim="800000"/>
            <a:headEnd/>
            <a:tailEnd/>
          </a:ln>
          <a:effectLst/>
        </p:spPr>
      </p:pic>
      <p:sp>
        <p:nvSpPr>
          <p:cNvPr id="7" name="TextBox 6"/>
          <p:cNvSpPr txBox="1"/>
          <p:nvPr/>
        </p:nvSpPr>
        <p:spPr>
          <a:xfrm>
            <a:off x="4343400" y="533400"/>
            <a:ext cx="3711272" cy="461665"/>
          </a:xfrm>
          <a:prstGeom prst="rect">
            <a:avLst/>
          </a:prstGeom>
          <a:noFill/>
        </p:spPr>
        <p:txBody>
          <a:bodyPr wrap="none" rtlCol="0">
            <a:spAutoFit/>
          </a:bodyPr>
          <a:lstStyle/>
          <a:p>
            <a:r>
              <a:rPr lang="en-US" sz="2400" dirty="0"/>
              <a:t>Within carrying capacity</a:t>
            </a:r>
            <a:endParaRPr lang="en-US" dirty="0"/>
          </a:p>
        </p:txBody>
      </p:sp>
      <p:grpSp>
        <p:nvGrpSpPr>
          <p:cNvPr id="2" name="Group 1"/>
          <p:cNvGrpSpPr/>
          <p:nvPr/>
        </p:nvGrpSpPr>
        <p:grpSpPr>
          <a:xfrm>
            <a:off x="296756" y="2286000"/>
            <a:ext cx="8237644" cy="3514725"/>
            <a:chOff x="296756" y="2286000"/>
            <a:chExt cx="8237644" cy="3514725"/>
          </a:xfrm>
        </p:grpSpPr>
        <p:pic>
          <p:nvPicPr>
            <p:cNvPr id="35842" name="Picture 2"/>
            <p:cNvPicPr>
              <a:picLocks noChangeAspect="1" noChangeArrowheads="1"/>
            </p:cNvPicPr>
            <p:nvPr/>
          </p:nvPicPr>
          <p:blipFill>
            <a:blip r:embed="rId3"/>
            <a:srcRect/>
            <a:stretch>
              <a:fillRect/>
            </a:stretch>
          </p:blipFill>
          <p:spPr bwMode="auto">
            <a:xfrm>
              <a:off x="3771900" y="2286000"/>
              <a:ext cx="4762500" cy="3514725"/>
            </a:xfrm>
            <a:prstGeom prst="rect">
              <a:avLst/>
            </a:prstGeom>
            <a:noFill/>
            <a:ln w="9525">
              <a:noFill/>
              <a:miter lim="800000"/>
              <a:headEnd/>
              <a:tailEnd/>
            </a:ln>
            <a:effectLst/>
          </p:spPr>
        </p:pic>
        <p:sp>
          <p:nvSpPr>
            <p:cNvPr id="8" name="TextBox 7"/>
            <p:cNvSpPr txBox="1"/>
            <p:nvPr/>
          </p:nvSpPr>
          <p:spPr>
            <a:xfrm>
              <a:off x="296756" y="4648200"/>
              <a:ext cx="3589444" cy="461665"/>
            </a:xfrm>
            <a:prstGeom prst="rect">
              <a:avLst/>
            </a:prstGeom>
            <a:noFill/>
          </p:spPr>
          <p:txBody>
            <a:bodyPr wrap="none" rtlCol="0">
              <a:spAutoFit/>
            </a:bodyPr>
            <a:lstStyle/>
            <a:p>
              <a:r>
                <a:rPr lang="en-US" sz="2400" dirty="0"/>
                <a:t>Above carrying capacity</a:t>
              </a:r>
              <a:endParaRPr lang="en-US" dirty="0"/>
            </a:p>
          </p:txBody>
        </p:sp>
      </p:grpSp>
      <p:sp>
        <p:nvSpPr>
          <p:cNvPr id="9" name="Rectangle 8"/>
          <p:cNvSpPr/>
          <p:nvPr/>
        </p:nvSpPr>
        <p:spPr>
          <a:xfrm>
            <a:off x="152400" y="5791200"/>
            <a:ext cx="8153400" cy="1015663"/>
          </a:xfrm>
          <a:prstGeom prst="rect">
            <a:avLst/>
          </a:prstGeom>
        </p:spPr>
        <p:txBody>
          <a:bodyPr wrap="square">
            <a:spAutoFit/>
          </a:bodyPr>
          <a:lstStyle/>
          <a:p>
            <a:r>
              <a:rPr lang="en-US" sz="2000" dirty="0"/>
              <a:t>division of costs and benefits to herders is unequal: </a:t>
            </a:r>
          </a:p>
          <a:p>
            <a:r>
              <a:rPr lang="en-US" sz="2000" dirty="0"/>
              <a:t>   individual herder gains all of the advantage, </a:t>
            </a:r>
          </a:p>
          <a:p>
            <a:r>
              <a:rPr lang="en-US" sz="2000" dirty="0"/>
              <a:t>   disadvantage is shared among all herders using the pasture</a:t>
            </a:r>
          </a:p>
        </p:txBody>
      </p:sp>
      <p:pic>
        <p:nvPicPr>
          <p:cNvPr id="10" name="Picture 9"/>
          <p:cNvPicPr/>
          <p:nvPr/>
        </p:nvPicPr>
        <p:blipFill rotWithShape="1">
          <a:blip r:embed="rId4" cstate="email">
            <a:extLst>
              <a:ext uri="{28A0092B-C50C-407E-A947-70E740481C1C}">
                <a14:useLocalDpi xmlns:a14="http://schemas.microsoft.com/office/drawing/2010/main"/>
              </a:ext>
            </a:extLst>
          </a:blip>
          <a:srcRect/>
          <a:stretch/>
        </p:blipFill>
        <p:spPr bwMode="auto">
          <a:xfrm>
            <a:off x="3962400" y="2209800"/>
            <a:ext cx="4876800" cy="3352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74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ACA1B5-B14F-410D-BA4F-48D2CF3EEB43}">
  <ds:schemaRefs>
    <ds:schemaRef ds:uri="http://schemas.microsoft.com/sharepoint/v3/contenttype/forms"/>
  </ds:schemaRefs>
</ds:datastoreItem>
</file>

<file path=customXml/itemProps2.xml><?xml version="1.0" encoding="utf-8"?>
<ds:datastoreItem xmlns:ds="http://schemas.openxmlformats.org/officeDocument/2006/customXml" ds:itemID="{FA5A4EAF-B6A3-4802-AC77-816404B593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69823C-5B4D-4C93-AE5A-19528A6B255F}">
  <ds:schemaRefs>
    <ds:schemaRef ds:uri="1d73cb9e-0c2c-4a09-8eb0-28eaaf607d0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790e453-5fb7-4e38-871b-6f5636f0771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Oriel</Template>
  <TotalTime>808</TotalTime>
  <Words>1454</Words>
  <Application>Microsoft Office PowerPoint</Application>
  <PresentationFormat>On-screen Show (4:3)</PresentationFormat>
  <Paragraphs>189</Paragraphs>
  <Slides>34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Calibri</vt:lpstr>
      <vt:lpstr>Century Schoolbook</vt:lpstr>
      <vt:lpstr>Lucida Sans Unicode</vt:lpstr>
      <vt:lpstr>Times New Roman</vt:lpstr>
      <vt:lpstr>Verdana</vt:lpstr>
      <vt:lpstr>Wingdings</vt:lpstr>
      <vt:lpstr>Wingdings 2</vt:lpstr>
      <vt:lpstr>Wingdings 3</vt:lpstr>
      <vt:lpstr>Oriel</vt:lpstr>
      <vt:lpstr>Concourse</vt:lpstr>
      <vt:lpstr>We witness unsustainable human-ecosystem interactions</vt:lpstr>
      <vt:lpstr>We witness unsustainable human-ecosystem interactions</vt:lpstr>
      <vt:lpstr>Drivers of Unsustainability</vt:lpstr>
      <vt:lpstr>Environmental (and Social) problems are symptoms of deeper failures</vt:lpstr>
      <vt:lpstr>Why environmental resources have been poorly conserved in the past? </vt:lpstr>
      <vt:lpstr>1. “Low” growth rate leads to over exploitation</vt:lpstr>
      <vt:lpstr>Unsustainability - some drivers</vt:lpstr>
      <vt:lpstr>Unsustainability - some drivers</vt:lpstr>
      <vt:lpstr>PowerPoint Presentation</vt:lpstr>
      <vt:lpstr>PowerPoint Presentation</vt:lpstr>
      <vt:lpstr>Response to Tragedy of Commons</vt:lpstr>
      <vt:lpstr>Socio-ecological fragmentation Real impacts of choice of system boundaries</vt:lpstr>
      <vt:lpstr>Large inputs to agricultural and urban ecosystems</vt:lpstr>
      <vt:lpstr>Urbanization and Alienation from nature</vt:lpstr>
      <vt:lpstr>The rise and fall of complex societies</vt:lpstr>
      <vt:lpstr>PowerPoint Presentation</vt:lpstr>
      <vt:lpstr>Precautionary Principle</vt:lpstr>
      <vt:lpstr>3. Pressure for resource consumption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focus on GNP?</vt:lpstr>
      <vt:lpstr>PowerPoint Presentation</vt:lpstr>
      <vt:lpstr>Steps forward</vt:lpstr>
      <vt:lpstr>Similar to an Ecosystem Regenerative economy</vt:lpstr>
      <vt:lpstr>PowerPoint Presentation</vt:lpstr>
      <vt:lpstr>PowerPoint Presentation</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35</cp:revision>
  <dcterms:created xsi:type="dcterms:W3CDTF">2013-04-30T12:50:38Z</dcterms:created>
  <dcterms:modified xsi:type="dcterms:W3CDTF">2024-04-10T21:34:15Z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