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31" r:id="rId2"/>
    <p:sldId id="277" r:id="rId3"/>
    <p:sldId id="285" r:id="rId4"/>
    <p:sldId id="336" r:id="rId5"/>
    <p:sldId id="306" r:id="rId6"/>
    <p:sldId id="325" r:id="rId7"/>
    <p:sldId id="326" r:id="rId8"/>
    <p:sldId id="328" r:id="rId9"/>
    <p:sldId id="327" r:id="rId10"/>
    <p:sldId id="330" r:id="rId11"/>
    <p:sldId id="333" r:id="rId12"/>
    <p:sldId id="297" r:id="rId13"/>
    <p:sldId id="33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Katrňák" initials="TK" lastIdx="2" clrIdx="0">
    <p:extLst>
      <p:ext uri="{19B8F6BF-5375-455C-9EA6-DF929625EA0E}">
        <p15:presenceInfo xmlns:p15="http://schemas.microsoft.com/office/powerpoint/2012/main" userId="Tomáš Katrňá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5226" autoAdjust="0"/>
  </p:normalViewPr>
  <p:slideViewPr>
    <p:cSldViewPr>
      <p:cViewPr>
        <p:scale>
          <a:sx n="100" d="100"/>
          <a:sy n="100" d="100"/>
        </p:scale>
        <p:origin x="667"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13/02/2024</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53CB285-440E-4FB4-B114-70AC3D733C77}"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en-US" sz="2000" b="1" dirty="0" err="1"/>
              <a:t>Left</a:t>
            </a:r>
            <a:r>
              <a:rPr lang="cs-CZ" altLang="en-US" sz="2000" b="1" dirty="0"/>
              <a:t>: </a:t>
            </a:r>
            <a:r>
              <a:rPr lang="cs-CZ" altLang="en-US" sz="2000" b="1" dirty="0" err="1"/>
              <a:t>equal</a:t>
            </a:r>
            <a:r>
              <a:rPr lang="cs-CZ" altLang="en-US" sz="2000" b="1" dirty="0"/>
              <a:t> </a:t>
            </a:r>
            <a:r>
              <a:rPr lang="cs-CZ" altLang="en-US" sz="2000" b="1" dirty="0" err="1"/>
              <a:t>distribution</a:t>
            </a:r>
            <a:r>
              <a:rPr lang="cs-CZ" altLang="en-US" sz="2000" b="1" dirty="0"/>
              <a:t> </a:t>
            </a:r>
            <a:r>
              <a:rPr lang="cs-CZ" altLang="en-US" sz="2000" b="1" dirty="0" err="1"/>
              <a:t>of</a:t>
            </a:r>
            <a:r>
              <a:rPr lang="cs-CZ" altLang="en-US" sz="2000" b="1" dirty="0"/>
              <a:t> </a:t>
            </a:r>
            <a:r>
              <a:rPr lang="cs-CZ" altLang="en-US" sz="2000" b="1" dirty="0" err="1"/>
              <a:t>boxes</a:t>
            </a:r>
            <a:r>
              <a:rPr lang="cs-CZ" altLang="en-US" sz="2000" b="1" dirty="0"/>
              <a:t>, </a:t>
            </a:r>
            <a:r>
              <a:rPr lang="cs-CZ" altLang="en-US" sz="2000" b="1" dirty="0" err="1"/>
              <a:t>right</a:t>
            </a:r>
            <a:r>
              <a:rPr lang="cs-CZ" altLang="en-US" sz="2000" b="1" dirty="0"/>
              <a:t> = </a:t>
            </a:r>
            <a:r>
              <a:rPr lang="cs-CZ" altLang="en-US" sz="2000" b="1" dirty="0" err="1"/>
              <a:t>equal</a:t>
            </a:r>
            <a:r>
              <a:rPr lang="cs-CZ" altLang="en-US" sz="2000" b="1" dirty="0"/>
              <a:t> </a:t>
            </a:r>
            <a:r>
              <a:rPr lang="cs-CZ" altLang="en-US" sz="2000" b="1" dirty="0" err="1"/>
              <a:t>distribution</a:t>
            </a:r>
            <a:r>
              <a:rPr lang="cs-CZ" altLang="en-US" sz="2000" b="1" dirty="0"/>
              <a:t> </a:t>
            </a:r>
            <a:r>
              <a:rPr lang="cs-CZ" altLang="en-US" sz="2000" b="1" dirty="0" err="1"/>
              <a:t>of</a:t>
            </a:r>
            <a:r>
              <a:rPr lang="cs-CZ" altLang="en-US" sz="2000" b="1" dirty="0"/>
              <a:t> </a:t>
            </a:r>
            <a:r>
              <a:rPr lang="cs-CZ" altLang="en-US" sz="2000" b="1" dirty="0" err="1"/>
              <a:t>sightlines</a:t>
            </a:r>
            <a:r>
              <a:rPr lang="cs-CZ" altLang="en-US" sz="2000" b="1" dirty="0"/>
              <a:t>. So </a:t>
            </a:r>
            <a:r>
              <a:rPr lang="cs-CZ" altLang="en-US" sz="2000" b="1" dirty="0" err="1"/>
              <a:t>Equality</a:t>
            </a:r>
            <a:r>
              <a:rPr lang="cs-CZ" altLang="en-US" sz="2000" b="1" dirty="0"/>
              <a:t> </a:t>
            </a:r>
            <a:r>
              <a:rPr lang="cs-CZ" altLang="en-US" sz="2000" b="1" dirty="0" err="1"/>
              <a:t>is</a:t>
            </a:r>
            <a:r>
              <a:rPr lang="cs-CZ" altLang="en-US" sz="2000" b="1" dirty="0"/>
              <a:t> in </a:t>
            </a:r>
            <a:r>
              <a:rPr lang="cs-CZ" altLang="en-US" sz="2000" b="1" dirty="0" err="1"/>
              <a:t>both</a:t>
            </a:r>
            <a:r>
              <a:rPr lang="cs-CZ" altLang="en-US" sz="2000" b="1" dirty="0"/>
              <a:t> </a:t>
            </a:r>
            <a:r>
              <a:rPr lang="cs-CZ" altLang="en-US" sz="2000" b="1" dirty="0" err="1"/>
              <a:t>cases</a:t>
            </a:r>
            <a:r>
              <a:rPr lang="cs-CZ" altLang="en-US" sz="2000" b="1" dirty="0"/>
              <a:t>!!! But </a:t>
            </a:r>
            <a:r>
              <a:rPr lang="cs-CZ" altLang="en-US" sz="2000" b="1" dirty="0" err="1"/>
              <a:t>correct</a:t>
            </a:r>
            <a:r>
              <a:rPr lang="cs-CZ" altLang="en-US" sz="2000" b="1" dirty="0"/>
              <a:t> (</a:t>
            </a:r>
            <a:r>
              <a:rPr lang="cs-CZ" altLang="en-US" sz="2000" b="1" dirty="0" err="1"/>
              <a:t>from</a:t>
            </a:r>
            <a:r>
              <a:rPr lang="cs-CZ" altLang="en-US" sz="2000" b="1" dirty="0"/>
              <a:t> </a:t>
            </a:r>
            <a:r>
              <a:rPr lang="cs-CZ" altLang="en-US" sz="2000" b="1" dirty="0" err="1"/>
              <a:t>the</a:t>
            </a:r>
            <a:r>
              <a:rPr lang="cs-CZ" altLang="en-US" sz="2000" b="1" dirty="0"/>
              <a:t> case </a:t>
            </a:r>
            <a:r>
              <a:rPr lang="cs-CZ" altLang="en-US" sz="2000" b="1" dirty="0" err="1"/>
              <a:t>of</a:t>
            </a:r>
            <a:r>
              <a:rPr lang="cs-CZ" altLang="en-US" sz="2000" b="1" dirty="0"/>
              <a:t> </a:t>
            </a:r>
            <a:r>
              <a:rPr lang="cs-CZ" altLang="en-US" sz="2000" b="1" dirty="0" err="1"/>
              <a:t>watching</a:t>
            </a:r>
            <a:r>
              <a:rPr lang="cs-CZ" altLang="en-US" sz="2000" b="1" dirty="0"/>
              <a:t> a baseball game) </a:t>
            </a:r>
            <a:r>
              <a:rPr lang="cs-CZ" altLang="en-US" sz="2000" b="1" dirty="0" err="1"/>
              <a:t>is</a:t>
            </a:r>
            <a:r>
              <a:rPr lang="cs-CZ" altLang="en-US" sz="2000" b="1" dirty="0"/>
              <a:t> </a:t>
            </a:r>
            <a:r>
              <a:rPr lang="cs-CZ" altLang="en-US" sz="2000" b="1" dirty="0" err="1"/>
              <a:t>right</a:t>
            </a:r>
            <a:r>
              <a:rPr lang="cs-CZ" altLang="en-US" sz="2000" b="1" dirty="0"/>
              <a:t> panel! </a:t>
            </a:r>
            <a:r>
              <a:rPr lang="cs-CZ" altLang="en-US" sz="2000" b="1" dirty="0" err="1"/>
              <a:t>Sightline</a:t>
            </a:r>
            <a:r>
              <a:rPr lang="cs-CZ" altLang="en-US" sz="2000" b="1" dirty="0"/>
              <a:t> not </a:t>
            </a:r>
            <a:r>
              <a:rPr lang="cs-CZ" altLang="en-US" sz="2000" b="1" dirty="0" err="1"/>
              <a:t>boxes</a:t>
            </a:r>
            <a:r>
              <a:rPr lang="cs-CZ" altLang="en-US" sz="2000" b="1" dirty="0"/>
              <a:t>!</a:t>
            </a:r>
          </a:p>
          <a:p>
            <a:r>
              <a:rPr lang="cs-CZ" altLang="en-US" sz="2000" b="1" dirty="0" err="1"/>
              <a:t>Equality</a:t>
            </a:r>
            <a:r>
              <a:rPr lang="cs-CZ" altLang="en-US" sz="2000" b="1" dirty="0"/>
              <a:t> </a:t>
            </a:r>
            <a:r>
              <a:rPr lang="cs-CZ" altLang="en-US" sz="2000" b="1" dirty="0" err="1"/>
              <a:t>is</a:t>
            </a:r>
            <a:r>
              <a:rPr lang="cs-CZ" altLang="en-US" sz="2000" b="1" dirty="0"/>
              <a:t> </a:t>
            </a:r>
            <a:r>
              <a:rPr lang="cs-CZ" altLang="en-US" sz="2000" b="1" dirty="0" err="1"/>
              <a:t>inferior</a:t>
            </a:r>
            <a:r>
              <a:rPr lang="cs-CZ" altLang="en-US" sz="2000" b="1" dirty="0"/>
              <a:t> to </a:t>
            </a:r>
            <a:r>
              <a:rPr lang="cs-CZ" altLang="en-US" sz="2000" b="1" dirty="0" err="1"/>
              <a:t>Equity</a:t>
            </a:r>
            <a:r>
              <a:rPr lang="cs-CZ" altLang="en-US" sz="2000" b="1" dirty="0"/>
              <a:t>! </a:t>
            </a:r>
            <a:r>
              <a:rPr lang="cs-CZ" altLang="en-US" sz="2000" b="1" dirty="0" err="1"/>
              <a:t>Equality</a:t>
            </a:r>
            <a:r>
              <a:rPr lang="cs-CZ" altLang="en-US" sz="2000" b="1" dirty="0"/>
              <a:t> </a:t>
            </a:r>
            <a:r>
              <a:rPr lang="cs-CZ" altLang="en-US" sz="2000" b="1" dirty="0" err="1"/>
              <a:t>does</a:t>
            </a:r>
            <a:r>
              <a:rPr lang="cs-CZ" altLang="en-US" sz="2000" b="1" dirty="0"/>
              <a:t> not </a:t>
            </a:r>
            <a:r>
              <a:rPr lang="cs-CZ" altLang="en-US" sz="2000" b="1" dirty="0" err="1"/>
              <a:t>need</a:t>
            </a:r>
            <a:r>
              <a:rPr lang="cs-CZ" altLang="en-US" sz="2000" b="1" dirty="0"/>
              <a:t> </a:t>
            </a:r>
            <a:r>
              <a:rPr lang="cs-CZ" altLang="en-US" sz="2000" b="1" dirty="0" err="1"/>
              <a:t>consider</a:t>
            </a:r>
            <a:r>
              <a:rPr lang="cs-CZ" altLang="en-US" sz="2000" b="1" dirty="0"/>
              <a:t> prevalence </a:t>
            </a:r>
            <a:r>
              <a:rPr lang="cs-CZ" altLang="en-US" sz="2000" b="1" dirty="0" err="1"/>
              <a:t>effect</a:t>
            </a:r>
            <a:r>
              <a:rPr lang="cs-CZ" altLang="en-US" sz="2000" b="1" dirty="0"/>
              <a:t>. </a:t>
            </a:r>
            <a:r>
              <a:rPr lang="cs-CZ" altLang="en-US" sz="2000" b="1" dirty="0" err="1"/>
              <a:t>E.g</a:t>
            </a:r>
            <a:r>
              <a:rPr lang="cs-CZ" altLang="en-US" sz="2000" b="1" dirty="0"/>
              <a:t>. </a:t>
            </a:r>
            <a:r>
              <a:rPr lang="cs-CZ" altLang="en-US" sz="2000" b="1" dirty="0" err="1"/>
              <a:t>The</a:t>
            </a:r>
            <a:r>
              <a:rPr lang="cs-CZ" altLang="en-US" sz="2000" b="1" dirty="0"/>
              <a:t> </a:t>
            </a:r>
            <a:r>
              <a:rPr lang="cs-CZ" altLang="en-US" sz="2000" b="1" dirty="0" err="1"/>
              <a:t>same</a:t>
            </a:r>
            <a:r>
              <a:rPr lang="cs-CZ" altLang="en-US" sz="2000" b="1" dirty="0"/>
              <a:t> </a:t>
            </a:r>
            <a:r>
              <a:rPr lang="cs-CZ" altLang="en-US" sz="2000" b="1" dirty="0" err="1"/>
              <a:t>one</a:t>
            </a:r>
            <a:r>
              <a:rPr lang="cs-CZ" altLang="en-US" sz="2000" b="1" dirty="0"/>
              <a:t> </a:t>
            </a:r>
            <a:r>
              <a:rPr lang="cs-CZ" altLang="en-US" sz="2000" b="1" dirty="0" err="1"/>
              <a:t>thing</a:t>
            </a:r>
            <a:r>
              <a:rPr lang="cs-CZ" altLang="en-US" sz="2000" b="1" dirty="0"/>
              <a:t> per </a:t>
            </a:r>
            <a:r>
              <a:rPr lang="cs-CZ" altLang="en-US" sz="2000" b="1" dirty="0" err="1"/>
              <a:t>household</a:t>
            </a:r>
            <a:r>
              <a:rPr lang="cs-CZ" altLang="en-US" sz="2000" b="1" dirty="0"/>
              <a:t> </a:t>
            </a:r>
            <a:r>
              <a:rPr lang="cs-CZ" altLang="en-US" sz="2000" b="1" dirty="0" err="1"/>
              <a:t>is</a:t>
            </a:r>
            <a:r>
              <a:rPr lang="cs-CZ" altLang="en-US" sz="2000" b="1" dirty="0"/>
              <a:t> </a:t>
            </a:r>
            <a:r>
              <a:rPr lang="cs-CZ" altLang="en-US" sz="2000" b="1" dirty="0" err="1"/>
              <a:t>equality</a:t>
            </a:r>
            <a:r>
              <a:rPr lang="cs-CZ" altLang="en-US" sz="2000" b="1" dirty="0"/>
              <a:t> but </a:t>
            </a:r>
            <a:r>
              <a:rPr lang="cs-CZ" altLang="en-US" sz="2000" b="1" dirty="0" err="1"/>
              <a:t>households</a:t>
            </a:r>
            <a:r>
              <a:rPr lang="cs-CZ" altLang="en-US" sz="2000" b="1" dirty="0"/>
              <a:t> </a:t>
            </a:r>
            <a:r>
              <a:rPr lang="cs-CZ" altLang="en-US" sz="2000" b="1" dirty="0" err="1"/>
              <a:t>differ</a:t>
            </a:r>
            <a:r>
              <a:rPr lang="cs-CZ" altLang="en-US" sz="2000" b="1" dirty="0"/>
              <a:t> by </a:t>
            </a:r>
            <a:r>
              <a:rPr lang="cs-CZ" altLang="en-US" sz="2000" b="1" dirty="0" err="1"/>
              <a:t>number</a:t>
            </a:r>
            <a:r>
              <a:rPr lang="cs-CZ" altLang="en-US" sz="2000" b="1" dirty="0"/>
              <a:t> </a:t>
            </a:r>
            <a:r>
              <a:rPr lang="cs-CZ" altLang="en-US" sz="2000" b="1" dirty="0" err="1"/>
              <a:t>of</a:t>
            </a:r>
            <a:r>
              <a:rPr lang="cs-CZ" altLang="en-US" sz="2000" b="1" dirty="0"/>
              <a:t> </a:t>
            </a:r>
            <a:r>
              <a:rPr lang="cs-CZ" altLang="en-US" sz="2000" b="1" dirty="0" err="1"/>
              <a:t>members</a:t>
            </a:r>
            <a:r>
              <a:rPr lang="cs-CZ" altLang="en-US" sz="2000" b="1" dirty="0"/>
              <a:t>. </a:t>
            </a:r>
            <a:r>
              <a:rPr lang="cs-CZ" altLang="en-US" sz="2000" b="1" dirty="0" err="1"/>
              <a:t>Equity</a:t>
            </a:r>
            <a:r>
              <a:rPr lang="cs-CZ" altLang="en-US" sz="2000" b="1" dirty="0"/>
              <a:t> </a:t>
            </a:r>
            <a:r>
              <a:rPr lang="cs-CZ" altLang="en-US" sz="2000" b="1" dirty="0" err="1"/>
              <a:t>is</a:t>
            </a:r>
            <a:r>
              <a:rPr lang="cs-CZ" altLang="en-US" sz="2000" b="1" dirty="0"/>
              <a:t> not </a:t>
            </a:r>
            <a:r>
              <a:rPr lang="cs-CZ" altLang="en-US" sz="2000" b="1" dirty="0" err="1"/>
              <a:t>equality</a:t>
            </a:r>
            <a:r>
              <a:rPr lang="cs-CZ" altLang="en-US" sz="2000" b="1" dirty="0"/>
              <a:t> </a:t>
            </a:r>
            <a:r>
              <a:rPr lang="cs-CZ" altLang="en-US" sz="2000" b="1" dirty="0" err="1"/>
              <a:t>of</a:t>
            </a:r>
            <a:r>
              <a:rPr lang="cs-CZ" altLang="en-US" sz="2000" b="1" dirty="0"/>
              <a:t> </a:t>
            </a:r>
            <a:r>
              <a:rPr lang="cs-CZ" altLang="en-US" sz="2000" b="1" dirty="0" err="1"/>
              <a:t>opportunity</a:t>
            </a:r>
            <a:r>
              <a:rPr lang="cs-CZ" altLang="en-US" sz="2000" b="1" dirty="0"/>
              <a:t>, </a:t>
            </a:r>
            <a:r>
              <a:rPr lang="cs-CZ" altLang="en-US" sz="2000" b="1" dirty="0" err="1"/>
              <a:t>conditions</a:t>
            </a:r>
            <a:r>
              <a:rPr lang="cs-CZ" altLang="en-US" sz="2000" b="1" dirty="0"/>
              <a:t> and so on.  </a:t>
            </a:r>
            <a:endParaRPr lang="en-US" altLang="en-US" sz="2000" b="1" dirty="0"/>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8</a:t>
            </a:fld>
            <a:endParaRPr lang="en-US"/>
          </a:p>
        </p:txBody>
      </p:sp>
    </p:spTree>
    <p:extLst>
      <p:ext uri="{BB962C8B-B14F-4D97-AF65-F5344CB8AC3E}">
        <p14:creationId xmlns:p14="http://schemas.microsoft.com/office/powerpoint/2010/main" val="375059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8B88CD6D-5A0E-49B0-B14E-8B1356857344}" type="slidenum">
              <a:rPr lang="cs-CZ" smtClean="0"/>
              <a:t>11</a:t>
            </a:fld>
            <a:endParaRPr lang="cs-CZ"/>
          </a:p>
        </p:txBody>
      </p:sp>
    </p:spTree>
    <p:extLst>
      <p:ext uri="{BB962C8B-B14F-4D97-AF65-F5344CB8AC3E}">
        <p14:creationId xmlns:p14="http://schemas.microsoft.com/office/powerpoint/2010/main" val="243049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Photo Courtesy of AP Photo.</a:t>
            </a:r>
          </a:p>
        </p:txBody>
      </p:sp>
      <p:sp>
        <p:nvSpPr>
          <p:cNvPr id="4" name="Slide Number Placeholder 3"/>
          <p:cNvSpPr>
            <a:spLocks noGrp="1"/>
          </p:cNvSpPr>
          <p:nvPr>
            <p:ph type="sldNum" sz="quarter" idx="5"/>
          </p:nvPr>
        </p:nvSpPr>
        <p:spPr/>
        <p:txBody>
          <a:bodyPr/>
          <a:lstStyle/>
          <a:p>
            <a:pPr>
              <a:defRPr/>
            </a:pPr>
            <a:fld id="{9563B980-1CC6-41A6-8829-C6CC89BB7333}" type="slidenum">
              <a:rPr lang="en-US" smtClean="0"/>
              <a:pPr>
                <a:defRPr/>
              </a:pPr>
              <a:t>13</a:t>
            </a:fld>
            <a:endParaRPr lang="en-US"/>
          </a:p>
        </p:txBody>
      </p:sp>
    </p:spTree>
    <p:extLst>
      <p:ext uri="{BB962C8B-B14F-4D97-AF65-F5344CB8AC3E}">
        <p14:creationId xmlns:p14="http://schemas.microsoft.com/office/powerpoint/2010/main" val="359490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13/02/2024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13/02/2024</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PQIrwVTrBWc"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hyperlink" Target="https://youtu.be/cZ7LzE3u7Bw"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Intro to theme</a:t>
            </a:r>
          </a:p>
        </p:txBody>
      </p:sp>
      <p:sp>
        <p:nvSpPr>
          <p:cNvPr id="5" name="Obdélník 4"/>
          <p:cNvSpPr/>
          <p:nvPr/>
        </p:nvSpPr>
        <p:spPr>
          <a:xfrm>
            <a:off x="971600" y="1556792"/>
            <a:ext cx="6408712" cy="1477328"/>
          </a:xfrm>
          <a:prstGeom prst="rect">
            <a:avLst/>
          </a:prstGeom>
        </p:spPr>
        <p:txBody>
          <a:bodyPr wrap="square">
            <a:spAutoFit/>
          </a:bodyPr>
          <a:lstStyle/>
          <a:p>
            <a:r>
              <a:rPr lang="cs-CZ" dirty="0"/>
              <a:t>Video: </a:t>
            </a:r>
            <a:r>
              <a:rPr lang="en-US" dirty="0"/>
              <a:t>Inequality: A persisting challenge and its implications</a:t>
            </a:r>
          </a:p>
          <a:p>
            <a:endParaRPr lang="cs-CZ" dirty="0"/>
          </a:p>
          <a:p>
            <a:r>
              <a:rPr lang="cs-CZ" dirty="0">
                <a:hlinkClick r:id="rId2"/>
              </a:rPr>
              <a:t>https://youtu.be/PQIrwVTrBWc</a:t>
            </a:r>
            <a:endParaRPr lang="cs-CZ" dirty="0"/>
          </a:p>
          <a:p>
            <a:endParaRPr lang="cs-CZ" dirty="0"/>
          </a:p>
          <a:p>
            <a:endParaRPr lang="en-US" dirty="0"/>
          </a:p>
        </p:txBody>
      </p:sp>
      <p:pic>
        <p:nvPicPr>
          <p:cNvPr id="6" name="Obrázek 5"/>
          <p:cNvPicPr>
            <a:picLocks noChangeAspect="1"/>
          </p:cNvPicPr>
          <p:nvPr/>
        </p:nvPicPr>
        <p:blipFill>
          <a:blip r:embed="rId3"/>
          <a:stretch>
            <a:fillRect/>
          </a:stretch>
        </p:blipFill>
        <p:spPr>
          <a:xfrm>
            <a:off x="1907704" y="2908346"/>
            <a:ext cx="6583456" cy="3689006"/>
          </a:xfrm>
          <a:prstGeom prst="rect">
            <a:avLst/>
          </a:prstGeom>
        </p:spPr>
      </p:pic>
    </p:spTree>
    <p:extLst>
      <p:ext uri="{BB962C8B-B14F-4D97-AF65-F5344CB8AC3E}">
        <p14:creationId xmlns:p14="http://schemas.microsoft.com/office/powerpoint/2010/main" val="294442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D662416-2A37-4FEA-A69A-3FD9A3697854}"/>
              </a:ext>
            </a:extLst>
          </p:cNvPr>
          <p:cNvPicPr>
            <a:picLocks noChangeAspect="1"/>
          </p:cNvPicPr>
          <p:nvPr/>
        </p:nvPicPr>
        <p:blipFill>
          <a:blip r:embed="rId2"/>
          <a:stretch>
            <a:fillRect/>
          </a:stretch>
        </p:blipFill>
        <p:spPr>
          <a:xfrm>
            <a:off x="14439" y="1844824"/>
            <a:ext cx="4420239" cy="4767295"/>
          </a:xfrm>
          <a:prstGeom prst="rect">
            <a:avLst/>
          </a:prstGeom>
        </p:spPr>
      </p:pic>
      <p:pic>
        <p:nvPicPr>
          <p:cNvPr id="3" name="Obrázek 2">
            <a:extLst>
              <a:ext uri="{FF2B5EF4-FFF2-40B4-BE49-F238E27FC236}">
                <a16:creationId xmlns:a16="http://schemas.microsoft.com/office/drawing/2014/main" id="{6B457398-F6AA-6D75-4972-3D6245F30213}"/>
              </a:ext>
            </a:extLst>
          </p:cNvPr>
          <p:cNvPicPr>
            <a:picLocks noChangeAspect="1"/>
          </p:cNvPicPr>
          <p:nvPr/>
        </p:nvPicPr>
        <p:blipFill>
          <a:blip r:embed="rId3"/>
          <a:stretch>
            <a:fillRect/>
          </a:stretch>
        </p:blipFill>
        <p:spPr>
          <a:xfrm>
            <a:off x="4409906" y="1854357"/>
            <a:ext cx="4705900" cy="4670987"/>
          </a:xfrm>
          <a:prstGeom prst="rect">
            <a:avLst/>
          </a:prstGeom>
        </p:spPr>
      </p:pic>
      <p:sp>
        <p:nvSpPr>
          <p:cNvPr id="4" name="TextovéPole 3">
            <a:extLst>
              <a:ext uri="{FF2B5EF4-FFF2-40B4-BE49-F238E27FC236}">
                <a16:creationId xmlns:a16="http://schemas.microsoft.com/office/drawing/2014/main" id="{083F04E5-B7D5-73C0-16E1-24B28E0C6F38}"/>
              </a:ext>
            </a:extLst>
          </p:cNvPr>
          <p:cNvSpPr txBox="1"/>
          <p:nvPr/>
        </p:nvSpPr>
        <p:spPr>
          <a:xfrm>
            <a:off x="251519" y="116632"/>
            <a:ext cx="8640960" cy="1569660"/>
          </a:xfrm>
          <a:prstGeom prst="rect">
            <a:avLst/>
          </a:prstGeom>
          <a:noFill/>
        </p:spPr>
        <p:txBody>
          <a:bodyPr wrap="square" rtlCol="0">
            <a:spAutoFit/>
          </a:bodyPr>
          <a:lstStyle/>
          <a:p>
            <a:r>
              <a:rPr lang="en-US" sz="2400" b="1" dirty="0"/>
              <a:t>Proportion of respondents agreeing with the statement "government should reduce differences in income levels", %, 2018 (European Social Survey) and the level of income distribution inequality in Europe. </a:t>
            </a:r>
          </a:p>
        </p:txBody>
      </p:sp>
    </p:spTree>
    <p:extLst>
      <p:ext uri="{BB962C8B-B14F-4D97-AF65-F5344CB8AC3E}">
        <p14:creationId xmlns:p14="http://schemas.microsoft.com/office/powerpoint/2010/main" val="417079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87CAA1-E6E5-443A-AC12-EFCD38BB7DF9}"/>
              </a:ext>
            </a:extLst>
          </p:cNvPr>
          <p:cNvSpPr>
            <a:spLocks noGrp="1"/>
          </p:cNvSpPr>
          <p:nvPr>
            <p:ph type="title"/>
          </p:nvPr>
        </p:nvSpPr>
        <p:spPr>
          <a:xfrm>
            <a:off x="251520" y="55871"/>
            <a:ext cx="7886700" cy="558438"/>
          </a:xfrm>
        </p:spPr>
        <p:txBody>
          <a:bodyPr>
            <a:normAutofit/>
          </a:bodyPr>
          <a:lstStyle/>
          <a:p>
            <a:pPr algn="l"/>
            <a:r>
              <a:rPr lang="cs-CZ" sz="2800" b="1" dirty="0" err="1">
                <a:latin typeface="+mn-lt"/>
              </a:rPr>
              <a:t>Legitimization</a:t>
            </a:r>
            <a:r>
              <a:rPr lang="cs-CZ" sz="2800" b="1" dirty="0">
                <a:latin typeface="+mn-lt"/>
              </a:rPr>
              <a:t> </a:t>
            </a:r>
            <a:r>
              <a:rPr lang="cs-CZ" sz="2800" b="1" dirty="0" err="1">
                <a:latin typeface="+mn-lt"/>
              </a:rPr>
              <a:t>of</a:t>
            </a:r>
            <a:r>
              <a:rPr lang="cs-CZ" sz="2800" b="1" dirty="0">
                <a:latin typeface="+mn-lt"/>
              </a:rPr>
              <a:t> </a:t>
            </a:r>
            <a:r>
              <a:rPr lang="cs-CZ" sz="2800" b="1" dirty="0" err="1">
                <a:latin typeface="+mn-lt"/>
              </a:rPr>
              <a:t>inequality</a:t>
            </a:r>
            <a:r>
              <a:rPr lang="cs-CZ" sz="2800" b="1" dirty="0">
                <a:latin typeface="+mn-lt"/>
              </a:rPr>
              <a:t> </a:t>
            </a:r>
          </a:p>
        </p:txBody>
      </p:sp>
      <p:sp>
        <p:nvSpPr>
          <p:cNvPr id="3" name="Zástupný symbol pro obsah 2">
            <a:extLst>
              <a:ext uri="{FF2B5EF4-FFF2-40B4-BE49-F238E27FC236}">
                <a16:creationId xmlns:a16="http://schemas.microsoft.com/office/drawing/2014/main" id="{5BD506BE-5196-4236-B852-954BED21D521}"/>
              </a:ext>
            </a:extLst>
          </p:cNvPr>
          <p:cNvSpPr>
            <a:spLocks noGrp="1"/>
          </p:cNvSpPr>
          <p:nvPr>
            <p:ph idx="1"/>
          </p:nvPr>
        </p:nvSpPr>
        <p:spPr>
          <a:xfrm>
            <a:off x="179512" y="747078"/>
            <a:ext cx="8640960" cy="5994290"/>
          </a:xfrm>
        </p:spPr>
        <p:txBody>
          <a:bodyPr>
            <a:normAutofit/>
          </a:bodyPr>
          <a:lstStyle/>
          <a:p>
            <a:pPr>
              <a:spcAft>
                <a:spcPts val="450"/>
              </a:spcAft>
            </a:pPr>
            <a:r>
              <a:rPr lang="en-US" sz="2400" dirty="0"/>
              <a:t>Inequality is needed (for instance in salaries) in order the talented people would be motivated for education that is necessary for different jobs (doctors, layers, other professionals)</a:t>
            </a:r>
          </a:p>
          <a:p>
            <a:pPr>
              <a:spcAft>
                <a:spcPts val="450"/>
              </a:spcAft>
            </a:pPr>
            <a:r>
              <a:rPr lang="en-US" sz="2400" dirty="0"/>
              <a:t>Is it true or we just believe in it</a:t>
            </a:r>
            <a:r>
              <a:rPr lang="cs-CZ" sz="2400" dirty="0"/>
              <a:t>?</a:t>
            </a:r>
            <a:endParaRPr lang="en-US" sz="2400" dirty="0"/>
          </a:p>
          <a:p>
            <a:pPr>
              <a:spcAft>
                <a:spcPts val="450"/>
              </a:spcAft>
            </a:pPr>
            <a:endParaRPr lang="cs-CZ" sz="2400" dirty="0"/>
          </a:p>
          <a:p>
            <a:pPr>
              <a:spcAft>
                <a:spcPts val="450"/>
              </a:spcAft>
            </a:pPr>
            <a:r>
              <a:rPr lang="en-US" sz="2400" dirty="0"/>
              <a:t>How large these differences in salaries should be? </a:t>
            </a:r>
            <a:endParaRPr lang="cs-CZ" sz="2400" dirty="0"/>
          </a:p>
          <a:p>
            <a:endParaRPr lang="cs-CZ" altLang="en-US" sz="2400" dirty="0"/>
          </a:p>
          <a:p>
            <a:r>
              <a:rPr lang="cs-CZ" altLang="en-US" sz="2400" dirty="0" err="1"/>
              <a:t>What</a:t>
            </a:r>
            <a:r>
              <a:rPr lang="cs-CZ" altLang="en-US" sz="2400" dirty="0"/>
              <a:t> </a:t>
            </a:r>
            <a:r>
              <a:rPr lang="cs-CZ" altLang="en-US" sz="2400" dirty="0" err="1"/>
              <a:t>is</a:t>
            </a:r>
            <a:r>
              <a:rPr lang="cs-CZ" altLang="en-US" sz="2400" dirty="0"/>
              <a:t> </a:t>
            </a:r>
            <a:r>
              <a:rPr lang="cs-CZ" altLang="en-US" sz="2400" i="1" dirty="0" err="1"/>
              <a:t>ascription</a:t>
            </a:r>
            <a:r>
              <a:rPr lang="cs-CZ" altLang="en-US" sz="2400" dirty="0"/>
              <a:t>?</a:t>
            </a:r>
          </a:p>
          <a:p>
            <a:pPr lvl="1"/>
            <a:r>
              <a:rPr lang="cs-CZ" altLang="en-US" sz="2400" dirty="0" err="1"/>
              <a:t>How</a:t>
            </a:r>
            <a:r>
              <a:rPr lang="cs-CZ" altLang="en-US" sz="2400" dirty="0"/>
              <a:t> </a:t>
            </a:r>
            <a:r>
              <a:rPr lang="cs-CZ" altLang="en-US" sz="2400" dirty="0" err="1"/>
              <a:t>does</a:t>
            </a:r>
            <a:r>
              <a:rPr lang="cs-CZ" altLang="en-US" sz="2400" dirty="0"/>
              <a:t> </a:t>
            </a:r>
            <a:r>
              <a:rPr lang="cs-CZ" altLang="en-US" sz="2400" dirty="0" err="1"/>
              <a:t>acriptive</a:t>
            </a:r>
            <a:r>
              <a:rPr lang="cs-CZ" altLang="en-US" sz="2400" dirty="0"/>
              <a:t> society </a:t>
            </a:r>
            <a:r>
              <a:rPr lang="cs-CZ" altLang="en-US" sz="2400" dirty="0" err="1"/>
              <a:t>work</a:t>
            </a:r>
            <a:r>
              <a:rPr lang="cs-CZ" altLang="en-US" sz="2400" dirty="0"/>
              <a:t>?</a:t>
            </a:r>
          </a:p>
          <a:p>
            <a:pPr marL="457200" lvl="1" indent="0">
              <a:buNone/>
            </a:pPr>
            <a:endParaRPr lang="cs-CZ" altLang="en-US" sz="2400" dirty="0"/>
          </a:p>
          <a:p>
            <a:r>
              <a:rPr lang="cs-CZ" altLang="en-US" sz="2400" dirty="0" err="1"/>
              <a:t>What</a:t>
            </a:r>
            <a:r>
              <a:rPr lang="cs-CZ" altLang="en-US" sz="2400" dirty="0"/>
              <a:t> </a:t>
            </a:r>
            <a:r>
              <a:rPr lang="cs-CZ" altLang="en-US" sz="2400" dirty="0" err="1"/>
              <a:t>is</a:t>
            </a:r>
            <a:r>
              <a:rPr lang="cs-CZ" altLang="en-US" sz="2400" dirty="0"/>
              <a:t> </a:t>
            </a:r>
            <a:r>
              <a:rPr lang="cs-CZ" altLang="en-US" sz="2400" i="1" dirty="0" err="1"/>
              <a:t>achivement</a:t>
            </a:r>
            <a:r>
              <a:rPr lang="cs-CZ" altLang="en-US" sz="2400" dirty="0"/>
              <a:t>?</a:t>
            </a:r>
          </a:p>
          <a:p>
            <a:pPr lvl="1"/>
            <a:r>
              <a:rPr lang="cs-CZ" altLang="en-US" sz="2400" dirty="0" err="1"/>
              <a:t>How</a:t>
            </a:r>
            <a:r>
              <a:rPr lang="cs-CZ" altLang="en-US" sz="2400" dirty="0"/>
              <a:t> </a:t>
            </a:r>
            <a:r>
              <a:rPr lang="cs-CZ" altLang="en-US" sz="2400" dirty="0" err="1"/>
              <a:t>does</a:t>
            </a:r>
            <a:r>
              <a:rPr lang="cs-CZ" altLang="en-US" sz="2400" dirty="0"/>
              <a:t> </a:t>
            </a:r>
            <a:r>
              <a:rPr lang="cs-CZ" altLang="en-US" sz="2400" dirty="0" err="1"/>
              <a:t>meritocratic</a:t>
            </a:r>
            <a:r>
              <a:rPr lang="cs-CZ" altLang="en-US" sz="2400" dirty="0"/>
              <a:t> society </a:t>
            </a:r>
            <a:r>
              <a:rPr lang="cs-CZ" altLang="en-US" sz="2400" dirty="0" err="1"/>
              <a:t>work</a:t>
            </a:r>
            <a:r>
              <a:rPr lang="cs-CZ" altLang="en-US" sz="2400" dirty="0"/>
              <a:t>?</a:t>
            </a:r>
          </a:p>
          <a:p>
            <a:pPr>
              <a:spcAft>
                <a:spcPts val="450"/>
              </a:spcAft>
            </a:pPr>
            <a:endParaRPr lang="en-US" sz="2400" dirty="0"/>
          </a:p>
          <a:p>
            <a:endParaRPr lang="cs-CZ" dirty="0"/>
          </a:p>
          <a:p>
            <a:endParaRPr lang="cs-CZ" dirty="0"/>
          </a:p>
        </p:txBody>
      </p:sp>
    </p:spTree>
    <p:extLst>
      <p:ext uri="{BB962C8B-B14F-4D97-AF65-F5344CB8AC3E}">
        <p14:creationId xmlns:p14="http://schemas.microsoft.com/office/powerpoint/2010/main" val="340671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408789" y="-38100"/>
            <a:ext cx="8458200" cy="946820"/>
          </a:xfrm>
        </p:spPr>
        <p:txBody>
          <a:bodyPr>
            <a:normAutofit/>
          </a:bodyPr>
          <a:lstStyle/>
          <a:p>
            <a:r>
              <a:rPr lang="en-US" altLang="en-US" sz="4000" dirty="0"/>
              <a:t>Should we strive for equal societies?</a:t>
            </a: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12</a:t>
            </a:fld>
            <a:endParaRPr lang="en-US"/>
          </a:p>
        </p:txBody>
      </p:sp>
      <p:sp>
        <p:nvSpPr>
          <p:cNvPr id="20485" name="Content Placeholder 6"/>
          <p:cNvSpPr>
            <a:spLocks noGrp="1"/>
          </p:cNvSpPr>
          <p:nvPr>
            <p:ph sz="half" idx="1"/>
          </p:nvPr>
        </p:nvSpPr>
        <p:spPr>
          <a:xfrm>
            <a:off x="235300" y="836712"/>
            <a:ext cx="6931472" cy="5112568"/>
          </a:xfrm>
        </p:spPr>
        <p:txBody>
          <a:bodyPr>
            <a:normAutofit lnSpcReduction="10000"/>
          </a:bodyPr>
          <a:lstStyle/>
          <a:p>
            <a:r>
              <a:rPr lang="en-US" altLang="en-US" sz="2400" dirty="0"/>
              <a:t>Richard Wilkinson and Kate Pickett (Penguin 2009)</a:t>
            </a:r>
          </a:p>
          <a:p>
            <a:pPr lvl="1"/>
            <a:r>
              <a:rPr lang="en-US" dirty="0"/>
              <a:t>British social epidemiologists</a:t>
            </a:r>
          </a:p>
          <a:p>
            <a:endParaRPr lang="cs-CZ" sz="2400" dirty="0"/>
          </a:p>
          <a:p>
            <a:r>
              <a:rPr lang="cs-CZ" sz="2400" b="1" dirty="0"/>
              <a:t>Argument</a:t>
            </a:r>
            <a:endParaRPr lang="en-US" sz="2400" dirty="0"/>
          </a:p>
          <a:p>
            <a:pPr>
              <a:lnSpc>
                <a:spcPct val="120000"/>
              </a:lnSpc>
            </a:pPr>
            <a:r>
              <a:rPr lang="en-US" sz="2400" dirty="0"/>
              <a:t>It is not the economic wealth of country (level of GDP) but the level of inequality inside the country which influence all social statistics in negative way.</a:t>
            </a:r>
          </a:p>
          <a:p>
            <a:pPr>
              <a:lnSpc>
                <a:spcPct val="120000"/>
              </a:lnSpc>
            </a:pPr>
            <a:r>
              <a:rPr lang="en-US" sz="2400" dirty="0"/>
              <a:t>Higher economic inequality = worse (general) quality of life no regards  the wealth of society (GDP: gross domestic product)  </a:t>
            </a:r>
          </a:p>
          <a:p>
            <a:pPr>
              <a:lnSpc>
                <a:spcPct val="120000"/>
              </a:lnSpc>
            </a:pPr>
            <a:r>
              <a:rPr lang="en-US" sz="2400" dirty="0"/>
              <a:t>There is a cost of inequality</a:t>
            </a:r>
          </a:p>
          <a:p>
            <a:pPr lvl="1">
              <a:lnSpc>
                <a:spcPct val="120000"/>
              </a:lnSpc>
            </a:pPr>
            <a:r>
              <a:rPr lang="en-US" sz="2000" dirty="0"/>
              <a:t>prize that societies pay for inequality</a:t>
            </a:r>
          </a:p>
          <a:p>
            <a:endParaRPr lang="cs-CZ" altLang="en-US" sz="2000" i="1" dirty="0"/>
          </a:p>
          <a:p>
            <a:endParaRPr lang="cs-CZ" altLang="en-US" sz="2000" i="1" dirty="0"/>
          </a:p>
          <a:p>
            <a:endParaRPr lang="cs-CZ" altLang="en-US" sz="2000" i="1" dirty="0"/>
          </a:p>
          <a:p>
            <a:pPr algn="ctr"/>
            <a:endParaRPr lang="en-US" altLang="en-US" sz="2400" dirty="0"/>
          </a:p>
          <a:p>
            <a:pPr marL="457200" lvl="1" indent="0">
              <a:buNone/>
            </a:pPr>
            <a:endParaRPr lang="en-US" altLang="en-US" dirty="0"/>
          </a:p>
          <a:p>
            <a:endParaRPr lang="en-US" altLang="en-US" sz="2400" dirty="0"/>
          </a:p>
          <a:p>
            <a:endParaRPr lang="en-US" altLang="en-US" dirty="0"/>
          </a:p>
          <a:p>
            <a:pPr>
              <a:buFont typeface="Wingdings" pitchFamily="2" charset="2"/>
              <a:buNone/>
            </a:pPr>
            <a:endParaRPr lang="en-US" altLang="en-US" dirty="0"/>
          </a:p>
        </p:txBody>
      </p:sp>
      <p:pic>
        <p:nvPicPr>
          <p:cNvPr id="3" name="Obrázek 2">
            <a:extLst>
              <a:ext uri="{FF2B5EF4-FFF2-40B4-BE49-F238E27FC236}">
                <a16:creationId xmlns:a16="http://schemas.microsoft.com/office/drawing/2014/main" id="{CFA983F7-9959-153F-6B09-C62E1A262C21}"/>
              </a:ext>
            </a:extLst>
          </p:cNvPr>
          <p:cNvPicPr>
            <a:picLocks noChangeAspect="1"/>
          </p:cNvPicPr>
          <p:nvPr/>
        </p:nvPicPr>
        <p:blipFill>
          <a:blip r:embed="rId4"/>
          <a:stretch>
            <a:fillRect/>
          </a:stretch>
        </p:blipFill>
        <p:spPr>
          <a:xfrm>
            <a:off x="7166772" y="3802021"/>
            <a:ext cx="1947817" cy="3024336"/>
          </a:xfrm>
          <a:prstGeom prst="rect">
            <a:avLst/>
          </a:prstGeom>
        </p:spPr>
      </p:pic>
    </p:spTree>
    <p:custDataLst>
      <p:tags r:id="rId1"/>
    </p:custDataLst>
    <p:extLst>
      <p:ext uri="{BB962C8B-B14F-4D97-AF65-F5344CB8AC3E}">
        <p14:creationId xmlns:p14="http://schemas.microsoft.com/office/powerpoint/2010/main" val="357648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408789" y="-38100"/>
            <a:ext cx="8458200" cy="946820"/>
          </a:xfrm>
        </p:spPr>
        <p:txBody>
          <a:bodyPr>
            <a:normAutofit fontScale="90000"/>
          </a:bodyPr>
          <a:lstStyle/>
          <a:p>
            <a:r>
              <a:rPr lang="en-US" altLang="en-US" sz="4000" dirty="0"/>
              <a:t>Should we strive for equal societies?</a:t>
            </a:r>
            <a:r>
              <a:rPr lang="cs-CZ" altLang="en-US" sz="4000" dirty="0"/>
              <a:t> (</a:t>
            </a:r>
            <a:r>
              <a:rPr lang="cs-CZ" altLang="en-US" sz="4000" dirty="0" err="1"/>
              <a:t>cont</a:t>
            </a:r>
            <a:r>
              <a:rPr lang="cs-CZ" altLang="en-US" sz="4000" dirty="0"/>
              <a:t>.)</a:t>
            </a:r>
            <a:r>
              <a:rPr lang="en-US" altLang="en-US" sz="4000" dirty="0"/>
              <a:t> </a:t>
            </a:r>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13</a:t>
            </a:fld>
            <a:endParaRPr lang="en-US"/>
          </a:p>
        </p:txBody>
      </p:sp>
      <p:sp>
        <p:nvSpPr>
          <p:cNvPr id="20485" name="Content Placeholder 6"/>
          <p:cNvSpPr>
            <a:spLocks noGrp="1"/>
          </p:cNvSpPr>
          <p:nvPr>
            <p:ph sz="half" idx="1"/>
          </p:nvPr>
        </p:nvSpPr>
        <p:spPr>
          <a:xfrm>
            <a:off x="235300" y="836712"/>
            <a:ext cx="5992884" cy="6021288"/>
          </a:xfrm>
        </p:spPr>
        <p:txBody>
          <a:bodyPr>
            <a:normAutofit fontScale="62500" lnSpcReduction="20000"/>
          </a:bodyPr>
          <a:lstStyle/>
          <a:p>
            <a:r>
              <a:rPr lang="en-US" altLang="en-US" sz="3800" dirty="0"/>
              <a:t>Inequality influences</a:t>
            </a:r>
            <a:r>
              <a:rPr lang="cs-CZ" altLang="en-US" sz="3800" dirty="0"/>
              <a:t> </a:t>
            </a:r>
            <a:r>
              <a:rPr lang="en-US" altLang="en-US" sz="3800" dirty="0"/>
              <a:t>inside the country :</a:t>
            </a:r>
          </a:p>
          <a:p>
            <a:pPr lvl="1"/>
            <a:r>
              <a:rPr lang="en-US" sz="2900" dirty="0"/>
              <a:t>life expectancy</a:t>
            </a:r>
          </a:p>
          <a:p>
            <a:pPr lvl="1"/>
            <a:r>
              <a:rPr lang="en-US" sz="2900" dirty="0"/>
              <a:t>health and social problems</a:t>
            </a:r>
          </a:p>
          <a:p>
            <a:pPr lvl="1"/>
            <a:r>
              <a:rPr lang="en-US" sz="2900" dirty="0"/>
              <a:t>infant mortality (deaths) per population</a:t>
            </a:r>
          </a:p>
          <a:p>
            <a:pPr lvl="1"/>
            <a:r>
              <a:rPr lang="en-US" sz="2900" dirty="0"/>
              <a:t>teenage first birth rate per population</a:t>
            </a:r>
          </a:p>
          <a:p>
            <a:pPr lvl="1"/>
            <a:r>
              <a:rPr lang="en-US" sz="2900" dirty="0"/>
              <a:t>level of abortions per population</a:t>
            </a:r>
          </a:p>
          <a:p>
            <a:pPr lvl="1"/>
            <a:r>
              <a:rPr lang="en-US" sz="2900" dirty="0"/>
              <a:t>homicides per population</a:t>
            </a:r>
          </a:p>
          <a:p>
            <a:pPr lvl="1"/>
            <a:r>
              <a:rPr lang="en-US" sz="2900" dirty="0"/>
              <a:t>prisoners per population </a:t>
            </a:r>
          </a:p>
          <a:p>
            <a:pPr lvl="1"/>
            <a:r>
              <a:rPr lang="en-US" sz="2900" dirty="0"/>
              <a:t>gender inequality</a:t>
            </a:r>
          </a:p>
          <a:p>
            <a:pPr lvl="1"/>
            <a:r>
              <a:rPr lang="en-US" sz="2900" dirty="0"/>
              <a:t>obesity level per population</a:t>
            </a:r>
          </a:p>
          <a:p>
            <a:pPr lvl="1"/>
            <a:r>
              <a:rPr lang="en-US" sz="2900" dirty="0"/>
              <a:t>educational attainment and IEO</a:t>
            </a:r>
          </a:p>
          <a:p>
            <a:pPr lvl="1"/>
            <a:r>
              <a:rPr lang="en-US" sz="2900" dirty="0"/>
              <a:t>percent of </a:t>
            </a:r>
            <a:r>
              <a:rPr lang="en-US" sz="2900" dirty="0" err="1"/>
              <a:t>dropp</a:t>
            </a:r>
            <a:r>
              <a:rPr lang="cs-CZ" sz="2900" dirty="0"/>
              <a:t>i</a:t>
            </a:r>
            <a:r>
              <a:rPr lang="en-US" sz="2900" dirty="0"/>
              <a:t>ng out high schools</a:t>
            </a:r>
          </a:p>
          <a:p>
            <a:pPr lvl="1"/>
            <a:r>
              <a:rPr lang="en-US" sz="2900" dirty="0"/>
              <a:t>educational aspiration by social origin</a:t>
            </a:r>
          </a:p>
          <a:p>
            <a:pPr lvl="1"/>
            <a:r>
              <a:rPr lang="en-US" sz="2900" dirty="0"/>
              <a:t>social mobility (GGC)</a:t>
            </a:r>
          </a:p>
          <a:p>
            <a:pPr lvl="1"/>
            <a:r>
              <a:rPr lang="en-US" sz="2900" dirty="0"/>
              <a:t>child well-being</a:t>
            </a:r>
          </a:p>
          <a:p>
            <a:pPr lvl="1"/>
            <a:r>
              <a:rPr lang="en-US" sz="2900" dirty="0"/>
              <a:t>trust between people</a:t>
            </a:r>
          </a:p>
          <a:p>
            <a:pPr lvl="1"/>
            <a:r>
              <a:rPr lang="en-US" sz="2900" dirty="0"/>
              <a:t>level of anxiety of people</a:t>
            </a:r>
          </a:p>
          <a:p>
            <a:pPr lvl="1"/>
            <a:r>
              <a:rPr lang="en-US" sz="2900" dirty="0"/>
              <a:t>level of violence per population</a:t>
            </a:r>
          </a:p>
          <a:p>
            <a:pPr lvl="1"/>
            <a:r>
              <a:rPr lang="en-US" sz="2900" dirty="0"/>
              <a:t>mental health </a:t>
            </a:r>
            <a:r>
              <a:rPr lang="cs-CZ" sz="2900" dirty="0"/>
              <a:t>o</a:t>
            </a:r>
            <a:r>
              <a:rPr lang="en-US" sz="2900" dirty="0"/>
              <a:t>f people and drug use</a:t>
            </a:r>
            <a:r>
              <a:rPr lang="cs-CZ" sz="2900" dirty="0"/>
              <a:t> </a:t>
            </a:r>
            <a:r>
              <a:rPr lang="en-US" sz="2900" dirty="0"/>
              <a:t>per population</a:t>
            </a:r>
          </a:p>
          <a:p>
            <a:pPr lvl="1"/>
            <a:r>
              <a:rPr lang="en-US" sz="2900" dirty="0"/>
              <a:t>proportion of happy people</a:t>
            </a:r>
          </a:p>
          <a:p>
            <a:pPr lvl="1"/>
            <a:r>
              <a:rPr lang="en-US" sz="2900" dirty="0"/>
              <a:t>level of social cohesion </a:t>
            </a:r>
          </a:p>
          <a:p>
            <a:endParaRPr lang="cs-CZ" altLang="en-US" sz="2000" i="1" dirty="0"/>
          </a:p>
          <a:p>
            <a:endParaRPr lang="cs-CZ" altLang="en-US" sz="2000" i="1" dirty="0"/>
          </a:p>
          <a:p>
            <a:endParaRPr lang="cs-CZ" altLang="en-US" sz="2000" i="1" dirty="0"/>
          </a:p>
          <a:p>
            <a:pPr algn="ctr"/>
            <a:endParaRPr lang="en-US" altLang="en-US" sz="2400" dirty="0"/>
          </a:p>
          <a:p>
            <a:pPr marL="457200" lvl="1" indent="0">
              <a:buNone/>
            </a:pPr>
            <a:endParaRPr lang="en-US" altLang="en-US" dirty="0"/>
          </a:p>
          <a:p>
            <a:endParaRPr lang="en-US" altLang="en-US" sz="2400" dirty="0"/>
          </a:p>
          <a:p>
            <a:endParaRPr lang="en-US" altLang="en-US" dirty="0"/>
          </a:p>
          <a:p>
            <a:pPr>
              <a:buFont typeface="Wingdings" pitchFamily="2" charset="2"/>
              <a:buNone/>
            </a:pPr>
            <a:endParaRPr lang="en-US" altLang="en-US" dirty="0"/>
          </a:p>
        </p:txBody>
      </p:sp>
      <p:pic>
        <p:nvPicPr>
          <p:cNvPr id="3" name="Obrázek 2">
            <a:extLst>
              <a:ext uri="{FF2B5EF4-FFF2-40B4-BE49-F238E27FC236}">
                <a16:creationId xmlns:a16="http://schemas.microsoft.com/office/drawing/2014/main" id="{CFA983F7-9959-153F-6B09-C62E1A262C21}"/>
              </a:ext>
            </a:extLst>
          </p:cNvPr>
          <p:cNvPicPr>
            <a:picLocks noChangeAspect="1"/>
          </p:cNvPicPr>
          <p:nvPr/>
        </p:nvPicPr>
        <p:blipFill>
          <a:blip r:embed="rId4"/>
          <a:stretch>
            <a:fillRect/>
          </a:stretch>
        </p:blipFill>
        <p:spPr>
          <a:xfrm>
            <a:off x="7166772" y="3802021"/>
            <a:ext cx="1947817" cy="3024336"/>
          </a:xfrm>
          <a:prstGeom prst="rect">
            <a:avLst/>
          </a:prstGeom>
        </p:spPr>
      </p:pic>
      <p:sp>
        <p:nvSpPr>
          <p:cNvPr id="2" name="TextovéPole 1">
            <a:extLst>
              <a:ext uri="{FF2B5EF4-FFF2-40B4-BE49-F238E27FC236}">
                <a16:creationId xmlns:a16="http://schemas.microsoft.com/office/drawing/2014/main" id="{9DA46FC2-B0BA-EDA3-0D70-441A886915C9}"/>
              </a:ext>
            </a:extLst>
          </p:cNvPr>
          <p:cNvSpPr txBox="1"/>
          <p:nvPr/>
        </p:nvSpPr>
        <p:spPr>
          <a:xfrm>
            <a:off x="5920680" y="1321867"/>
            <a:ext cx="3168352" cy="923330"/>
          </a:xfrm>
          <a:prstGeom prst="rect">
            <a:avLst/>
          </a:prstGeom>
          <a:noFill/>
        </p:spPr>
        <p:txBody>
          <a:bodyPr wrap="square" rtlCol="0">
            <a:spAutoFit/>
          </a:bodyPr>
          <a:lstStyle/>
          <a:p>
            <a:pPr marL="0" indent="0" algn="ctr">
              <a:buNone/>
            </a:pPr>
            <a:r>
              <a:rPr lang="cs-CZ" altLang="en-US" sz="1800" dirty="0"/>
              <a:t>Video YT: Richard </a:t>
            </a:r>
            <a:r>
              <a:rPr lang="cs-CZ" altLang="en-US" sz="1800" dirty="0" err="1"/>
              <a:t>Wilkinson</a:t>
            </a:r>
            <a:r>
              <a:rPr lang="cs-CZ" altLang="en-US" sz="1800" dirty="0"/>
              <a:t> </a:t>
            </a:r>
            <a:r>
              <a:rPr lang="en-US" sz="1800" dirty="0"/>
              <a:t> </a:t>
            </a:r>
            <a:endParaRPr lang="cs-CZ" sz="1800" dirty="0"/>
          </a:p>
          <a:p>
            <a:pPr marL="0" indent="0" algn="ctr">
              <a:buNone/>
            </a:pPr>
            <a:r>
              <a:rPr lang="cs-CZ" sz="1800" dirty="0">
                <a:hlinkClick r:id="rId5"/>
              </a:rPr>
              <a:t>https://youtu.be/cZ7LzE3u7Bw</a:t>
            </a:r>
            <a:endParaRPr lang="cs-CZ" sz="1800" dirty="0"/>
          </a:p>
          <a:p>
            <a:endParaRPr lang="cs-CZ" dirty="0"/>
          </a:p>
        </p:txBody>
      </p:sp>
      <p:pic>
        <p:nvPicPr>
          <p:cNvPr id="5" name="Obrázek 4">
            <a:extLst>
              <a:ext uri="{FF2B5EF4-FFF2-40B4-BE49-F238E27FC236}">
                <a16:creationId xmlns:a16="http://schemas.microsoft.com/office/drawing/2014/main" id="{D6E72684-3A82-0C6E-2F8A-1C9CF3BA41C3}"/>
              </a:ext>
            </a:extLst>
          </p:cNvPr>
          <p:cNvPicPr>
            <a:picLocks noChangeAspect="1"/>
          </p:cNvPicPr>
          <p:nvPr/>
        </p:nvPicPr>
        <p:blipFill>
          <a:blip r:embed="rId6"/>
          <a:stretch>
            <a:fillRect/>
          </a:stretch>
        </p:blipFill>
        <p:spPr>
          <a:xfrm>
            <a:off x="6541604" y="2044117"/>
            <a:ext cx="2234008" cy="1588418"/>
          </a:xfrm>
          <a:prstGeom prst="rect">
            <a:avLst/>
          </a:prstGeom>
        </p:spPr>
      </p:pic>
    </p:spTree>
    <p:custDataLst>
      <p:tags r:id="rId1"/>
    </p:custDataLst>
    <p:extLst>
      <p:ext uri="{BB962C8B-B14F-4D97-AF65-F5344CB8AC3E}">
        <p14:creationId xmlns:p14="http://schemas.microsoft.com/office/powerpoint/2010/main" val="118952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287524" y="57958"/>
            <a:ext cx="8458200" cy="778754"/>
          </a:xfrm>
        </p:spPr>
        <p:txBody>
          <a:bodyPr>
            <a:normAutofit/>
          </a:bodyPr>
          <a:lstStyle/>
          <a:p>
            <a:r>
              <a:rPr lang="cs-CZ" altLang="en-US" sz="3600" b="1" dirty="0" err="1"/>
              <a:t>Inequality</a:t>
            </a:r>
            <a:r>
              <a:rPr lang="cs-CZ" altLang="en-US" sz="3600" b="1" dirty="0"/>
              <a:t> and s</a:t>
            </a:r>
            <a:r>
              <a:rPr lang="en-US" altLang="en-US" sz="3600" b="1" dirty="0" err="1"/>
              <a:t>ocial</a:t>
            </a:r>
            <a:r>
              <a:rPr lang="en-US" altLang="en-US" sz="3600" dirty="0"/>
              <a:t> </a:t>
            </a:r>
            <a:r>
              <a:rPr lang="cs-CZ" altLang="en-US" sz="3600" b="1" dirty="0"/>
              <a:t>s</a:t>
            </a:r>
            <a:r>
              <a:rPr lang="en-US" altLang="en-US" sz="3600" b="1" dirty="0" err="1"/>
              <a:t>tratification</a:t>
            </a:r>
            <a:endParaRPr lang="en-US" altLang="en-US" sz="3600" dirty="0"/>
          </a:p>
        </p:txBody>
      </p:sp>
      <p:sp>
        <p:nvSpPr>
          <p:cNvPr id="16388" name="Slide Number Placeholder 4"/>
          <p:cNvSpPr>
            <a:spLocks noGrp="1"/>
          </p:cNvSpPr>
          <p:nvPr>
            <p:ph type="sldNum" sz="quarter" idx="11"/>
          </p:nvPr>
        </p:nvSpPr>
        <p:spPr/>
        <p:txBody>
          <a:bodyPr/>
          <a:lstStyle/>
          <a:p>
            <a:pPr fontAlgn="base">
              <a:spcBef>
                <a:spcPct val="0"/>
              </a:spcBef>
              <a:spcAft>
                <a:spcPct val="0"/>
              </a:spcAft>
              <a:defRPr/>
            </a:pPr>
            <a:fld id="{F7613A7B-1E37-43CB-AD81-1FF334CA232C}" type="slidenum">
              <a:rPr lang="en-US" smtClean="0"/>
              <a:pPr fontAlgn="base">
                <a:spcBef>
                  <a:spcPct val="0"/>
                </a:spcBef>
                <a:spcAft>
                  <a:spcPct val="0"/>
                </a:spcAft>
                <a:defRPr/>
              </a:pPr>
              <a:t>2</a:t>
            </a:fld>
            <a:endParaRPr lang="en-US"/>
          </a:p>
        </p:txBody>
      </p:sp>
      <p:sp>
        <p:nvSpPr>
          <p:cNvPr id="15365" name="Content Placeholder 6"/>
          <p:cNvSpPr>
            <a:spLocks noGrp="1"/>
          </p:cNvSpPr>
          <p:nvPr>
            <p:ph sz="half" idx="1"/>
          </p:nvPr>
        </p:nvSpPr>
        <p:spPr>
          <a:xfrm>
            <a:off x="683568" y="1196752"/>
            <a:ext cx="8242176" cy="5328592"/>
          </a:xfrm>
        </p:spPr>
        <p:txBody>
          <a:bodyPr>
            <a:normAutofit/>
          </a:bodyPr>
          <a:lstStyle/>
          <a:p>
            <a:r>
              <a:rPr lang="en-US" altLang="en-US" sz="2400" dirty="0"/>
              <a:t>Connection between social stratification and inequality</a:t>
            </a:r>
          </a:p>
          <a:p>
            <a:r>
              <a:rPr lang="en-US" altLang="en-US" sz="2400" dirty="0"/>
              <a:t>Systematic inequality between groups of people = social stratification</a:t>
            </a:r>
          </a:p>
          <a:p>
            <a:r>
              <a:rPr lang="en-US" altLang="en-US" sz="2400" dirty="0"/>
              <a:t>Why social?</a:t>
            </a:r>
          </a:p>
          <a:p>
            <a:pPr lvl="1"/>
            <a:r>
              <a:rPr lang="en-US" altLang="en-US" dirty="0"/>
              <a:t>SS concerns the groups of people</a:t>
            </a:r>
          </a:p>
          <a:p>
            <a:pPr lvl="1"/>
            <a:r>
              <a:rPr lang="en-US" altLang="en-US" dirty="0"/>
              <a:t>Inequality is organized around groups with similar characteristic</a:t>
            </a:r>
          </a:p>
          <a:p>
            <a:pPr marL="457200" lvl="1" indent="0">
              <a:buNone/>
            </a:pPr>
            <a:endParaRPr lang="en-US" altLang="en-US" dirty="0"/>
          </a:p>
          <a:p>
            <a:r>
              <a:rPr lang="en-US" altLang="en-US" sz="2400" dirty="0"/>
              <a:t>Criteria delimit the inequality</a:t>
            </a:r>
          </a:p>
          <a:p>
            <a:pPr lvl="1"/>
            <a:r>
              <a:rPr lang="en-US" altLang="en-US" dirty="0"/>
              <a:t>wealth, income, prestige, power, gender, education, age </a:t>
            </a:r>
          </a:p>
          <a:p>
            <a:r>
              <a:rPr lang="en-US" altLang="en-US" sz="2400" dirty="0"/>
              <a:t>Rankings of groups change only very slowly</a:t>
            </a:r>
          </a:p>
          <a:p>
            <a:r>
              <a:rPr lang="en-US" altLang="en-US" sz="2400" dirty="0"/>
              <a:t>All societies are stratified societies</a:t>
            </a:r>
          </a:p>
          <a:p>
            <a:pPr marL="990600" lvl="1" indent="-533400"/>
            <a:endParaRPr lang="en-US" altLang="en-US" dirty="0"/>
          </a:p>
          <a:p>
            <a:endParaRPr lang="en-US" altLang="en-US" sz="2400" dirty="0"/>
          </a:p>
        </p:txBody>
      </p:sp>
    </p:spTree>
    <p:custDataLst>
      <p:tags r:id="rId1"/>
    </p:custDataLst>
    <p:extLst>
      <p:ext uri="{BB962C8B-B14F-4D97-AF65-F5344CB8AC3E}">
        <p14:creationId xmlns:p14="http://schemas.microsoft.com/office/powerpoint/2010/main" val="377149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z="4000" b="1" dirty="0"/>
              <a:t>Three basic historical models of inequalities</a:t>
            </a:r>
          </a:p>
        </p:txBody>
      </p:sp>
      <p:sp>
        <p:nvSpPr>
          <p:cNvPr id="11267" name="Rectangle 3"/>
          <p:cNvSpPr>
            <a:spLocks noGrp="1" noChangeArrowheads="1"/>
          </p:cNvSpPr>
          <p:nvPr>
            <p:ph type="body" idx="1"/>
          </p:nvPr>
        </p:nvSpPr>
        <p:spPr>
          <a:xfrm>
            <a:off x="457200" y="1556792"/>
            <a:ext cx="8229600" cy="4824536"/>
          </a:xfrm>
        </p:spPr>
        <p:txBody>
          <a:bodyPr>
            <a:normAutofit lnSpcReduction="10000"/>
          </a:bodyPr>
          <a:lstStyle/>
          <a:p>
            <a:r>
              <a:rPr lang="en-US" altLang="en-US" dirty="0"/>
              <a:t>Slavery—ownership of certain people</a:t>
            </a:r>
          </a:p>
          <a:p>
            <a:endParaRPr lang="en-US" altLang="en-US" sz="2000" dirty="0"/>
          </a:p>
          <a:p>
            <a:r>
              <a:rPr lang="en-US" altLang="en-US" dirty="0"/>
              <a:t>Caste—status for life</a:t>
            </a:r>
          </a:p>
          <a:p>
            <a:endParaRPr lang="en-US" altLang="en-US" sz="2000" dirty="0"/>
          </a:p>
          <a:p>
            <a:r>
              <a:rPr lang="en-US" altLang="en-US" dirty="0"/>
              <a:t>Class—positions based on:</a:t>
            </a:r>
          </a:p>
          <a:p>
            <a:pPr lvl="1"/>
            <a:r>
              <a:rPr lang="en-US" altLang="en-US" dirty="0"/>
              <a:t>economics</a:t>
            </a:r>
          </a:p>
          <a:p>
            <a:pPr lvl="1"/>
            <a:r>
              <a:rPr lang="en-US" altLang="en-US" dirty="0"/>
              <a:t>employment (paid jobs) </a:t>
            </a:r>
          </a:p>
          <a:p>
            <a:pPr lvl="1"/>
            <a:r>
              <a:rPr lang="en-US" altLang="en-US" dirty="0"/>
              <a:t>labor markets</a:t>
            </a:r>
          </a:p>
          <a:p>
            <a:endParaRPr lang="cs-CZ" altLang="en-US" dirty="0"/>
          </a:p>
          <a:p>
            <a:r>
              <a:rPr lang="en-US" altLang="en-US" dirty="0"/>
              <a:t>Modern and postmodern societies</a:t>
            </a:r>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1000" b="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85022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35496" y="0"/>
            <a:ext cx="9144000" cy="620688"/>
          </a:xfrm>
        </p:spPr>
        <p:txBody>
          <a:bodyPr>
            <a:noAutofit/>
          </a:bodyPr>
          <a:lstStyle/>
          <a:p>
            <a:r>
              <a:rPr lang="cs-CZ" altLang="en-US" sz="3600" b="1" dirty="0" err="1"/>
              <a:t>Inequality</a:t>
            </a:r>
            <a:r>
              <a:rPr lang="cs-CZ" altLang="en-US" sz="3600" b="1" dirty="0"/>
              <a:t> </a:t>
            </a:r>
            <a:r>
              <a:rPr lang="en-US" altLang="en-US" sz="3600" b="1" dirty="0"/>
              <a:t>dimensions</a:t>
            </a:r>
          </a:p>
        </p:txBody>
      </p:sp>
      <p:sp>
        <p:nvSpPr>
          <p:cNvPr id="104451" name="Rectangle 3"/>
          <p:cNvSpPr>
            <a:spLocks noGrp="1" noChangeArrowheads="1"/>
          </p:cNvSpPr>
          <p:nvPr>
            <p:ph type="body" idx="4294967295"/>
          </p:nvPr>
        </p:nvSpPr>
        <p:spPr>
          <a:xfrm>
            <a:off x="457200" y="692696"/>
            <a:ext cx="8229600" cy="5904656"/>
          </a:xfrm>
        </p:spPr>
        <p:txBody>
          <a:bodyPr>
            <a:normAutofit fontScale="92500" lnSpcReduction="20000"/>
          </a:bodyPr>
          <a:lstStyle/>
          <a:p>
            <a:r>
              <a:rPr lang="en-US" altLang="en-US" sz="2400" dirty="0"/>
              <a:t>Economic inequality: wealth, money (rich vs. poor people)</a:t>
            </a:r>
            <a:endParaRPr lang="cs-CZ" altLang="en-US" sz="2400" dirty="0"/>
          </a:p>
          <a:p>
            <a:pPr lvl="1"/>
            <a:r>
              <a:rPr lang="cs-CZ" altLang="en-US" sz="2000" dirty="0" err="1"/>
              <a:t>measured</a:t>
            </a:r>
            <a:r>
              <a:rPr lang="cs-CZ" altLang="en-US" sz="2000" dirty="0"/>
              <a:t> by GINI </a:t>
            </a:r>
            <a:r>
              <a:rPr lang="cs-CZ" altLang="en-US" sz="2000" dirty="0" err="1"/>
              <a:t>coeff</a:t>
            </a:r>
            <a:r>
              <a:rPr lang="cs-CZ" altLang="en-US" sz="2000" dirty="0"/>
              <a:t>, Lorenz </a:t>
            </a:r>
            <a:r>
              <a:rPr lang="cs-CZ" altLang="en-US" sz="2000" dirty="0" err="1"/>
              <a:t>curve</a:t>
            </a:r>
            <a:r>
              <a:rPr lang="cs-CZ" altLang="en-US" sz="2000" dirty="0"/>
              <a:t> (</a:t>
            </a:r>
            <a:r>
              <a:rPr lang="cs-CZ" altLang="en-US" sz="2000" dirty="0" err="1"/>
              <a:t>advantages</a:t>
            </a:r>
            <a:r>
              <a:rPr lang="cs-CZ" altLang="en-US" sz="2000" dirty="0"/>
              <a:t> vs. </a:t>
            </a:r>
            <a:r>
              <a:rPr lang="cs-CZ" altLang="en-US" sz="2000" dirty="0" err="1"/>
              <a:t>disadvantages</a:t>
            </a:r>
            <a:r>
              <a:rPr lang="cs-CZ" altLang="en-US" sz="2000" dirty="0"/>
              <a:t>)</a:t>
            </a:r>
            <a:endParaRPr lang="en-US" altLang="en-US" sz="2000" dirty="0"/>
          </a:p>
          <a:p>
            <a:endParaRPr lang="cs-CZ" altLang="en-US" sz="2400" dirty="0"/>
          </a:p>
          <a:p>
            <a:r>
              <a:rPr lang="en-US" altLang="en-US" sz="2400" dirty="0"/>
              <a:t>Social class inequality: occupations (</a:t>
            </a:r>
            <a:r>
              <a:rPr lang="en-US" altLang="en-US" sz="2400" dirty="0" err="1"/>
              <a:t>labour</a:t>
            </a:r>
            <a:r>
              <a:rPr lang="en-US" altLang="en-US" sz="2400" dirty="0"/>
              <a:t> market positions)</a:t>
            </a:r>
            <a:endParaRPr lang="cs-CZ" altLang="en-US" sz="2400" dirty="0"/>
          </a:p>
          <a:p>
            <a:pPr lvl="1"/>
            <a:r>
              <a:rPr lang="cs-CZ" altLang="en-US" sz="2000" dirty="0" err="1"/>
              <a:t>measured</a:t>
            </a:r>
            <a:r>
              <a:rPr lang="cs-CZ" altLang="en-US" sz="2000" dirty="0"/>
              <a:t> by EGP, </a:t>
            </a:r>
            <a:r>
              <a:rPr lang="cs-CZ" altLang="en-US" sz="2000" dirty="0" err="1"/>
              <a:t>ESeC</a:t>
            </a:r>
            <a:r>
              <a:rPr lang="cs-CZ" altLang="en-US" sz="2000" dirty="0"/>
              <a:t> (</a:t>
            </a:r>
            <a:r>
              <a:rPr lang="cs-CZ" altLang="en-US" sz="2000" dirty="0" err="1"/>
              <a:t>categories</a:t>
            </a:r>
            <a:r>
              <a:rPr lang="cs-CZ" altLang="en-US" sz="2000" dirty="0"/>
              <a:t>), ISEI, </a:t>
            </a:r>
            <a:r>
              <a:rPr lang="cs-CZ" altLang="en-US" sz="2000" dirty="0" err="1"/>
              <a:t>Prestigue</a:t>
            </a:r>
            <a:r>
              <a:rPr lang="cs-CZ" altLang="en-US" sz="2000" dirty="0"/>
              <a:t> </a:t>
            </a:r>
            <a:r>
              <a:rPr lang="cs-CZ" altLang="en-US" sz="2000" dirty="0" err="1"/>
              <a:t>scal</a:t>
            </a:r>
            <a:r>
              <a:rPr lang="cs-CZ" altLang="en-US" sz="2000" dirty="0"/>
              <a:t> (</a:t>
            </a:r>
            <a:r>
              <a:rPr lang="cs-CZ" altLang="en-US" sz="2000" dirty="0" err="1"/>
              <a:t>continuous</a:t>
            </a:r>
            <a:r>
              <a:rPr lang="cs-CZ" altLang="en-US" sz="2000" dirty="0"/>
              <a:t>)</a:t>
            </a:r>
          </a:p>
          <a:p>
            <a:pPr marL="0" indent="0">
              <a:buNone/>
            </a:pPr>
            <a:endParaRPr lang="en-US" altLang="en-US" sz="2400" dirty="0"/>
          </a:p>
          <a:p>
            <a:r>
              <a:rPr lang="en-US" altLang="en-US" sz="2400" dirty="0"/>
              <a:t>Social status inequality: prestige, respect </a:t>
            </a:r>
            <a:endParaRPr lang="cs-CZ" altLang="en-US" sz="2400" dirty="0"/>
          </a:p>
          <a:p>
            <a:pPr lvl="1"/>
            <a:r>
              <a:rPr lang="cs-CZ" altLang="en-US" sz="2000" dirty="0" err="1"/>
              <a:t>measured</a:t>
            </a:r>
            <a:r>
              <a:rPr lang="cs-CZ" altLang="en-US" sz="2000" dirty="0"/>
              <a:t> by </a:t>
            </a:r>
            <a:r>
              <a:rPr lang="cs-CZ" altLang="en-US" sz="2000" dirty="0" err="1"/>
              <a:t>artificial</a:t>
            </a:r>
            <a:r>
              <a:rPr lang="cs-CZ" altLang="en-US" sz="2000" dirty="0"/>
              <a:t> </a:t>
            </a:r>
            <a:r>
              <a:rPr lang="cs-CZ" altLang="en-US" sz="2000" dirty="0" err="1"/>
              <a:t>socioeconomic</a:t>
            </a:r>
            <a:r>
              <a:rPr lang="cs-CZ" altLang="en-US" sz="2000" dirty="0"/>
              <a:t> </a:t>
            </a:r>
            <a:r>
              <a:rPr lang="cs-CZ" altLang="en-US" sz="2000" dirty="0" err="1"/>
              <a:t>indexes</a:t>
            </a:r>
            <a:endParaRPr lang="cs-CZ" altLang="en-US" sz="2000" dirty="0"/>
          </a:p>
          <a:p>
            <a:pPr marL="457200" lvl="1" indent="0">
              <a:buNone/>
            </a:pPr>
            <a:endParaRPr lang="en-US" altLang="en-US" sz="2000" dirty="0"/>
          </a:p>
          <a:p>
            <a:r>
              <a:rPr lang="en-US" altLang="en-US" sz="2400" dirty="0"/>
              <a:t>Power inequality: influence, authority</a:t>
            </a:r>
            <a:endParaRPr lang="cs-CZ" altLang="en-US" sz="2400" dirty="0"/>
          </a:p>
          <a:p>
            <a:pPr lvl="1"/>
            <a:r>
              <a:rPr lang="cs-CZ" altLang="en-US" sz="2000" dirty="0" err="1"/>
              <a:t>measured</a:t>
            </a:r>
            <a:r>
              <a:rPr lang="cs-CZ" altLang="en-US" sz="2000" dirty="0"/>
              <a:t> by level </a:t>
            </a:r>
            <a:r>
              <a:rPr lang="cs-CZ" altLang="en-US" sz="2000" dirty="0" err="1"/>
              <a:t>of</a:t>
            </a:r>
            <a:r>
              <a:rPr lang="cs-CZ" altLang="en-US" sz="2000" dirty="0"/>
              <a:t> </a:t>
            </a:r>
            <a:r>
              <a:rPr lang="cs-CZ" altLang="en-US" sz="2000" dirty="0" err="1"/>
              <a:t>authority</a:t>
            </a:r>
            <a:r>
              <a:rPr lang="cs-CZ" altLang="en-US" sz="2000" dirty="0"/>
              <a:t> in </a:t>
            </a:r>
            <a:r>
              <a:rPr lang="cs-CZ" altLang="en-US" sz="2000" dirty="0" err="1"/>
              <a:t>paid</a:t>
            </a:r>
            <a:r>
              <a:rPr lang="cs-CZ" altLang="en-US" sz="2000" dirty="0"/>
              <a:t> </a:t>
            </a:r>
            <a:r>
              <a:rPr lang="cs-CZ" altLang="en-US" sz="2000" dirty="0" err="1"/>
              <a:t>job</a:t>
            </a:r>
            <a:endParaRPr lang="en-US" altLang="en-US" sz="2000" dirty="0"/>
          </a:p>
          <a:p>
            <a:endParaRPr lang="en-US" altLang="en-US" sz="2400" dirty="0"/>
          </a:p>
          <a:p>
            <a:r>
              <a:rPr lang="en-US" altLang="en-US" sz="2400" dirty="0"/>
              <a:t>The debate is over which type if inequality is the most important?</a:t>
            </a:r>
          </a:p>
          <a:p>
            <a:endParaRPr lang="en-US" altLang="en-US" sz="2400" dirty="0"/>
          </a:p>
          <a:p>
            <a:r>
              <a:rPr lang="en-US" altLang="en-US" sz="2400" dirty="0"/>
              <a:t>Three main dimensions of inequality: </a:t>
            </a:r>
          </a:p>
          <a:p>
            <a:pPr lvl="1"/>
            <a:r>
              <a:rPr lang="en-US" altLang="en-US" sz="2000" dirty="0"/>
              <a:t>Economic</a:t>
            </a:r>
            <a:endParaRPr lang="cs-CZ" altLang="en-US" sz="2000" dirty="0"/>
          </a:p>
          <a:p>
            <a:pPr lvl="1"/>
            <a:r>
              <a:rPr lang="en-US" altLang="en-US" sz="2000" dirty="0"/>
              <a:t>Educational</a:t>
            </a:r>
            <a:endParaRPr lang="cs-CZ" altLang="en-US" sz="2000" dirty="0"/>
          </a:p>
          <a:p>
            <a:pPr lvl="1"/>
            <a:r>
              <a:rPr lang="en-US" altLang="en-US" sz="2000" dirty="0"/>
              <a:t>Power</a:t>
            </a:r>
            <a:endParaRPr lang="en-US" altLang="en-US" sz="2000" dirty="0">
              <a:solidFill>
                <a:srgbClr val="C00000"/>
              </a:solidFill>
            </a:endParaRPr>
          </a:p>
        </p:txBody>
      </p:sp>
    </p:spTree>
    <p:custDataLst>
      <p:tags r:id="rId1"/>
    </p:custDataLst>
    <p:extLst>
      <p:ext uri="{BB962C8B-B14F-4D97-AF65-F5344CB8AC3E}">
        <p14:creationId xmlns:p14="http://schemas.microsoft.com/office/powerpoint/2010/main" val="138393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073"/>
            <a:ext cx="8229600" cy="752631"/>
          </a:xfrm>
        </p:spPr>
        <p:txBody>
          <a:bodyPr>
            <a:normAutofit/>
          </a:bodyPr>
          <a:lstStyle/>
          <a:p>
            <a:r>
              <a:rPr lang="en-US" altLang="en-US" sz="3600" b="1" dirty="0"/>
              <a:t>Two basic inequality concepts</a:t>
            </a:r>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5</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612680" y="1167150"/>
            <a:ext cx="8229600" cy="49981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i="1" dirty="0"/>
              <a:t>Inequality of conditions </a:t>
            </a:r>
          </a:p>
          <a:p>
            <a:pPr lvl="1"/>
            <a:r>
              <a:rPr lang="en-US" altLang="en-US" dirty="0"/>
              <a:t>unequal distribution of income to people</a:t>
            </a:r>
          </a:p>
          <a:p>
            <a:pPr lvl="1"/>
            <a:r>
              <a:rPr lang="en-US" altLang="en-US" dirty="0"/>
              <a:t>differences in wealth and material conditions </a:t>
            </a:r>
          </a:p>
          <a:p>
            <a:pPr lvl="1"/>
            <a:r>
              <a:rPr lang="en-US" altLang="en-US" dirty="0"/>
              <a:t>different incomes means different chances to get different goods</a:t>
            </a:r>
          </a:p>
          <a:p>
            <a:pPr lvl="1"/>
            <a:endParaRPr lang="en-US" altLang="en-US" dirty="0"/>
          </a:p>
          <a:p>
            <a:r>
              <a:rPr lang="en-US" altLang="en-US" i="1" dirty="0"/>
              <a:t>Inequality of opportunity </a:t>
            </a:r>
          </a:p>
          <a:p>
            <a:pPr lvl="1"/>
            <a:r>
              <a:rPr lang="en-US" altLang="en-US" dirty="0"/>
              <a:t>unequal start positions</a:t>
            </a:r>
          </a:p>
          <a:p>
            <a:pPr lvl="1"/>
            <a:r>
              <a:rPr lang="en-US" altLang="en-US" dirty="0"/>
              <a:t> different start positions means different chances to get different levels of education, jobs and incomes</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b="1" dirty="0"/>
              <a:t>Reproduction of</a:t>
            </a:r>
            <a:r>
              <a:rPr lang="cs-CZ" altLang="en-US" sz="3600" b="1" dirty="0"/>
              <a:t> </a:t>
            </a:r>
            <a:r>
              <a:rPr lang="cs-CZ" altLang="en-US" sz="3600" b="1" dirty="0" err="1"/>
              <a:t>inequality</a:t>
            </a:r>
            <a:endParaRPr lang="en-US" altLang="en-US" sz="3600" b="1" dirty="0"/>
          </a:p>
        </p:txBody>
      </p:sp>
      <p:sp>
        <p:nvSpPr>
          <p:cNvPr id="104451" name="Rectangle 3"/>
          <p:cNvSpPr>
            <a:spLocks noGrp="1" noChangeArrowheads="1"/>
          </p:cNvSpPr>
          <p:nvPr>
            <p:ph type="body" idx="4294967295"/>
          </p:nvPr>
        </p:nvSpPr>
        <p:spPr>
          <a:xfrm>
            <a:off x="457200" y="908720"/>
            <a:ext cx="8229600" cy="5544616"/>
          </a:xfrm>
        </p:spPr>
        <p:txBody>
          <a:bodyPr>
            <a:normAutofit/>
          </a:bodyPr>
          <a:lstStyle/>
          <a:p>
            <a:r>
              <a:rPr lang="en-US" altLang="en-US" sz="2800" dirty="0"/>
              <a:t>Reproduction of social strata</a:t>
            </a:r>
          </a:p>
          <a:p>
            <a:pPr lvl="1"/>
            <a:r>
              <a:rPr lang="en-US" altLang="en-US" sz="2400" dirty="0"/>
              <a:t>In European countries children from the highest social classes have about 80% higher probability to attend university compare to children from the working class</a:t>
            </a:r>
          </a:p>
          <a:p>
            <a:pPr lvl="2"/>
            <a:r>
              <a:rPr lang="en-US" altLang="en-US" dirty="0"/>
              <a:t>IEO: inequality of educational opportunity</a:t>
            </a:r>
          </a:p>
          <a:p>
            <a:pPr marL="914400" lvl="2" indent="0">
              <a:buNone/>
            </a:pPr>
            <a:endParaRPr lang="en-US" altLang="en-US" sz="2000" dirty="0"/>
          </a:p>
          <a:p>
            <a:pPr lvl="1"/>
            <a:r>
              <a:rPr lang="en-US" altLang="en-US" sz="2400" dirty="0"/>
              <a:t>Children from highest social class have 70% probability to get married with the same social class partner</a:t>
            </a:r>
          </a:p>
          <a:p>
            <a:pPr lvl="2"/>
            <a:r>
              <a:rPr lang="en-US" altLang="en-US" dirty="0"/>
              <a:t>Homogamy: preferences for the same partner</a:t>
            </a:r>
          </a:p>
          <a:p>
            <a:pPr lvl="2"/>
            <a:endParaRPr lang="en-US" altLang="en-US" sz="2000" dirty="0"/>
          </a:p>
          <a:p>
            <a:pPr lvl="1"/>
            <a:r>
              <a:rPr lang="en-US" altLang="en-US" sz="2400" dirty="0"/>
              <a:t>Inequality is reinforced by:</a:t>
            </a:r>
          </a:p>
          <a:p>
            <a:pPr lvl="2"/>
            <a:r>
              <a:rPr lang="en-US" altLang="en-US" dirty="0"/>
              <a:t>socials mechanisms (system)</a:t>
            </a:r>
          </a:p>
          <a:p>
            <a:pPr lvl="2"/>
            <a:r>
              <a:rPr lang="en-US" altLang="en-US" dirty="0"/>
              <a:t>individual based actions (actor)  </a:t>
            </a:r>
          </a:p>
        </p:txBody>
      </p:sp>
    </p:spTree>
    <p:custDataLst>
      <p:tags r:id="rId1"/>
    </p:custDataLst>
    <p:extLst>
      <p:ext uri="{BB962C8B-B14F-4D97-AF65-F5344CB8AC3E}">
        <p14:creationId xmlns:p14="http://schemas.microsoft.com/office/powerpoint/2010/main" val="193571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44624"/>
            <a:ext cx="9144000" cy="720080"/>
          </a:xfrm>
        </p:spPr>
        <p:txBody>
          <a:bodyPr>
            <a:noAutofit/>
          </a:bodyPr>
          <a:lstStyle/>
          <a:p>
            <a:r>
              <a:rPr lang="en-US" altLang="en-US" sz="3600" b="1" dirty="0"/>
              <a:t>Two reasons of reproduction of inequalities  </a:t>
            </a:r>
          </a:p>
        </p:txBody>
      </p:sp>
      <p:sp>
        <p:nvSpPr>
          <p:cNvPr id="104451" name="Rectangle 3"/>
          <p:cNvSpPr>
            <a:spLocks noGrp="1" noChangeArrowheads="1"/>
          </p:cNvSpPr>
          <p:nvPr>
            <p:ph type="body" idx="4294967295"/>
          </p:nvPr>
        </p:nvSpPr>
        <p:spPr>
          <a:xfrm>
            <a:off x="457200" y="908721"/>
            <a:ext cx="8229600" cy="4536504"/>
          </a:xfrm>
        </p:spPr>
        <p:txBody>
          <a:bodyPr>
            <a:normAutofit lnSpcReduction="10000"/>
          </a:bodyPr>
          <a:lstStyle/>
          <a:p>
            <a:r>
              <a:rPr lang="en-US" altLang="en-US" sz="2800" dirty="0"/>
              <a:t>System: social reproduction</a:t>
            </a:r>
          </a:p>
          <a:p>
            <a:pPr lvl="1"/>
            <a:r>
              <a:rPr lang="en-US" altLang="en-US" sz="2400" dirty="0"/>
              <a:t>glass ceiling</a:t>
            </a:r>
          </a:p>
          <a:p>
            <a:pPr lvl="1"/>
            <a:r>
              <a:rPr lang="en-US" altLang="en-US" sz="2400" dirty="0"/>
              <a:t>social barriers</a:t>
            </a:r>
          </a:p>
          <a:p>
            <a:pPr lvl="1"/>
            <a:r>
              <a:rPr lang="en-US" altLang="en-US" sz="2400" dirty="0"/>
              <a:t>everyone wants the same</a:t>
            </a:r>
          </a:p>
          <a:p>
            <a:endParaRPr lang="en-US" altLang="en-US" sz="2800" dirty="0"/>
          </a:p>
          <a:p>
            <a:r>
              <a:rPr lang="en-US" altLang="en-US" sz="2800" dirty="0"/>
              <a:t>Actor: cultural reproduction</a:t>
            </a:r>
          </a:p>
          <a:p>
            <a:pPr lvl="1"/>
            <a:r>
              <a:rPr lang="en-US" altLang="en-US" sz="2400" dirty="0"/>
              <a:t>sticky floor</a:t>
            </a:r>
          </a:p>
          <a:p>
            <a:pPr lvl="1"/>
            <a:r>
              <a:rPr lang="en-US" altLang="en-US" sz="2400" dirty="0"/>
              <a:t>cultural values, attitudes</a:t>
            </a:r>
          </a:p>
          <a:p>
            <a:pPr lvl="1"/>
            <a:r>
              <a:rPr lang="en-US" altLang="en-US" sz="2400" dirty="0"/>
              <a:t>behavior</a:t>
            </a:r>
          </a:p>
          <a:p>
            <a:pPr lvl="1"/>
            <a:r>
              <a:rPr lang="en-US" altLang="en-US" sz="2400" dirty="0"/>
              <a:t>people want different things</a:t>
            </a:r>
          </a:p>
        </p:txBody>
      </p:sp>
      <p:sp>
        <p:nvSpPr>
          <p:cNvPr id="2" name="TextovéPole 1">
            <a:extLst>
              <a:ext uri="{FF2B5EF4-FFF2-40B4-BE49-F238E27FC236}">
                <a16:creationId xmlns:a16="http://schemas.microsoft.com/office/drawing/2014/main" id="{21EA75FB-502D-AD38-7A43-6A349F2E98D3}"/>
              </a:ext>
            </a:extLst>
          </p:cNvPr>
          <p:cNvSpPr txBox="1"/>
          <p:nvPr/>
        </p:nvSpPr>
        <p:spPr>
          <a:xfrm>
            <a:off x="337524" y="5733256"/>
            <a:ext cx="8468952" cy="954107"/>
          </a:xfrm>
          <a:prstGeom prst="rect">
            <a:avLst/>
          </a:prstGeom>
          <a:noFill/>
        </p:spPr>
        <p:txBody>
          <a:bodyPr wrap="square" rtlCol="0">
            <a:spAutoFit/>
          </a:bodyPr>
          <a:lstStyle/>
          <a:p>
            <a:pPr algn="ctr"/>
            <a:r>
              <a:rPr lang="en-US" sz="2800" dirty="0"/>
              <a:t>Structuralism vs. Culturalism </a:t>
            </a:r>
            <a:endParaRPr lang="cs-CZ" sz="2800" dirty="0"/>
          </a:p>
          <a:p>
            <a:pPr algn="ctr"/>
            <a:r>
              <a:rPr lang="en-US" sz="2800" dirty="0"/>
              <a:t>explanation of inequalities</a:t>
            </a:r>
          </a:p>
        </p:txBody>
      </p:sp>
    </p:spTree>
    <p:custDataLst>
      <p:tags r:id="rId1"/>
    </p:custDataLst>
    <p:extLst>
      <p:ext uri="{BB962C8B-B14F-4D97-AF65-F5344CB8AC3E}">
        <p14:creationId xmlns:p14="http://schemas.microsoft.com/office/powerpoint/2010/main" val="276655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1"/>
          </p:nvPr>
        </p:nvSpPr>
        <p:spPr/>
        <p:txBody>
          <a:bodyPr/>
          <a:lstStyle/>
          <a:p>
            <a:pPr fontAlgn="base">
              <a:spcBef>
                <a:spcPct val="0"/>
              </a:spcBef>
              <a:spcAft>
                <a:spcPct val="0"/>
              </a:spcAft>
              <a:defRPr/>
            </a:pPr>
            <a:fld id="{5D80AF70-8A3C-4505-9AF1-58A31F2C1EF3}" type="slidenum">
              <a:rPr lang="en-US" smtClean="0"/>
              <a:pPr fontAlgn="base">
                <a:spcBef>
                  <a:spcPct val="0"/>
                </a:spcBef>
                <a:spcAft>
                  <a:spcPct val="0"/>
                </a:spcAft>
                <a:defRPr/>
              </a:pPr>
              <a:t>8</a:t>
            </a:fld>
            <a:endParaRPr lang="en-US"/>
          </a:p>
        </p:txBody>
      </p:sp>
      <p:sp>
        <p:nvSpPr>
          <p:cNvPr id="3" name="TextovéPole 2">
            <a:extLst>
              <a:ext uri="{FF2B5EF4-FFF2-40B4-BE49-F238E27FC236}">
                <a16:creationId xmlns:a16="http://schemas.microsoft.com/office/drawing/2014/main" id="{78D63D22-1296-4EF0-9247-850CFE83C0D7}"/>
              </a:ext>
            </a:extLst>
          </p:cNvPr>
          <p:cNvSpPr txBox="1"/>
          <p:nvPr/>
        </p:nvSpPr>
        <p:spPr>
          <a:xfrm>
            <a:off x="323528" y="0"/>
            <a:ext cx="8496944" cy="3447098"/>
          </a:xfrm>
          <a:prstGeom prst="rect">
            <a:avLst/>
          </a:prstGeom>
          <a:noFill/>
        </p:spPr>
        <p:txBody>
          <a:bodyPr wrap="square" rtlCol="0">
            <a:spAutoFit/>
          </a:bodyPr>
          <a:lstStyle/>
          <a:p>
            <a:r>
              <a:rPr lang="cs-CZ" sz="2400" b="1" dirty="0" err="1"/>
              <a:t>Equality</a:t>
            </a:r>
            <a:r>
              <a:rPr lang="cs-CZ" sz="2400" b="1" dirty="0"/>
              <a:t> </a:t>
            </a:r>
            <a:r>
              <a:rPr lang="cs-CZ" sz="2400" b="1" dirty="0" err="1"/>
              <a:t>vs</a:t>
            </a:r>
            <a:r>
              <a:rPr lang="cs-CZ" sz="2400" b="1" dirty="0"/>
              <a:t> </a:t>
            </a:r>
            <a:r>
              <a:rPr lang="cs-CZ" sz="2400" b="1" dirty="0" err="1"/>
              <a:t>Equity</a:t>
            </a:r>
            <a:endParaRPr lang="cs-CZ" sz="2400" b="1" dirty="0"/>
          </a:p>
          <a:p>
            <a:endParaRPr lang="cs-CZ" dirty="0"/>
          </a:p>
          <a:p>
            <a:r>
              <a:rPr lang="en-US" sz="2000" b="1" dirty="0">
                <a:latin typeface="Times New Roman" panose="02020603050405020304" pitchFamily="18" charset="0"/>
                <a:cs typeface="Times New Roman" panose="02020603050405020304" pitchFamily="18" charset="0"/>
              </a:rPr>
              <a:t>Equality</a:t>
            </a:r>
            <a:r>
              <a:rPr lang="en-US" sz="2000" dirty="0">
                <a:latin typeface="Times New Roman" panose="02020603050405020304" pitchFamily="18" charset="0"/>
                <a:cs typeface="Times New Roman" panose="02020603050405020304" pitchFamily="18" charset="0"/>
              </a:rPr>
              <a:t> is the provision of equal access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resources and opportunities.</a:t>
            </a:r>
            <a:r>
              <a:rPr lang="cs-CZ" sz="2000" dirty="0">
                <a:latin typeface="Times New Roman" panose="02020603050405020304" pitchFamily="18" charset="0"/>
                <a:cs typeface="Times New Roman" panose="02020603050405020304" pitchFamily="18" charset="0"/>
              </a:rPr>
              <a:t> E</a:t>
            </a:r>
            <a:r>
              <a:rPr lang="en-US" sz="2000" dirty="0" err="1">
                <a:latin typeface="Times New Roman" panose="02020603050405020304" pitchFamily="18" charset="0"/>
                <a:cs typeface="Times New Roman" panose="02020603050405020304" pitchFamily="18" charset="0"/>
              </a:rPr>
              <a:t>veryone</a:t>
            </a:r>
            <a:r>
              <a:rPr lang="en-US" sz="2000" dirty="0">
                <a:latin typeface="Times New Roman" panose="02020603050405020304" pitchFamily="18" charset="0"/>
                <a:cs typeface="Times New Roman" panose="02020603050405020304" pitchFamily="18" charset="0"/>
              </a:rPr>
              <a:t> gets the same thing, regardless of where they come from or what needs they might have. </a:t>
            </a:r>
            <a:endParaRPr lang="cs-CZ" sz="2000" dirty="0">
              <a:latin typeface="Times New Roman" panose="02020603050405020304" pitchFamily="18" charset="0"/>
              <a:cs typeface="Times New Roman" panose="02020603050405020304" pitchFamily="18" charset="0"/>
            </a:endParaRPr>
          </a:p>
          <a:p>
            <a:endParaRPr lang="cs-CZ" sz="2000" dirty="0">
              <a:latin typeface="Times New Roman" panose="02020603050405020304" pitchFamily="18" charset="0"/>
              <a:cs typeface="Times New Roman" panose="02020603050405020304" pitchFamily="18" charset="0"/>
            </a:endParaRPr>
          </a:p>
          <a:p>
            <a:r>
              <a:rPr lang="en-US" sz="2000" b="1" dirty="0">
                <a:solidFill>
                  <a:srgbClr val="141F4D"/>
                </a:solidFill>
                <a:latin typeface="Times New Roman" panose="02020603050405020304" pitchFamily="18" charset="0"/>
                <a:cs typeface="Times New Roman" panose="02020603050405020304" pitchFamily="18" charset="0"/>
              </a:rPr>
              <a:t>Equity </a:t>
            </a:r>
            <a:r>
              <a:rPr lang="en-US" sz="2000" dirty="0">
                <a:solidFill>
                  <a:srgbClr val="141F4D"/>
                </a:solidFill>
                <a:latin typeface="Times New Roman" panose="02020603050405020304" pitchFamily="18" charset="0"/>
                <a:cs typeface="Times New Roman" panose="02020603050405020304" pitchFamily="18" charset="0"/>
              </a:rPr>
              <a:t>is the provision of personalized resources needed for all individuals to reach common goals. </a:t>
            </a:r>
            <a:r>
              <a:rPr lang="cs-CZ" sz="2000" dirty="0">
                <a:solidFill>
                  <a:srgbClr val="141F4D"/>
                </a:solidFill>
                <a:latin typeface="Times New Roman" panose="02020603050405020304" pitchFamily="18" charset="0"/>
                <a:cs typeface="Times New Roman" panose="02020603050405020304" pitchFamily="18" charset="0"/>
              </a:rPr>
              <a:t>T</a:t>
            </a:r>
            <a:r>
              <a:rPr lang="en-US" sz="2000" dirty="0">
                <a:solidFill>
                  <a:srgbClr val="141F4D"/>
                </a:solidFill>
                <a:latin typeface="Times New Roman" panose="02020603050405020304" pitchFamily="18" charset="0"/>
                <a:cs typeface="Times New Roman" panose="02020603050405020304" pitchFamily="18" charset="0"/>
              </a:rPr>
              <a:t>he goals and expectations are the same for all students, but the supports needed to achieve those goals depends on the students’ needs. </a:t>
            </a:r>
          </a:p>
          <a:p>
            <a:endParaRPr lang="cs-CZ" dirty="0"/>
          </a:p>
          <a:p>
            <a:endParaRPr lang="cs-CZ" dirty="0"/>
          </a:p>
        </p:txBody>
      </p:sp>
      <p:pic>
        <p:nvPicPr>
          <p:cNvPr id="4" name="Obrázek 3">
            <a:extLst>
              <a:ext uri="{FF2B5EF4-FFF2-40B4-BE49-F238E27FC236}">
                <a16:creationId xmlns:a16="http://schemas.microsoft.com/office/drawing/2014/main" id="{118EBC88-30E9-4555-A536-163EFBC3C427}"/>
              </a:ext>
            </a:extLst>
          </p:cNvPr>
          <p:cNvPicPr>
            <a:picLocks noChangeAspect="1"/>
          </p:cNvPicPr>
          <p:nvPr/>
        </p:nvPicPr>
        <p:blipFill>
          <a:blip r:embed="rId4"/>
          <a:stretch>
            <a:fillRect/>
          </a:stretch>
        </p:blipFill>
        <p:spPr>
          <a:xfrm>
            <a:off x="2267744" y="3007002"/>
            <a:ext cx="4398529" cy="3843536"/>
          </a:xfrm>
          <a:prstGeom prst="rect">
            <a:avLst/>
          </a:prstGeom>
        </p:spPr>
      </p:pic>
    </p:spTree>
    <p:custDataLst>
      <p:tags r:id="rId1"/>
    </p:custDataLst>
    <p:extLst>
      <p:ext uri="{BB962C8B-B14F-4D97-AF65-F5344CB8AC3E}">
        <p14:creationId xmlns:p14="http://schemas.microsoft.com/office/powerpoint/2010/main" val="208233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57200" y="44624"/>
            <a:ext cx="8229600" cy="720080"/>
          </a:xfrm>
        </p:spPr>
        <p:txBody>
          <a:bodyPr>
            <a:noAutofit/>
          </a:bodyPr>
          <a:lstStyle/>
          <a:p>
            <a:r>
              <a:rPr lang="cs-CZ" altLang="en-US" sz="3200" b="1" dirty="0"/>
              <a:t>Basic </a:t>
            </a:r>
            <a:r>
              <a:rPr lang="cs-CZ" altLang="en-US" sz="3200" b="1" dirty="0" err="1"/>
              <a:t>principles</a:t>
            </a:r>
            <a:r>
              <a:rPr lang="cs-CZ" altLang="en-US" sz="3200" b="1" dirty="0"/>
              <a:t> </a:t>
            </a:r>
            <a:r>
              <a:rPr lang="cs-CZ" altLang="en-US" sz="3200" b="1" dirty="0" err="1"/>
              <a:t>inequality</a:t>
            </a:r>
            <a:r>
              <a:rPr lang="cs-CZ" altLang="en-US" sz="3200" b="1" dirty="0"/>
              <a:t> </a:t>
            </a:r>
            <a:r>
              <a:rPr lang="cs-CZ" altLang="en-US" sz="3200" b="1" dirty="0" err="1"/>
              <a:t>reproduction</a:t>
            </a:r>
            <a:r>
              <a:rPr lang="cs-CZ" altLang="en-US" sz="3200" b="1" dirty="0"/>
              <a:t>  </a:t>
            </a:r>
            <a:endParaRPr lang="en-US" altLang="en-US" sz="3200" b="1" dirty="0"/>
          </a:p>
        </p:txBody>
      </p:sp>
      <p:sp>
        <p:nvSpPr>
          <p:cNvPr id="110595" name="Rectangle 3"/>
          <p:cNvSpPr>
            <a:spLocks noGrp="1" noChangeArrowheads="1"/>
          </p:cNvSpPr>
          <p:nvPr>
            <p:ph type="body" idx="4294967295"/>
          </p:nvPr>
        </p:nvSpPr>
        <p:spPr>
          <a:xfrm>
            <a:off x="539552" y="1268760"/>
            <a:ext cx="8229600" cy="5164832"/>
          </a:xfrm>
        </p:spPr>
        <p:txBody>
          <a:bodyPr>
            <a:normAutofit/>
          </a:bodyPr>
          <a:lstStyle/>
          <a:p>
            <a:r>
              <a:rPr lang="en-US" altLang="en-US" sz="2800" dirty="0"/>
              <a:t>Cumulative advantage</a:t>
            </a:r>
          </a:p>
          <a:p>
            <a:pPr lvl="1"/>
            <a:r>
              <a:rPr lang="en-US" altLang="en-US" sz="2400" dirty="0"/>
              <a:t>Matthew effect</a:t>
            </a:r>
          </a:p>
          <a:p>
            <a:pPr lvl="1"/>
            <a:r>
              <a:rPr lang="en-US" altLang="en-US" sz="2400" dirty="0"/>
              <a:t>Advantages have tendency to strengthen itself</a:t>
            </a:r>
          </a:p>
          <a:p>
            <a:pPr lvl="1"/>
            <a:r>
              <a:rPr lang="en-US" altLang="en-US" sz="2400" dirty="0"/>
              <a:t>The same can be applied to disadvantages</a:t>
            </a:r>
            <a:endParaRPr lang="cs-CZ" altLang="en-US" sz="2400" dirty="0"/>
          </a:p>
          <a:p>
            <a:pPr lvl="1"/>
            <a:r>
              <a:rPr lang="cs-CZ" altLang="en-US" sz="2400" dirty="0"/>
              <a:t>Feedback </a:t>
            </a:r>
            <a:r>
              <a:rPr lang="cs-CZ" altLang="en-US" sz="2400" dirty="0" err="1"/>
              <a:t>loop</a:t>
            </a:r>
            <a:r>
              <a:rPr lang="en-US" altLang="en-US" sz="2400" dirty="0"/>
              <a:t>  </a:t>
            </a:r>
          </a:p>
          <a:p>
            <a:pPr marL="0" indent="0">
              <a:buNone/>
            </a:pPr>
            <a:endParaRPr lang="en-US" altLang="en-US" sz="2800" dirty="0"/>
          </a:p>
          <a:p>
            <a:r>
              <a:rPr lang="en-US" altLang="en-US" sz="2800" dirty="0"/>
              <a:t>Compensatory advantage</a:t>
            </a:r>
          </a:p>
          <a:p>
            <a:pPr lvl="1"/>
            <a:r>
              <a:rPr lang="en-US" altLang="en-US" sz="2400" dirty="0"/>
              <a:t>Economic, cultural, social, family resources to face risks along the life course </a:t>
            </a:r>
            <a:endParaRPr lang="cs-CZ" altLang="en-US" sz="2400" dirty="0"/>
          </a:p>
          <a:p>
            <a:pPr lvl="1"/>
            <a:r>
              <a:rPr lang="cs-CZ" altLang="en-US" sz="2400" dirty="0" err="1"/>
              <a:t>Glass</a:t>
            </a:r>
            <a:r>
              <a:rPr lang="cs-CZ" altLang="en-US" sz="2400" dirty="0"/>
              <a:t> </a:t>
            </a:r>
            <a:r>
              <a:rPr lang="cs-CZ" altLang="en-US" sz="2400" dirty="0" err="1"/>
              <a:t>floor</a:t>
            </a:r>
            <a:r>
              <a:rPr lang="cs-CZ" altLang="en-US" sz="2400" dirty="0"/>
              <a:t> (vs. </a:t>
            </a:r>
            <a:r>
              <a:rPr lang="cs-CZ" altLang="en-US" sz="2400" dirty="0" err="1"/>
              <a:t>sticky</a:t>
            </a:r>
            <a:r>
              <a:rPr lang="cs-CZ" altLang="en-US" sz="2400" dirty="0"/>
              <a:t> </a:t>
            </a:r>
            <a:r>
              <a:rPr lang="cs-CZ" altLang="en-US" sz="2400" dirty="0" err="1"/>
              <a:t>floor</a:t>
            </a:r>
            <a:r>
              <a:rPr lang="cs-CZ" altLang="en-US" sz="2400" dirty="0"/>
              <a:t>)</a:t>
            </a:r>
            <a:endParaRPr lang="en-US" altLang="en-US" sz="2400" dirty="0"/>
          </a:p>
        </p:txBody>
      </p:sp>
    </p:spTree>
    <p:custDataLst>
      <p:tags r:id="rId1"/>
    </p:custDataLst>
    <p:extLst>
      <p:ext uri="{BB962C8B-B14F-4D97-AF65-F5344CB8AC3E}">
        <p14:creationId xmlns:p14="http://schemas.microsoft.com/office/powerpoint/2010/main" val="2026099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TotalTime>
  <Words>1320</Words>
  <Application>Microsoft Office PowerPoint</Application>
  <PresentationFormat>Předvádění na obrazovce (4:3)</PresentationFormat>
  <Paragraphs>180</Paragraphs>
  <Slides>13</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ＭＳ Ｐゴシック</vt:lpstr>
      <vt:lpstr>Arial</vt:lpstr>
      <vt:lpstr>Calibri</vt:lpstr>
      <vt:lpstr>Times New Roman</vt:lpstr>
      <vt:lpstr>Wingdings</vt:lpstr>
      <vt:lpstr>Motiv systému Office</vt:lpstr>
      <vt:lpstr>Intro to theme</vt:lpstr>
      <vt:lpstr>Inequality and social stratification</vt:lpstr>
      <vt:lpstr>Three basic historical models of inequalities</vt:lpstr>
      <vt:lpstr>Inequality dimensions</vt:lpstr>
      <vt:lpstr>Two basic inequality concepts</vt:lpstr>
      <vt:lpstr>Reproduction of inequality</vt:lpstr>
      <vt:lpstr>Two reasons of reproduction of inequalities  </vt:lpstr>
      <vt:lpstr>Prezentace aplikace PowerPoint</vt:lpstr>
      <vt:lpstr>Basic principles inequality reproduction  </vt:lpstr>
      <vt:lpstr>Prezentace aplikace PowerPoint</vt:lpstr>
      <vt:lpstr>Legitimization of inequality </vt:lpstr>
      <vt:lpstr>Should we strive for equal societies?</vt:lpstr>
      <vt:lpstr>Should we strive for equal societies? (cont.) </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125</cp:revision>
  <dcterms:created xsi:type="dcterms:W3CDTF">2013-09-22T19:27:37Z</dcterms:created>
  <dcterms:modified xsi:type="dcterms:W3CDTF">2024-02-13T08:22:57Z</dcterms:modified>
</cp:coreProperties>
</file>