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1" r:id="rId3"/>
    <p:sldId id="274" r:id="rId4"/>
    <p:sldId id="276" r:id="rId5"/>
    <p:sldId id="277" r:id="rId6"/>
    <p:sldId id="278" r:id="rId7"/>
    <p:sldId id="279" r:id="rId8"/>
    <p:sldId id="280" r:id="rId9"/>
    <p:sldId id="283" r:id="rId10"/>
    <p:sldId id="28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6374" autoAdjust="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462D5B-9950-4260-ABED-D89400B30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134CC9-FD50-4457-8364-AB4EE2371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7DE83E-814A-4AD5-9533-3EB01F6AB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D6DCB7-8AB2-45C4-99F6-9DACC2CF0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C3C0B3-BD89-4308-A470-EA914A97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9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61DE3C-BCEC-4C83-BA40-747F1EFE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B52B4E-9562-44CD-A73E-4EF450ABA7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0E74C5-2F94-4910-919E-60EE890DE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4A11C5-A80B-4D2F-ACD6-B4A08389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FDCFA5-EF98-411E-A22F-3F188A0C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40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15DF5E-5AFF-407B-A741-9E3EC1CFE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210CED-93F3-4447-81E5-FB4916F76D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7F1777-A44B-4663-B777-EBB6FB4EA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7DDE98-BF43-48A1-A657-C1F92CBF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D01DF3-E3C5-4798-8BE8-5FBEB44EF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22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F8B4D-AAEF-468E-AE48-AC1699D3C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FF8FE79-CC14-4489-8F95-A49BD2641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71A7FD-6349-4CBE-BFEF-6EBAD73FD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44D212-D1C1-4932-BF22-9FC7F8F70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0C9539-AC14-4AF9-B6B8-2A8D2FE02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18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C5052-BA56-4DD0-9593-1856D0B0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0B5139E-846E-4219-B99C-627CE6052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17913-AC13-443F-86A8-5B4CE3C9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AB1689-7DBC-4AEF-8B8A-170B7C30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B5B550-9BF6-4DF3-8930-A71990D0E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42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DACC28-BACD-48AD-B8B5-D4A21C4A4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D9EDD2-D6CB-417B-AC19-357AFC3AD3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550C76-C23C-4577-A0B5-282AECE300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01466E-CA6C-434C-B615-34EF9CA86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E8DCC4-4F69-4CDC-892E-C7AF1D515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9D4E60-27D3-4FFF-8A90-BFD1C065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927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1160A-56F3-48CD-BC99-A7980F0A4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16B8B61-D6FC-43FD-8F09-37273F01D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58E3ED6-42F5-4EC4-9BBD-60961BE81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D45C537-EC79-448F-8242-842C065E14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37BB875-0EB4-49E7-9428-CC15A36B8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1EE0B87-90D6-4B3C-9A85-5EAB65EA4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A793298-D130-4BDD-81F6-DD95108E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691001-00DE-4A22-AEAF-E962D51DB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2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76E48-428D-434B-BEDA-2A8CC150D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FCE1F09-606C-4AE5-B77E-7A3A15B71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4D3B29-429A-4E97-94E8-B231590F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E19DF22-3BA3-4C5A-836D-D174416C9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12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CC23401-DD90-495C-82BE-F42140705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E15E648-57E4-44D6-882E-2DA0D6526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BC1136-1DD4-4F60-93C0-E31B09D5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07DF3A-B90F-4726-831F-DFC159E68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EA762DB-B57B-420A-A7BD-0853734F3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AEF7C99-0C31-43E6-A440-88D27FB774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23F18D-24D4-4020-87A8-B4127BBFE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EC4AC2F-03D9-4246-897B-6D0D1DFC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12C5E7E-2104-4ECD-BD4D-B76770EA2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8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7CD088-22A9-4231-A355-ECC019C6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9111D35-00D4-4CE8-9F95-DC7BB87266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BE94620-39B1-4628-813C-7C1CAE916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56EA6C-B6CB-4B8F-B6E0-22E4C827A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7A12D5-46D5-4C6D-963D-34ACF7EB5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5C6891-7603-4BC9-8139-EE9D49D09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37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8D9FCC-116B-4238-AE27-BEBE45D7D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3EC924A-1845-44A2-A5B4-B28B739FF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C8E5F62-5D9A-46FE-A704-F65542C90F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E6D6C-8E1A-419F-B3E9-C78BF0F09EA3}" type="datetimeFigureOut">
              <a:rPr lang="cs-CZ" smtClean="0"/>
              <a:t>13.03.2024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EBA978-E2DD-424B-A498-BB8A6EE864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DCCA9F-B93F-4B48-86D3-706138E3F5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8AA32-428B-43F3-8EF7-9909A1356D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462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T2IaJwkqgPk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F59016-C6E3-4AEE-B2D6-BA53C3F6A3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83916"/>
            <a:ext cx="9144000" cy="986944"/>
          </a:xfrm>
        </p:spPr>
        <p:txBody>
          <a:bodyPr>
            <a:normAutofit/>
          </a:bodyPr>
          <a:lstStyle/>
          <a:p>
            <a:r>
              <a:rPr lang="cs-CZ"/>
              <a:t>04</a:t>
            </a:r>
            <a:r>
              <a:rPr lang="en-US"/>
              <a:t>. </a:t>
            </a:r>
            <a:r>
              <a:rPr lang="en-US" dirty="0"/>
              <a:t>Inequality and politics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966D40-45DF-4EA2-9055-B5644C6C3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23855"/>
            <a:ext cx="9144000" cy="508568"/>
          </a:xfrm>
        </p:spPr>
        <p:txBody>
          <a:bodyPr/>
          <a:lstStyle/>
          <a:p>
            <a:r>
              <a:rPr lang="en-US" dirty="0"/>
              <a:t>ESOn4022: Inequality and Society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83EB455-63B5-4AE4-9F76-E943C6AE71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470" y="2476637"/>
            <a:ext cx="3645060" cy="438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619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A56EE-3F2A-4892-BC7C-73C0A00C8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Inequality and collective action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DA3113E-29D7-4CC2-811B-1A54ED689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391400" cy="435133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Politically active individuals and organizations - huge investments of time, energy, and money to influence politics</a:t>
            </a:r>
          </a:p>
          <a:p>
            <a:r>
              <a:rPr lang="cs-CZ" dirty="0"/>
              <a:t>U</a:t>
            </a:r>
            <a:r>
              <a:rPr lang="en-US" dirty="0" err="1"/>
              <a:t>nions</a:t>
            </a:r>
            <a:r>
              <a:rPr lang="en-US" dirty="0"/>
              <a:t>, professional associations, trade associations, and citizens groups, as well as organizations like corporations, hospitals, and universities</a:t>
            </a:r>
            <a:endParaRPr lang="cs-CZ" dirty="0"/>
          </a:p>
          <a:p>
            <a:r>
              <a:rPr lang="cs-CZ" dirty="0"/>
              <a:t>S</a:t>
            </a:r>
            <a:r>
              <a:rPr lang="en-US" dirty="0" err="1"/>
              <a:t>ome</a:t>
            </a:r>
            <a:r>
              <a:rPr lang="en-US" dirty="0"/>
              <a:t> groups and individual citizens underrepresented in political system</a:t>
            </a:r>
            <a:endParaRPr lang="cs-CZ" dirty="0"/>
          </a:p>
          <a:p>
            <a:r>
              <a:rPr lang="cs-CZ" dirty="0"/>
              <a:t>D</a:t>
            </a:r>
            <a:r>
              <a:rPr lang="en-US" dirty="0" err="1"/>
              <a:t>emocracy</a:t>
            </a:r>
            <a:r>
              <a:rPr lang="en-US" dirty="0"/>
              <a:t> is marred by deeply ingrained and persistent class-based political inequality</a:t>
            </a:r>
            <a:endParaRPr lang="cs-CZ" dirty="0"/>
          </a:p>
          <a:p>
            <a:r>
              <a:rPr lang="en-US" dirty="0"/>
              <a:t>The well educated and affluent are active in many ways to make their voices heard, while the less advantaged are not</a:t>
            </a:r>
            <a:endParaRPr lang="cs-CZ" dirty="0"/>
          </a:p>
          <a:p>
            <a:r>
              <a:rPr lang="cs-CZ" dirty="0"/>
              <a:t>P</a:t>
            </a:r>
            <a:r>
              <a:rPr lang="en-US" dirty="0" err="1"/>
              <a:t>olitical</a:t>
            </a:r>
            <a:r>
              <a:rPr lang="en-US" dirty="0"/>
              <a:t> advantage is handed down across generations, recruitment to political activity perpetuates and exaggerates existing biases</a:t>
            </a:r>
            <a:endParaRPr lang="cs-CZ" dirty="0"/>
          </a:p>
        </p:txBody>
      </p:sp>
      <p:pic>
        <p:nvPicPr>
          <p:cNvPr id="4" name="Zástupný symbol pro obsah 5">
            <a:extLst>
              <a:ext uri="{FF2B5EF4-FFF2-40B4-BE49-F238E27FC236}">
                <a16:creationId xmlns:a16="http://schemas.microsoft.com/office/drawing/2014/main" id="{6A046B5A-1C2B-4D9C-9780-1473D9100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81" y="1690688"/>
            <a:ext cx="286037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4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>
            <a:hlinkClick r:id="" action="ppaction://media"/>
            <a:extLst>
              <a:ext uri="{FF2B5EF4-FFF2-40B4-BE49-F238E27FC236}">
                <a16:creationId xmlns:a16="http://schemas.microsoft.com/office/drawing/2014/main" id="{A9B3CC75-9FBC-4FFE-88F5-1192D77A902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5908" y="1263323"/>
            <a:ext cx="7700183" cy="433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91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DDD02-0192-4562-9E99-C08D54FBB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Politics and inequality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A1DEB7-5F80-4684-978A-19E1B1DB6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Ruling classes use government-controlled</a:t>
            </a:r>
            <a:r>
              <a:rPr lang="cs-CZ" dirty="0"/>
              <a:t> </a:t>
            </a:r>
            <a:r>
              <a:rPr lang="en-US" dirty="0"/>
              <a:t>means and resources</a:t>
            </a:r>
            <a:r>
              <a:rPr lang="cs-CZ" dirty="0"/>
              <a:t> (</a:t>
            </a:r>
            <a:r>
              <a:rPr lang="cs-CZ" dirty="0" err="1"/>
              <a:t>money</a:t>
            </a:r>
            <a:r>
              <a:rPr lang="cs-CZ" dirty="0"/>
              <a:t>, </a:t>
            </a:r>
            <a:r>
              <a:rPr lang="cs-CZ" dirty="0" err="1"/>
              <a:t>weapons</a:t>
            </a:r>
            <a:r>
              <a:rPr lang="cs-CZ" dirty="0"/>
              <a:t>, food, transport …)</a:t>
            </a:r>
            <a:r>
              <a:rPr lang="en-US" dirty="0"/>
              <a:t> to extract surplus value from the efforts of</a:t>
            </a:r>
            <a:r>
              <a:rPr lang="cs-CZ" dirty="0"/>
              <a:t> </a:t>
            </a:r>
            <a:r>
              <a:rPr lang="en-US" b="1" dirty="0"/>
              <a:t>categorically</a:t>
            </a:r>
            <a:r>
              <a:rPr lang="en-US" dirty="0"/>
              <a:t> excluded subject populations</a:t>
            </a:r>
            <a:endParaRPr lang="cs-CZ" dirty="0"/>
          </a:p>
          <a:p>
            <a:r>
              <a:rPr lang="en-US" dirty="0"/>
              <a:t>They</a:t>
            </a:r>
            <a:r>
              <a:rPr lang="cs-CZ" dirty="0"/>
              <a:t> </a:t>
            </a:r>
            <a:r>
              <a:rPr lang="en-US" dirty="0"/>
              <a:t>redirect some of</a:t>
            </a:r>
            <a:r>
              <a:rPr lang="cs-CZ" dirty="0"/>
              <a:t> </a:t>
            </a:r>
            <a:r>
              <a:rPr lang="en-US" dirty="0"/>
              <a:t>the surplus to activities from which the subject population does not benefit,</a:t>
            </a:r>
            <a:r>
              <a:rPr lang="cs-CZ" dirty="0"/>
              <a:t> </a:t>
            </a:r>
            <a:r>
              <a:rPr lang="en-US" dirty="0"/>
              <a:t>although the ruling classes do</a:t>
            </a:r>
            <a:r>
              <a:rPr lang="cs-CZ" dirty="0"/>
              <a:t> – </a:t>
            </a:r>
            <a:r>
              <a:rPr lang="cs-CZ" dirty="0" err="1"/>
              <a:t>reinforcement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existing</a:t>
            </a:r>
            <a:r>
              <a:rPr lang="cs-CZ" dirty="0"/>
              <a:t> </a:t>
            </a:r>
            <a:r>
              <a:rPr lang="cs-CZ" dirty="0" err="1"/>
              <a:t>inequalities</a:t>
            </a:r>
            <a:endParaRPr lang="cs-CZ" dirty="0"/>
          </a:p>
          <a:p>
            <a:r>
              <a:rPr lang="en-US" dirty="0"/>
              <a:t>Taxes </a:t>
            </a:r>
            <a:r>
              <a:rPr lang="cs-CZ" dirty="0"/>
              <a:t>, </a:t>
            </a:r>
            <a:r>
              <a:rPr lang="en-US" dirty="0"/>
              <a:t>conscription</a:t>
            </a:r>
            <a:r>
              <a:rPr lang="cs-CZ" dirty="0"/>
              <a:t>, de-</a:t>
            </a:r>
            <a:r>
              <a:rPr lang="cs-CZ" dirty="0" err="1"/>
              <a:t>segregation</a:t>
            </a:r>
            <a:r>
              <a:rPr lang="cs-CZ" dirty="0"/>
              <a:t>, </a:t>
            </a:r>
            <a:r>
              <a:rPr lang="cs-CZ" dirty="0" err="1"/>
              <a:t>compensatory</a:t>
            </a:r>
            <a:r>
              <a:rPr lang="cs-CZ" dirty="0"/>
              <a:t> </a:t>
            </a:r>
            <a:r>
              <a:rPr lang="cs-CZ" dirty="0" err="1"/>
              <a:t>aid</a:t>
            </a:r>
            <a:r>
              <a:rPr lang="cs-CZ" dirty="0"/>
              <a:t>…</a:t>
            </a:r>
            <a:endParaRPr lang="en-US" dirty="0"/>
          </a:p>
          <a:p>
            <a:r>
              <a:rPr lang="en-US" dirty="0"/>
              <a:t>Democracy – more inclusive way of exploitation</a:t>
            </a:r>
          </a:p>
          <a:p>
            <a:r>
              <a:rPr lang="en-US" dirty="0"/>
              <a:t>Both democracies and autocracies – based on distinctions between inclusion and exclusion</a:t>
            </a:r>
          </a:p>
          <a:p>
            <a:r>
              <a:rPr lang="en-US" dirty="0"/>
              <a:t>Typically: property, ethnic divisions, licensing, certification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interest/service/advocacy groups, marriages…</a:t>
            </a:r>
          </a:p>
        </p:txBody>
      </p:sp>
    </p:spTree>
    <p:extLst>
      <p:ext uri="{BB962C8B-B14F-4D97-AF65-F5344CB8AC3E}">
        <p14:creationId xmlns:p14="http://schemas.microsoft.com/office/powerpoint/2010/main" val="447514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977CCE-7FD6-424F-BACE-B7730C1DD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Politics and inequality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89DBCF-B658-429F-9E3A-49584CA58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 generates inequality</a:t>
            </a:r>
          </a:p>
          <a:p>
            <a:r>
              <a:rPr lang="en-US" dirty="0"/>
              <a:t>Inequality impacts on government</a:t>
            </a:r>
          </a:p>
          <a:p>
            <a:r>
              <a:rPr lang="en-US" dirty="0"/>
              <a:t>intervention of governmental agents makes a large difference to inequality </a:t>
            </a:r>
            <a:endParaRPr lang="cs-CZ" dirty="0"/>
          </a:p>
          <a:p>
            <a:r>
              <a:rPr lang="cs-CZ" dirty="0"/>
              <a:t>So </a:t>
            </a:r>
            <a:r>
              <a:rPr lang="en-US" dirty="0"/>
              <a:t>people regularly</a:t>
            </a:r>
            <a:r>
              <a:rPr lang="cs-CZ" dirty="0"/>
              <a:t> </a:t>
            </a:r>
            <a:r>
              <a:rPr lang="en-US" dirty="0"/>
              <a:t>struggle over state control of major resources</a:t>
            </a:r>
            <a:r>
              <a:rPr lang="cs-CZ" dirty="0"/>
              <a:t> to </a:t>
            </a:r>
            <a:r>
              <a:rPr lang="en-US" dirty="0"/>
              <a:t>get the at the expense of others (pensioners, owners, veterans, parents, …)</a:t>
            </a:r>
          </a:p>
          <a:p>
            <a:r>
              <a:rPr lang="en-US" dirty="0"/>
              <a:t>Typically categorial </a:t>
            </a:r>
            <a:r>
              <a:rPr lang="en-US" b="1" dirty="0"/>
              <a:t>distinctions</a:t>
            </a:r>
            <a:r>
              <a:rPr lang="en-US" dirty="0"/>
              <a:t>: legitimate vs. Illegitimate, deserving vs. </a:t>
            </a:r>
            <a:r>
              <a:rPr lang="cs-CZ" dirty="0"/>
              <a:t>u</a:t>
            </a:r>
            <a:r>
              <a:rPr lang="en-US" dirty="0" err="1"/>
              <a:t>nderserving</a:t>
            </a:r>
            <a:r>
              <a:rPr lang="cs-CZ" dirty="0"/>
              <a:t>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50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24EA88-28BA-4272-BBAC-919250D0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movements and inequality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194A89-2A3C-4B41-B15A-92C1D3505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67400" cy="48441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social movement is a kind of campaign, parallel in many respects</a:t>
            </a:r>
            <a:r>
              <a:rPr lang="cs-CZ" dirty="0"/>
              <a:t> </a:t>
            </a:r>
            <a:r>
              <a:rPr lang="en-US" dirty="0"/>
              <a:t>to an electoral campaign</a:t>
            </a:r>
            <a:endParaRPr lang="cs-CZ" dirty="0"/>
          </a:p>
          <a:p>
            <a:r>
              <a:rPr lang="en-US" dirty="0"/>
              <a:t>WUNC (Worthy,</a:t>
            </a:r>
            <a:r>
              <a:rPr lang="cs-CZ" dirty="0"/>
              <a:t> </a:t>
            </a:r>
            <a:r>
              <a:rPr lang="en-US" dirty="0"/>
              <a:t>Unified, Numerous, and Committed)</a:t>
            </a:r>
            <a:endParaRPr lang="cs-CZ" dirty="0"/>
          </a:p>
          <a:p>
            <a:r>
              <a:rPr lang="en-US" dirty="0"/>
              <a:t>Articulation of inequality as unjust</a:t>
            </a:r>
          </a:p>
          <a:p>
            <a:r>
              <a:rPr lang="en-US" dirty="0"/>
              <a:t>Advocating weaker side of inequality</a:t>
            </a:r>
          </a:p>
          <a:p>
            <a:r>
              <a:rPr lang="cs-CZ" dirty="0" err="1"/>
              <a:t>We</a:t>
            </a:r>
            <a:r>
              <a:rPr lang="cs-CZ" dirty="0"/>
              <a:t> vs. </a:t>
            </a:r>
            <a:r>
              <a:rPr lang="cs-CZ" dirty="0" err="1"/>
              <a:t>Them</a:t>
            </a:r>
            <a:endParaRPr lang="cs-CZ" dirty="0"/>
          </a:p>
          <a:p>
            <a:r>
              <a:rPr lang="en-US" dirty="0"/>
              <a:t>Social movements challenge the exploitation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elites</a:t>
            </a:r>
            <a:r>
              <a:rPr lang="cs-CZ" dirty="0"/>
              <a:t> </a:t>
            </a:r>
            <a:r>
              <a:rPr lang="en-US" dirty="0"/>
              <a:t>and threaten drastic collective action by members of</a:t>
            </a:r>
            <a:r>
              <a:rPr lang="cs-CZ" dirty="0"/>
              <a:t> </a:t>
            </a:r>
            <a:r>
              <a:rPr lang="en-US" dirty="0"/>
              <a:t>their own constituency</a:t>
            </a:r>
            <a:endParaRPr lang="cs-CZ" dirty="0"/>
          </a:p>
          <a:p>
            <a:r>
              <a:rPr lang="cs-CZ" dirty="0" err="1"/>
              <a:t>Worker´s</a:t>
            </a:r>
            <a:r>
              <a:rPr lang="cs-CZ" dirty="0"/>
              <a:t> </a:t>
            </a:r>
            <a:r>
              <a:rPr lang="cs-CZ" dirty="0" err="1"/>
              <a:t>movements</a:t>
            </a:r>
            <a:r>
              <a:rPr lang="cs-CZ" dirty="0"/>
              <a:t>, </a:t>
            </a:r>
            <a:r>
              <a:rPr lang="cs-CZ" dirty="0" err="1"/>
              <a:t>NSMs</a:t>
            </a:r>
            <a:r>
              <a:rPr lang="cs-CZ" dirty="0"/>
              <a:t>, OWS, BLM…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BF7B005-4C83-4953-BE7B-434486F77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653" y="2072462"/>
            <a:ext cx="5309347" cy="271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076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1C15FA-2B3D-4ADF-9058-BC300E104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movement repertoire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94D7E9-46E5-4080-8722-1BF8EB17F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8279674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creating associations and coalitions, organizing marches and</a:t>
            </a:r>
            <a:r>
              <a:rPr lang="cs-CZ" dirty="0"/>
              <a:t> </a:t>
            </a:r>
            <a:r>
              <a:rPr lang="en-US" dirty="0"/>
              <a:t>demonstrations, circulating petitions, attending public meetings, shouting</a:t>
            </a:r>
            <a:r>
              <a:rPr lang="cs-CZ" dirty="0"/>
              <a:t> </a:t>
            </a:r>
            <a:r>
              <a:rPr lang="en-US" dirty="0"/>
              <a:t>slogans, wearing badges, writing pamphlets, </a:t>
            </a:r>
            <a:r>
              <a:rPr lang="cs-CZ" dirty="0"/>
              <a:t>…</a:t>
            </a:r>
          </a:p>
          <a:p>
            <a:r>
              <a:rPr lang="en-US" dirty="0"/>
              <a:t>essentially symbolic,</a:t>
            </a:r>
            <a:r>
              <a:rPr lang="cs-CZ" dirty="0"/>
              <a:t> </a:t>
            </a:r>
            <a:r>
              <a:rPr lang="en-US" dirty="0"/>
              <a:t>cumulative, and indirect</a:t>
            </a:r>
            <a:endParaRPr lang="cs-CZ" dirty="0"/>
          </a:p>
          <a:p>
            <a:r>
              <a:rPr lang="en-US" dirty="0"/>
              <a:t>implicit threat to act in adjacent arenas: to</a:t>
            </a:r>
            <a:r>
              <a:rPr lang="cs-CZ" dirty="0"/>
              <a:t> </a:t>
            </a:r>
            <a:r>
              <a:rPr lang="en-US" dirty="0"/>
              <a:t>withdraw support from public authorities, sustenance to a</a:t>
            </a:r>
            <a:r>
              <a:rPr lang="cs-CZ" dirty="0"/>
              <a:t> </a:t>
            </a:r>
            <a:r>
              <a:rPr lang="en-US" dirty="0"/>
              <a:t>regime's enemies, to ally with splinter parties, to move toward direct</a:t>
            </a:r>
            <a:r>
              <a:rPr lang="cs-CZ" dirty="0"/>
              <a:t> </a:t>
            </a:r>
            <a:r>
              <a:rPr lang="en-US" dirty="0"/>
              <a:t>action or even rebellion</a:t>
            </a:r>
            <a:endParaRPr lang="cs-CZ" dirty="0"/>
          </a:p>
          <a:p>
            <a:r>
              <a:rPr lang="en-US" dirty="0"/>
              <a:t>Social movements take place as conversations—not as solo performances</a:t>
            </a:r>
            <a:r>
              <a:rPr lang="cs-CZ" dirty="0"/>
              <a:t> </a:t>
            </a:r>
            <a:r>
              <a:rPr lang="en-US" dirty="0"/>
              <a:t>but as interactions among parties </a:t>
            </a:r>
            <a:endParaRPr lang="cs-CZ" dirty="0"/>
          </a:p>
          <a:p>
            <a:r>
              <a:rPr lang="en-US" dirty="0"/>
              <a:t>The most elementary set of</a:t>
            </a:r>
            <a:r>
              <a:rPr lang="cs-CZ" dirty="0"/>
              <a:t> </a:t>
            </a:r>
            <a:r>
              <a:rPr lang="en-US" dirty="0"/>
              <a:t>parties consists of an actor making a claim, the object of the actor‘s</a:t>
            </a:r>
            <a:r>
              <a:rPr lang="cs-CZ" dirty="0"/>
              <a:t> </a:t>
            </a:r>
            <a:r>
              <a:rPr lang="en-US" dirty="0"/>
              <a:t>claim, and an audience having a stake in the fate of at least one of the</a:t>
            </a:r>
            <a:r>
              <a:rPr lang="cs-CZ" dirty="0"/>
              <a:t> </a:t>
            </a:r>
            <a:r>
              <a:rPr lang="en-US" dirty="0"/>
              <a:t>first two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657BD7D-EAF2-46F7-9071-00E75B9F3B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080" y="2875134"/>
            <a:ext cx="3002552" cy="1883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173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19CACC-B8B9-4BDD-9E7B-FA2C67EB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of acting collectively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978948-E510-488E-9171-1920BF2C14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Typically</a:t>
            </a:r>
            <a:r>
              <a:rPr lang="cs-CZ" dirty="0"/>
              <a:t>: </a:t>
            </a:r>
            <a:r>
              <a:rPr lang="en-US" dirty="0"/>
              <a:t>the presence of solidarity, the</a:t>
            </a:r>
            <a:r>
              <a:rPr lang="cs-CZ" dirty="0"/>
              <a:t> </a:t>
            </a:r>
            <a:r>
              <a:rPr lang="en-US" dirty="0"/>
              <a:t>construction of shared identities, the sense of grievance, the creation of</a:t>
            </a:r>
            <a:r>
              <a:rPr lang="cs-CZ" dirty="0"/>
              <a:t> </a:t>
            </a:r>
            <a:r>
              <a:rPr lang="en-US" dirty="0"/>
              <a:t>sustaining organizations</a:t>
            </a:r>
            <a:r>
              <a:rPr lang="cs-CZ" dirty="0"/>
              <a:t>…</a:t>
            </a:r>
          </a:p>
          <a:p>
            <a:r>
              <a:rPr lang="en-US" dirty="0"/>
              <a:t>But most social movements remain far more contingent</a:t>
            </a:r>
            <a:r>
              <a:rPr lang="cs-CZ" dirty="0"/>
              <a:t> </a:t>
            </a:r>
            <a:r>
              <a:rPr lang="en-US" dirty="0"/>
              <a:t>and volatile</a:t>
            </a:r>
            <a:endParaRPr lang="cs-CZ" dirty="0"/>
          </a:p>
          <a:p>
            <a:r>
              <a:rPr lang="en-US" dirty="0"/>
              <a:t>Social movements</a:t>
            </a:r>
            <a:r>
              <a:rPr lang="cs-CZ" dirty="0"/>
              <a:t> </a:t>
            </a:r>
            <a:r>
              <a:rPr lang="en-US" dirty="0"/>
              <a:t>center on the construction of </a:t>
            </a:r>
            <a:r>
              <a:rPr lang="en-US" b="1" dirty="0"/>
              <a:t>categorical</a:t>
            </a:r>
            <a:r>
              <a:rPr lang="cs-CZ" dirty="0"/>
              <a:t> </a:t>
            </a:r>
            <a:r>
              <a:rPr lang="en-US" dirty="0"/>
              <a:t>identities </a:t>
            </a:r>
            <a:endParaRPr lang="cs-CZ" dirty="0"/>
          </a:p>
          <a:p>
            <a:r>
              <a:rPr lang="en-US" dirty="0"/>
              <a:t>Identities in general are shared experiences of distinctive social</a:t>
            </a:r>
            <a:r>
              <a:rPr lang="cs-CZ" dirty="0"/>
              <a:t> </a:t>
            </a:r>
            <a:r>
              <a:rPr lang="en-US" dirty="0"/>
              <a:t>relations and the representations of those social relations</a:t>
            </a:r>
            <a:r>
              <a:rPr lang="cs-CZ" dirty="0"/>
              <a:t>: w</a:t>
            </a:r>
            <a:r>
              <a:rPr lang="en-US" dirty="0" err="1"/>
              <a:t>orkers</a:t>
            </a:r>
            <a:r>
              <a:rPr lang="cs-CZ" dirty="0"/>
              <a:t> </a:t>
            </a:r>
            <a:r>
              <a:rPr lang="en-US" dirty="0"/>
              <a:t>become workers in relation to employers and other workers</a:t>
            </a:r>
            <a:endParaRPr lang="cs-CZ" dirty="0"/>
          </a:p>
          <a:p>
            <a:r>
              <a:rPr lang="cs-CZ" dirty="0"/>
              <a:t>C</a:t>
            </a:r>
            <a:r>
              <a:rPr lang="en-US" dirty="0" err="1"/>
              <a:t>onstruction</a:t>
            </a:r>
            <a:r>
              <a:rPr lang="en-US" dirty="0"/>
              <a:t> and enforcement</a:t>
            </a:r>
            <a:r>
              <a:rPr lang="cs-CZ" dirty="0"/>
              <a:t> </a:t>
            </a:r>
            <a:r>
              <a:rPr lang="en-US" dirty="0"/>
              <a:t>of unequal, paired categories</a:t>
            </a:r>
          </a:p>
        </p:txBody>
      </p:sp>
    </p:spTree>
    <p:extLst>
      <p:ext uri="{BB962C8B-B14F-4D97-AF65-F5344CB8AC3E}">
        <p14:creationId xmlns:p14="http://schemas.microsoft.com/office/powerpoint/2010/main" val="2308705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8ECE2D-EA74-4B38-B10C-58415532F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identities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87A904-09CB-48CC-94C6-607714F26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9860"/>
            <a:ext cx="7041566" cy="511884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Political </a:t>
            </a:r>
            <a:r>
              <a:rPr lang="en-US" dirty="0" err="1"/>
              <a:t>identit</a:t>
            </a:r>
            <a:r>
              <a:rPr lang="cs-CZ" dirty="0"/>
              <a:t>y = </a:t>
            </a:r>
            <a:r>
              <a:rPr lang="cs-CZ" dirty="0" err="1"/>
              <a:t>shared</a:t>
            </a:r>
            <a:r>
              <a:rPr lang="cs-CZ" dirty="0"/>
              <a:t> (</a:t>
            </a:r>
            <a:r>
              <a:rPr lang="cs-CZ" dirty="0" err="1"/>
              <a:t>collective</a:t>
            </a:r>
            <a:r>
              <a:rPr lang="cs-CZ" dirty="0"/>
              <a:t>)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relation</a:t>
            </a:r>
            <a:r>
              <a:rPr lang="cs-CZ" dirty="0"/>
              <a:t> in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coercive</a:t>
            </a:r>
            <a:r>
              <a:rPr lang="cs-CZ" dirty="0"/>
              <a:t> </a:t>
            </a:r>
            <a:r>
              <a:rPr lang="cs-CZ" dirty="0" err="1"/>
              <a:t>authority</a:t>
            </a:r>
            <a:r>
              <a:rPr lang="cs-CZ" dirty="0"/>
              <a:t> (</a:t>
            </a:r>
            <a:r>
              <a:rPr lang="cs-CZ" dirty="0" err="1"/>
              <a:t>state</a:t>
            </a:r>
            <a:r>
              <a:rPr lang="cs-CZ" dirty="0"/>
              <a:t>, </a:t>
            </a:r>
            <a:r>
              <a:rPr lang="cs-CZ" dirty="0" err="1"/>
              <a:t>owner</a:t>
            </a:r>
            <a:r>
              <a:rPr lang="cs-CZ" dirty="0"/>
              <a:t> …)</a:t>
            </a:r>
          </a:p>
          <a:p>
            <a:r>
              <a:rPr lang="en-US" dirty="0"/>
              <a:t>Most political identities are also </a:t>
            </a:r>
            <a:r>
              <a:rPr lang="en-US" b="1" dirty="0"/>
              <a:t>categorical</a:t>
            </a:r>
            <a:r>
              <a:rPr lang="en-US" dirty="0"/>
              <a:t> rather than specific to</a:t>
            </a:r>
            <a:r>
              <a:rPr lang="cs-CZ" dirty="0"/>
              <a:t> </a:t>
            </a:r>
            <a:r>
              <a:rPr lang="en-US" dirty="0"/>
              <a:t>a tie between two particular actors.</a:t>
            </a:r>
          </a:p>
          <a:p>
            <a:r>
              <a:rPr lang="en-US" dirty="0"/>
              <a:t>Political identities therefore alter as political networks, opportunities,</a:t>
            </a:r>
            <a:r>
              <a:rPr lang="cs-CZ" dirty="0"/>
              <a:t> </a:t>
            </a:r>
            <a:r>
              <a:rPr lang="en-US" dirty="0"/>
              <a:t>and strategies shift.</a:t>
            </a:r>
          </a:p>
          <a:p>
            <a:r>
              <a:rPr lang="en-US" dirty="0"/>
              <a:t>The validation of political identities depends on contingent performances</a:t>
            </a:r>
            <a:r>
              <a:rPr lang="cs-CZ" dirty="0"/>
              <a:t> </a:t>
            </a:r>
            <a:r>
              <a:rPr lang="en-US" dirty="0"/>
              <a:t>to which other parties' acceptance or rejection of the asserted</a:t>
            </a:r>
            <a:r>
              <a:rPr lang="cs-CZ" dirty="0"/>
              <a:t> </a:t>
            </a:r>
            <a:r>
              <a:rPr lang="en-US" dirty="0"/>
              <a:t>relation is crucial.</a:t>
            </a:r>
          </a:p>
          <a:p>
            <a:r>
              <a:rPr lang="en-US" dirty="0"/>
              <a:t>That validation both constrains and facilitates collective action by</a:t>
            </a:r>
            <a:r>
              <a:rPr lang="cs-CZ" dirty="0"/>
              <a:t> </a:t>
            </a:r>
            <a:r>
              <a:rPr lang="en-US" dirty="0"/>
              <a:t>those who share the identity.</a:t>
            </a:r>
          </a:p>
          <a:p>
            <a:r>
              <a:rPr lang="en-US" dirty="0"/>
              <a:t>Deep differences separate political identities that are embedded</a:t>
            </a:r>
            <a:r>
              <a:rPr lang="cs-CZ" dirty="0"/>
              <a:t> </a:t>
            </a:r>
            <a:r>
              <a:rPr lang="en-US" dirty="0"/>
              <a:t>in routine social life from those that appear chiefly in public life</a:t>
            </a:r>
            <a:r>
              <a:rPr lang="cs-CZ" dirty="0"/>
              <a:t> </a:t>
            </a:r>
            <a:r>
              <a:rPr lang="en-US" dirty="0"/>
              <a:t>(embedded and disjoined collective identities)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290258E-7F61-45E3-9B3A-94CFD03CA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766" y="2250141"/>
            <a:ext cx="4312234" cy="2891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51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BF9FC-B3E0-4C74-8238-7EFC8D703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inequalities persist and when they change?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DEB78D-9D48-4A9C-9187-FE5FD22A1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Exploitation ad opportunities as effective means of control of members of subordinated categories</a:t>
            </a:r>
          </a:p>
          <a:p>
            <a:r>
              <a:rPr lang="en-US" dirty="0"/>
              <a:t>Distinctions and </a:t>
            </a:r>
            <a:r>
              <a:rPr lang="en-US" dirty="0" err="1"/>
              <a:t>catego</a:t>
            </a:r>
            <a:r>
              <a:rPr lang="cs-CZ" dirty="0"/>
              <a:t>r</a:t>
            </a:r>
            <a:r>
              <a:rPr lang="en-US" dirty="0" err="1"/>
              <a:t>i</a:t>
            </a:r>
            <a:r>
              <a:rPr lang="cs-CZ" dirty="0"/>
              <a:t>e</a:t>
            </a:r>
            <a:r>
              <a:rPr lang="en-US" dirty="0"/>
              <a:t>s become naturalized and normal</a:t>
            </a:r>
          </a:p>
          <a:p>
            <a:r>
              <a:rPr lang="en-US" dirty="0"/>
              <a:t>Exploited groups adapt to the structure of exploitation</a:t>
            </a:r>
          </a:p>
          <a:p>
            <a:r>
              <a:rPr lang="en-US" dirty="0"/>
              <a:t>Inequalities change when members of subordinate categories mobilize broadly and gain power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08149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752</Words>
  <Application>Microsoft Office PowerPoint</Application>
  <PresentationFormat>Širokoúhlá obrazovka</PresentationFormat>
  <Paragraphs>54</Paragraphs>
  <Slides>10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04. Inequality and politics </vt:lpstr>
      <vt:lpstr>Prezentace aplikace PowerPoint</vt:lpstr>
      <vt:lpstr>Politics and inequality</vt:lpstr>
      <vt:lpstr>Politics and inequality</vt:lpstr>
      <vt:lpstr>Social movements and inequality</vt:lpstr>
      <vt:lpstr>Social movement repertoire</vt:lpstr>
      <vt:lpstr>Conditions of acting collectively</vt:lpstr>
      <vt:lpstr>Political identities</vt:lpstr>
      <vt:lpstr>Why inequalities persist and when they change?</vt:lpstr>
      <vt:lpstr>Inequality and collective action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Navrátil</dc:creator>
  <cp:lastModifiedBy>Jiří Navrátil</cp:lastModifiedBy>
  <cp:revision>130</cp:revision>
  <dcterms:created xsi:type="dcterms:W3CDTF">2020-03-08T22:43:29Z</dcterms:created>
  <dcterms:modified xsi:type="dcterms:W3CDTF">2024-03-13T08:53:41Z</dcterms:modified>
</cp:coreProperties>
</file>