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319" r:id="rId3"/>
    <p:sldId id="277" r:id="rId4"/>
    <p:sldId id="278" r:id="rId5"/>
    <p:sldId id="257" r:id="rId6"/>
    <p:sldId id="267" r:id="rId7"/>
    <p:sldId id="256" r:id="rId8"/>
    <p:sldId id="270" r:id="rId9"/>
    <p:sldId id="265" r:id="rId10"/>
    <p:sldId id="281" r:id="rId11"/>
    <p:sldId id="303" r:id="rId12"/>
    <p:sldId id="321" r:id="rId13"/>
    <p:sldId id="322" r:id="rId1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AF1214-D711-CCA0-5557-433AF6E5E4B6}" name="Tomáš Katrňák" initials="TK" userId="S::7150@muni.cz::8c1fdb20-dcd2-45f3-aa9b-2ea1e9f9c86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áš Katrňák" initials="TK" lastIdx="2" clrIdx="0">
    <p:extLst>
      <p:ext uri="{19B8F6BF-5375-455C-9EA6-DF929625EA0E}">
        <p15:presenceInfo xmlns:p15="http://schemas.microsoft.com/office/powerpoint/2012/main" userId="S-1-5-21-271893136-264475109-1824216404-37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394" y="72"/>
      </p:cViewPr>
      <p:guideLst/>
    </p:cSldViewPr>
  </p:slideViewPr>
  <p:outlineViewPr>
    <p:cViewPr>
      <p:scale>
        <a:sx n="33" d="100"/>
        <a:sy n="33" d="100"/>
      </p:scale>
      <p:origin x="0" y="-113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2880" y="-5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C70AD-BCF1-46A6-92D8-0782C1AFC900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18CA2-3A87-4FAE-9745-08EBC7230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62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9.png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9.png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18CA2-3A87-4FAE-9745-08EBC72307E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61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18CA2-3A87-4FAE-9745-08EBC72307E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728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18CA2-3A87-4FAE-9745-08EBC72307E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304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18CA2-3A87-4FAE-9745-08EBC72307E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437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2013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journalist Hanna Rosin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published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Men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(2013)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describe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stagnation of American men who did not take the same advantage of educational opportunities in higher education as women. 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argue that young men had given up on higher education and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quietly disappearing from </a:t>
            </a:r>
            <a:r>
              <a:rPr lang="cs-CZ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tertiary</a:t>
            </a:r>
            <a:r>
              <a:rPr lang="cs-CZ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cs-CZ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compare</a:t>
            </a:r>
            <a:r>
              <a:rPr lang="cs-CZ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women</a:t>
            </a:r>
            <a:r>
              <a:rPr lang="cs-CZ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2022,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sociologist Richard Reeves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published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Boys and Men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 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Hanna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Rosin’s argument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boys were behind girls in education and struggling in colleges</a:t>
            </a:r>
            <a:r>
              <a:rPr lang="cs-CZ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consider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societal consequences of GGR for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society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18CA2-3A87-4FAE-9745-08EBC72307E3}" type="slidenum">
              <a:rPr lang="cs-CZ" smtClean="0"/>
              <a:t>13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A1159-B2AC-4976-B1CD-5CF4CA72E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69" y="510043"/>
            <a:ext cx="2346676" cy="3999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E4C5AB-269B-4C8C-BA10-1B6A628E4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789" y="510043"/>
            <a:ext cx="2409578" cy="39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39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18CA2-3A87-4FAE-9745-08EBC72307E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44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52385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18CA2-3A87-4FAE-9745-08EBC72307E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92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18CA2-3A87-4FAE-9745-08EBC72307E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59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recent educational expansion in European countries has two distinctive features. </a:t>
            </a:r>
            <a:endParaRPr lang="cs-C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first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one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that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educational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expansion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</a:t>
            </a:r>
            <a:r>
              <a:rPr lang="en-US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negatively path dependent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The rate of expansion is lower in countries where the proportion of people with tertiary education was already high in 2000, and vice versa. </a:t>
            </a:r>
            <a:endParaRPr lang="cs-C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agregated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(country) level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see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cs-CZ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</a:t>
            </a:r>
            <a:r>
              <a:rPr lang="cs-CZ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</a:t>
            </a:r>
            <a:endParaRPr lang="cs-C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initial point simply defines the result of educational expansion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18CA2-3A87-4FAE-9745-08EBC72307E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3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18CA2-3A87-4FAE-9745-08EBC72307E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27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rate (pace) of tertiary expansion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important for the change of the gender ratio in favor of women and the subsequent GGR. </a:t>
            </a:r>
            <a:endParaRPr lang="cs-C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demonstrates this</a:t>
            </a:r>
            <a:endParaRPr lang="cs-C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intensity of the tertiary education expansion influences the size of the gender ratio in favor of women regardless of the proportion of men or women with tertiary education level. </a:t>
            </a:r>
            <a:endParaRPr lang="cs-C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Simply speaking: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greater the educational expansion, the more women benefit from it than men </a:t>
            </a:r>
            <a:endParaRPr lang="cs-CZ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indicates that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women do not push men from tertiary education </a:t>
            </a:r>
            <a:endParaRPr lang="cs-CZ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mpared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men,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 are</a:t>
            </a:r>
            <a:r>
              <a:rPr lang="cs-CZ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only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faster to take advantage of the educational opportunities offered by the growth of educational tertiary levels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sz="1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18CA2-3A87-4FAE-9745-08EBC72307E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79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2013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journalist Hanna Rosin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published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Men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(2013)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describe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stagnation of American men who did not take the same advantage of educational opportunities in higher education as women. 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argue that young men had given up on higher education and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quietly disappearing from </a:t>
            </a:r>
            <a:r>
              <a:rPr lang="cs-CZ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tertiary</a:t>
            </a:r>
            <a:r>
              <a:rPr lang="cs-CZ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cs-CZ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compare</a:t>
            </a:r>
            <a:r>
              <a:rPr lang="cs-CZ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women</a:t>
            </a:r>
            <a:r>
              <a:rPr lang="cs-CZ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2022,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sociologist Richard Reeves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published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Boys and Men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 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Hanna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Rosin’s argument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boys were behind girls in education and struggling in colleges</a:t>
            </a:r>
            <a:r>
              <a:rPr lang="cs-CZ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consider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societal consequences of GGR for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society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18CA2-3A87-4FAE-9745-08EBC72307E3}" type="slidenum">
              <a:rPr lang="cs-CZ" smtClean="0"/>
              <a:t>8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A1159-B2AC-4976-B1CD-5CF4CA72E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69" y="510043"/>
            <a:ext cx="2346676" cy="3999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E4C5AB-269B-4C8C-BA10-1B6A628E4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789" y="510043"/>
            <a:ext cx="2409578" cy="39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39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18CA2-3A87-4FAE-9745-08EBC72307E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74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C7732-6D26-4A06-B5D6-8D5A7D3E1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8D16C1-D28B-4A9D-8DE5-3CA28461D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F563B7-21C5-4C1D-90A9-F3DE2605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8024-4D1B-47C9-AF67-6B4F8B6B170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2D0B94-6C40-4A28-9B77-D7F5F0F5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9552F0-C876-4B14-95C8-2CF2DD37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C66-DAB2-451D-98A8-03D70974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6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836B06-3CB3-4CCB-B438-7E94AF5A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629C88A-890F-4C81-8C8D-0D106E641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871853-3E74-48BF-B897-395C56A0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8024-4D1B-47C9-AF67-6B4F8B6B170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8D5FCF-9049-4B7A-9B50-5C9D6785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0CF8B1-BB81-4429-BA07-C37C81F8E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C66-DAB2-451D-98A8-03D70974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5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41B24D4-2536-4C09-A57A-53F732F34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C2F208-2D63-45A5-A9C5-62B2182AC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DFEDB6-94FA-47C5-B367-E79E60D3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8024-4D1B-47C9-AF67-6B4F8B6B170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165EA1-69F8-4948-903B-628AE6FA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E121A0-A2D4-4806-963D-D032B974D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C66-DAB2-451D-98A8-03D70974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4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5692AB-3DC0-4427-ACCF-30227408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0E2750-6CED-40DA-852A-AA7FAA40E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E08AA5-6BCF-4A08-B17F-0BE85442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8024-4D1B-47C9-AF67-6B4F8B6B170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D5624C-2EFB-4B4C-A9E1-DDC0C297A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83BB79-96F7-4912-9E0A-58AD52DC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C66-DAB2-451D-98A8-03D70974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9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CDCBB-BDFB-46E1-A65E-33C7ACD71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30AB81-B14B-46DC-B5A7-F90E3D967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3EACAE-98E2-4E3A-BC0D-2F8F2D56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8024-4D1B-47C9-AF67-6B4F8B6B170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BAEC64-DA58-43AC-9528-CB8063F4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BFD01B-8AE1-461F-9CB8-6077524C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C66-DAB2-451D-98A8-03D70974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6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2E6FBD-29F2-4D7F-9E1E-15BEBE2F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D5C641-1DB1-428B-8643-9080CF93D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C1AEBD-1D32-44AC-A787-D12917D9C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8DABD5-4FAE-436D-94BD-84B98E95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8024-4D1B-47C9-AF67-6B4F8B6B170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A67ECE-3A7B-4B6F-8FBD-2E62AAFA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73C9A8-9BD2-414A-801F-963559F0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C66-DAB2-451D-98A8-03D70974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5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37FF74-5E3C-4535-8824-E2E72637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7AA88C-0565-4308-9625-5E686D4A6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0E78A1-4E9F-42C4-98DA-1E9900879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C8BA6D3-A06C-4226-A640-293D403B9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801BFDB-6BB1-48F2-8778-622FBE09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2E3F738-F6A7-4D1D-B3B1-AF0D90AD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8024-4D1B-47C9-AF67-6B4F8B6B170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E6F57D7-8FF3-45CA-8CD4-A3A02D020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5ED431A-3C05-4C53-B037-B1E03A70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C66-DAB2-451D-98A8-03D70974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5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3858C1-A7FF-4853-A3EF-5EDEA09DA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F30AE38-C97A-422D-BE65-717E6E3C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8024-4D1B-47C9-AF67-6B4F8B6B170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6D1A51-D151-4327-8180-713CEA68B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FEF056-E50A-4701-B9BE-D7240A30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C66-DAB2-451D-98A8-03D70974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6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F21E6B3-100A-4FCA-AA5D-3B68791D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8024-4D1B-47C9-AF67-6B4F8B6B170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A8DE76F-1529-43E4-B29A-105F433C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D7AD25-7C67-4CF4-AF62-00CE0EED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C66-DAB2-451D-98A8-03D70974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0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32F5A-350F-4766-91AB-CBA6C300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B09293-57F2-47FC-90D4-56D4A022B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8F0ACC-5E9E-431E-9693-06704B49B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0BF0A5-F2CB-4A58-B128-C6CA105C4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8024-4D1B-47C9-AF67-6B4F8B6B170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4F08C4-8540-482E-B6ED-A43AA7E0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A9D60D-D0EE-43B6-98A9-6273A660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C66-DAB2-451D-98A8-03D70974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5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A60CC-41C2-4A2D-819E-7BE66B259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CC77FD0-A488-4BA7-95B3-4D24EB0E4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C08D9E-7E3E-41AA-AD60-2FD9FD9EC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899F06-5360-4EC7-8513-8573918E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8024-4D1B-47C9-AF67-6B4F8B6B170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7BE114-3981-4678-9B72-4608FB52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577CAA-7329-4F4D-83D0-6A673434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C66-DAB2-451D-98A8-03D70974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3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F9080D3-602C-48F7-984C-323372BA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03E72D-880C-4CC1-89C3-AE36B41B8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DEF4C7-41C3-4055-A59B-3516F34A2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88024-4D1B-47C9-AF67-6B4F8B6B170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301D87-75C1-4502-AD1E-6CC9DDCB6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3E581C-1351-46BD-B693-3EBA07A3C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8AC66-DAB2-451D-98A8-03D70974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9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DBG1Wgg32O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4118C-30B3-4074-8B12-2D7D75BD3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7917"/>
            <a:ext cx="9144000" cy="151490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cs-CZ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gender-gap reversal in tertiary education</a:t>
            </a:r>
            <a:r>
              <a:rPr lang="cs-CZ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cs-CZ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European</a:t>
            </a:r>
            <a:r>
              <a:rPr lang="cs-CZ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countries</a:t>
            </a:r>
            <a:br>
              <a:rPr lang="cs-C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B644BC-0C6C-4499-B025-2286634E7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5175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Tomáš Katrňák</a:t>
            </a:r>
          </a:p>
          <a:p>
            <a:r>
              <a:rPr lang="en-U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Social Studies</a:t>
            </a:r>
          </a:p>
          <a:p>
            <a:r>
              <a:rPr lang="en-U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Masaryk University</a:t>
            </a:r>
          </a:p>
        </p:txBody>
      </p:sp>
    </p:spTree>
    <p:extLst>
      <p:ext uri="{BB962C8B-B14F-4D97-AF65-F5344CB8AC3E}">
        <p14:creationId xmlns:p14="http://schemas.microsoft.com/office/powerpoint/2010/main" val="321089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1C654-9B9F-4B8D-872E-67BBBEA1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564"/>
            <a:ext cx="10515600" cy="6511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Where have all young tertiary educated men gone?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9B95C-690A-4922-AAFE-8884AA1BF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803572"/>
            <a:ext cx="11424194" cy="5870623"/>
          </a:xfrm>
        </p:spPr>
        <p:txBody>
          <a:bodyPr>
            <a:noAutofit/>
          </a:bodyPr>
          <a:lstStyle/>
          <a:p>
            <a:r>
              <a:rPr lang="en-US" sz="24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GGC and GGR the same processes?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are connected but: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GGC generates lower gender inequality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GGR generates higher gender inequality (albeit reversed) 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noProof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the causes of GGC and GGR the same? 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GGR still increases when GGC has been achieved?</a:t>
            </a:r>
          </a:p>
          <a:p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factors play a role in the increase of GGR?</a:t>
            </a:r>
          </a:p>
          <a:p>
            <a:endParaRPr lang="en-US" sz="2400" noProof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Girls accept better some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 dis-advantages (parental hypogamy, parental divorce, single-parent family, and birth-outside marriage)</a:t>
            </a: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it mean for the GGR and its future?</a:t>
            </a:r>
          </a:p>
          <a:p>
            <a:pPr marL="457200" lvl="1" indent="0">
              <a:buNone/>
            </a:pPr>
            <a:endParaRPr lang="en-US" sz="1800" noProof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8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diagram, kruh, Písmo&#10;&#10;Popis byl vytvořen automaticky">
            <a:extLst>
              <a:ext uri="{FF2B5EF4-FFF2-40B4-BE49-F238E27FC236}">
                <a16:creationId xmlns:a16="http://schemas.microsoft.com/office/drawing/2014/main" id="{A063C820-ADE7-3D92-F725-2CB6A4DB6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526" y="2377440"/>
            <a:ext cx="7379474" cy="44805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231C654-9B9F-4B8D-872E-67BBBEA1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10240" cy="710276"/>
          </a:xfrm>
        </p:spPr>
        <p:txBody>
          <a:bodyPr>
            <a:normAutofit/>
          </a:bodyPr>
          <a:lstStyle/>
          <a:p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GGR a positive feedback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9B95C-690A-4922-AAFE-8884AA1BF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0" y="751840"/>
            <a:ext cx="11610110" cy="6064595"/>
          </a:xfrm>
        </p:spPr>
        <p:txBody>
          <a:bodyPr>
            <a:noAutofit/>
          </a:bodyPr>
          <a:lstStyle/>
          <a:p>
            <a:r>
              <a:rPr lang="en-US" sz="24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homogamy in higher educated parents increase GGR</a:t>
            </a:r>
          </a:p>
          <a:p>
            <a:r>
              <a:rPr lang="en-US" sz="24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Girls accept better some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 dis-advantages (parental hypogamy, parental divorce, single-parent family, and birth-outside marriage)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there is an increase of these family disadvantages in time, there is an increase of more girls compared to boys in higher education </a:t>
            </a:r>
          </a:p>
          <a:p>
            <a:r>
              <a:rPr lang="en-US" sz="24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Compositional argument in sociology</a:t>
            </a:r>
          </a:p>
          <a:p>
            <a:pPr marL="457200" lvl="1" indent="0">
              <a:buNone/>
            </a:pPr>
            <a:endParaRPr lang="en-US" sz="1800" noProof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2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1C654-9B9F-4B8D-872E-67BBBEA1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123" y="610580"/>
            <a:ext cx="6675120" cy="710276"/>
          </a:xfrm>
        </p:spPr>
        <p:txBody>
          <a:bodyPr>
            <a:normAutofit/>
          </a:bodyPr>
          <a:lstStyle/>
          <a:p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societies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E4CD60-DCA9-0B01-1206-B93D5DDC4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832" y="1754158"/>
            <a:ext cx="6373727" cy="51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49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8CDD783E-B619-40F1-B095-2F18B7787941}"/>
              </a:ext>
            </a:extLst>
          </p:cNvPr>
          <p:cNvSpPr/>
          <p:nvPr/>
        </p:nvSpPr>
        <p:spPr>
          <a:xfrm>
            <a:off x="2373936" y="186247"/>
            <a:ext cx="902368" cy="354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C7FEF37-EE43-B6FB-F3FC-00DD00AE3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845" y="2388162"/>
            <a:ext cx="2728301" cy="4201101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D81879B-1698-D7C9-233E-546756B59DD0}"/>
              </a:ext>
            </a:extLst>
          </p:cNvPr>
          <p:cNvSpPr txBox="1">
            <a:spLocks/>
          </p:cNvSpPr>
          <p:nvPr/>
        </p:nvSpPr>
        <p:spPr>
          <a:xfrm>
            <a:off x="0" y="18256"/>
            <a:ext cx="10515600" cy="643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Boys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by Richard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Reeves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031D0EE-20FF-4E7B-2DA2-4B28C1A8696B}"/>
              </a:ext>
            </a:extLst>
          </p:cNvPr>
          <p:cNvSpPr txBox="1"/>
          <p:nvPr/>
        </p:nvSpPr>
        <p:spPr>
          <a:xfrm>
            <a:off x="391886" y="1177629"/>
            <a:ext cx="10123714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YT video: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https://www.youtube.com/watch?v=DBG1Wgg32Ok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B5B88BA-F3B8-B9BE-7A40-8E1CF5C48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387" y="2388162"/>
            <a:ext cx="6703948" cy="37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3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1C654-9B9F-4B8D-872E-67BBBEA1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" y="79705"/>
            <a:ext cx="10515600" cy="661683"/>
          </a:xfrm>
        </p:spPr>
        <p:txBody>
          <a:bodyPr>
            <a:normAutofit/>
          </a:bodyPr>
          <a:lstStyle/>
          <a:p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9B95C-690A-4922-AAFE-8884AA1BF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" y="1082842"/>
            <a:ext cx="10515600" cy="536461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Three main parts of presentation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Introduction of recent educational expansion (EE) and gender-gap reversal (GGR)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What is EE and what is GGR?</a:t>
            </a: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Already-know consequences of GGR for contemporary societies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What changes GGR brings to contemporary societies</a:t>
            </a: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Possible reasons of GGR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Why GGR happens when GGC has been established?</a:t>
            </a:r>
            <a:endParaRPr lang="en-US" noProof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2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5F6892C1-BA6E-4B5A-A2B4-0598E61088D6}"/>
              </a:ext>
            </a:extLst>
          </p:cNvPr>
          <p:cNvSpPr/>
          <p:nvPr/>
        </p:nvSpPr>
        <p:spPr>
          <a:xfrm>
            <a:off x="3374858" y="174458"/>
            <a:ext cx="938463" cy="372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8D8EA-2B7C-43A0-A448-458BFE06E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9284"/>
            <a:ext cx="12192000" cy="375943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2EC1EDB-5F24-D554-7B7D-31A9EAB0CB8D}"/>
              </a:ext>
            </a:extLst>
          </p:cNvPr>
          <p:cNvSpPr txBox="1">
            <a:spLocks/>
          </p:cNvSpPr>
          <p:nvPr/>
        </p:nvSpPr>
        <p:spPr>
          <a:xfrm>
            <a:off x="111760" y="79705"/>
            <a:ext cx="10515600" cy="6616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Part 1: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expansion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and GGR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2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1C654-9B9F-4B8D-872E-67BBBEA1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513590"/>
          </a:xfrm>
        </p:spPr>
        <p:txBody>
          <a:bodyPr>
            <a:normAutofit fontScale="90000"/>
          </a:bodyPr>
          <a:lstStyle/>
          <a:p>
            <a:r>
              <a:rPr lang="cs-CZ" sz="32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lang="cs-CZ" sz="32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expansion</a:t>
            </a:r>
            <a:r>
              <a:rPr lang="cs-CZ" sz="3200" b="1" noProof="0" dirty="0">
                <a:latin typeface="Arial" panose="020B0604020202020204" pitchFamily="34" charset="0"/>
                <a:cs typeface="Arial" panose="020B0604020202020204" pitchFamily="34" charset="0"/>
              </a:rPr>
              <a:t> (EE)</a:t>
            </a:r>
            <a:endParaRPr lang="en-U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9B95C-690A-4922-AAFE-8884AA1BF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15820"/>
            <a:ext cx="3284375" cy="6242180"/>
          </a:xfrm>
        </p:spPr>
        <p:txBody>
          <a:bodyPr>
            <a:normAutofit lnSpcReduction="10000"/>
          </a:bodyPr>
          <a:lstStyle/>
          <a:p>
            <a:r>
              <a:rPr lang="en-US" sz="200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educational structures of European populations have undergone a significant change over the past 20 years</a:t>
            </a:r>
          </a:p>
          <a:p>
            <a:r>
              <a:rPr lang="en-US" sz="200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2000, the </a:t>
            </a:r>
            <a:r>
              <a:rPr lang="en-US" sz="2000" b="1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Bologna process </a:t>
            </a:r>
            <a:r>
              <a:rPr lang="en-US" sz="200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was launched with the aim of increasing the proportion of people with tertiary education in EU countries</a:t>
            </a:r>
            <a:endParaRPr lang="en-US" sz="2000" noProof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US" sz="160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 educational institutions arose, new study fields emerged, and the process was initiated of more people enrolling in university studies </a:t>
            </a:r>
          </a:p>
          <a:p>
            <a:r>
              <a:rPr lang="en-US" sz="200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result was that from 2000 to 2020 the average proportion of young people (aged 25-34) in EU countries who had attained tertiary education increased from </a:t>
            </a:r>
            <a:r>
              <a:rPr lang="en-US" sz="2000" b="1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25% to 41%</a:t>
            </a:r>
            <a:r>
              <a:rPr lang="cs-CZ" sz="2000" b="1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noProof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0A44204-2B57-ACC8-2EEC-B5B5ED344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908" y="531846"/>
            <a:ext cx="8990091" cy="539336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CCF6D95-5D3D-50F0-2BDE-F2F4D0029709}"/>
              </a:ext>
            </a:extLst>
          </p:cNvPr>
          <p:cNvSpPr txBox="1"/>
          <p:nvPr/>
        </p:nvSpPr>
        <p:spPr>
          <a:xfrm>
            <a:off x="3771900" y="5864489"/>
            <a:ext cx="8420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Tertiary education is indicated by ISCED (levels 5-8) for the 25-34 age group. 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Eurostat statistics (2022).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056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5F6892C1-BA6E-4B5A-A2B4-0598E61088D6}"/>
              </a:ext>
            </a:extLst>
          </p:cNvPr>
          <p:cNvSpPr/>
          <p:nvPr/>
        </p:nvSpPr>
        <p:spPr>
          <a:xfrm>
            <a:off x="3224463" y="168442"/>
            <a:ext cx="938463" cy="372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01B81EE-2017-4376-9FA5-C79A1E56DA44}"/>
              </a:ext>
            </a:extLst>
          </p:cNvPr>
          <p:cNvSpPr txBox="1"/>
          <p:nvPr/>
        </p:nvSpPr>
        <p:spPr>
          <a:xfrm>
            <a:off x="5354320" y="5802051"/>
            <a:ext cx="6601409" cy="478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Tertiary education is indicated by ISCED (levels 5-8) for the 25-34 age group. 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Eurostat statistics (2022).</a:t>
            </a:r>
            <a:endParaRPr lang="en-US" sz="1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A2DA14A-28DC-1009-37CE-15385DC5B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20" y="784449"/>
            <a:ext cx="6918158" cy="480601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96EA7ED-F69A-E274-C229-5AF2B88F420E}"/>
              </a:ext>
            </a:extLst>
          </p:cNvPr>
          <p:cNvSpPr txBox="1"/>
          <p:nvPr/>
        </p:nvSpPr>
        <p:spPr>
          <a:xfrm>
            <a:off x="214268" y="1910184"/>
            <a:ext cx="39486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recent educational expansion is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negatively path dependent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rate of expansion is lower in countries where the proportion of people with tertiary education was already high in 2000, and vice versa.</a:t>
            </a:r>
            <a:endParaRPr lang="en-US" sz="2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6EEAEEB-BB76-C002-B342-58FC861B6B6D}"/>
              </a:ext>
            </a:extLst>
          </p:cNvPr>
          <p:cNvSpPr txBox="1"/>
          <p:nvPr/>
        </p:nvSpPr>
        <p:spPr>
          <a:xfrm>
            <a:off x="71120" y="49644"/>
            <a:ext cx="869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Negatively path dependency of recent EE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4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1C654-9B9F-4B8D-872E-67BBBEA1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476266"/>
          </a:xfrm>
        </p:spPr>
        <p:txBody>
          <a:bodyPr>
            <a:normAutofit fontScale="90000"/>
          </a:bodyPr>
          <a:lstStyle/>
          <a:p>
            <a:r>
              <a:rPr lang="en-US" sz="3200" b="1" noProof="0" dirty="0">
                <a:latin typeface="Arial" panose="020B0604020202020204" pitchFamily="34" charset="0"/>
                <a:cs typeface="Arial" panose="020B0604020202020204" pitchFamily="34" charset="0"/>
              </a:rPr>
              <a:t>Gender gap reversal</a:t>
            </a:r>
            <a:r>
              <a:rPr lang="cs-CZ" sz="3200" b="1" noProof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noProof="0" dirty="0">
                <a:latin typeface="Arial" panose="020B0604020202020204" pitchFamily="34" charset="0"/>
                <a:cs typeface="Arial" panose="020B0604020202020204" pitchFamily="34" charset="0"/>
              </a:rPr>
              <a:t>GG</a:t>
            </a:r>
            <a:r>
              <a:rPr lang="cs-CZ" sz="3200" b="1" noProof="0" dirty="0">
                <a:latin typeface="Arial" panose="020B0604020202020204" pitchFamily="34" charset="0"/>
                <a:cs typeface="Arial" panose="020B0604020202020204" pitchFamily="34" charset="0"/>
              </a:rPr>
              <a:t>R) </a:t>
            </a:r>
            <a:endParaRPr lang="en-U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9B95C-690A-4922-AAFE-8884AA1BF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570296"/>
            <a:ext cx="3596640" cy="6269447"/>
          </a:xfrm>
        </p:spPr>
        <p:txBody>
          <a:bodyPr>
            <a:normAutofit/>
          </a:bodyPr>
          <a:lstStyle/>
          <a:p>
            <a:r>
              <a:rPr lang="en-US" sz="200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change of the gender ratio in favor of women -</a:t>
            </a:r>
            <a:r>
              <a:rPr lang="en-US" sz="2000" i="1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gender-gap reversal</a:t>
            </a:r>
            <a:r>
              <a:rPr lang="en-US" sz="2000" b="1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(GGR) </a:t>
            </a:r>
          </a:p>
          <a:p>
            <a:r>
              <a:rPr lang="en-US" sz="20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Women’s odds of passing tertiary education transition increased faster than men’s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t</a:t>
            </a:r>
            <a:r>
              <a:rPr lang="en-US" sz="20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heir probability of completing their tertiary education</a:t>
            </a:r>
          </a:p>
          <a:p>
            <a:r>
              <a:rPr lang="en-US" sz="20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shares of women with completed tertiary education then exceed those of men in almost all European countries</a:t>
            </a:r>
          </a:p>
          <a:p>
            <a:r>
              <a:rPr lang="en-US" sz="20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trend is seen in many other countries </a:t>
            </a:r>
          </a:p>
          <a:p>
            <a:r>
              <a:rPr lang="en-US" sz="2000" noProof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Diprete</a:t>
            </a:r>
            <a:r>
              <a:rPr lang="en-US" sz="20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Buchmann (2013) even talk about a global GGR phenomenon </a:t>
            </a:r>
          </a:p>
          <a:p>
            <a:endParaRPr lang="en-US" sz="2400" noProof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521A6A-07E6-5776-AA49-F95C6064305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94522"/>
            <a:ext cx="8737600" cy="57931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716139A-0A6D-88DF-57DF-5C555A35EE05}"/>
              </a:ext>
            </a:extLst>
          </p:cNvPr>
          <p:cNvSpPr txBox="1"/>
          <p:nvPr/>
        </p:nvSpPr>
        <p:spPr>
          <a:xfrm>
            <a:off x="3992880" y="6126481"/>
            <a:ext cx="806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Tertiary education is indicated by ISCED (levels 5-8) for the 25-34 age group. GGR (the gender-gap reversal) shows the difference in proportions between men and women in 2020.  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Eurostat statistics (2022).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991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FC47BE7-5764-4F3F-AA70-472C403CB4A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20" y="670560"/>
            <a:ext cx="7611084" cy="5664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CDD783E-B619-40F1-B095-2F18B7787941}"/>
              </a:ext>
            </a:extLst>
          </p:cNvPr>
          <p:cNvSpPr/>
          <p:nvPr/>
        </p:nvSpPr>
        <p:spPr>
          <a:xfrm>
            <a:off x="2373936" y="186247"/>
            <a:ext cx="902368" cy="354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EABFAA5-D2C9-3EC0-1ABB-6733C9F59949}"/>
              </a:ext>
            </a:extLst>
          </p:cNvPr>
          <p:cNvSpPr txBox="1"/>
          <p:nvPr/>
        </p:nvSpPr>
        <p:spPr>
          <a:xfrm>
            <a:off x="200736" y="1066537"/>
            <a:ext cx="401058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pace of EE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important for the change of the gender ratio in favor of women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greate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level of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EE, the more women benefit from it than men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indicates that women are faster to take advantage of the educational opportunities connected with EE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cs-CZ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C2907B0-F0B9-B9D5-5B99-DC172747F890}"/>
              </a:ext>
            </a:extLst>
          </p:cNvPr>
          <p:cNvSpPr txBox="1"/>
          <p:nvPr/>
        </p:nvSpPr>
        <p:spPr>
          <a:xfrm>
            <a:off x="5836895" y="6335485"/>
            <a:ext cx="6355105" cy="478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Tertiary education is indicated by ISCED (levels 5-8) for the 25-34 age group. 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Eurostat statistics (2022).</a:t>
            </a:r>
            <a:endParaRPr lang="en-US" sz="1200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5F73372A-9BB9-F0FF-2D6D-00F69A8D5D5A}"/>
              </a:ext>
            </a:extLst>
          </p:cNvPr>
          <p:cNvSpPr txBox="1">
            <a:spLocks/>
          </p:cNvSpPr>
          <p:nvPr/>
        </p:nvSpPr>
        <p:spPr>
          <a:xfrm>
            <a:off x="0" y="149428"/>
            <a:ext cx="11206480" cy="476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Pace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EE and 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cs-CZ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</a:t>
            </a:r>
            <a:r>
              <a:rPr lang="cs-CZ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gender ratio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1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8CDD783E-B619-40F1-B095-2F18B7787941}"/>
              </a:ext>
            </a:extLst>
          </p:cNvPr>
          <p:cNvSpPr/>
          <p:nvPr/>
        </p:nvSpPr>
        <p:spPr>
          <a:xfrm>
            <a:off x="2373936" y="186247"/>
            <a:ext cx="902368" cy="354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F64232B-9479-24F6-2DE9-45BBDFB6C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88162"/>
            <a:ext cx="2771433" cy="41991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C7FEF37-EE43-B6FB-F3FC-00DD00AE3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845" y="2388162"/>
            <a:ext cx="2728301" cy="4201101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D81879B-1698-D7C9-233E-546756B59DD0}"/>
              </a:ext>
            </a:extLst>
          </p:cNvPr>
          <p:cNvSpPr txBox="1">
            <a:spLocks/>
          </p:cNvSpPr>
          <p:nvPr/>
        </p:nvSpPr>
        <p:spPr>
          <a:xfrm>
            <a:off x="0" y="18256"/>
            <a:ext cx="10515600" cy="643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Do women take it all?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031D0EE-20FF-4E7B-2DA2-4B28C1A8696B}"/>
              </a:ext>
            </a:extLst>
          </p:cNvPr>
          <p:cNvSpPr txBox="1"/>
          <p:nvPr/>
        </p:nvSpPr>
        <p:spPr>
          <a:xfrm>
            <a:off x="297293" y="542950"/>
            <a:ext cx="1012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Women do not push men from tertiary education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They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 simply faster to take advantage of the educational opportunities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offered by the growth of educational tertiary levels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2F79920-F854-1ACA-F15B-97764804354F}"/>
              </a:ext>
            </a:extLst>
          </p:cNvPr>
          <p:cNvSpPr txBox="1"/>
          <p:nvPr/>
        </p:nvSpPr>
        <p:spPr>
          <a:xfrm>
            <a:off x="166854" y="2395241"/>
            <a:ext cx="568530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Rosin (2012)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describes the stagnation of American men who did not take the same advantage of educational opportunities in higher education as women.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Rosin argue that young men had given up on higher education and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quietly disappearing from tertiary education compared to women.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Reeves (2022) follows up Hanna Rosin’s argument.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shows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boys were behind girls in education and struggling in colleges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cs-CZ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41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1C654-9B9F-4B8D-872E-67BBBEA1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661683"/>
          </a:xfrm>
        </p:spPr>
        <p:txBody>
          <a:bodyPr>
            <a:normAutofit/>
          </a:bodyPr>
          <a:lstStyle/>
          <a:p>
            <a:r>
              <a:rPr lang="cs-CZ" sz="3200" b="1" noProof="0" dirty="0">
                <a:latin typeface="Arial" panose="020B0604020202020204" pitchFamily="34" charset="0"/>
                <a:cs typeface="Arial" panose="020B0604020202020204" pitchFamily="34" charset="0"/>
              </a:rPr>
              <a:t>Part 2: </a:t>
            </a:r>
            <a:r>
              <a:rPr lang="en-US" sz="3200" b="1" noProof="0" dirty="0">
                <a:latin typeface="Arial" panose="020B0604020202020204" pitchFamily="34" charset="0"/>
                <a:cs typeface="Arial" panose="020B0604020202020204" pitchFamily="34" charset="0"/>
              </a:rPr>
              <a:t>Already-known consequences of GGR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C9B95C-690A-4922-AAFE-8884AA1BF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834" y="1232132"/>
            <a:ext cx="11058331" cy="536461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Educational homogamy and heterogamy (</a:t>
            </a:r>
            <a:r>
              <a:rPr lang="en-US" sz="2400" noProof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Esteve</a:t>
            </a:r>
            <a:r>
              <a:rPr lang="en-US" sz="24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al., 2012; De </a:t>
            </a:r>
            <a:r>
              <a:rPr lang="en-US" sz="2400" noProof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Hauw</a:t>
            </a:r>
            <a:r>
              <a:rPr lang="en-US" sz="24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al., 2017)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Marriage stability, divorce risks and gender roles (Van </a:t>
            </a:r>
            <a:r>
              <a:rPr lang="en-US" sz="2400" noProof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Bavel</a:t>
            </a:r>
            <a:r>
              <a:rPr lang="en-US" sz="24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al., 2018),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Reproductive decision making and fertility (Van </a:t>
            </a:r>
            <a:r>
              <a:rPr lang="en-US" sz="2400" noProof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Bavel</a:t>
            </a:r>
            <a:r>
              <a:rPr lang="en-US" sz="24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2012).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Labor market positions 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Goldin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et al.,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2006)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Gender gap in family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earnings</a:t>
            </a:r>
            <a:r>
              <a:rPr lang="en-US" sz="24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noProof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Klesment</a:t>
            </a:r>
            <a:r>
              <a:rPr lang="en-US" sz="24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&amp; Van </a:t>
            </a:r>
            <a:r>
              <a:rPr lang="en-US" sz="2400" noProof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Bavel</a:t>
            </a:r>
            <a:r>
              <a:rPr lang="en-US" sz="24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2017),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Parental approaches to children (DiPrete &amp;</a:t>
            </a:r>
            <a:r>
              <a:rPr lang="en-US" sz="2400" i="1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Buchmann, 2006)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Inequality of educational opportunity (Katrňák, 2024)</a:t>
            </a:r>
          </a:p>
        </p:txBody>
      </p:sp>
    </p:spTree>
    <p:extLst>
      <p:ext uri="{BB962C8B-B14F-4D97-AF65-F5344CB8AC3E}">
        <p14:creationId xmlns:p14="http://schemas.microsoft.com/office/powerpoint/2010/main" val="24736345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1292</Words>
  <Application>Microsoft Office PowerPoint</Application>
  <PresentationFormat>Širokoúhlá obrazovka</PresentationFormat>
  <Paragraphs>116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Motiv Office</vt:lpstr>
      <vt:lpstr>The gender-gap reversal in tertiary education in European countries </vt:lpstr>
      <vt:lpstr>Structure of presentation</vt:lpstr>
      <vt:lpstr>Prezentace aplikace PowerPoint</vt:lpstr>
      <vt:lpstr>Educational expansion (EE)</vt:lpstr>
      <vt:lpstr>Prezentace aplikace PowerPoint</vt:lpstr>
      <vt:lpstr>Gender gap reversal (GGR) </vt:lpstr>
      <vt:lpstr>Prezentace aplikace PowerPoint</vt:lpstr>
      <vt:lpstr>Prezentace aplikace PowerPoint</vt:lpstr>
      <vt:lpstr>Part 2: Already-known consequences of GGR</vt:lpstr>
      <vt:lpstr>Where have all young tertiary educated men gone?</vt:lpstr>
      <vt:lpstr>Is GGR a positive feedback loop? </vt:lpstr>
      <vt:lpstr>Future societies?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Katrňák</dc:creator>
  <cp:lastModifiedBy>Tomáš Katrňák</cp:lastModifiedBy>
  <cp:revision>127</cp:revision>
  <cp:lastPrinted>2023-10-18T07:55:08Z</cp:lastPrinted>
  <dcterms:created xsi:type="dcterms:W3CDTF">2023-04-19T08:49:56Z</dcterms:created>
  <dcterms:modified xsi:type="dcterms:W3CDTF">2024-04-09T06:52:49Z</dcterms:modified>
</cp:coreProperties>
</file>