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4053" r:id="rId2"/>
  </p:sldMasterIdLst>
  <p:notesMasterIdLst>
    <p:notesMasterId r:id="rId38"/>
  </p:notesMasterIdLst>
  <p:handoutMasterIdLst>
    <p:handoutMasterId r:id="rId39"/>
  </p:handoutMasterIdLst>
  <p:sldIdLst>
    <p:sldId id="324" r:id="rId3"/>
    <p:sldId id="396" r:id="rId4"/>
    <p:sldId id="260" r:id="rId5"/>
    <p:sldId id="315" r:id="rId6"/>
    <p:sldId id="322" r:id="rId7"/>
    <p:sldId id="320" r:id="rId8"/>
    <p:sldId id="321" r:id="rId9"/>
    <p:sldId id="395" r:id="rId10"/>
    <p:sldId id="323" r:id="rId11"/>
    <p:sldId id="329" r:id="rId12"/>
    <p:sldId id="313" r:id="rId13"/>
    <p:sldId id="316" r:id="rId14"/>
    <p:sldId id="317" r:id="rId15"/>
    <p:sldId id="319" r:id="rId16"/>
    <p:sldId id="318" r:id="rId17"/>
    <p:sldId id="325" r:id="rId18"/>
    <p:sldId id="327" r:id="rId19"/>
    <p:sldId id="347" r:id="rId20"/>
    <p:sldId id="331" r:id="rId21"/>
    <p:sldId id="330" r:id="rId22"/>
    <p:sldId id="346" r:id="rId23"/>
    <p:sldId id="393" r:id="rId24"/>
    <p:sldId id="378" r:id="rId25"/>
    <p:sldId id="380" r:id="rId26"/>
    <p:sldId id="339" r:id="rId27"/>
    <p:sldId id="379" r:id="rId28"/>
    <p:sldId id="372" r:id="rId29"/>
    <p:sldId id="269" r:id="rId30"/>
    <p:sldId id="336" r:id="rId31"/>
    <p:sldId id="337" r:id="rId32"/>
    <p:sldId id="338" r:id="rId33"/>
    <p:sldId id="341" r:id="rId34"/>
    <p:sldId id="391" r:id="rId35"/>
    <p:sldId id="394" r:id="rId36"/>
    <p:sldId id="279" r:id="rId37"/>
  </p:sldIdLst>
  <p:sldSz cx="9144000" cy="6858000" type="screen4x3"/>
  <p:notesSz cx="6797675" cy="9926638"/>
  <p:defaultTextStyle>
    <a:defPPr>
      <a:defRPr lang="cs-CZ"/>
    </a:defPPr>
    <a:lvl1pPr algn="l" rtl="0" eaLnBrk="0" fontAlgn="base" hangingPunct="0">
      <a:spcBef>
        <a:spcPct val="0"/>
      </a:spcBef>
      <a:spcAft>
        <a:spcPct val="0"/>
      </a:spcAft>
      <a:defRPr sz="1200"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Verdana" panose="020B0604030504040204" pitchFamily="34" charset="0"/>
        <a:ea typeface="+mn-ea"/>
        <a:cs typeface="+mn-cs"/>
      </a:defRPr>
    </a:lvl6pPr>
    <a:lvl7pPr marL="2743200" algn="l" defTabSz="914400" rtl="0" eaLnBrk="1" latinLnBrk="0" hangingPunct="1">
      <a:defRPr sz="1200" kern="1200">
        <a:solidFill>
          <a:schemeClr val="tx1"/>
        </a:solidFill>
        <a:latin typeface="Verdana" panose="020B0604030504040204" pitchFamily="34" charset="0"/>
        <a:ea typeface="+mn-ea"/>
        <a:cs typeface="+mn-cs"/>
      </a:defRPr>
    </a:lvl7pPr>
    <a:lvl8pPr marL="3200400" algn="l" defTabSz="914400" rtl="0" eaLnBrk="1" latinLnBrk="0" hangingPunct="1">
      <a:defRPr sz="1200" kern="1200">
        <a:solidFill>
          <a:schemeClr val="tx1"/>
        </a:solidFill>
        <a:latin typeface="Verdana" panose="020B0604030504040204" pitchFamily="34" charset="0"/>
        <a:ea typeface="+mn-ea"/>
        <a:cs typeface="+mn-cs"/>
      </a:defRPr>
    </a:lvl8pPr>
    <a:lvl9pPr marL="3657600" algn="l" defTabSz="914400" rtl="0" eaLnBrk="1" latinLnBrk="0" hangingPunct="1">
      <a:defRPr sz="1200"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06" autoAdjust="0"/>
    <p:restoredTop sz="79814" autoAdjust="0"/>
  </p:normalViewPr>
  <p:slideViewPr>
    <p:cSldViewPr>
      <p:cViewPr varScale="1">
        <p:scale>
          <a:sx n="91" d="100"/>
          <a:sy n="91" d="100"/>
        </p:scale>
        <p:origin x="178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47" d="100"/>
          <a:sy n="47" d="100"/>
        </p:scale>
        <p:origin x="2792" y="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cs-CZ"/>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7907E826-9595-4C86-8C69-BF9A363D946B}" type="datetimeFigureOut">
              <a:rPr lang="cs-CZ"/>
              <a:pPr>
                <a:defRPr/>
              </a:pPr>
              <a:t>23.04.2024</a:t>
            </a:fld>
            <a:endParaRPr lang="cs-CZ"/>
          </a:p>
        </p:txBody>
      </p:sp>
      <p:sp>
        <p:nvSpPr>
          <p:cNvPr id="4" name="Zástupný symbol pro zápatí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cs-CZ"/>
          </a:p>
        </p:txBody>
      </p:sp>
      <p:sp>
        <p:nvSpPr>
          <p:cNvPr id="5" name="Zástupný symbol pro číslo snímku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a:lvl1pPr>
          </a:lstStyle>
          <a:p>
            <a:pPr>
              <a:defRPr/>
            </a:pPr>
            <a:fld id="{004780D4-F70B-4F7E-9975-1BF1E969C579}" type="slidenum">
              <a:rPr lang="cs-CZ" altLang="cs-CZ"/>
              <a:pPr>
                <a:defRPr/>
              </a:pPr>
              <a:t>‹#›</a:t>
            </a:fld>
            <a:endParaRPr lang="cs-CZ" altLang="cs-C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latin typeface="Arial" charset="0"/>
              </a:defRPr>
            </a:lvl1pPr>
          </a:lstStyle>
          <a:p>
            <a:pPr>
              <a:defRPr/>
            </a:pPr>
            <a:endParaRPr lang="cs-CZ"/>
          </a:p>
        </p:txBody>
      </p:sp>
      <p:sp>
        <p:nvSpPr>
          <p:cNvPr id="17101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latin typeface="Arial" charset="0"/>
              </a:defRPr>
            </a:lvl1pPr>
          </a:lstStyle>
          <a:p>
            <a:pPr>
              <a:defRPr/>
            </a:pPr>
            <a:endParaRPr lang="cs-CZ"/>
          </a:p>
        </p:txBody>
      </p:sp>
      <p:sp>
        <p:nvSpPr>
          <p:cNvPr id="10244"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3" name="Rectangle 5"/>
          <p:cNvSpPr>
            <a:spLocks noGrp="1" noChangeArrowheads="1"/>
          </p:cNvSpPr>
          <p:nvPr>
            <p:ph type="body" sz="quarter" idx="3"/>
          </p:nvPr>
        </p:nvSpPr>
        <p:spPr bwMode="auto">
          <a:xfrm>
            <a:off x="681038" y="4714875"/>
            <a:ext cx="543560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171014"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a:latin typeface="Arial" charset="0"/>
              </a:defRPr>
            </a:lvl1pPr>
          </a:lstStyle>
          <a:p>
            <a:pPr>
              <a:defRPr/>
            </a:pPr>
            <a:endParaRPr lang="cs-CZ"/>
          </a:p>
        </p:txBody>
      </p:sp>
      <p:sp>
        <p:nvSpPr>
          <p:cNvPr id="171015"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a:latin typeface="Arial" panose="020B0604020202020204" pitchFamily="34" charset="0"/>
              </a:defRPr>
            </a:lvl1pPr>
          </a:lstStyle>
          <a:p>
            <a:pPr>
              <a:defRPr/>
            </a:pPr>
            <a:fld id="{667BF359-D107-4ABE-8790-820DF9655F0C}"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obrázek snímku 1"/>
          <p:cNvSpPr>
            <a:spLocks noGrp="1" noRot="1" noChangeAspect="1" noTextEdit="1"/>
          </p:cNvSpPr>
          <p:nvPr>
            <p:ph type="sldImg"/>
          </p:nvPr>
        </p:nvSpPr>
        <p:spPr>
          <a:ln/>
        </p:spPr>
      </p:sp>
      <p:sp>
        <p:nvSpPr>
          <p:cNvPr id="1331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Western Europe has since long been an important immigration destination. </a:t>
            </a:r>
          </a:p>
        </p:txBody>
      </p:sp>
      <p:sp>
        <p:nvSpPr>
          <p:cNvPr id="1331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fld id="{83513CDF-3EFB-411A-ADDC-E3123419E8CD}" type="slidenum">
              <a:rPr lang="cs-CZ" altLang="cs-CZ" smtClean="0">
                <a:latin typeface="Arial" panose="020B0604020202020204" pitchFamily="34" charset="0"/>
              </a:rPr>
              <a:pPr/>
              <a:t>1</a:t>
            </a:fld>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ln/>
        </p:spPr>
      </p:sp>
      <p:sp>
        <p:nvSpPr>
          <p:cNvPr id="3072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Their qualifications – obtained in the home countries – are not readily recognised by employers in the host society. In contrast, the 2nd generation will have greater, and more relevant HC in the LM of the receiving society, although those from poor origins, brought up in poverty areas may still suffer from drag effects and remain vulnerable.</a:t>
            </a:r>
          </a:p>
        </p:txBody>
      </p:sp>
      <p:sp>
        <p:nvSpPr>
          <p:cNvPr id="3072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fld id="{A351804C-097C-472A-AE92-A7FFCB83CCFA}" type="slidenum">
              <a:rPr lang="cs-CZ" altLang="cs-CZ" smtClean="0">
                <a:latin typeface="Arial" panose="020B0604020202020204" pitchFamily="34" charset="0"/>
              </a:rPr>
              <a:pPr/>
              <a:t>12</a:t>
            </a:fld>
            <a:endParaRPr lang="cs-CZ"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ln/>
        </p:spPr>
      </p:sp>
      <p:sp>
        <p:nvSpPr>
          <p:cNvPr id="3277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Even though „bonding“ social capital in culturally bounded minority ethnic communities may help co-ethnics to get by in their daily lives, a lack of „bridging“ social ties with them mainstream society may leave them permanently behind in accessing higher level jobs.</a:t>
            </a:r>
          </a:p>
          <a:p>
            <a:r>
              <a:rPr lang="en-US" altLang="cs-CZ">
                <a:latin typeface="Arial" panose="020B0604020202020204" pitchFamily="34" charset="0"/>
              </a:rPr>
              <a:t>The dynamics of these ethnic social networks and co-ethnic social capital can be powerful tools in increasing employment participation as migrants use these networks to find employment</a:t>
            </a:r>
            <a:r>
              <a:rPr lang="cs-CZ" altLang="cs-CZ">
                <a:latin typeface="Arial" panose="020B0604020202020204" pitchFamily="34" charset="0"/>
              </a:rPr>
              <a:t>.</a:t>
            </a:r>
            <a:r>
              <a:rPr lang="en-US" altLang="cs-CZ">
                <a:latin typeface="Arial" panose="020B0604020202020204" pitchFamily="34" charset="0"/>
              </a:rPr>
              <a:t> However, such ethnic social networks can be limiting - often helping </a:t>
            </a:r>
            <a:r>
              <a:rPr lang="cs-CZ" altLang="cs-CZ">
                <a:latin typeface="Arial" panose="020B0604020202020204" pitchFamily="34" charset="0"/>
              </a:rPr>
              <a:t>people</a:t>
            </a:r>
            <a:r>
              <a:rPr lang="en-US" altLang="cs-CZ">
                <a:latin typeface="Arial" panose="020B0604020202020204" pitchFamily="34" charset="0"/>
              </a:rPr>
              <a:t> to get jobs in a limited set of sectors.</a:t>
            </a:r>
            <a:endParaRPr lang="cs-CZ" altLang="cs-CZ">
              <a:latin typeface="Arial" panose="020B0604020202020204" pitchFamily="34" charset="0"/>
            </a:endParaRPr>
          </a:p>
        </p:txBody>
      </p:sp>
      <p:sp>
        <p:nvSpPr>
          <p:cNvPr id="3277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fld id="{998E653E-6845-417C-84B8-F9D207B689C4}" type="slidenum">
              <a:rPr lang="cs-CZ" altLang="cs-CZ" smtClean="0">
                <a:latin typeface="Arial" panose="020B0604020202020204" pitchFamily="34" charset="0"/>
              </a:rPr>
              <a:pPr/>
              <a:t>13</a:t>
            </a:fld>
            <a:endParaRPr lang="cs-CZ"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obrázek snímku 1"/>
          <p:cNvSpPr>
            <a:spLocks noGrp="1" noRot="1" noChangeAspect="1" noTextEdit="1"/>
          </p:cNvSpPr>
          <p:nvPr>
            <p:ph type="sldImg"/>
          </p:nvPr>
        </p:nvSpPr>
        <p:spPr>
          <a:ln/>
        </p:spPr>
      </p:sp>
      <p:sp>
        <p:nvSpPr>
          <p:cNvPr id="3481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dirty="0">
                <a:latin typeface="Arial" panose="020B0604020202020204" pitchFamily="34" charset="0"/>
              </a:rPr>
              <a:t>While the above theories look at ethnic disadvantage from the </a:t>
            </a:r>
            <a:r>
              <a:rPr lang="cs-CZ" altLang="cs-CZ" dirty="0" err="1">
                <a:latin typeface="Arial" panose="020B0604020202020204" pitchFamily="34" charset="0"/>
              </a:rPr>
              <a:t>individual</a:t>
            </a:r>
            <a:r>
              <a:rPr lang="cs-CZ" altLang="cs-CZ" dirty="0">
                <a:latin typeface="Arial" panose="020B0604020202020204" pitchFamily="34" charset="0"/>
              </a:rPr>
              <a:t> </a:t>
            </a:r>
            <a:r>
              <a:rPr lang="en-US" altLang="cs-CZ" dirty="0">
                <a:latin typeface="Arial" panose="020B0604020202020204" pitchFamily="34" charset="0"/>
              </a:rPr>
              <a:t>perspective of immigrants, this explanation applies to employers. Discrimination takes different forms. </a:t>
            </a:r>
            <a:br>
              <a:rPr lang="cs-CZ" altLang="cs-CZ" dirty="0">
                <a:latin typeface="Arial" panose="020B0604020202020204" pitchFamily="34" charset="0"/>
              </a:rPr>
            </a:br>
            <a:r>
              <a:rPr lang="en-US" altLang="cs-CZ" dirty="0">
                <a:latin typeface="Arial" panose="020B0604020202020204" pitchFamily="34" charset="0"/>
              </a:rPr>
              <a:t>Employers may anticipate the desirability of a particular ethnic group as employees, reject candidates outright, </a:t>
            </a:r>
            <a:br>
              <a:rPr lang="cs-CZ" altLang="cs-CZ" dirty="0">
                <a:latin typeface="Arial" panose="020B0604020202020204" pitchFamily="34" charset="0"/>
              </a:rPr>
            </a:br>
            <a:r>
              <a:rPr lang="en-US" altLang="cs-CZ" dirty="0">
                <a:latin typeface="Arial" panose="020B0604020202020204" pitchFamily="34" charset="0"/>
              </a:rPr>
              <a:t>or use exclusionary hiring practices.</a:t>
            </a:r>
            <a:endParaRPr lang="cs-CZ" altLang="cs-CZ" dirty="0">
              <a:latin typeface="Arial" panose="020B0604020202020204" pitchFamily="34" charset="0"/>
            </a:endParaRPr>
          </a:p>
        </p:txBody>
      </p:sp>
      <p:sp>
        <p:nvSpPr>
          <p:cNvPr id="3482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fld id="{2BDA4667-6D1B-40B3-89B4-11352CFE9963}" type="slidenum">
              <a:rPr lang="cs-CZ" altLang="cs-CZ" smtClean="0">
                <a:latin typeface="Arial" panose="020B0604020202020204" pitchFamily="34" charset="0"/>
              </a:rPr>
              <a:pPr/>
              <a:t>14</a:t>
            </a:fld>
            <a:endParaRPr lang="cs-CZ"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a:ln/>
        </p:spPr>
      </p:sp>
      <p:sp>
        <p:nvSpPr>
          <p:cNvPr id="3686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cs-CZ" dirty="0">
                <a:latin typeface="Arial" panose="020B0604020202020204" pitchFamily="34" charset="0"/>
              </a:rPr>
              <a:t>May help to explain the changing fortunes of various ethnic groups or generations.</a:t>
            </a:r>
            <a:r>
              <a:rPr lang="cs-CZ" altLang="cs-CZ" dirty="0">
                <a:latin typeface="Arial" panose="020B0604020202020204" pitchFamily="34" charset="0"/>
              </a:rPr>
              <a:t> It </a:t>
            </a:r>
            <a:r>
              <a:rPr lang="cs-CZ" altLang="cs-CZ" dirty="0" err="1">
                <a:latin typeface="Arial" panose="020B0604020202020204" pitchFamily="34" charset="0"/>
              </a:rPr>
              <a:t>assumes</a:t>
            </a:r>
            <a:r>
              <a:rPr lang="cs-CZ" altLang="cs-CZ" dirty="0">
                <a:latin typeface="Arial" panose="020B0604020202020204" pitchFamily="34" charset="0"/>
              </a:rPr>
              <a:t> a </a:t>
            </a:r>
            <a:r>
              <a:rPr lang="cs-CZ" altLang="cs-CZ" dirty="0" err="1">
                <a:latin typeface="Arial" panose="020B0604020202020204" pitchFamily="34" charset="0"/>
              </a:rPr>
              <a:t>generational</a:t>
            </a:r>
            <a:r>
              <a:rPr lang="cs-CZ" altLang="cs-CZ" dirty="0">
                <a:latin typeface="Arial" panose="020B0604020202020204" pitchFamily="34" charset="0"/>
              </a:rPr>
              <a:t> and </a:t>
            </a:r>
            <a:r>
              <a:rPr lang="cs-CZ" altLang="cs-CZ" dirty="0" err="1">
                <a:latin typeface="Arial" panose="020B0604020202020204" pitchFamily="34" charset="0"/>
              </a:rPr>
              <a:t>over-time</a:t>
            </a:r>
            <a:r>
              <a:rPr lang="cs-CZ" altLang="cs-CZ" dirty="0">
                <a:latin typeface="Arial" panose="020B0604020202020204" pitchFamily="34" charset="0"/>
              </a:rPr>
              <a:t> </a:t>
            </a:r>
            <a:r>
              <a:rPr lang="cs-CZ" altLang="cs-CZ" dirty="0" err="1">
                <a:latin typeface="Arial" panose="020B0604020202020204" pitchFamily="34" charset="0"/>
              </a:rPr>
              <a:t>change</a:t>
            </a:r>
            <a:r>
              <a:rPr lang="cs-CZ" altLang="cs-CZ" dirty="0">
                <a:latin typeface="Arial" panose="020B0604020202020204" pitchFamily="34" charset="0"/>
              </a:rPr>
              <a:t> in </a:t>
            </a:r>
            <a:r>
              <a:rPr lang="cs-CZ" altLang="cs-CZ" dirty="0" err="1">
                <a:latin typeface="Arial" panose="020B0604020202020204" pitchFamily="34" charset="0"/>
              </a:rPr>
              <a:t>the</a:t>
            </a:r>
            <a:r>
              <a:rPr lang="cs-CZ" altLang="cs-CZ" dirty="0">
                <a:latin typeface="Arial" panose="020B0604020202020204" pitchFamily="34" charset="0"/>
              </a:rPr>
              <a:t> </a:t>
            </a:r>
            <a:r>
              <a:rPr lang="cs-CZ" altLang="cs-CZ" dirty="0" err="1">
                <a:latin typeface="Arial" panose="020B0604020202020204" pitchFamily="34" charset="0"/>
              </a:rPr>
              <a:t>outlook</a:t>
            </a:r>
            <a:r>
              <a:rPr lang="cs-CZ" altLang="cs-CZ" dirty="0">
                <a:latin typeface="Arial" panose="020B0604020202020204" pitchFamily="34" charset="0"/>
              </a:rPr>
              <a:t>.</a:t>
            </a:r>
          </a:p>
          <a:p>
            <a:endParaRPr lang="cs-CZ" altLang="cs-CZ" dirty="0">
              <a:latin typeface="Arial" panose="020B0604020202020204" pitchFamily="34" charset="0"/>
            </a:endParaRPr>
          </a:p>
          <a:p>
            <a:r>
              <a:rPr lang="cs-CZ" altLang="cs-CZ" dirty="0">
                <a:latin typeface="Arial" panose="020B0604020202020204" pitchFamily="34" charset="0"/>
              </a:rPr>
              <a:t>These </a:t>
            </a:r>
            <a:r>
              <a:rPr lang="cs-CZ" altLang="cs-CZ" dirty="0" err="1">
                <a:latin typeface="Arial" panose="020B0604020202020204" pitchFamily="34" charset="0"/>
              </a:rPr>
              <a:t>theories</a:t>
            </a:r>
            <a:r>
              <a:rPr lang="cs-CZ" altLang="cs-CZ" dirty="0">
                <a:latin typeface="Arial" panose="020B0604020202020204" pitchFamily="34" charset="0"/>
              </a:rPr>
              <a:t> (</a:t>
            </a:r>
            <a:r>
              <a:rPr lang="cs-CZ" altLang="cs-CZ" dirty="0" err="1">
                <a:latin typeface="Arial" panose="020B0604020202020204" pitchFamily="34" charset="0"/>
              </a:rPr>
              <a:t>explanations</a:t>
            </a:r>
            <a:r>
              <a:rPr lang="cs-CZ" altLang="cs-CZ" dirty="0">
                <a:latin typeface="Arial" panose="020B0604020202020204" pitchFamily="34" charset="0"/>
              </a:rPr>
              <a:t>) are not </a:t>
            </a:r>
            <a:r>
              <a:rPr lang="cs-CZ" altLang="cs-CZ" dirty="0" err="1">
                <a:latin typeface="Arial" panose="020B0604020202020204" pitchFamily="34" charset="0"/>
              </a:rPr>
              <a:t>mutually</a:t>
            </a:r>
            <a:r>
              <a:rPr lang="cs-CZ" altLang="cs-CZ" dirty="0">
                <a:latin typeface="Arial" panose="020B0604020202020204" pitchFamily="34" charset="0"/>
              </a:rPr>
              <a:t> </a:t>
            </a:r>
            <a:r>
              <a:rPr lang="cs-CZ" altLang="cs-CZ" dirty="0" err="1">
                <a:latin typeface="Arial" panose="020B0604020202020204" pitchFamily="34" charset="0"/>
              </a:rPr>
              <a:t>exlusive</a:t>
            </a:r>
            <a:r>
              <a:rPr lang="cs-CZ" altLang="cs-CZ" dirty="0">
                <a:latin typeface="Arial" panose="020B0604020202020204" pitchFamily="34" charset="0"/>
              </a:rPr>
              <a:t> but </a:t>
            </a:r>
            <a:r>
              <a:rPr lang="cs-CZ" altLang="cs-CZ" dirty="0" err="1">
                <a:latin typeface="Arial" panose="020B0604020202020204" pitchFamily="34" charset="0"/>
              </a:rPr>
              <a:t>complementary</a:t>
            </a:r>
            <a:r>
              <a:rPr lang="cs-CZ" altLang="cs-CZ" dirty="0">
                <a:latin typeface="Arial" panose="020B0604020202020204" pitchFamily="34" charset="0"/>
              </a:rPr>
              <a:t>!</a:t>
            </a:r>
            <a:endParaRPr lang="en-GB" altLang="cs-CZ" dirty="0">
              <a:latin typeface="Arial" panose="020B0604020202020204" pitchFamily="34" charset="0"/>
            </a:endParaRPr>
          </a:p>
        </p:txBody>
      </p:sp>
      <p:sp>
        <p:nvSpPr>
          <p:cNvPr id="3686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fld id="{AF0BC4B4-2438-4191-B83A-7B69BD473BF5}" type="slidenum">
              <a:rPr lang="cs-CZ" altLang="cs-CZ" smtClean="0">
                <a:latin typeface="Arial" panose="020B0604020202020204" pitchFamily="34" charset="0"/>
              </a:rPr>
              <a:pPr/>
              <a:t>15</a:t>
            </a:fld>
            <a:endParaRPr lang="cs-CZ"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obrázek snímku 1"/>
          <p:cNvSpPr>
            <a:spLocks noGrp="1" noRot="1" noChangeAspect="1" noTextEdit="1"/>
          </p:cNvSpPr>
          <p:nvPr>
            <p:ph type="sldImg"/>
          </p:nvPr>
        </p:nvSpPr>
        <p:spPr>
          <a:ln/>
        </p:spPr>
      </p:sp>
      <p:sp>
        <p:nvSpPr>
          <p:cNvPr id="3891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Existing studies tend to provide three images of the long-term socio-economic situation of ethinc groups.</a:t>
            </a:r>
          </a:p>
        </p:txBody>
      </p:sp>
      <p:sp>
        <p:nvSpPr>
          <p:cNvPr id="3891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fld id="{E6825756-BB4B-48F2-A6AF-26A2D08BDDD8}" type="slidenum">
              <a:rPr lang="cs-CZ" altLang="cs-CZ" smtClean="0">
                <a:latin typeface="Arial" panose="020B0604020202020204" pitchFamily="34" charset="0"/>
              </a:rPr>
              <a:pPr/>
              <a:t>16</a:t>
            </a:fld>
            <a:endParaRPr lang="cs-CZ"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rázek snímku 1"/>
          <p:cNvSpPr>
            <a:spLocks noGrp="1" noRot="1" noChangeAspect="1" noTextEdit="1"/>
          </p:cNvSpPr>
          <p:nvPr>
            <p:ph type="sldImg"/>
          </p:nvPr>
        </p:nvSpPr>
        <p:spPr>
          <a:ln/>
        </p:spPr>
      </p:sp>
      <p:sp>
        <p:nvSpPr>
          <p:cNvPr id="4198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
        <p:nvSpPr>
          <p:cNvPr id="4198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fld id="{E144CC48-4FB6-4CAC-9E2E-271EECF77686}" type="slidenum">
              <a:rPr lang="cs-CZ" altLang="cs-CZ" smtClean="0">
                <a:latin typeface="Arial" panose="020B0604020202020204" pitchFamily="34" charset="0"/>
              </a:rPr>
              <a:pPr/>
              <a:t>18</a:t>
            </a:fld>
            <a:endParaRPr lang="cs-CZ"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According to what we know from the analysis and studies about the situation of the Roma in the CR, be a Roma (or to born into the Roma family) likely means social handicap for future life. Mentioned </a:t>
            </a:r>
            <a:r>
              <a:rPr lang="en-US" altLang="cs-CZ">
                <a:latin typeface="Arial" panose="020B0604020202020204" pitchFamily="34" charset="0"/>
              </a:rPr>
              <a:t>researches and studies show that Roma population in the Czech Republic faces systematic disadvantages in several areas. The most serious disadvantage is the one in the labor market. One of the main reasons leading to this situation is the low educational level Roma people attain. </a:t>
            </a:r>
            <a:endParaRPr lang="cs-CZ" altLang="cs-CZ">
              <a:latin typeface="Arial" panose="020B0604020202020204" pitchFamily="34" charset="0"/>
            </a:endParaRPr>
          </a:p>
          <a:p>
            <a:r>
              <a:rPr lang="cs-CZ" altLang="cs-CZ">
                <a:latin typeface="Arial" panose="020B0604020202020204" pitchFamily="34" charset="0"/>
              </a:rPr>
              <a:t>Several reports of EU institutions and organizations refer to the </a:t>
            </a:r>
            <a:r>
              <a:rPr lang="en-US" altLang="cs-CZ">
                <a:latin typeface="Arial" panose="020B0604020202020204" pitchFamily="34" charset="0"/>
              </a:rPr>
              <a:t>continuing discrimination against Roma children in the Czech Republic’s education system</a:t>
            </a:r>
            <a:r>
              <a:rPr lang="cs-CZ" altLang="cs-CZ">
                <a:latin typeface="Arial" panose="020B0604020202020204" pitchFamily="34" charset="0"/>
              </a:rPr>
              <a:t>.</a:t>
            </a:r>
          </a:p>
          <a:p>
            <a:pPr eaLnBrk="1" hangingPunct="1"/>
            <a:endParaRPr lang="cs-CZ" altLang="cs-CZ">
              <a:latin typeface="Arial" panose="020B0604020202020204" pitchFamily="34" charset="0"/>
            </a:endParaRPr>
          </a:p>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64707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rázek snímku 1"/>
          <p:cNvSpPr>
            <a:spLocks noGrp="1" noRot="1" noChangeAspect="1" noTextEdit="1"/>
          </p:cNvSpPr>
          <p:nvPr>
            <p:ph type="sldImg"/>
          </p:nvPr>
        </p:nvSpPr>
        <p:spPr>
          <a:ln/>
        </p:spPr>
      </p:sp>
      <p:sp>
        <p:nvSpPr>
          <p:cNvPr id="5222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dirty="0" err="1">
                <a:latin typeface="Arial" panose="020B0604020202020204" pitchFamily="34" charset="0"/>
              </a:rPr>
              <a:t>Qualified</a:t>
            </a:r>
            <a:r>
              <a:rPr lang="cs-CZ" altLang="cs-CZ" dirty="0">
                <a:latin typeface="Arial" panose="020B0604020202020204" pitchFamily="34" charset="0"/>
              </a:rPr>
              <a:t> </a:t>
            </a:r>
            <a:r>
              <a:rPr lang="cs-CZ" altLang="cs-CZ" dirty="0" err="1">
                <a:latin typeface="Arial" panose="020B0604020202020204" pitchFamily="34" charset="0"/>
              </a:rPr>
              <a:t>estimates</a:t>
            </a:r>
            <a:r>
              <a:rPr lang="cs-CZ" altLang="cs-CZ" dirty="0">
                <a:latin typeface="Arial" panose="020B0604020202020204" pitchFamily="34" charset="0"/>
              </a:rPr>
              <a:t>, </a:t>
            </a:r>
            <a:r>
              <a:rPr lang="cs-CZ" altLang="cs-CZ" dirty="0" err="1">
                <a:latin typeface="Arial" panose="020B0604020202020204" pitchFamily="34" charset="0"/>
              </a:rPr>
              <a:t>however</a:t>
            </a:r>
            <a:r>
              <a:rPr lang="cs-CZ" altLang="cs-CZ" dirty="0">
                <a:latin typeface="Arial" panose="020B0604020202020204" pitchFamily="34" charset="0"/>
              </a:rPr>
              <a:t>, </a:t>
            </a:r>
            <a:r>
              <a:rPr lang="en-US" altLang="cs-CZ" dirty="0">
                <a:latin typeface="Arial" panose="020B0604020202020204" pitchFamily="34" charset="0"/>
              </a:rPr>
              <a:t>show that there are many more Roma people than reported in the Czech</a:t>
            </a:r>
            <a:r>
              <a:rPr lang="cs-CZ" altLang="cs-CZ" dirty="0">
                <a:latin typeface="Arial" panose="020B0604020202020204" pitchFamily="34" charset="0"/>
              </a:rPr>
              <a:t> </a:t>
            </a:r>
            <a:r>
              <a:rPr lang="en-US" altLang="cs-CZ" dirty="0">
                <a:latin typeface="Arial" panose="020B0604020202020204" pitchFamily="34" charset="0"/>
              </a:rPr>
              <a:t>population, and the data from the census therefore do not represent the </a:t>
            </a:r>
            <a:r>
              <a:rPr lang="en-US" altLang="cs-CZ" dirty="0" err="1">
                <a:latin typeface="Arial" panose="020B0604020202020204" pitchFamily="34" charset="0"/>
              </a:rPr>
              <a:t>overal</a:t>
            </a:r>
            <a:r>
              <a:rPr lang="cs-CZ" altLang="cs-CZ" dirty="0">
                <a:latin typeface="Arial" panose="020B0604020202020204" pitchFamily="34" charset="0"/>
              </a:rPr>
              <a:t> </a:t>
            </a:r>
            <a:r>
              <a:rPr lang="en-US" altLang="cs-CZ" dirty="0">
                <a:latin typeface="Arial" panose="020B0604020202020204" pitchFamily="34" charset="0"/>
              </a:rPr>
              <a:t>Roma population. </a:t>
            </a:r>
            <a:r>
              <a:rPr lang="cs-CZ" altLang="cs-CZ" dirty="0" err="1">
                <a:latin typeface="Arial" panose="020B0604020202020204" pitchFamily="34" charset="0"/>
              </a:rPr>
              <a:t>This</a:t>
            </a:r>
            <a:r>
              <a:rPr lang="cs-CZ" altLang="cs-CZ" dirty="0">
                <a:latin typeface="Arial" panose="020B0604020202020204" pitchFamily="34" charset="0"/>
              </a:rPr>
              <a:t> table </a:t>
            </a:r>
            <a:r>
              <a:rPr lang="cs-CZ" altLang="cs-CZ" dirty="0" err="1">
                <a:latin typeface="Arial" panose="020B0604020202020204" pitchFamily="34" charset="0"/>
              </a:rPr>
              <a:t>shows</a:t>
            </a:r>
            <a:r>
              <a:rPr lang="cs-CZ" altLang="cs-CZ" dirty="0">
                <a:latin typeface="Arial" panose="020B0604020202020204" pitchFamily="34" charset="0"/>
              </a:rPr>
              <a:t> </a:t>
            </a:r>
            <a:r>
              <a:rPr lang="cs-CZ" altLang="cs-CZ" dirty="0" err="1">
                <a:latin typeface="Arial" panose="020B0604020202020204" pitchFamily="34" charset="0"/>
              </a:rPr>
              <a:t>that</a:t>
            </a:r>
            <a:r>
              <a:rPr lang="cs-CZ" altLang="cs-CZ" dirty="0">
                <a:latin typeface="Arial" panose="020B0604020202020204" pitchFamily="34" charset="0"/>
              </a:rPr>
              <a:t> </a:t>
            </a:r>
            <a:r>
              <a:rPr lang="cs-CZ" altLang="cs-CZ" dirty="0" err="1">
                <a:latin typeface="Arial" panose="020B0604020202020204" pitchFamily="34" charset="0"/>
              </a:rPr>
              <a:t>the</a:t>
            </a:r>
            <a:r>
              <a:rPr lang="cs-CZ" altLang="cs-CZ" dirty="0">
                <a:latin typeface="Arial" panose="020B0604020202020204" pitchFamily="34" charset="0"/>
              </a:rPr>
              <a:t> </a:t>
            </a:r>
            <a:r>
              <a:rPr lang="cs-CZ" altLang="cs-CZ" dirty="0" err="1">
                <a:latin typeface="Arial" panose="020B0604020202020204" pitchFamily="34" charset="0"/>
              </a:rPr>
              <a:t>estimates</a:t>
            </a:r>
            <a:r>
              <a:rPr lang="cs-CZ" altLang="cs-CZ" dirty="0">
                <a:latin typeface="Arial" panose="020B0604020202020204" pitchFamily="34" charset="0"/>
              </a:rPr>
              <a:t> </a:t>
            </a:r>
            <a:r>
              <a:rPr lang="cs-CZ" altLang="cs-CZ" dirty="0" err="1">
                <a:latin typeface="Arial" panose="020B0604020202020204" pitchFamily="34" charset="0"/>
              </a:rPr>
              <a:t>of</a:t>
            </a:r>
            <a:r>
              <a:rPr lang="cs-CZ" altLang="cs-CZ" dirty="0">
                <a:latin typeface="Arial" panose="020B0604020202020204" pitchFamily="34" charset="0"/>
              </a:rPr>
              <a:t> </a:t>
            </a:r>
            <a:r>
              <a:rPr lang="cs-CZ" altLang="cs-CZ" dirty="0" err="1">
                <a:latin typeface="Arial" panose="020B0604020202020204" pitchFamily="34" charset="0"/>
              </a:rPr>
              <a:t>the</a:t>
            </a:r>
            <a:r>
              <a:rPr lang="cs-CZ" altLang="cs-CZ" dirty="0">
                <a:latin typeface="Arial" panose="020B0604020202020204" pitchFamily="34" charset="0"/>
              </a:rPr>
              <a:t> </a:t>
            </a:r>
            <a:r>
              <a:rPr lang="cs-CZ" altLang="cs-CZ" dirty="0" err="1">
                <a:latin typeface="Arial" panose="020B0604020202020204" pitchFamily="34" charset="0"/>
              </a:rPr>
              <a:t>number</a:t>
            </a:r>
            <a:r>
              <a:rPr lang="cs-CZ" altLang="cs-CZ" dirty="0">
                <a:latin typeface="Arial" panose="020B0604020202020204" pitchFamily="34" charset="0"/>
              </a:rPr>
              <a:t> </a:t>
            </a:r>
            <a:r>
              <a:rPr lang="cs-CZ" altLang="cs-CZ" dirty="0" err="1">
                <a:latin typeface="Arial" panose="020B0604020202020204" pitchFamily="34" charset="0"/>
              </a:rPr>
              <a:t>of</a:t>
            </a:r>
            <a:r>
              <a:rPr lang="cs-CZ" altLang="cs-CZ" dirty="0">
                <a:latin typeface="Arial" panose="020B0604020202020204" pitchFamily="34" charset="0"/>
              </a:rPr>
              <a:t> Roma in </a:t>
            </a:r>
            <a:r>
              <a:rPr lang="cs-CZ" altLang="cs-CZ" dirty="0" err="1">
                <a:latin typeface="Arial" panose="020B0604020202020204" pitchFamily="34" charset="0"/>
              </a:rPr>
              <a:t>comparison</a:t>
            </a:r>
            <a:r>
              <a:rPr lang="cs-CZ" altLang="cs-CZ" dirty="0">
                <a:latin typeface="Arial" panose="020B0604020202020204" pitchFamily="34" charset="0"/>
              </a:rPr>
              <a:t> </a:t>
            </a:r>
            <a:r>
              <a:rPr lang="cs-CZ" altLang="cs-CZ" dirty="0" err="1">
                <a:latin typeface="Arial" panose="020B0604020202020204" pitchFamily="34" charset="0"/>
              </a:rPr>
              <a:t>with</a:t>
            </a:r>
            <a:r>
              <a:rPr lang="cs-CZ" altLang="cs-CZ" dirty="0">
                <a:latin typeface="Arial" panose="020B0604020202020204" pitchFamily="34" charset="0"/>
              </a:rPr>
              <a:t> census data </a:t>
            </a:r>
            <a:r>
              <a:rPr lang="cs-CZ" altLang="cs-CZ" dirty="0" err="1">
                <a:latin typeface="Arial" panose="020B0604020202020204" pitchFamily="34" charset="0"/>
              </a:rPr>
              <a:t>considerably</a:t>
            </a:r>
            <a:r>
              <a:rPr lang="cs-CZ" altLang="cs-CZ" dirty="0">
                <a:latin typeface="Arial" panose="020B0604020202020204" pitchFamily="34" charset="0"/>
              </a:rPr>
              <a:t> </a:t>
            </a:r>
            <a:r>
              <a:rPr lang="cs-CZ" altLang="cs-CZ" dirty="0" err="1">
                <a:latin typeface="Arial" panose="020B0604020202020204" pitchFamily="34" charset="0"/>
              </a:rPr>
              <a:t>differ</a:t>
            </a:r>
            <a:r>
              <a:rPr lang="cs-CZ" altLang="cs-CZ" dirty="0">
                <a:latin typeface="Arial" panose="020B0604020202020204" pitchFamily="34" charset="0"/>
              </a:rPr>
              <a:t>. </a:t>
            </a:r>
            <a:r>
              <a:rPr lang="en-US" altLang="cs-CZ" dirty="0">
                <a:latin typeface="Arial" panose="020B0604020202020204" pitchFamily="34" charset="0"/>
              </a:rPr>
              <a:t>Such a phenomenon can be observed across most European</a:t>
            </a:r>
            <a:r>
              <a:rPr lang="cs-CZ" altLang="cs-CZ" dirty="0">
                <a:latin typeface="Arial" panose="020B0604020202020204" pitchFamily="34" charset="0"/>
              </a:rPr>
              <a:t> </a:t>
            </a:r>
            <a:r>
              <a:rPr lang="cs-CZ" altLang="cs-CZ" dirty="0" err="1">
                <a:latin typeface="Arial" panose="020B0604020202020204" pitchFamily="34" charset="0"/>
              </a:rPr>
              <a:t>countries</a:t>
            </a:r>
            <a:r>
              <a:rPr lang="cs-CZ" altLang="cs-CZ" dirty="0">
                <a:latin typeface="Arial" panose="020B0604020202020204" pitchFamily="34" charset="0"/>
              </a:rPr>
              <a:t>. </a:t>
            </a:r>
          </a:p>
          <a:p>
            <a:endParaRPr lang="cs-CZ" altLang="cs-CZ" dirty="0">
              <a:latin typeface="Arial" panose="020B0604020202020204" pitchFamily="34" charset="0"/>
            </a:endParaRPr>
          </a:p>
          <a:p>
            <a:r>
              <a:rPr lang="cs-CZ" altLang="cs-CZ" dirty="0" err="1">
                <a:latin typeface="Arial" panose="020B0604020202020204" pitchFamily="34" charset="0"/>
              </a:rPr>
              <a:t>However</a:t>
            </a:r>
            <a:r>
              <a:rPr lang="cs-CZ" altLang="cs-CZ" dirty="0">
                <a:latin typeface="Arial" panose="020B0604020202020204" pitchFamily="34" charset="0"/>
              </a:rPr>
              <a:t>, these </a:t>
            </a:r>
            <a:r>
              <a:rPr lang="cs-CZ" altLang="cs-CZ" dirty="0" err="1">
                <a:latin typeface="Arial" panose="020B0604020202020204" pitchFamily="34" charset="0"/>
              </a:rPr>
              <a:t>estimates</a:t>
            </a:r>
            <a:r>
              <a:rPr lang="cs-CZ" altLang="cs-CZ" dirty="0">
                <a:latin typeface="Arial" panose="020B0604020202020204" pitchFamily="34" charset="0"/>
              </a:rPr>
              <a:t> </a:t>
            </a:r>
            <a:r>
              <a:rPr lang="cs-CZ" altLang="cs-CZ" dirty="0" err="1">
                <a:latin typeface="Arial" panose="020B0604020202020204" pitchFamily="34" charset="0"/>
              </a:rPr>
              <a:t>typically</a:t>
            </a:r>
            <a:r>
              <a:rPr lang="cs-CZ" altLang="cs-CZ" dirty="0">
                <a:latin typeface="Arial" panose="020B0604020202020204" pitchFamily="34" charset="0"/>
              </a:rPr>
              <a:t> </a:t>
            </a:r>
            <a:r>
              <a:rPr lang="en-US" altLang="cs-CZ" dirty="0">
                <a:latin typeface="Arial" panose="020B0604020202020204" pitchFamily="34" charset="0"/>
              </a:rPr>
              <a:t>focus on areas with higher spatial concentration of the Roma population</a:t>
            </a:r>
            <a:r>
              <a:rPr lang="cs-CZ" altLang="cs-CZ" dirty="0">
                <a:latin typeface="Arial" panose="020B0604020202020204" pitchFamily="34" charset="0"/>
              </a:rPr>
              <a:t>, </a:t>
            </a:r>
            <a:r>
              <a:rPr lang="en-US" altLang="cs-CZ" dirty="0">
                <a:latin typeface="Arial" panose="020B0604020202020204" pitchFamily="34" charset="0"/>
              </a:rPr>
              <a:t>which means that only the Roma people living in concentrated areas are</a:t>
            </a:r>
            <a:r>
              <a:rPr lang="cs-CZ" altLang="cs-CZ" dirty="0">
                <a:latin typeface="Arial" panose="020B0604020202020204" pitchFamily="34" charset="0"/>
              </a:rPr>
              <a:t> </a:t>
            </a:r>
            <a:r>
              <a:rPr lang="en-US" altLang="cs-CZ" dirty="0">
                <a:latin typeface="Arial" panose="020B0604020202020204" pitchFamily="34" charset="0"/>
              </a:rPr>
              <a:t>accounted for. But it is known that a considerable fraction of the Roma population</a:t>
            </a:r>
            <a:r>
              <a:rPr lang="cs-CZ" altLang="cs-CZ" dirty="0">
                <a:latin typeface="Arial" panose="020B0604020202020204" pitchFamily="34" charset="0"/>
              </a:rPr>
              <a:t> </a:t>
            </a:r>
            <a:r>
              <a:rPr lang="en-US" altLang="cs-CZ" dirty="0">
                <a:latin typeface="Arial" panose="020B0604020202020204" pitchFamily="34" charset="0"/>
              </a:rPr>
              <a:t>includes those who have assimilated, whose number is even more difficult</a:t>
            </a:r>
            <a:r>
              <a:rPr lang="cs-CZ" altLang="cs-CZ" dirty="0">
                <a:latin typeface="Arial" panose="020B0604020202020204" pitchFamily="34" charset="0"/>
              </a:rPr>
              <a:t> to </a:t>
            </a:r>
            <a:r>
              <a:rPr lang="cs-CZ" altLang="cs-CZ" dirty="0" err="1">
                <a:latin typeface="Arial" panose="020B0604020202020204" pitchFamily="34" charset="0"/>
              </a:rPr>
              <a:t>estimate</a:t>
            </a:r>
            <a:r>
              <a:rPr lang="cs-CZ" altLang="cs-CZ" dirty="0">
                <a:latin typeface="Arial" panose="020B0604020202020204" pitchFamily="34" charset="0"/>
              </a:rPr>
              <a:t>.</a:t>
            </a:r>
          </a:p>
          <a:p>
            <a:endParaRPr lang="cs-CZ" altLang="cs-CZ" dirty="0">
              <a:latin typeface="Arial" panose="020B0604020202020204" pitchFamily="34" charset="0"/>
            </a:endParaRPr>
          </a:p>
          <a:p>
            <a:r>
              <a:rPr lang="cs-CZ" altLang="cs-CZ" dirty="0">
                <a:latin typeface="Arial" panose="020B0604020202020204" pitchFamily="34" charset="0"/>
              </a:rPr>
              <a:t>It </a:t>
            </a:r>
            <a:r>
              <a:rPr lang="cs-CZ" altLang="cs-CZ" dirty="0" err="1">
                <a:latin typeface="Arial" panose="020B0604020202020204" pitchFamily="34" charset="0"/>
              </a:rPr>
              <a:t>is</a:t>
            </a:r>
            <a:r>
              <a:rPr lang="cs-CZ" altLang="cs-CZ" dirty="0">
                <a:latin typeface="Arial" panose="020B0604020202020204" pitchFamily="34" charset="0"/>
              </a:rPr>
              <a:t> </a:t>
            </a:r>
            <a:r>
              <a:rPr lang="cs-CZ" altLang="cs-CZ" dirty="0" err="1">
                <a:latin typeface="Arial" panose="020B0604020202020204" pitchFamily="34" charset="0"/>
              </a:rPr>
              <a:t>known</a:t>
            </a:r>
            <a:r>
              <a:rPr lang="cs-CZ" altLang="cs-CZ" dirty="0">
                <a:latin typeface="Arial" panose="020B0604020202020204" pitchFamily="34" charset="0"/>
              </a:rPr>
              <a:t> </a:t>
            </a:r>
            <a:r>
              <a:rPr lang="cs-CZ" altLang="cs-CZ" dirty="0" err="1">
                <a:latin typeface="Arial" panose="020B0604020202020204" pitchFamily="34" charset="0"/>
              </a:rPr>
              <a:t>that</a:t>
            </a:r>
            <a:r>
              <a:rPr lang="cs-CZ" altLang="cs-CZ" dirty="0">
                <a:latin typeface="Arial" panose="020B0604020202020204" pitchFamily="34" charset="0"/>
              </a:rPr>
              <a:t> </a:t>
            </a:r>
            <a:r>
              <a:rPr lang="cs-CZ" altLang="cs-CZ" dirty="0" err="1">
                <a:latin typeface="Arial" panose="020B0604020202020204" pitchFamily="34" charset="0"/>
              </a:rPr>
              <a:t>the</a:t>
            </a:r>
            <a:r>
              <a:rPr lang="cs-CZ" altLang="cs-CZ" dirty="0">
                <a:latin typeface="Arial" panose="020B0604020202020204" pitchFamily="34" charset="0"/>
              </a:rPr>
              <a:t> </a:t>
            </a:r>
            <a:r>
              <a:rPr lang="cs-CZ" altLang="cs-CZ" dirty="0" err="1">
                <a:latin typeface="Arial" panose="020B0604020202020204" pitchFamily="34" charset="0"/>
              </a:rPr>
              <a:t>current</a:t>
            </a:r>
            <a:r>
              <a:rPr lang="cs-CZ" altLang="cs-CZ" dirty="0">
                <a:latin typeface="Arial" panose="020B0604020202020204" pitchFamily="34" charset="0"/>
              </a:rPr>
              <a:t> Roma </a:t>
            </a:r>
            <a:r>
              <a:rPr lang="cs-CZ" altLang="cs-CZ" dirty="0" err="1">
                <a:latin typeface="Arial" panose="020B0604020202020204" pitchFamily="34" charset="0"/>
              </a:rPr>
              <a:t>population</a:t>
            </a:r>
            <a:r>
              <a:rPr lang="cs-CZ" altLang="cs-CZ" dirty="0">
                <a:latin typeface="Arial" panose="020B0604020202020204" pitchFamily="34" charset="0"/>
              </a:rPr>
              <a:t> in </a:t>
            </a:r>
            <a:r>
              <a:rPr lang="cs-CZ" altLang="cs-CZ" dirty="0" err="1">
                <a:latin typeface="Arial" panose="020B0604020202020204" pitchFamily="34" charset="0"/>
              </a:rPr>
              <a:t>the</a:t>
            </a:r>
            <a:r>
              <a:rPr lang="cs-CZ" altLang="cs-CZ" dirty="0">
                <a:latin typeface="Arial" panose="020B0604020202020204" pitchFamily="34" charset="0"/>
              </a:rPr>
              <a:t> Czech Republic </a:t>
            </a:r>
            <a:r>
              <a:rPr lang="cs-CZ" altLang="cs-CZ" dirty="0" err="1">
                <a:latin typeface="Arial" panose="020B0604020202020204" pitchFamily="34" charset="0"/>
              </a:rPr>
              <a:t>shows</a:t>
            </a:r>
            <a:r>
              <a:rPr lang="cs-CZ" altLang="cs-CZ" dirty="0">
                <a:latin typeface="Arial" panose="020B0604020202020204" pitchFamily="34" charset="0"/>
              </a:rPr>
              <a:t> a </a:t>
            </a:r>
            <a:r>
              <a:rPr lang="cs-CZ" altLang="cs-CZ" dirty="0" err="1">
                <a:latin typeface="Arial" panose="020B0604020202020204" pitchFamily="34" charset="0"/>
              </a:rPr>
              <a:t>remarkable</a:t>
            </a:r>
            <a:r>
              <a:rPr lang="cs-CZ" altLang="cs-CZ" dirty="0">
                <a:latin typeface="Arial" panose="020B0604020202020204" pitchFamily="34" charset="0"/>
              </a:rPr>
              <a:t> diversity. </a:t>
            </a:r>
            <a:r>
              <a:rPr lang="cs-CZ" altLang="cs-CZ" dirty="0" err="1">
                <a:latin typeface="Arial" panose="020B0604020202020204" pitchFamily="34" charset="0"/>
              </a:rPr>
              <a:t>The</a:t>
            </a:r>
            <a:r>
              <a:rPr lang="cs-CZ" altLang="cs-CZ" dirty="0">
                <a:latin typeface="Arial" panose="020B0604020202020204" pitchFamily="34" charset="0"/>
              </a:rPr>
              <a:t> </a:t>
            </a:r>
            <a:r>
              <a:rPr lang="cs-CZ" altLang="cs-CZ" dirty="0" err="1">
                <a:latin typeface="Arial" panose="020B0604020202020204" pitchFamily="34" charset="0"/>
              </a:rPr>
              <a:t>difference</a:t>
            </a:r>
            <a:r>
              <a:rPr lang="cs-CZ" altLang="cs-CZ" dirty="0">
                <a:latin typeface="Arial" panose="020B0604020202020204" pitchFamily="34" charset="0"/>
              </a:rPr>
              <a:t> </a:t>
            </a:r>
            <a:r>
              <a:rPr lang="cs-CZ" altLang="cs-CZ" dirty="0" err="1">
                <a:latin typeface="Arial" panose="020B0604020202020204" pitchFamily="34" charset="0"/>
              </a:rPr>
              <a:t>can</a:t>
            </a:r>
            <a:r>
              <a:rPr lang="cs-CZ" altLang="cs-CZ" dirty="0">
                <a:latin typeface="Arial" panose="020B0604020202020204" pitchFamily="34" charset="0"/>
              </a:rPr>
              <a:t> </a:t>
            </a:r>
            <a:r>
              <a:rPr lang="cs-CZ" altLang="cs-CZ" dirty="0" err="1">
                <a:latin typeface="Arial" panose="020B0604020202020204" pitchFamily="34" charset="0"/>
              </a:rPr>
              <a:t>be</a:t>
            </a:r>
            <a:r>
              <a:rPr lang="cs-CZ" altLang="cs-CZ" dirty="0">
                <a:latin typeface="Arial" panose="020B0604020202020204" pitchFamily="34" charset="0"/>
              </a:rPr>
              <a:t> </a:t>
            </a:r>
            <a:r>
              <a:rPr lang="cs-CZ" altLang="cs-CZ" dirty="0" err="1">
                <a:latin typeface="Arial" panose="020B0604020202020204" pitchFamily="34" charset="0"/>
              </a:rPr>
              <a:t>seen</a:t>
            </a:r>
            <a:r>
              <a:rPr lang="cs-CZ" altLang="cs-CZ" dirty="0">
                <a:latin typeface="Arial" panose="020B0604020202020204" pitchFamily="34" charset="0"/>
              </a:rPr>
              <a:t> </a:t>
            </a:r>
            <a:r>
              <a:rPr lang="cs-CZ" altLang="cs-CZ" dirty="0" err="1">
                <a:latin typeface="Arial" panose="020B0604020202020204" pitchFamily="34" charset="0"/>
              </a:rPr>
              <a:t>from</a:t>
            </a:r>
            <a:r>
              <a:rPr lang="cs-CZ" altLang="cs-CZ" dirty="0">
                <a:latin typeface="Arial" panose="020B0604020202020204" pitchFamily="34" charset="0"/>
              </a:rPr>
              <a:t> </a:t>
            </a:r>
            <a:r>
              <a:rPr lang="cs-CZ" altLang="cs-CZ" dirty="0" err="1">
                <a:latin typeface="Arial" panose="020B0604020202020204" pitchFamily="34" charset="0"/>
              </a:rPr>
              <a:t>several</a:t>
            </a:r>
            <a:r>
              <a:rPr lang="cs-CZ" altLang="cs-CZ" dirty="0">
                <a:latin typeface="Arial" panose="020B0604020202020204" pitchFamily="34" charset="0"/>
              </a:rPr>
              <a:t> </a:t>
            </a:r>
            <a:r>
              <a:rPr lang="cs-CZ" altLang="cs-CZ" dirty="0" err="1">
                <a:latin typeface="Arial" panose="020B0604020202020204" pitchFamily="34" charset="0"/>
              </a:rPr>
              <a:t>aspects</a:t>
            </a:r>
            <a:r>
              <a:rPr lang="cs-CZ" altLang="cs-CZ" dirty="0">
                <a:latin typeface="Arial" panose="020B0604020202020204" pitchFamily="34" charset="0"/>
              </a:rPr>
              <a:t>: </a:t>
            </a:r>
            <a:r>
              <a:rPr lang="cs-CZ" altLang="cs-CZ" dirty="0" err="1">
                <a:latin typeface="Arial" panose="020B0604020202020204" pitchFamily="34" charset="0"/>
              </a:rPr>
              <a:t>the</a:t>
            </a:r>
            <a:r>
              <a:rPr lang="cs-CZ" altLang="cs-CZ" dirty="0">
                <a:latin typeface="Arial" panose="020B0604020202020204" pitchFamily="34" charset="0"/>
              </a:rPr>
              <a:t> </a:t>
            </a:r>
            <a:r>
              <a:rPr lang="cs-CZ" altLang="cs-CZ" dirty="0" err="1">
                <a:latin typeface="Arial" panose="020B0604020202020204" pitchFamily="34" charset="0"/>
              </a:rPr>
              <a:t>language</a:t>
            </a:r>
            <a:r>
              <a:rPr lang="cs-CZ" altLang="cs-CZ" dirty="0">
                <a:latin typeface="Arial" panose="020B0604020202020204" pitchFamily="34" charset="0"/>
              </a:rPr>
              <a:t>, </a:t>
            </a:r>
            <a:r>
              <a:rPr lang="cs-CZ" altLang="cs-CZ" dirty="0" err="1">
                <a:latin typeface="Arial" panose="020B0604020202020204" pitchFamily="34" charset="0"/>
              </a:rPr>
              <a:t>the</a:t>
            </a:r>
            <a:r>
              <a:rPr lang="cs-CZ" altLang="cs-CZ" dirty="0">
                <a:latin typeface="Arial" panose="020B0604020202020204" pitchFamily="34" charset="0"/>
              </a:rPr>
              <a:t> </a:t>
            </a:r>
            <a:r>
              <a:rPr lang="cs-CZ" altLang="cs-CZ" dirty="0" err="1">
                <a:latin typeface="Arial" panose="020B0604020202020204" pitchFamily="34" charset="0"/>
              </a:rPr>
              <a:t>customs</a:t>
            </a:r>
            <a:r>
              <a:rPr lang="cs-CZ" altLang="cs-CZ" dirty="0">
                <a:latin typeface="Arial" panose="020B0604020202020204" pitchFamily="34" charset="0"/>
              </a:rPr>
              <a:t>, </a:t>
            </a:r>
            <a:r>
              <a:rPr lang="cs-CZ" altLang="cs-CZ" dirty="0" err="1">
                <a:latin typeface="Arial" panose="020B0604020202020204" pitchFamily="34" charset="0"/>
              </a:rPr>
              <a:t>the</a:t>
            </a:r>
            <a:r>
              <a:rPr lang="cs-CZ" altLang="cs-CZ" dirty="0">
                <a:latin typeface="Arial" panose="020B0604020202020204" pitchFamily="34" charset="0"/>
              </a:rPr>
              <a:t> </a:t>
            </a:r>
            <a:r>
              <a:rPr lang="cs-CZ" altLang="cs-CZ" dirty="0" err="1">
                <a:latin typeface="Arial" panose="020B0604020202020204" pitchFamily="34" charset="0"/>
              </a:rPr>
              <a:t>econocmic</a:t>
            </a:r>
            <a:r>
              <a:rPr lang="cs-CZ" altLang="cs-CZ" dirty="0">
                <a:latin typeface="Arial" panose="020B0604020202020204" pitchFamily="34" charset="0"/>
              </a:rPr>
              <a:t> </a:t>
            </a:r>
            <a:r>
              <a:rPr lang="cs-CZ" altLang="cs-CZ" dirty="0" err="1">
                <a:latin typeface="Arial" panose="020B0604020202020204" pitchFamily="34" charset="0"/>
              </a:rPr>
              <a:t>activities</a:t>
            </a:r>
            <a:r>
              <a:rPr lang="cs-CZ" altLang="cs-CZ" dirty="0">
                <a:latin typeface="Arial" panose="020B0604020202020204" pitchFamily="34" charset="0"/>
              </a:rPr>
              <a:t> and </a:t>
            </a:r>
            <a:r>
              <a:rPr lang="cs-CZ" altLang="cs-CZ" dirty="0" err="1">
                <a:latin typeface="Arial" panose="020B0604020202020204" pitchFamily="34" charset="0"/>
              </a:rPr>
              <a:t>lifestyles</a:t>
            </a:r>
            <a:r>
              <a:rPr lang="cs-CZ" altLang="cs-CZ" dirty="0">
                <a:latin typeface="Arial" panose="020B0604020202020204" pitchFamily="34" charset="0"/>
              </a:rPr>
              <a:t>. </a:t>
            </a:r>
          </a:p>
          <a:p>
            <a:r>
              <a:rPr lang="cs-CZ" altLang="cs-CZ" dirty="0" err="1">
                <a:latin typeface="Arial" panose="020B0604020202020204" pitchFamily="34" charset="0"/>
              </a:rPr>
              <a:t>This</a:t>
            </a:r>
            <a:r>
              <a:rPr lang="cs-CZ" altLang="cs-CZ" dirty="0">
                <a:latin typeface="Arial" panose="020B0604020202020204" pitchFamily="34" charset="0"/>
              </a:rPr>
              <a:t> </a:t>
            </a:r>
            <a:r>
              <a:rPr lang="cs-CZ" altLang="cs-CZ" dirty="0" err="1">
                <a:latin typeface="Arial" panose="020B0604020202020204" pitchFamily="34" charset="0"/>
              </a:rPr>
              <a:t>demonstrates</a:t>
            </a:r>
            <a:r>
              <a:rPr lang="cs-CZ" altLang="cs-CZ" dirty="0">
                <a:latin typeface="Arial" panose="020B0604020202020204" pitchFamily="34" charset="0"/>
              </a:rPr>
              <a:t> </a:t>
            </a:r>
            <a:r>
              <a:rPr lang="cs-CZ" altLang="cs-CZ" dirty="0" err="1">
                <a:latin typeface="Arial" panose="020B0604020202020204" pitchFamily="34" charset="0"/>
              </a:rPr>
              <a:t>the</a:t>
            </a:r>
            <a:r>
              <a:rPr lang="cs-CZ" altLang="cs-CZ" dirty="0">
                <a:latin typeface="Arial" panose="020B0604020202020204" pitchFamily="34" charset="0"/>
              </a:rPr>
              <a:t> </a:t>
            </a:r>
            <a:r>
              <a:rPr lang="cs-CZ" altLang="cs-CZ" dirty="0" err="1">
                <a:latin typeface="Arial" panose="020B0604020202020204" pitchFamily="34" charset="0"/>
              </a:rPr>
              <a:t>problem</a:t>
            </a:r>
            <a:r>
              <a:rPr lang="cs-CZ" altLang="cs-CZ" dirty="0">
                <a:latin typeface="Arial" panose="020B0604020202020204" pitchFamily="34" charset="0"/>
              </a:rPr>
              <a:t> </a:t>
            </a:r>
            <a:r>
              <a:rPr lang="cs-CZ" altLang="cs-CZ" dirty="0" err="1">
                <a:latin typeface="Arial" panose="020B0604020202020204" pitchFamily="34" charset="0"/>
              </a:rPr>
              <a:t>of</a:t>
            </a:r>
            <a:r>
              <a:rPr lang="cs-CZ" altLang="cs-CZ" dirty="0">
                <a:latin typeface="Arial" panose="020B0604020202020204" pitchFamily="34" charset="0"/>
              </a:rPr>
              <a:t> </a:t>
            </a:r>
            <a:r>
              <a:rPr lang="cs-CZ" altLang="cs-CZ" dirty="0" err="1">
                <a:latin typeface="Arial" panose="020B0604020202020204" pitchFamily="34" charset="0"/>
              </a:rPr>
              <a:t>defining</a:t>
            </a:r>
            <a:r>
              <a:rPr lang="cs-CZ" altLang="cs-CZ" dirty="0">
                <a:latin typeface="Arial" panose="020B0604020202020204" pitchFamily="34" charset="0"/>
              </a:rPr>
              <a:t> </a:t>
            </a:r>
            <a:r>
              <a:rPr lang="cs-CZ" altLang="cs-CZ" dirty="0" err="1">
                <a:latin typeface="Arial" panose="020B0604020202020204" pitchFamily="34" charset="0"/>
              </a:rPr>
              <a:t>who</a:t>
            </a:r>
            <a:r>
              <a:rPr lang="cs-CZ" altLang="cs-CZ" dirty="0">
                <a:latin typeface="Arial" panose="020B0604020202020204" pitchFamily="34" charset="0"/>
              </a:rPr>
              <a:t> </a:t>
            </a:r>
            <a:r>
              <a:rPr lang="cs-CZ" altLang="cs-CZ" dirty="0" err="1">
                <a:latin typeface="Arial" panose="020B0604020202020204" pitchFamily="34" charset="0"/>
              </a:rPr>
              <a:t>is</a:t>
            </a:r>
            <a:r>
              <a:rPr lang="cs-CZ" altLang="cs-CZ" dirty="0">
                <a:latin typeface="Arial" panose="020B0604020202020204" pitchFamily="34" charset="0"/>
              </a:rPr>
              <a:t> Roma and </a:t>
            </a:r>
            <a:r>
              <a:rPr lang="cs-CZ" altLang="cs-CZ" dirty="0" err="1">
                <a:latin typeface="Arial" panose="020B0604020202020204" pitchFamily="34" charset="0"/>
              </a:rPr>
              <a:t>who</a:t>
            </a:r>
            <a:r>
              <a:rPr lang="cs-CZ" altLang="cs-CZ" dirty="0">
                <a:latin typeface="Arial" panose="020B0604020202020204" pitchFamily="34" charset="0"/>
              </a:rPr>
              <a:t> </a:t>
            </a:r>
            <a:r>
              <a:rPr lang="cs-CZ" altLang="cs-CZ" dirty="0" err="1">
                <a:latin typeface="Arial" panose="020B0604020202020204" pitchFamily="34" charset="0"/>
              </a:rPr>
              <a:t>is</a:t>
            </a:r>
            <a:r>
              <a:rPr lang="cs-CZ" altLang="cs-CZ" dirty="0">
                <a:latin typeface="Arial" panose="020B0604020202020204" pitchFamily="34" charset="0"/>
              </a:rPr>
              <a:t> not. A </a:t>
            </a:r>
            <a:r>
              <a:rPr lang="cs-CZ" altLang="cs-CZ" dirty="0" err="1">
                <a:latin typeface="Arial" panose="020B0604020202020204" pitchFamily="34" charset="0"/>
              </a:rPr>
              <a:t>concept</a:t>
            </a:r>
            <a:r>
              <a:rPr lang="cs-CZ" altLang="cs-CZ" dirty="0">
                <a:latin typeface="Arial" panose="020B0604020202020204" pitchFamily="34" charset="0"/>
              </a:rPr>
              <a:t> </a:t>
            </a:r>
            <a:r>
              <a:rPr lang="cs-CZ" altLang="cs-CZ" dirty="0" err="1">
                <a:latin typeface="Arial" panose="020B0604020202020204" pitchFamily="34" charset="0"/>
              </a:rPr>
              <a:t>of</a:t>
            </a:r>
            <a:r>
              <a:rPr lang="cs-CZ" altLang="cs-CZ" dirty="0">
                <a:latin typeface="Arial" panose="020B0604020202020204" pitchFamily="34" charset="0"/>
              </a:rPr>
              <a:t> </a:t>
            </a:r>
            <a:r>
              <a:rPr lang="cs-CZ" altLang="cs-CZ" dirty="0" err="1">
                <a:latin typeface="Arial" panose="020B0604020202020204" pitchFamily="34" charset="0"/>
              </a:rPr>
              <a:t>an</a:t>
            </a:r>
            <a:r>
              <a:rPr lang="cs-CZ" altLang="cs-CZ" dirty="0">
                <a:latin typeface="Arial" panose="020B0604020202020204" pitchFamily="34" charset="0"/>
              </a:rPr>
              <a:t> </a:t>
            </a:r>
            <a:r>
              <a:rPr lang="cs-CZ" altLang="cs-CZ" dirty="0" err="1">
                <a:latin typeface="Arial" panose="020B0604020202020204" pitchFamily="34" charset="0"/>
              </a:rPr>
              <a:t>ethnic</a:t>
            </a:r>
            <a:r>
              <a:rPr lang="cs-CZ" altLang="cs-CZ" dirty="0">
                <a:latin typeface="Arial" panose="020B0604020202020204" pitchFamily="34" charset="0"/>
              </a:rPr>
              <a:t> </a:t>
            </a:r>
            <a:r>
              <a:rPr lang="cs-CZ" altLang="cs-CZ" dirty="0" err="1">
                <a:latin typeface="Arial" panose="020B0604020202020204" pitchFamily="34" charset="0"/>
              </a:rPr>
              <a:t>group</a:t>
            </a:r>
            <a:r>
              <a:rPr lang="cs-CZ" altLang="cs-CZ" dirty="0">
                <a:latin typeface="Arial" panose="020B0604020202020204" pitchFamily="34" charset="0"/>
              </a:rPr>
              <a:t>. </a:t>
            </a:r>
          </a:p>
          <a:p>
            <a:endParaRPr lang="cs-CZ" altLang="cs-CZ" dirty="0">
              <a:latin typeface="Arial" panose="020B0604020202020204" pitchFamily="34" charset="0"/>
            </a:endParaRPr>
          </a:p>
        </p:txBody>
      </p:sp>
      <p:sp>
        <p:nvSpPr>
          <p:cNvPr id="52228" name="Zástupný symbol pro číslo snímku 3"/>
          <p:cNvSpPr txBox="1">
            <a:spLocks noGrp="1"/>
          </p:cNvSpPr>
          <p:nvPr/>
        </p:nvSpPr>
        <p:spPr bwMode="auto">
          <a:xfrm>
            <a:off x="3929120" y="9428583"/>
            <a:ext cx="300387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algn="r"/>
            <a:fld id="{370D16D9-6F53-41B6-BFF7-2AB39B7E9372}" type="slidenum">
              <a:rPr lang="cs-CZ" altLang="cs-CZ"/>
              <a:pPr algn="r"/>
              <a:t>24</a:t>
            </a:fld>
            <a:endParaRPr lang="cs-CZ" altLang="cs-CZ"/>
          </a:p>
        </p:txBody>
      </p:sp>
    </p:spTree>
    <p:extLst>
      <p:ext uri="{BB962C8B-B14F-4D97-AF65-F5344CB8AC3E}">
        <p14:creationId xmlns:p14="http://schemas.microsoft.com/office/powerpoint/2010/main" val="93342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obrázek snímku 1"/>
          <p:cNvSpPr>
            <a:spLocks noGrp="1" noRot="1" noChangeAspect="1" noTextEdit="1"/>
          </p:cNvSpPr>
          <p:nvPr>
            <p:ph type="sldImg"/>
          </p:nvPr>
        </p:nvSpPr>
        <p:spPr>
          <a:ln/>
        </p:spPr>
      </p:sp>
      <p:sp>
        <p:nvSpPr>
          <p:cNvPr id="5734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cs-CZ" altLang="cs-CZ">
                <a:latin typeface="Arial" panose="020B0604020202020204" pitchFamily="34" charset="0"/>
              </a:rPr>
              <a:t>Various authors and expert estimates point out against the cenzus data that they not represent the total Roma population or that the official demographic data underestimate the size of the Roma population. Thus, we see that people who do not identify themselves as Roma, are still classified as by others (experts or researchers). </a:t>
            </a:r>
          </a:p>
          <a:p>
            <a:pPr marL="228600" indent="-228600">
              <a:buFontTx/>
              <a:buAutoNum type="arabicPeriod"/>
            </a:pPr>
            <a:r>
              <a:rPr lang="cs-CZ" altLang="cs-CZ">
                <a:latin typeface="Arial" panose="020B0604020202020204" pitchFamily="34" charset="0"/>
              </a:rPr>
              <a:t>Problems with the definition of who and based on what criteria identify as Roma. </a:t>
            </a:r>
          </a:p>
          <a:p>
            <a:pPr marL="228600" indent="-228600"/>
            <a:r>
              <a:rPr lang="cs-CZ" altLang="cs-CZ">
                <a:latin typeface="Arial" panose="020B0604020202020204" pitchFamily="34" charset="0"/>
              </a:rPr>
              <a:t>3. Groupness – </a:t>
            </a:r>
            <a:r>
              <a:rPr lang="cs-CZ" altLang="cs-CZ" i="1">
                <a:latin typeface="Arial" panose="020B0604020202020204" pitchFamily="34" charset="0"/>
              </a:rPr>
              <a:t>„býti skupinou“</a:t>
            </a:r>
            <a:r>
              <a:rPr lang="cs-CZ" altLang="cs-CZ">
                <a:latin typeface="Arial" panose="020B0604020202020204" pitchFamily="34" charset="0"/>
              </a:rPr>
              <a:t>: „</a:t>
            </a:r>
            <a:r>
              <a:rPr lang="en-US" altLang="cs-CZ">
                <a:latin typeface="Arial" panose="020B0604020202020204" pitchFamily="34" charset="0"/>
              </a:rPr>
              <a:t>This means thinking of ethnicity,race, and nation not in terms of substantial groups or entities, </a:t>
            </a:r>
            <a:endParaRPr lang="cs-CZ" altLang="cs-CZ">
              <a:latin typeface="Arial" panose="020B0604020202020204" pitchFamily="34" charset="0"/>
            </a:endParaRPr>
          </a:p>
          <a:p>
            <a:pPr marL="228600" indent="-228600"/>
            <a:r>
              <a:rPr lang="cs-CZ" altLang="cs-CZ">
                <a:latin typeface="Arial" panose="020B0604020202020204" pitchFamily="34" charset="0"/>
              </a:rPr>
              <a:t>	</a:t>
            </a:r>
            <a:r>
              <a:rPr lang="en-US" altLang="cs-CZ">
                <a:latin typeface="Arial" panose="020B0604020202020204" pitchFamily="34" charset="0"/>
              </a:rPr>
              <a:t>but in terms</a:t>
            </a:r>
            <a:r>
              <a:rPr lang="cs-CZ" altLang="cs-CZ">
                <a:latin typeface="Arial" panose="020B0604020202020204" pitchFamily="34" charset="0"/>
              </a:rPr>
              <a:t> of practical categories, cultural idioms, cognitive schemas, discursive </a:t>
            </a:r>
            <a:r>
              <a:rPr lang="en-US" altLang="cs-CZ">
                <a:latin typeface="Arial" panose="020B0604020202020204" pitchFamily="34" charset="0"/>
              </a:rPr>
              <a:t>frames, </a:t>
            </a:r>
            <a:endParaRPr lang="cs-CZ" altLang="cs-CZ">
              <a:latin typeface="Arial" panose="020B0604020202020204" pitchFamily="34" charset="0"/>
            </a:endParaRPr>
          </a:p>
          <a:p>
            <a:pPr marL="228600" indent="-228600"/>
            <a:r>
              <a:rPr lang="cs-CZ" altLang="cs-CZ">
                <a:latin typeface="Arial" panose="020B0604020202020204" pitchFamily="34" charset="0"/>
              </a:rPr>
              <a:t>	</a:t>
            </a:r>
            <a:r>
              <a:rPr lang="en-US" altLang="cs-CZ">
                <a:latin typeface="Arial" panose="020B0604020202020204" pitchFamily="34" charset="0"/>
              </a:rPr>
              <a:t>organizational routines, institutional forms, political projects, and</a:t>
            </a:r>
            <a:r>
              <a:rPr lang="cs-CZ" altLang="cs-CZ">
                <a:latin typeface="Arial" panose="020B0604020202020204" pitchFamily="34" charset="0"/>
              </a:rPr>
              <a:t> contingent events.“</a:t>
            </a:r>
          </a:p>
          <a:p>
            <a:pPr marL="228600" indent="-228600"/>
            <a:endParaRPr lang="cs-CZ" altLang="cs-CZ">
              <a:latin typeface="Arial" panose="020B0604020202020204" pitchFamily="34" charset="0"/>
            </a:endParaRPr>
          </a:p>
          <a:p>
            <a:pPr marL="228600" indent="-228600"/>
            <a:r>
              <a:rPr lang="cs-CZ" altLang="cs-CZ">
                <a:latin typeface="Arial" panose="020B0604020202020204" pitchFamily="34" charset="0"/>
              </a:rPr>
              <a:t> </a:t>
            </a:r>
          </a:p>
        </p:txBody>
      </p:sp>
      <p:sp>
        <p:nvSpPr>
          <p:cNvPr id="5734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fld id="{CA2624ED-5C15-47C0-9437-39F487B7B6AE}" type="slidenum">
              <a:rPr lang="cs-CZ" altLang="cs-CZ" smtClean="0">
                <a:latin typeface="Arial" panose="020B0604020202020204" pitchFamily="34" charset="0"/>
              </a:rPr>
              <a:pPr/>
              <a:t>25</a:t>
            </a:fld>
            <a:endParaRPr lang="cs-CZ" altLang="cs-CZ">
              <a:latin typeface="Arial" panose="020B0604020202020204" pitchFamily="34" charset="0"/>
            </a:endParaRPr>
          </a:p>
        </p:txBody>
      </p:sp>
    </p:spTree>
    <p:extLst>
      <p:ext uri="{BB962C8B-B14F-4D97-AF65-F5344CB8AC3E}">
        <p14:creationId xmlns:p14="http://schemas.microsoft.com/office/powerpoint/2010/main" val="3314463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ltLang="cs-CZ" dirty="0" err="1">
                <a:latin typeface="Arial" panose="020B0604020202020204" pitchFamily="34" charset="0"/>
              </a:rPr>
              <a:t>The</a:t>
            </a:r>
            <a:r>
              <a:rPr lang="cs-CZ" altLang="cs-CZ" dirty="0">
                <a:latin typeface="Arial" panose="020B0604020202020204" pitchFamily="34" charset="0"/>
              </a:rPr>
              <a:t> </a:t>
            </a:r>
            <a:r>
              <a:rPr lang="cs-CZ" altLang="cs-CZ" dirty="0" err="1">
                <a:latin typeface="Arial" panose="020B0604020202020204" pitchFamily="34" charset="0"/>
              </a:rPr>
              <a:t>boundary</a:t>
            </a:r>
            <a:r>
              <a:rPr lang="cs-CZ" altLang="cs-CZ" dirty="0">
                <a:latin typeface="Arial" panose="020B0604020202020204" pitchFamily="34" charset="0"/>
              </a:rPr>
              <a:t> </a:t>
            </a:r>
            <a:r>
              <a:rPr lang="cs-CZ" altLang="cs-CZ" dirty="0" err="1">
                <a:latin typeface="Arial" panose="020B0604020202020204" pitchFamily="34" charset="0"/>
              </a:rPr>
              <a:t>of</a:t>
            </a:r>
            <a:r>
              <a:rPr lang="cs-CZ" altLang="cs-CZ" dirty="0">
                <a:latin typeface="Arial" panose="020B0604020202020204" pitchFamily="34" charset="0"/>
              </a:rPr>
              <a:t> </a:t>
            </a:r>
            <a:r>
              <a:rPr lang="cs-CZ" altLang="cs-CZ" dirty="0" err="1">
                <a:latin typeface="Arial" panose="020B0604020202020204" pitchFamily="34" charset="0"/>
              </a:rPr>
              <a:t>ethnicity</a:t>
            </a:r>
            <a:r>
              <a:rPr lang="cs-CZ" altLang="cs-CZ" dirty="0">
                <a:latin typeface="Arial" panose="020B0604020202020204" pitchFamily="34" charset="0"/>
              </a:rPr>
              <a:t> </a:t>
            </a:r>
            <a:r>
              <a:rPr lang="cs-CZ" altLang="cs-CZ" dirty="0" err="1">
                <a:latin typeface="Arial" panose="020B0604020202020204" pitchFamily="34" charset="0"/>
              </a:rPr>
              <a:t>is</a:t>
            </a:r>
            <a:r>
              <a:rPr lang="cs-CZ" altLang="cs-CZ" dirty="0">
                <a:latin typeface="Arial" panose="020B0604020202020204" pitchFamily="34" charset="0"/>
              </a:rPr>
              <a:t> fuzzy, </a:t>
            </a:r>
            <a:r>
              <a:rPr lang="cs-CZ" altLang="cs-CZ" dirty="0" err="1">
                <a:latin typeface="Arial" panose="020B0604020202020204" pitchFamily="34" charset="0"/>
              </a:rPr>
              <a:t>the</a:t>
            </a:r>
            <a:r>
              <a:rPr lang="cs-CZ" altLang="cs-CZ" dirty="0">
                <a:latin typeface="Arial" panose="020B0604020202020204" pitchFamily="34" charset="0"/>
              </a:rPr>
              <a:t> </a:t>
            </a:r>
            <a:r>
              <a:rPr lang="cs-CZ" altLang="cs-CZ" dirty="0" err="1">
                <a:latin typeface="Arial" panose="020B0604020202020204" pitchFamily="34" charset="0"/>
              </a:rPr>
              <a:t>classificaton</a:t>
            </a:r>
            <a:r>
              <a:rPr lang="cs-CZ" altLang="cs-CZ" dirty="0">
                <a:latin typeface="Arial" panose="020B0604020202020204" pitchFamily="34" charset="0"/>
              </a:rPr>
              <a:t> </a:t>
            </a:r>
            <a:r>
              <a:rPr lang="cs-CZ" altLang="cs-CZ" dirty="0" err="1">
                <a:latin typeface="Arial" panose="020B0604020202020204" pitchFamily="34" charset="0"/>
              </a:rPr>
              <a:t>depends</a:t>
            </a:r>
            <a:r>
              <a:rPr lang="cs-CZ" altLang="cs-CZ" dirty="0">
                <a:latin typeface="Arial" panose="020B0604020202020204" pitchFamily="34" charset="0"/>
              </a:rPr>
              <a:t> on </a:t>
            </a:r>
            <a:r>
              <a:rPr lang="cs-CZ" altLang="cs-CZ" dirty="0" err="1">
                <a:latin typeface="Arial" panose="020B0604020202020204" pitchFamily="34" charset="0"/>
              </a:rPr>
              <a:t>who</a:t>
            </a:r>
            <a:r>
              <a:rPr lang="cs-CZ" altLang="cs-CZ" dirty="0">
                <a:latin typeface="Arial" panose="020B0604020202020204" pitchFamily="34" charset="0"/>
              </a:rPr>
              <a:t> </a:t>
            </a:r>
            <a:r>
              <a:rPr lang="cs-CZ" altLang="cs-CZ" dirty="0" err="1">
                <a:latin typeface="Arial" panose="020B0604020202020204" pitchFamily="34" charset="0"/>
              </a:rPr>
              <a:t>does</a:t>
            </a:r>
            <a:r>
              <a:rPr lang="cs-CZ" altLang="cs-CZ" dirty="0">
                <a:latin typeface="Arial" panose="020B0604020202020204" pitchFamily="34" charset="0"/>
              </a:rPr>
              <a:t> </a:t>
            </a:r>
            <a:r>
              <a:rPr lang="cs-CZ" altLang="cs-CZ" dirty="0" err="1">
                <a:latin typeface="Arial" panose="020B0604020202020204" pitchFamily="34" charset="0"/>
              </a:rPr>
              <a:t>it</a:t>
            </a:r>
            <a:r>
              <a:rPr lang="cs-CZ" altLang="cs-CZ" dirty="0">
                <a:latin typeface="Arial" panose="020B0604020202020204" pitchFamily="34" charset="0"/>
              </a:rPr>
              <a:t>.</a:t>
            </a:r>
          </a:p>
          <a:p>
            <a:r>
              <a:rPr lang="cs-CZ" altLang="cs-CZ" dirty="0">
                <a:latin typeface="Arial" panose="020B0604020202020204" pitchFamily="34" charset="0"/>
              </a:rPr>
              <a:t>All </a:t>
            </a:r>
            <a:r>
              <a:rPr lang="cs-CZ" altLang="cs-CZ" dirty="0" err="1">
                <a:latin typeface="Arial" panose="020B0604020202020204" pitchFamily="34" charset="0"/>
              </a:rPr>
              <a:t>of</a:t>
            </a:r>
            <a:r>
              <a:rPr lang="cs-CZ" altLang="cs-CZ" dirty="0">
                <a:latin typeface="Arial" panose="020B0604020202020204" pitchFamily="34" charset="0"/>
              </a:rPr>
              <a:t> </a:t>
            </a:r>
            <a:r>
              <a:rPr lang="cs-CZ" altLang="cs-CZ" dirty="0" err="1">
                <a:latin typeface="Arial" panose="020B0604020202020204" pitchFamily="34" charset="0"/>
              </a:rPr>
              <a:t>them</a:t>
            </a:r>
            <a:r>
              <a:rPr lang="cs-CZ" altLang="cs-CZ" dirty="0">
                <a:latin typeface="Arial" panose="020B0604020202020204" pitchFamily="34" charset="0"/>
              </a:rPr>
              <a:t> are </a:t>
            </a:r>
            <a:r>
              <a:rPr lang="cs-CZ" altLang="cs-CZ" i="1" dirty="0" err="1">
                <a:latin typeface="Arial" panose="020B0604020202020204" pitchFamily="34" charset="0"/>
              </a:rPr>
              <a:t>real</a:t>
            </a:r>
            <a:r>
              <a:rPr lang="cs-CZ" altLang="cs-CZ" dirty="0">
                <a:latin typeface="Arial" panose="020B0604020202020204" pitchFamily="34" charset="0"/>
              </a:rPr>
              <a:t>.</a:t>
            </a:r>
          </a:p>
          <a:p>
            <a:r>
              <a:rPr lang="cs-CZ" altLang="cs-CZ" dirty="0">
                <a:latin typeface="Arial" panose="020B0604020202020204" pitchFamily="34" charset="0"/>
              </a:rPr>
              <a:t>2. </a:t>
            </a:r>
            <a:r>
              <a:rPr lang="cs-CZ" altLang="cs-CZ" dirty="0" err="1">
                <a:latin typeface="Arial" panose="020B0604020202020204" pitchFamily="34" charset="0"/>
              </a:rPr>
              <a:t>The</a:t>
            </a:r>
            <a:r>
              <a:rPr lang="cs-CZ" altLang="cs-CZ" dirty="0">
                <a:latin typeface="Arial" panose="020B0604020202020204" pitchFamily="34" charset="0"/>
              </a:rPr>
              <a:t> Roma are </a:t>
            </a:r>
            <a:r>
              <a:rPr lang="cs-CZ" altLang="cs-CZ" dirty="0" err="1">
                <a:latin typeface="Arial" panose="020B0604020202020204" pitchFamily="34" charset="0"/>
              </a:rPr>
              <a:t>those</a:t>
            </a:r>
            <a:r>
              <a:rPr lang="cs-CZ" altLang="cs-CZ" dirty="0">
                <a:latin typeface="Arial" panose="020B0604020202020204" pitchFamily="34" charset="0"/>
              </a:rPr>
              <a:t> </a:t>
            </a:r>
            <a:r>
              <a:rPr lang="cs-CZ" altLang="cs-CZ" dirty="0" err="1">
                <a:latin typeface="Arial" panose="020B0604020202020204" pitchFamily="34" charset="0"/>
              </a:rPr>
              <a:t>who</a:t>
            </a:r>
            <a:r>
              <a:rPr lang="cs-CZ" altLang="cs-CZ" dirty="0">
                <a:latin typeface="Arial" panose="020B0604020202020204" pitchFamily="34" charset="0"/>
              </a:rPr>
              <a:t> </a:t>
            </a:r>
            <a:r>
              <a:rPr lang="cs-CZ" altLang="cs-CZ" dirty="0" err="1">
                <a:latin typeface="Arial" panose="020B0604020202020204" pitchFamily="34" charset="0"/>
              </a:rPr>
              <a:t>need</a:t>
            </a:r>
            <a:r>
              <a:rPr lang="cs-CZ" altLang="cs-CZ" dirty="0">
                <a:latin typeface="Arial" panose="020B0604020202020204" pitchFamily="34" charset="0"/>
              </a:rPr>
              <a:t> </a:t>
            </a:r>
            <a:r>
              <a:rPr lang="cs-CZ" altLang="cs-CZ" dirty="0" err="1">
                <a:latin typeface="Arial" panose="020B0604020202020204" pitchFamily="34" charset="0"/>
              </a:rPr>
              <a:t>special</a:t>
            </a:r>
            <a:r>
              <a:rPr lang="cs-CZ" altLang="cs-CZ" dirty="0">
                <a:latin typeface="Arial" panose="020B0604020202020204" pitchFamily="34" charset="0"/>
              </a:rPr>
              <a:t> </a:t>
            </a:r>
            <a:r>
              <a:rPr lang="cs-CZ" altLang="cs-CZ" dirty="0" err="1">
                <a:latin typeface="Arial" panose="020B0604020202020204" pitchFamily="34" charset="0"/>
              </a:rPr>
              <a:t>attention</a:t>
            </a:r>
            <a:r>
              <a:rPr lang="cs-CZ" altLang="cs-CZ" dirty="0">
                <a:latin typeface="Arial" panose="020B0604020202020204" pitchFamily="34" charset="0"/>
              </a:rPr>
              <a:t>, </a:t>
            </a:r>
            <a:r>
              <a:rPr lang="cs-CZ" altLang="cs-CZ" dirty="0" err="1">
                <a:latin typeface="Arial" panose="020B0604020202020204" pitchFamily="34" charset="0"/>
              </a:rPr>
              <a:t>assistance</a:t>
            </a:r>
            <a:r>
              <a:rPr lang="cs-CZ" altLang="cs-CZ" dirty="0">
                <a:latin typeface="Arial" panose="020B0604020202020204" pitchFamily="34" charset="0"/>
              </a:rPr>
              <a:t> </a:t>
            </a:r>
            <a:r>
              <a:rPr lang="cs-CZ" altLang="cs-CZ" dirty="0" err="1">
                <a:latin typeface="Arial" panose="020B0604020202020204" pitchFamily="34" charset="0"/>
              </a:rPr>
              <a:t>or</a:t>
            </a:r>
            <a:r>
              <a:rPr lang="cs-CZ" altLang="cs-CZ" dirty="0">
                <a:latin typeface="Arial" panose="020B0604020202020204" pitchFamily="34" charset="0"/>
              </a:rPr>
              <a:t> </a:t>
            </a:r>
            <a:r>
              <a:rPr lang="cs-CZ" altLang="cs-CZ" dirty="0" err="1">
                <a:latin typeface="Arial" panose="020B0604020202020204" pitchFamily="34" charset="0"/>
              </a:rPr>
              <a:t>special</a:t>
            </a:r>
            <a:r>
              <a:rPr lang="cs-CZ" altLang="cs-CZ" dirty="0">
                <a:latin typeface="Arial" panose="020B0604020202020204" pitchFamily="34" charset="0"/>
              </a:rPr>
              <a:t> </a:t>
            </a:r>
            <a:r>
              <a:rPr lang="cs-CZ" altLang="cs-CZ" dirty="0" err="1">
                <a:latin typeface="Arial" panose="020B0604020202020204" pitchFamily="34" charset="0"/>
              </a:rPr>
              <a:t>policy</a:t>
            </a:r>
            <a:r>
              <a:rPr lang="cs-CZ" altLang="cs-CZ" dirty="0">
                <a:latin typeface="Arial" panose="020B0604020202020204" pitchFamily="34" charset="0"/>
              </a:rPr>
              <a:t> instrument. </a:t>
            </a:r>
            <a:r>
              <a:rPr lang="cs-CZ" altLang="cs-CZ" dirty="0" err="1">
                <a:latin typeface="Arial" panose="020B0604020202020204" pitchFamily="34" charset="0"/>
              </a:rPr>
              <a:t>People</a:t>
            </a:r>
            <a:r>
              <a:rPr lang="cs-CZ" altLang="cs-CZ" dirty="0">
                <a:latin typeface="Arial" panose="020B0604020202020204" pitchFamily="34" charset="0"/>
              </a:rPr>
              <a:t> </a:t>
            </a:r>
            <a:r>
              <a:rPr lang="cs-CZ" altLang="cs-CZ" dirty="0" err="1">
                <a:latin typeface="Arial" panose="020B0604020202020204" pitchFamily="34" charset="0"/>
              </a:rPr>
              <a:t>who</a:t>
            </a:r>
            <a:r>
              <a:rPr lang="cs-CZ" altLang="cs-CZ" dirty="0">
                <a:latin typeface="Arial" panose="020B0604020202020204" pitchFamily="34" charset="0"/>
              </a:rPr>
              <a:t> are </a:t>
            </a:r>
            <a:r>
              <a:rPr lang="cs-CZ" altLang="cs-CZ" dirty="0" err="1">
                <a:latin typeface="Arial" panose="020B0604020202020204" pitchFamily="34" charset="0"/>
              </a:rPr>
              <a:t>classified</a:t>
            </a:r>
            <a:r>
              <a:rPr lang="cs-CZ" altLang="cs-CZ" dirty="0">
                <a:latin typeface="Arial" panose="020B0604020202020204" pitchFamily="34" charset="0"/>
              </a:rPr>
              <a:t> as Roma in </a:t>
            </a:r>
            <a:r>
              <a:rPr lang="cs-CZ" altLang="cs-CZ" dirty="0" err="1">
                <a:latin typeface="Arial" panose="020B0604020202020204" pitchFamily="34" charset="0"/>
              </a:rPr>
              <a:t>this</a:t>
            </a:r>
            <a:r>
              <a:rPr lang="cs-CZ" altLang="cs-CZ" dirty="0">
                <a:latin typeface="Arial" panose="020B0604020202020204" pitchFamily="34" charset="0"/>
              </a:rPr>
              <a:t> </a:t>
            </a:r>
            <a:r>
              <a:rPr lang="cs-CZ" altLang="cs-CZ" dirty="0" err="1">
                <a:latin typeface="Arial" panose="020B0604020202020204" pitchFamily="34" charset="0"/>
              </a:rPr>
              <a:t>way</a:t>
            </a:r>
            <a:r>
              <a:rPr lang="cs-CZ" altLang="cs-CZ" dirty="0">
                <a:latin typeface="Arial" panose="020B0604020202020204" pitchFamily="34" charset="0"/>
              </a:rPr>
              <a:t> </a:t>
            </a:r>
            <a:r>
              <a:rPr lang="cs-CZ" altLang="cs-CZ" dirty="0" err="1">
                <a:latin typeface="Arial" panose="020B0604020202020204" pitchFamily="34" charset="0"/>
              </a:rPr>
              <a:t>tend</a:t>
            </a:r>
            <a:r>
              <a:rPr lang="cs-CZ" altLang="cs-CZ" dirty="0">
                <a:latin typeface="Arial" panose="020B0604020202020204" pitchFamily="34" charset="0"/>
              </a:rPr>
              <a:t> to </a:t>
            </a:r>
            <a:r>
              <a:rPr lang="cs-CZ" altLang="cs-CZ" dirty="0" err="1">
                <a:latin typeface="Arial" panose="020B0604020202020204" pitchFamily="34" charset="0"/>
              </a:rPr>
              <a:t>be</a:t>
            </a:r>
            <a:r>
              <a:rPr lang="cs-CZ" altLang="cs-CZ" dirty="0">
                <a:latin typeface="Arial" panose="020B0604020202020204" pitchFamily="34" charset="0"/>
              </a:rPr>
              <a:t> </a:t>
            </a:r>
            <a:r>
              <a:rPr lang="cs-CZ" altLang="cs-CZ" dirty="0" err="1">
                <a:latin typeface="Arial" panose="020B0604020202020204" pitchFamily="34" charset="0"/>
              </a:rPr>
              <a:t>related</a:t>
            </a:r>
            <a:r>
              <a:rPr lang="cs-CZ" altLang="cs-CZ" dirty="0">
                <a:latin typeface="Arial" panose="020B0604020202020204" pitchFamily="34" charset="0"/>
              </a:rPr>
              <a:t> to a </a:t>
            </a:r>
            <a:r>
              <a:rPr lang="cs-CZ" altLang="cs-CZ" dirty="0" err="1">
                <a:latin typeface="Arial" panose="020B0604020202020204" pitchFamily="34" charset="0"/>
              </a:rPr>
              <a:t>social</a:t>
            </a:r>
            <a:r>
              <a:rPr lang="cs-CZ" altLang="cs-CZ" dirty="0">
                <a:latin typeface="Arial" panose="020B0604020202020204" pitchFamily="34" charset="0"/>
              </a:rPr>
              <a:t> </a:t>
            </a:r>
            <a:r>
              <a:rPr lang="cs-CZ" altLang="cs-CZ" dirty="0" err="1">
                <a:latin typeface="Arial" panose="020B0604020202020204" pitchFamily="34" charset="0"/>
              </a:rPr>
              <a:t>or</a:t>
            </a:r>
            <a:r>
              <a:rPr lang="cs-CZ" altLang="cs-CZ" dirty="0">
                <a:latin typeface="Arial" panose="020B0604020202020204" pitchFamily="34" charset="0"/>
              </a:rPr>
              <a:t> </a:t>
            </a:r>
            <a:r>
              <a:rPr lang="cs-CZ" altLang="cs-CZ" dirty="0" err="1">
                <a:latin typeface="Arial" panose="020B0604020202020204" pitchFamily="34" charset="0"/>
              </a:rPr>
              <a:t>welfare</a:t>
            </a:r>
            <a:r>
              <a:rPr lang="cs-CZ" altLang="cs-CZ" dirty="0">
                <a:latin typeface="Arial" panose="020B0604020202020204" pitchFamily="34" charset="0"/>
              </a:rPr>
              <a:t> </a:t>
            </a:r>
            <a:r>
              <a:rPr lang="cs-CZ" altLang="cs-CZ" dirty="0" err="1">
                <a:latin typeface="Arial" panose="020B0604020202020204" pitchFamily="34" charset="0"/>
              </a:rPr>
              <a:t>problem</a:t>
            </a:r>
            <a:r>
              <a:rPr lang="cs-CZ" altLang="cs-CZ" dirty="0">
                <a:latin typeface="Arial" panose="020B0604020202020204" pitchFamily="34" charset="0"/>
              </a:rPr>
              <a:t>. </a:t>
            </a:r>
            <a:r>
              <a:rPr lang="cs-CZ" altLang="cs-CZ" dirty="0" err="1">
                <a:latin typeface="Arial" panose="020B0604020202020204" pitchFamily="34" charset="0"/>
              </a:rPr>
              <a:t>Moreover</a:t>
            </a:r>
            <a:r>
              <a:rPr lang="cs-CZ" altLang="cs-CZ" dirty="0">
                <a:latin typeface="Arial" panose="020B0604020202020204" pitchFamily="34" charset="0"/>
              </a:rPr>
              <a:t> such </a:t>
            </a:r>
            <a:r>
              <a:rPr lang="cs-CZ" altLang="cs-CZ" dirty="0" err="1">
                <a:latin typeface="Arial" panose="020B0604020202020204" pitchFamily="34" charset="0"/>
              </a:rPr>
              <a:t>definition</a:t>
            </a:r>
            <a:r>
              <a:rPr lang="cs-CZ" altLang="cs-CZ" dirty="0">
                <a:latin typeface="Arial" panose="020B0604020202020204" pitchFamily="34" charset="0"/>
              </a:rPr>
              <a:t> </a:t>
            </a:r>
            <a:r>
              <a:rPr lang="cs-CZ" altLang="cs-CZ" dirty="0" err="1">
                <a:latin typeface="Arial" panose="020B0604020202020204" pitchFamily="34" charset="0"/>
              </a:rPr>
              <a:t>mostly</a:t>
            </a:r>
            <a:r>
              <a:rPr lang="cs-CZ" altLang="cs-CZ" dirty="0">
                <a:latin typeface="Arial" panose="020B0604020202020204" pitchFamily="34" charset="0"/>
              </a:rPr>
              <a:t> </a:t>
            </a:r>
            <a:r>
              <a:rPr lang="cs-CZ" altLang="cs-CZ" dirty="0" err="1">
                <a:latin typeface="Arial" panose="020B0604020202020204" pitchFamily="34" charset="0"/>
              </a:rPr>
              <a:t>conflates</a:t>
            </a:r>
            <a:r>
              <a:rPr lang="cs-CZ" altLang="cs-CZ" dirty="0">
                <a:latin typeface="Arial" panose="020B0604020202020204" pitchFamily="34" charset="0"/>
              </a:rPr>
              <a:t> </a:t>
            </a:r>
            <a:r>
              <a:rPr lang="cs-CZ" altLang="cs-CZ" dirty="0" err="1">
                <a:latin typeface="Arial" panose="020B0604020202020204" pitchFamily="34" charset="0"/>
              </a:rPr>
              <a:t>poverty</a:t>
            </a:r>
            <a:r>
              <a:rPr lang="cs-CZ" altLang="cs-CZ" dirty="0">
                <a:latin typeface="Arial" panose="020B0604020202020204" pitchFamily="34" charset="0"/>
              </a:rPr>
              <a:t> and Roma </a:t>
            </a:r>
            <a:r>
              <a:rPr lang="cs-CZ" altLang="cs-CZ" dirty="0" err="1">
                <a:latin typeface="Arial" panose="020B0604020202020204" pitchFamily="34" charset="0"/>
              </a:rPr>
              <a:t>ethnicity</a:t>
            </a:r>
            <a:r>
              <a:rPr lang="cs-CZ" altLang="cs-CZ" dirty="0">
                <a:latin typeface="Arial" panose="020B0604020202020204" pitchFamily="34" charset="0"/>
              </a:rPr>
              <a:t>.</a:t>
            </a:r>
          </a:p>
          <a:p>
            <a:r>
              <a:rPr lang="cs-CZ" altLang="cs-CZ" dirty="0">
                <a:latin typeface="Arial" panose="020B0604020202020204" pitchFamily="34" charset="0"/>
              </a:rPr>
              <a:t>3. More proper </a:t>
            </a:r>
            <a:r>
              <a:rPr lang="cs-CZ" altLang="cs-CZ" dirty="0" err="1">
                <a:latin typeface="Arial" panose="020B0604020202020204" pitchFamily="34" charset="0"/>
              </a:rPr>
              <a:t>for</a:t>
            </a:r>
            <a:r>
              <a:rPr lang="cs-CZ" altLang="cs-CZ" dirty="0">
                <a:latin typeface="Arial" panose="020B0604020202020204" pitchFamily="34" charset="0"/>
              </a:rPr>
              <a:t> </a:t>
            </a:r>
            <a:r>
              <a:rPr lang="cs-CZ" altLang="cs-CZ" dirty="0" err="1">
                <a:latin typeface="Arial" panose="020B0604020202020204" pitchFamily="34" charset="0"/>
              </a:rPr>
              <a:t>detecting</a:t>
            </a:r>
            <a:r>
              <a:rPr lang="cs-CZ" altLang="cs-CZ" dirty="0">
                <a:latin typeface="Arial" panose="020B0604020202020204" pitchFamily="34" charset="0"/>
              </a:rPr>
              <a:t> </a:t>
            </a:r>
            <a:r>
              <a:rPr lang="cs-CZ" altLang="cs-CZ" dirty="0" err="1">
                <a:latin typeface="Arial" panose="020B0604020202020204" pitchFamily="34" charset="0"/>
              </a:rPr>
              <a:t>the</a:t>
            </a:r>
            <a:r>
              <a:rPr lang="cs-CZ" altLang="cs-CZ" dirty="0">
                <a:latin typeface="Arial" panose="020B0604020202020204" pitchFamily="34" charset="0"/>
              </a:rPr>
              <a:t> </a:t>
            </a:r>
            <a:r>
              <a:rPr lang="cs-CZ" altLang="cs-CZ" dirty="0" err="1">
                <a:latin typeface="Arial" panose="020B0604020202020204" pitchFamily="34" charset="0"/>
              </a:rPr>
              <a:t>assimilated</a:t>
            </a:r>
            <a:r>
              <a:rPr lang="cs-CZ" altLang="cs-CZ" dirty="0">
                <a:latin typeface="Arial" panose="020B0604020202020204" pitchFamily="34" charset="0"/>
              </a:rPr>
              <a:t> </a:t>
            </a:r>
            <a:r>
              <a:rPr lang="cs-CZ" altLang="cs-CZ" dirty="0" err="1">
                <a:latin typeface="Arial" panose="020B0604020202020204" pitchFamily="34" charset="0"/>
              </a:rPr>
              <a:t>or</a:t>
            </a:r>
            <a:r>
              <a:rPr lang="cs-CZ" altLang="cs-CZ" dirty="0">
                <a:latin typeface="Arial" panose="020B0604020202020204" pitchFamily="34" charset="0"/>
              </a:rPr>
              <a:t> </a:t>
            </a:r>
            <a:r>
              <a:rPr lang="cs-CZ" altLang="cs-CZ" dirty="0" err="1">
                <a:latin typeface="Arial" panose="020B0604020202020204" pitchFamily="34" charset="0"/>
              </a:rPr>
              <a:t>those</a:t>
            </a:r>
            <a:r>
              <a:rPr lang="cs-CZ" altLang="cs-CZ" dirty="0">
                <a:latin typeface="Arial" panose="020B0604020202020204" pitchFamily="34" charset="0"/>
              </a:rPr>
              <a:t> Roma </a:t>
            </a:r>
            <a:r>
              <a:rPr lang="cs-CZ" altLang="cs-CZ" dirty="0" err="1">
                <a:latin typeface="Arial" panose="020B0604020202020204" pitchFamily="34" charset="0"/>
              </a:rPr>
              <a:t>who</a:t>
            </a:r>
            <a:r>
              <a:rPr lang="cs-CZ" altLang="cs-CZ" dirty="0">
                <a:latin typeface="Arial" panose="020B0604020202020204" pitchFamily="34" charset="0"/>
              </a:rPr>
              <a:t> live in </a:t>
            </a:r>
            <a:r>
              <a:rPr lang="cs-CZ" altLang="cs-CZ" dirty="0" err="1">
                <a:latin typeface="Arial" panose="020B0604020202020204" pitchFamily="34" charset="0"/>
              </a:rPr>
              <a:t>consolidated</a:t>
            </a:r>
            <a:r>
              <a:rPr lang="cs-CZ" altLang="cs-CZ" dirty="0">
                <a:latin typeface="Arial" panose="020B0604020202020204" pitchFamily="34" charset="0"/>
              </a:rPr>
              <a:t> </a:t>
            </a:r>
            <a:r>
              <a:rPr lang="cs-CZ" altLang="cs-CZ" dirty="0" err="1">
                <a:latin typeface="Arial" panose="020B0604020202020204" pitchFamily="34" charset="0"/>
              </a:rPr>
              <a:t>conditions</a:t>
            </a:r>
            <a:r>
              <a:rPr lang="cs-CZ" altLang="cs-CZ" dirty="0">
                <a:latin typeface="Arial" panose="020B0604020202020204" pitchFamily="34" charset="0"/>
              </a:rPr>
              <a:t>. </a:t>
            </a:r>
          </a:p>
          <a:p>
            <a:endParaRPr lang="cs-CZ" dirty="0"/>
          </a:p>
        </p:txBody>
      </p:sp>
      <p:sp>
        <p:nvSpPr>
          <p:cNvPr id="4" name="Zástupný symbol pro číslo snímku 3"/>
          <p:cNvSpPr>
            <a:spLocks noGrp="1"/>
          </p:cNvSpPr>
          <p:nvPr>
            <p:ph type="sldNum" sz="quarter" idx="5"/>
          </p:nvPr>
        </p:nvSpPr>
        <p:spPr/>
        <p:txBody>
          <a:bodyPr/>
          <a:lstStyle/>
          <a:p>
            <a:fld id="{0AE1B986-F754-49A0-AD2D-21B9237161D9}" type="slidenum">
              <a:rPr lang="en-US" smtClean="0"/>
              <a:t>26</a:t>
            </a:fld>
            <a:endParaRPr lang="en-US"/>
          </a:p>
        </p:txBody>
      </p:sp>
    </p:spTree>
    <p:extLst>
      <p:ext uri="{BB962C8B-B14F-4D97-AF65-F5344CB8AC3E}">
        <p14:creationId xmlns:p14="http://schemas.microsoft.com/office/powerpoint/2010/main" val="3211844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ln/>
        </p:spPr>
      </p:sp>
      <p:sp>
        <p:nvSpPr>
          <p:cNvPr id="2355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latin typeface="Arial" panose="020B0604020202020204" pitchFamily="34" charset="0"/>
            </a:endParaRPr>
          </a:p>
        </p:txBody>
      </p:sp>
      <p:sp>
        <p:nvSpPr>
          <p:cNvPr id="2355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fld id="{A74E72CD-83E8-44CC-B29D-EA569BE56A72}" type="slidenum">
              <a:rPr lang="en-US" altLang="cs-CZ" smtClean="0">
                <a:latin typeface="Arial" panose="020B0604020202020204" pitchFamily="34" charset="0"/>
              </a:rPr>
              <a:pPr/>
              <a:t>2</a:t>
            </a:fld>
            <a:endParaRPr lang="en-US" altLang="cs-CZ">
              <a:latin typeface="Arial" panose="020B0604020202020204" pitchFamily="34" charset="0"/>
            </a:endParaRPr>
          </a:p>
        </p:txBody>
      </p:sp>
    </p:spTree>
    <p:extLst>
      <p:ext uri="{BB962C8B-B14F-4D97-AF65-F5344CB8AC3E}">
        <p14:creationId xmlns:p14="http://schemas.microsoft.com/office/powerpoint/2010/main" val="2018807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667BF359-D107-4ABE-8790-820DF9655F0C}" type="slidenum">
              <a:rPr lang="cs-CZ" altLang="cs-CZ" smtClean="0"/>
              <a:pPr>
                <a:defRPr/>
              </a:pPr>
              <a:t>27</a:t>
            </a:fld>
            <a:endParaRPr lang="cs-CZ" altLang="cs-CZ"/>
          </a:p>
        </p:txBody>
      </p:sp>
    </p:spTree>
    <p:extLst>
      <p:ext uri="{BB962C8B-B14F-4D97-AF65-F5344CB8AC3E}">
        <p14:creationId xmlns:p14="http://schemas.microsoft.com/office/powerpoint/2010/main" val="3181514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AE1B986-F754-49A0-AD2D-21B9237161D9}" type="slidenum">
              <a:rPr lang="en-US" smtClean="0"/>
              <a:t>29</a:t>
            </a:fld>
            <a:endParaRPr lang="en-US"/>
          </a:p>
        </p:txBody>
      </p:sp>
    </p:spTree>
    <p:extLst>
      <p:ext uri="{BB962C8B-B14F-4D97-AF65-F5344CB8AC3E}">
        <p14:creationId xmlns:p14="http://schemas.microsoft.com/office/powerpoint/2010/main" val="1633965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AE1B986-F754-49A0-AD2D-21B9237161D9}" type="slidenum">
              <a:rPr lang="en-US" smtClean="0"/>
              <a:t>30</a:t>
            </a:fld>
            <a:endParaRPr lang="en-US"/>
          </a:p>
        </p:txBody>
      </p:sp>
    </p:spTree>
    <p:extLst>
      <p:ext uri="{BB962C8B-B14F-4D97-AF65-F5344CB8AC3E}">
        <p14:creationId xmlns:p14="http://schemas.microsoft.com/office/powerpoint/2010/main" val="1323627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AE1B986-F754-49A0-AD2D-21B9237161D9}" type="slidenum">
              <a:rPr lang="en-US" smtClean="0"/>
              <a:t>31</a:t>
            </a:fld>
            <a:endParaRPr lang="en-US"/>
          </a:p>
        </p:txBody>
      </p:sp>
    </p:spTree>
    <p:extLst>
      <p:ext uri="{BB962C8B-B14F-4D97-AF65-F5344CB8AC3E}">
        <p14:creationId xmlns:p14="http://schemas.microsoft.com/office/powerpoint/2010/main" val="1597454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obrázek snímku 1"/>
          <p:cNvSpPr>
            <a:spLocks noGrp="1" noRot="1" noChangeAspect="1" noTextEdit="1"/>
          </p:cNvSpPr>
          <p:nvPr>
            <p:ph type="sldImg"/>
          </p:nvPr>
        </p:nvSpPr>
        <p:spPr>
          <a:ln/>
        </p:spPr>
      </p:sp>
      <p:sp>
        <p:nvSpPr>
          <p:cNvPr id="6144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dirty="0">
                <a:latin typeface="Arial" panose="020B0604020202020204" pitchFamily="34" charset="0"/>
              </a:rPr>
              <a:t>The situation of a person in the labor market is immediately reflected in the quality of life or the living standard of his family. Regarding the standard of living of the Roma, one of its key indicators is the rate of dependency on social allowances/benefits. This rate varies around one fifth of all households in localities with lower proportion of Roma population up to two-thirds of all households dependent on social benefits in areas with a higher proportion of Roma population</a:t>
            </a:r>
            <a:r>
              <a:rPr lang="cs-CZ" altLang="cs-CZ" dirty="0">
                <a:latin typeface="Arial" panose="020B0604020202020204" pitchFamily="34" charset="0"/>
              </a:rPr>
              <a:t>.</a:t>
            </a:r>
          </a:p>
          <a:p>
            <a:endParaRPr lang="cs-CZ" altLang="cs-CZ" dirty="0">
              <a:latin typeface="Arial" panose="020B0604020202020204" pitchFamily="34" charset="0"/>
            </a:endParaRPr>
          </a:p>
          <a:p>
            <a:r>
              <a:rPr lang="en-US" altLang="cs-CZ" dirty="0">
                <a:latin typeface="Arial" panose="020B0604020202020204" pitchFamily="34" charset="0"/>
              </a:rPr>
              <a:t>Low socio-economic status of Roma people reinforces the negative stereotypes majority population holds towards Roma people and that mass media significantly boost up (for example, recent media discourse on “inadaptable members”).</a:t>
            </a:r>
            <a:r>
              <a:rPr lang="cs-CZ" altLang="cs-CZ" dirty="0">
                <a:latin typeface="Arial" panose="020B0604020202020204" pitchFamily="34" charset="0"/>
              </a:rPr>
              <a:t> </a:t>
            </a:r>
          </a:p>
        </p:txBody>
      </p:sp>
      <p:sp>
        <p:nvSpPr>
          <p:cNvPr id="61444" name="Zástupný symbol pro číslo snímku 3"/>
          <p:cNvSpPr txBox="1">
            <a:spLocks noGrp="1"/>
          </p:cNvSpPr>
          <p:nvPr/>
        </p:nvSpPr>
        <p:spPr bwMode="auto">
          <a:xfrm>
            <a:off x="3929120" y="9428583"/>
            <a:ext cx="300387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algn="r"/>
            <a:fld id="{42DC4B2A-6FE7-463D-84CA-97CA0D4984C3}" type="slidenum">
              <a:rPr lang="cs-CZ" altLang="cs-CZ"/>
              <a:pPr algn="r"/>
              <a:t>32</a:t>
            </a:fld>
            <a:endParaRPr lang="cs-CZ" altLang="cs-CZ"/>
          </a:p>
        </p:txBody>
      </p:sp>
    </p:spTree>
    <p:extLst>
      <p:ext uri="{BB962C8B-B14F-4D97-AF65-F5344CB8AC3E}">
        <p14:creationId xmlns:p14="http://schemas.microsoft.com/office/powerpoint/2010/main" val="254485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33</a:t>
            </a:fld>
            <a:endParaRPr lang="cs-CZ" altLang="cs-CZ"/>
          </a:p>
        </p:txBody>
      </p:sp>
    </p:spTree>
    <p:extLst>
      <p:ext uri="{BB962C8B-B14F-4D97-AF65-F5344CB8AC3E}">
        <p14:creationId xmlns:p14="http://schemas.microsoft.com/office/powerpoint/2010/main" val="1158125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 name="Google Shape;98;p1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19: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s-CZ"/>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TextEdit="1"/>
          </p:cNvSpPr>
          <p:nvPr>
            <p:ph type="sldImg"/>
          </p:nvPr>
        </p:nvSpPr>
        <p:spPr>
          <a:ln/>
        </p:spPr>
      </p:sp>
      <p:sp>
        <p:nvSpPr>
          <p:cNvPr id="1945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Who have different  cultural and societal origin</a:t>
            </a:r>
          </a:p>
        </p:txBody>
      </p:sp>
      <p:sp>
        <p:nvSpPr>
          <p:cNvPr id="1946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fld id="{11996AE2-C188-469E-B091-C52A59B75B9A}" type="slidenum">
              <a:rPr lang="cs-CZ" altLang="cs-CZ" smtClean="0">
                <a:latin typeface="Arial" panose="020B0604020202020204" pitchFamily="34" charset="0"/>
              </a:rPr>
              <a:pPr/>
              <a:t>4</a:t>
            </a:fld>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Social environment determines individual opportunities. Family conditions such as number of siblings, parents' income, benefits in terms of cultural capital.</a:t>
            </a:r>
            <a:br>
              <a:rPr lang="cs-CZ" altLang="cs-CZ">
                <a:latin typeface="Arial" panose="020B0604020202020204" pitchFamily="34" charset="0"/>
              </a:rPr>
            </a:br>
            <a:r>
              <a:rPr lang="cs-CZ" altLang="cs-CZ">
                <a:latin typeface="Arial" panose="020B0604020202020204" pitchFamily="34" charset="0"/>
              </a:rPr>
              <a:t>In addition, residential conditions , the availability and quality of education, job opportunities and other features of the social context significantly affect the life chances of individuals and regardless of his talent and effort. </a:t>
            </a:r>
            <a:endParaRPr lang="cs-CZ" altLang="cs-CZ" sz="1000">
              <a:latin typeface="Arial" panose="020B0604020202020204" pitchFamily="34" charset="0"/>
            </a:endParaRPr>
          </a:p>
          <a:p>
            <a:pPr eaLnBrk="1" hangingPunct="1"/>
            <a:r>
              <a:rPr lang="cs-CZ" altLang="cs-CZ">
                <a:latin typeface="Calibri" panose="020F0502020204030204" pitchFamily="34" charset="0"/>
              </a:rPr>
              <a:t>I</a:t>
            </a:r>
            <a:r>
              <a:rPr lang="en-US" altLang="cs-CZ">
                <a:latin typeface="Calibri" panose="020F0502020204030204" pitchFamily="34" charset="0"/>
              </a:rPr>
              <a:t>n modern societies</a:t>
            </a:r>
            <a:r>
              <a:rPr lang="cs-CZ" altLang="cs-CZ">
                <a:latin typeface="Calibri" panose="020F0502020204030204" pitchFamily="34" charset="0"/>
              </a:rPr>
              <a:t> t</a:t>
            </a:r>
            <a:r>
              <a:rPr lang="en-US" altLang="cs-CZ">
                <a:latin typeface="Calibri" panose="020F0502020204030204" pitchFamily="34" charset="0"/>
              </a:rPr>
              <a:t>he requirement of equality</a:t>
            </a:r>
            <a:r>
              <a:rPr lang="cs-CZ" altLang="cs-CZ">
                <a:latin typeface="Calibri" panose="020F0502020204030204" pitchFamily="34" charset="0"/>
              </a:rPr>
              <a:t> of opportunities </a:t>
            </a:r>
            <a:r>
              <a:rPr lang="en-US" altLang="cs-CZ">
                <a:latin typeface="Calibri" panose="020F0502020204030204" pitchFamily="34" charset="0"/>
              </a:rPr>
              <a:t>is formally declared (in the Constitution)</a:t>
            </a:r>
            <a:r>
              <a:rPr lang="cs-CZ" altLang="cs-CZ">
                <a:latin typeface="Calibri" panose="020F0502020204030204" pitchFamily="34" charset="0"/>
              </a:rPr>
              <a:t>.</a:t>
            </a:r>
          </a:p>
          <a:p>
            <a:pPr eaLnBrk="1" hangingPunct="1"/>
            <a:endParaRPr lang="cs-CZ" altLang="cs-CZ" sz="1000">
              <a:latin typeface="Arial" panose="020B0604020202020204" pitchFamily="34" charset="0"/>
            </a:endParaRPr>
          </a:p>
          <a:p>
            <a:pPr eaLnBrk="1" hangingPunct="1"/>
            <a:endParaRPr lang="cs-CZ" altLang="cs-CZ" sz="1000">
              <a:latin typeface="Arial" panose="020B0604020202020204" pitchFamily="34" charset="0"/>
            </a:endParaRPr>
          </a:p>
          <a:p>
            <a:pPr eaLnBrk="1" hangingPunct="1"/>
            <a:endParaRPr lang="cs-CZ" altLang="cs-CZ" sz="10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a:ln/>
        </p:spPr>
      </p:sp>
      <p:sp>
        <p:nvSpPr>
          <p:cNvPr id="2150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a word used by many but understood differently </a:t>
            </a:r>
          </a:p>
          <a:p>
            <a:endParaRPr lang="cs-CZ" altLang="cs-CZ">
              <a:latin typeface="Arial" panose="020B0604020202020204" pitchFamily="34" charset="0"/>
            </a:endParaRPr>
          </a:p>
        </p:txBody>
      </p:sp>
      <p:sp>
        <p:nvSpPr>
          <p:cNvPr id="2150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fld id="{13EE9514-816F-4B30-AB9A-C85510B13D50}" type="slidenum">
              <a:rPr lang="cs-CZ" altLang="cs-CZ" smtClean="0">
                <a:latin typeface="Arial" panose="020B0604020202020204" pitchFamily="34" charset="0"/>
              </a:rPr>
              <a:pPr/>
              <a:t>6</a:t>
            </a:fld>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ln/>
        </p:spPr>
      </p:sp>
      <p:sp>
        <p:nvSpPr>
          <p:cNvPr id="2355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latin typeface="Arial" panose="020B0604020202020204" pitchFamily="34" charset="0"/>
            </a:endParaRPr>
          </a:p>
        </p:txBody>
      </p:sp>
      <p:sp>
        <p:nvSpPr>
          <p:cNvPr id="2355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fld id="{A74E72CD-83E8-44CC-B29D-EA569BE56A72}" type="slidenum">
              <a:rPr lang="en-US" altLang="cs-CZ" smtClean="0">
                <a:latin typeface="Arial" panose="020B0604020202020204" pitchFamily="34" charset="0"/>
              </a:rPr>
              <a:pPr/>
              <a:t>7</a:t>
            </a:fld>
            <a:endParaRPr lang="en-US"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ln/>
        </p:spPr>
      </p:sp>
      <p:sp>
        <p:nvSpPr>
          <p:cNvPr id="2662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a:latin typeface="Arial" panose="020B0604020202020204" pitchFamily="34" charset="0"/>
              </a:rPr>
              <a:t>Yet, most of the existing </a:t>
            </a:r>
            <a:endParaRPr lang="cs-CZ" altLang="cs-CZ">
              <a:latin typeface="Arial" panose="020B0604020202020204" pitchFamily="34" charset="0"/>
            </a:endParaRPr>
          </a:p>
        </p:txBody>
      </p:sp>
      <p:sp>
        <p:nvSpPr>
          <p:cNvPr id="2662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fld id="{3A3B4581-E8EE-465F-9057-D11DB0A47A7D}" type="slidenum">
              <a:rPr lang="cs-CZ" altLang="cs-CZ" smtClean="0">
                <a:latin typeface="Arial" panose="020B0604020202020204" pitchFamily="34" charset="0"/>
              </a:rPr>
              <a:pPr/>
              <a:t>9</a:t>
            </a:fld>
            <a:endParaRPr lang="cs-CZ"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ln/>
        </p:spPr>
      </p:sp>
      <p:sp>
        <p:nvSpPr>
          <p:cNvPr id="2867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Turning to ethnic disadvanteges and socio-economic integration we find 4 explanations.</a:t>
            </a:r>
          </a:p>
        </p:txBody>
      </p:sp>
      <p:sp>
        <p:nvSpPr>
          <p:cNvPr id="2867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fld id="{24057794-007B-4E3F-859D-6788992A1BB1}" type="slidenum">
              <a:rPr lang="cs-CZ" altLang="cs-CZ" smtClean="0">
                <a:latin typeface="Arial" panose="020B0604020202020204" pitchFamily="34" charset="0"/>
              </a:rPr>
              <a:pPr/>
              <a:t>11</a:t>
            </a:fld>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Obdélník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Obdélník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Obdélník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Obdélník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Nadpis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cs-CZ"/>
              <a:t>Klepnutím lze upravit styl předlohy nadpisů.</a:t>
            </a:r>
            <a:endParaRPr lang="en-US"/>
          </a:p>
        </p:txBody>
      </p:sp>
      <p:sp>
        <p:nvSpPr>
          <p:cNvPr id="9" name="Podnadpis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a:t>Klepnutím lze upravit styl předlohy podnadpisů.</a:t>
            </a:r>
            <a:endParaRPr lang="en-US"/>
          </a:p>
        </p:txBody>
      </p:sp>
      <p:sp>
        <p:nvSpPr>
          <p:cNvPr id="10" name="Zástupný symbol pro datum 27"/>
          <p:cNvSpPr>
            <a:spLocks noGrp="1"/>
          </p:cNvSpPr>
          <p:nvPr>
            <p:ph type="dt" sz="half" idx="10"/>
          </p:nvPr>
        </p:nvSpPr>
        <p:spPr>
          <a:xfrm>
            <a:off x="6400800" y="6354763"/>
            <a:ext cx="2286000" cy="366712"/>
          </a:xfrm>
        </p:spPr>
        <p:txBody>
          <a:bodyPr/>
          <a:lstStyle>
            <a:lvl1pPr>
              <a:defRPr sz="1400"/>
            </a:lvl1pPr>
          </a:lstStyle>
          <a:p>
            <a:pPr>
              <a:defRPr/>
            </a:pPr>
            <a:endParaRPr lang="cs-CZ"/>
          </a:p>
        </p:txBody>
      </p:sp>
      <p:sp>
        <p:nvSpPr>
          <p:cNvPr id="11" name="Zástupný symbol pro zápatí 16"/>
          <p:cNvSpPr>
            <a:spLocks noGrp="1"/>
          </p:cNvSpPr>
          <p:nvPr>
            <p:ph type="ftr" sz="quarter" idx="11"/>
          </p:nvPr>
        </p:nvSpPr>
        <p:spPr>
          <a:xfrm>
            <a:off x="2898775" y="6354763"/>
            <a:ext cx="3475038" cy="366712"/>
          </a:xfrm>
        </p:spPr>
        <p:txBody>
          <a:bodyPr/>
          <a:lstStyle>
            <a:lvl1pPr>
              <a:defRPr/>
            </a:lvl1pPr>
          </a:lstStyle>
          <a:p>
            <a:pPr>
              <a:defRPr/>
            </a:pPr>
            <a:endParaRPr lang="cs-CZ"/>
          </a:p>
        </p:txBody>
      </p:sp>
      <p:sp>
        <p:nvSpPr>
          <p:cNvPr id="12" name="Zástupný symbol pro číslo snímku 28"/>
          <p:cNvSpPr>
            <a:spLocks noGrp="1"/>
          </p:cNvSpPr>
          <p:nvPr>
            <p:ph type="sldNum" sz="quarter" idx="12"/>
          </p:nvPr>
        </p:nvSpPr>
        <p:spPr>
          <a:xfrm>
            <a:off x="1216025" y="6354763"/>
            <a:ext cx="1219200" cy="366712"/>
          </a:xfrm>
        </p:spPr>
        <p:txBody>
          <a:bodyPr/>
          <a:lstStyle>
            <a:lvl1pPr>
              <a:defRPr/>
            </a:lvl1pPr>
          </a:lstStyle>
          <a:p>
            <a:pPr>
              <a:defRPr/>
            </a:pPr>
            <a:fld id="{25EB91F9-2C17-486B-B7DE-EA854AF78F76}" type="slidenum">
              <a:rPr lang="cs-CZ" altLang="cs-CZ"/>
              <a:pPr>
                <a:defRPr/>
              </a:pPr>
              <a:t>‹#›</a:t>
            </a:fld>
            <a:endParaRPr lang="cs-CZ" altLang="cs-CZ"/>
          </a:p>
        </p:txBody>
      </p:sp>
    </p:spTree>
    <p:extLst>
      <p:ext uri="{BB962C8B-B14F-4D97-AF65-F5344CB8AC3E}">
        <p14:creationId xmlns:p14="http://schemas.microsoft.com/office/powerpoint/2010/main" val="3610881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13"/>
          <p:cNvSpPr>
            <a:spLocks noGrp="1"/>
          </p:cNvSpPr>
          <p:nvPr>
            <p:ph type="dt" sz="half" idx="10"/>
          </p:nvPr>
        </p:nvSpPr>
        <p:spPr/>
        <p:txBody>
          <a:bodyPr/>
          <a:lstStyle>
            <a:lvl1pPr>
              <a:defRPr/>
            </a:lvl1pPr>
          </a:lstStyle>
          <a:p>
            <a:pPr>
              <a:defRPr/>
            </a:pPr>
            <a:endParaRPr lang="cs-CZ"/>
          </a:p>
        </p:txBody>
      </p:sp>
      <p:sp>
        <p:nvSpPr>
          <p:cNvPr id="5" name="Zástupný symbol pro zápatí 2"/>
          <p:cNvSpPr>
            <a:spLocks noGrp="1"/>
          </p:cNvSpPr>
          <p:nvPr>
            <p:ph type="ftr" sz="quarter" idx="11"/>
          </p:nvPr>
        </p:nvSpPr>
        <p:spPr/>
        <p:txBody>
          <a:bodyPr/>
          <a:lstStyle>
            <a:lvl1pPr>
              <a:defRPr/>
            </a:lvl1pPr>
          </a:lstStyle>
          <a:p>
            <a:pPr>
              <a:defRPr/>
            </a:pPr>
            <a:endParaRPr lang="cs-CZ"/>
          </a:p>
        </p:txBody>
      </p:sp>
      <p:sp>
        <p:nvSpPr>
          <p:cNvPr id="6" name="Zástupný symbol pro číslo snímku 22"/>
          <p:cNvSpPr>
            <a:spLocks noGrp="1"/>
          </p:cNvSpPr>
          <p:nvPr>
            <p:ph type="sldNum" sz="quarter" idx="12"/>
          </p:nvPr>
        </p:nvSpPr>
        <p:spPr/>
        <p:txBody>
          <a:bodyPr/>
          <a:lstStyle>
            <a:lvl1pPr>
              <a:defRPr/>
            </a:lvl1pPr>
          </a:lstStyle>
          <a:p>
            <a:pPr>
              <a:defRPr/>
            </a:pPr>
            <a:fld id="{FF4CBB38-0AE4-45FE-92EA-AD8E71BD4BA0}" type="slidenum">
              <a:rPr lang="cs-CZ" altLang="cs-CZ"/>
              <a:pPr>
                <a:defRPr/>
              </a:pPr>
              <a:t>‹#›</a:t>
            </a:fld>
            <a:endParaRPr lang="cs-CZ" altLang="cs-CZ"/>
          </a:p>
        </p:txBody>
      </p:sp>
    </p:spTree>
    <p:extLst>
      <p:ext uri="{BB962C8B-B14F-4D97-AF65-F5344CB8AC3E}">
        <p14:creationId xmlns:p14="http://schemas.microsoft.com/office/powerpoint/2010/main" val="958298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4" name="Přímá spojovací čára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5" name="Rovnoramenný trojúhelník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Přímá spojovací čára 12"/>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endParaRPr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datum 3"/>
          <p:cNvSpPr>
            <a:spLocks noGrp="1"/>
          </p:cNvSpPr>
          <p:nvPr>
            <p:ph type="dt" sz="half" idx="10"/>
          </p:nvPr>
        </p:nvSpPr>
        <p:spPr/>
        <p:txBody>
          <a:bodyPr/>
          <a:lstStyle>
            <a:lvl1pPr>
              <a:defRPr/>
            </a:lvl1pPr>
          </a:lstStyle>
          <a:p>
            <a:pPr>
              <a:defRPr/>
            </a:pPr>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A9EDF4D7-9589-4B60-A321-8CCC7AEF3AD8}" type="slidenum">
              <a:rPr lang="cs-CZ" altLang="cs-CZ"/>
              <a:pPr>
                <a:defRPr/>
              </a:pPr>
              <a:t>‹#›</a:t>
            </a:fld>
            <a:endParaRPr lang="cs-CZ" altLang="cs-CZ"/>
          </a:p>
        </p:txBody>
      </p:sp>
    </p:spTree>
    <p:extLst>
      <p:ext uri="{BB962C8B-B14F-4D97-AF65-F5344CB8AC3E}">
        <p14:creationId xmlns:p14="http://schemas.microsoft.com/office/powerpoint/2010/main" val="1036101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540000" y="1692002"/>
            <a:ext cx="8064900" cy="4139998"/>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9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Grafický objekt 15">
            <a:extLst>
              <a:ext uri="{FF2B5EF4-FFF2-40B4-BE49-F238E27FC236}">
                <a16:creationId xmlns:a16="http://schemas.microsoft.com/office/drawing/2014/main" id="{EBDD9A6B-1CC0-44DF-805E-A1D9C3008A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82688" y="6127425"/>
            <a:ext cx="850812" cy="324000"/>
          </a:xfrm>
          <a:prstGeom prst="rect">
            <a:avLst/>
          </a:prstGeom>
        </p:spPr>
      </p:pic>
    </p:spTree>
    <p:extLst>
      <p:ext uri="{BB962C8B-B14F-4D97-AF65-F5344CB8AC3E}">
        <p14:creationId xmlns:p14="http://schemas.microsoft.com/office/powerpoint/2010/main" val="591403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00" y="6228000"/>
            <a:ext cx="5940000" cy="252000"/>
          </a:xfrm>
        </p:spPr>
        <p:txBody>
          <a:bodyPr/>
          <a:lstStyle>
            <a:lvl1pPr>
              <a:defRPr sz="9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540000" y="1692002"/>
            <a:ext cx="8064900" cy="4139998"/>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8" name="Grafický objekt 15">
            <a:extLst>
              <a:ext uri="{FF2B5EF4-FFF2-40B4-BE49-F238E27FC236}">
                <a16:creationId xmlns:a16="http://schemas.microsoft.com/office/drawing/2014/main" id="{EBDD9A6B-1CC0-44DF-805E-A1D9C3008A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82688" y="6127425"/>
            <a:ext cx="850812" cy="324000"/>
          </a:xfrm>
          <a:prstGeom prst="rect">
            <a:avLst/>
          </a:prstGeom>
        </p:spPr>
      </p:pic>
    </p:spTree>
    <p:extLst>
      <p:ext uri="{BB962C8B-B14F-4D97-AF65-F5344CB8AC3E}">
        <p14:creationId xmlns:p14="http://schemas.microsoft.com/office/powerpoint/2010/main" val="3934489365"/>
      </p:ext>
    </p:extLst>
  </p:cSld>
  <p:clrMapOvr>
    <a:masterClrMapping/>
  </p:clrMapOvr>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45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F86FCAD8-2392-41B3-82E5-4F886D86CC08}" type="slidenum">
              <a:rPr lang="cs-CZ" altLang="cs-CZ"/>
              <a:pPr>
                <a:defRPr/>
              </a:pPr>
              <a:t>‹#›</a:t>
            </a:fld>
            <a:endParaRPr lang="cs-CZ" altLang="cs-CZ"/>
          </a:p>
        </p:txBody>
      </p:sp>
    </p:spTree>
    <p:extLst>
      <p:ext uri="{BB962C8B-B14F-4D97-AF65-F5344CB8AC3E}">
        <p14:creationId xmlns:p14="http://schemas.microsoft.com/office/powerpoint/2010/main" val="2592197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5329FFCE-EBDF-4C7A-91A0-B1D24AA1C139}" type="slidenum">
              <a:rPr lang="cs-CZ" altLang="cs-CZ"/>
              <a:pPr>
                <a:defRPr/>
              </a:pPr>
              <a:t>‹#›</a:t>
            </a:fld>
            <a:endParaRPr lang="cs-CZ" altLang="cs-CZ"/>
          </a:p>
        </p:txBody>
      </p:sp>
    </p:spTree>
    <p:extLst>
      <p:ext uri="{BB962C8B-B14F-4D97-AF65-F5344CB8AC3E}">
        <p14:creationId xmlns:p14="http://schemas.microsoft.com/office/powerpoint/2010/main" val="3276074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9"/>
            <a:ext cx="7886700" cy="2852737"/>
          </a:xfrm>
        </p:spPr>
        <p:txBody>
          <a:bodyPr anchor="b"/>
          <a:lstStyle>
            <a:lvl1pPr>
              <a:defRPr sz="4500"/>
            </a:lvl1pPr>
          </a:lstStyle>
          <a:p>
            <a:r>
              <a:rPr lang="cs-CZ"/>
              <a:t>Kliknutím lze upravit styl.</a:t>
            </a:r>
          </a:p>
        </p:txBody>
      </p:sp>
      <p:sp>
        <p:nvSpPr>
          <p:cNvPr id="3" name="Zástupný symbol pro tex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5247570E-E1A9-4F4D-8BDB-D21F2CCCADE1}" type="slidenum">
              <a:rPr lang="cs-CZ" altLang="cs-CZ"/>
              <a:pPr>
                <a:defRPr/>
              </a:pPr>
              <a:t>‹#›</a:t>
            </a:fld>
            <a:endParaRPr lang="cs-CZ" altLang="cs-CZ"/>
          </a:p>
        </p:txBody>
      </p:sp>
    </p:spTree>
    <p:extLst>
      <p:ext uri="{BB962C8B-B14F-4D97-AF65-F5344CB8AC3E}">
        <p14:creationId xmlns:p14="http://schemas.microsoft.com/office/powerpoint/2010/main" val="1234880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291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B31264B7-36D9-4FB7-A55E-D610861FD81D}" type="slidenum">
              <a:rPr lang="cs-CZ" altLang="cs-CZ"/>
              <a:pPr>
                <a:defRPr/>
              </a:pPr>
              <a:t>‹#›</a:t>
            </a:fld>
            <a:endParaRPr lang="cs-CZ" altLang="cs-CZ"/>
          </a:p>
        </p:txBody>
      </p:sp>
    </p:spTree>
    <p:extLst>
      <p:ext uri="{BB962C8B-B14F-4D97-AF65-F5344CB8AC3E}">
        <p14:creationId xmlns:p14="http://schemas.microsoft.com/office/powerpoint/2010/main" val="762872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1" y="365126"/>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Upravte styly předlohy textu.</a:t>
            </a:r>
          </a:p>
        </p:txBody>
      </p:sp>
      <p:sp>
        <p:nvSpPr>
          <p:cNvPr id="4" name="Zástupný symbol pro obsah 3"/>
          <p:cNvSpPr>
            <a:spLocks noGrp="1"/>
          </p:cNvSpPr>
          <p:nvPr>
            <p:ph sz="half" idx="2"/>
          </p:nvPr>
        </p:nvSpPr>
        <p:spPr>
          <a:xfrm>
            <a:off x="629842" y="2505075"/>
            <a:ext cx="386834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Upravte styly předlohy textu.</a:t>
            </a:r>
          </a:p>
        </p:txBody>
      </p:sp>
      <p:sp>
        <p:nvSpPr>
          <p:cNvPr id="6" name="Zástupný symbol pro obsah 5"/>
          <p:cNvSpPr>
            <a:spLocks noGrp="1"/>
          </p:cNvSpPr>
          <p:nvPr>
            <p:ph sz="quarter" idx="4"/>
          </p:nvPr>
        </p:nvSpPr>
        <p:spPr>
          <a:xfrm>
            <a:off x="4629150" y="2505075"/>
            <a:ext cx="3887391"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C5D6039B-B41D-44C4-8D72-9B06BABB634A}" type="slidenum">
              <a:rPr lang="cs-CZ" altLang="cs-CZ"/>
              <a:pPr>
                <a:defRPr/>
              </a:pPr>
              <a:t>‹#›</a:t>
            </a:fld>
            <a:endParaRPr lang="cs-CZ" altLang="cs-CZ"/>
          </a:p>
        </p:txBody>
      </p:sp>
    </p:spTree>
    <p:extLst>
      <p:ext uri="{BB962C8B-B14F-4D97-AF65-F5344CB8AC3E}">
        <p14:creationId xmlns:p14="http://schemas.microsoft.com/office/powerpoint/2010/main" val="1873763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4DF5CB16-B496-408A-836A-E4F08FAEA4FD}" type="slidenum">
              <a:rPr lang="cs-CZ" altLang="cs-CZ"/>
              <a:pPr>
                <a:defRPr/>
              </a:pPr>
              <a:t>‹#›</a:t>
            </a:fld>
            <a:endParaRPr lang="cs-CZ" altLang="cs-CZ"/>
          </a:p>
        </p:txBody>
      </p:sp>
    </p:spTree>
    <p:extLst>
      <p:ext uri="{BB962C8B-B14F-4D97-AF65-F5344CB8AC3E}">
        <p14:creationId xmlns:p14="http://schemas.microsoft.com/office/powerpoint/2010/main" val="3856115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8" name="Zástupný symbol pro obsah 7"/>
          <p:cNvSpPr>
            <a:spLocks noGrp="1"/>
          </p:cNvSpPr>
          <p:nvPr>
            <p:ph sz="quarter" idx="1"/>
          </p:nvPr>
        </p:nvSpPr>
        <p:spPr>
          <a:xfrm>
            <a:off x="457200" y="1219200"/>
            <a:ext cx="8229600"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13"/>
          <p:cNvSpPr>
            <a:spLocks noGrp="1"/>
          </p:cNvSpPr>
          <p:nvPr>
            <p:ph type="dt" sz="half" idx="10"/>
          </p:nvPr>
        </p:nvSpPr>
        <p:spPr/>
        <p:txBody>
          <a:bodyPr/>
          <a:lstStyle>
            <a:lvl1pPr>
              <a:defRPr/>
            </a:lvl1pPr>
          </a:lstStyle>
          <a:p>
            <a:pPr>
              <a:defRPr/>
            </a:pPr>
            <a:endParaRPr lang="cs-CZ"/>
          </a:p>
        </p:txBody>
      </p:sp>
      <p:sp>
        <p:nvSpPr>
          <p:cNvPr id="5" name="Zástupný symbol pro zápatí 2"/>
          <p:cNvSpPr>
            <a:spLocks noGrp="1"/>
          </p:cNvSpPr>
          <p:nvPr>
            <p:ph type="ftr" sz="quarter" idx="11"/>
          </p:nvPr>
        </p:nvSpPr>
        <p:spPr/>
        <p:txBody>
          <a:bodyPr/>
          <a:lstStyle>
            <a:lvl1pPr>
              <a:defRPr/>
            </a:lvl1pPr>
          </a:lstStyle>
          <a:p>
            <a:pPr>
              <a:defRPr/>
            </a:pPr>
            <a:endParaRPr lang="cs-CZ"/>
          </a:p>
        </p:txBody>
      </p:sp>
      <p:sp>
        <p:nvSpPr>
          <p:cNvPr id="6" name="Zástupný symbol pro číslo snímku 22"/>
          <p:cNvSpPr>
            <a:spLocks noGrp="1"/>
          </p:cNvSpPr>
          <p:nvPr>
            <p:ph type="sldNum" sz="quarter" idx="12"/>
          </p:nvPr>
        </p:nvSpPr>
        <p:spPr/>
        <p:txBody>
          <a:bodyPr/>
          <a:lstStyle>
            <a:lvl1pPr>
              <a:defRPr/>
            </a:lvl1pPr>
          </a:lstStyle>
          <a:p>
            <a:pPr>
              <a:defRPr/>
            </a:pPr>
            <a:fld id="{253651CA-DDA5-4092-ABDC-5D97EE1AAC2B}" type="slidenum">
              <a:rPr lang="cs-CZ" altLang="cs-CZ"/>
              <a:pPr>
                <a:defRPr/>
              </a:pPr>
              <a:t>‹#›</a:t>
            </a:fld>
            <a:endParaRPr lang="cs-CZ" altLang="cs-CZ"/>
          </a:p>
        </p:txBody>
      </p:sp>
    </p:spTree>
    <p:extLst>
      <p:ext uri="{BB962C8B-B14F-4D97-AF65-F5344CB8AC3E}">
        <p14:creationId xmlns:p14="http://schemas.microsoft.com/office/powerpoint/2010/main" val="3796548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73B23F38-24BE-4EB5-AF43-109F031FA813}" type="slidenum">
              <a:rPr lang="cs-CZ" altLang="cs-CZ"/>
              <a:pPr>
                <a:defRPr/>
              </a:pPr>
              <a:t>‹#›</a:t>
            </a:fld>
            <a:endParaRPr lang="cs-CZ" altLang="cs-CZ"/>
          </a:p>
        </p:txBody>
      </p:sp>
    </p:spTree>
    <p:extLst>
      <p:ext uri="{BB962C8B-B14F-4D97-AF65-F5344CB8AC3E}">
        <p14:creationId xmlns:p14="http://schemas.microsoft.com/office/powerpoint/2010/main" val="1639081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pro obsah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Upravte styly předlohy textu.</a:t>
            </a:r>
          </a:p>
        </p:txBody>
      </p:sp>
      <p:sp>
        <p:nvSpPr>
          <p:cNvPr id="5" name="Zástupný symbol pro datum 3"/>
          <p:cNvSpPr>
            <a:spLocks noGrp="1"/>
          </p:cNvSpPr>
          <p:nvPr>
            <p:ph type="dt" sz="half" idx="10"/>
          </p:nvPr>
        </p:nvSpPr>
        <p:spPr/>
        <p:txBody>
          <a:bodyPr/>
          <a:lstStyle>
            <a:lvl1pPr>
              <a:defRPr/>
            </a:lvl1pPr>
          </a:lstStyle>
          <a:p>
            <a:pPr>
              <a:defRPr/>
            </a:pPr>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528E506D-474C-41C7-A855-6B159670E27B}" type="slidenum">
              <a:rPr lang="cs-CZ" altLang="cs-CZ"/>
              <a:pPr>
                <a:defRPr/>
              </a:pPr>
              <a:t>‹#›</a:t>
            </a:fld>
            <a:endParaRPr lang="cs-CZ" altLang="cs-CZ"/>
          </a:p>
        </p:txBody>
      </p:sp>
    </p:spTree>
    <p:extLst>
      <p:ext uri="{BB962C8B-B14F-4D97-AF65-F5344CB8AC3E}">
        <p14:creationId xmlns:p14="http://schemas.microsoft.com/office/powerpoint/2010/main" val="3907372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pro obrázek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cs-CZ" noProof="0"/>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Upravte styly předlohy textu.</a:t>
            </a:r>
          </a:p>
        </p:txBody>
      </p:sp>
      <p:sp>
        <p:nvSpPr>
          <p:cNvPr id="5" name="Zástupný symbol pro datum 3"/>
          <p:cNvSpPr>
            <a:spLocks noGrp="1"/>
          </p:cNvSpPr>
          <p:nvPr>
            <p:ph type="dt" sz="half" idx="10"/>
          </p:nvPr>
        </p:nvSpPr>
        <p:spPr/>
        <p:txBody>
          <a:bodyPr/>
          <a:lstStyle>
            <a:lvl1pPr>
              <a:defRPr/>
            </a:lvl1pPr>
          </a:lstStyle>
          <a:p>
            <a:pPr>
              <a:defRPr/>
            </a:pPr>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D384AAB1-DD71-4BC8-BC97-ECD50213DA12}" type="slidenum">
              <a:rPr lang="cs-CZ" altLang="cs-CZ"/>
              <a:pPr>
                <a:defRPr/>
              </a:pPr>
              <a:t>‹#›</a:t>
            </a:fld>
            <a:endParaRPr lang="cs-CZ" altLang="cs-CZ"/>
          </a:p>
        </p:txBody>
      </p:sp>
    </p:spTree>
    <p:extLst>
      <p:ext uri="{BB962C8B-B14F-4D97-AF65-F5344CB8AC3E}">
        <p14:creationId xmlns:p14="http://schemas.microsoft.com/office/powerpoint/2010/main" val="2650452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2FE0C982-9815-4F9E-856A-095151859784}" type="slidenum">
              <a:rPr lang="cs-CZ" altLang="cs-CZ"/>
              <a:pPr>
                <a:defRPr/>
              </a:pPr>
              <a:t>‹#›</a:t>
            </a:fld>
            <a:endParaRPr lang="cs-CZ" altLang="cs-CZ"/>
          </a:p>
        </p:txBody>
      </p:sp>
    </p:spTree>
    <p:extLst>
      <p:ext uri="{BB962C8B-B14F-4D97-AF65-F5344CB8AC3E}">
        <p14:creationId xmlns:p14="http://schemas.microsoft.com/office/powerpoint/2010/main" val="3389940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0" y="365125"/>
            <a:ext cx="5800725"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9B4DC1A5-7573-428D-8572-CA69B264283F}" type="slidenum">
              <a:rPr lang="cs-CZ" altLang="cs-CZ"/>
              <a:pPr>
                <a:defRPr/>
              </a:pPr>
              <a:t>‹#›</a:t>
            </a:fld>
            <a:endParaRPr lang="cs-CZ" altLang="cs-CZ"/>
          </a:p>
        </p:txBody>
      </p:sp>
    </p:spTree>
    <p:extLst>
      <p:ext uri="{BB962C8B-B14F-4D97-AF65-F5344CB8AC3E}">
        <p14:creationId xmlns:p14="http://schemas.microsoft.com/office/powerpoint/2010/main" val="2802698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2"/>
        </a:solidFill>
        <a:effectLst/>
      </p:bgPr>
    </p:bg>
    <p:spTree>
      <p:nvGrpSpPr>
        <p:cNvPr id="1" name=""/>
        <p:cNvGrpSpPr/>
        <p:nvPr/>
      </p:nvGrpSpPr>
      <p:grpSpPr>
        <a:xfrm>
          <a:off x="0" y="0"/>
          <a:ext cx="0" cy="0"/>
          <a:chOff x="0" y="0"/>
          <a:chExt cx="0" cy="0"/>
        </a:xfrm>
      </p:grpSpPr>
      <p:sp>
        <p:nvSpPr>
          <p:cNvPr id="4" name="Obdélník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Obdélník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Nadpis 1"/>
          <p:cNvSpPr>
            <a:spLocks noGrp="1"/>
          </p:cNvSpPr>
          <p:nvPr>
            <p:ph type="title"/>
          </p:nvPr>
        </p:nvSpPr>
        <p:spPr>
          <a:xfrm>
            <a:off x="1219200" y="2971800"/>
            <a:ext cx="6858000" cy="1066800"/>
          </a:xfrm>
        </p:spPr>
        <p:txBody>
          <a:bodyPr anchor="t"/>
          <a:lstStyle>
            <a:lvl1pPr algn="r">
              <a:buNone/>
              <a:defRPr sz="3200" b="0" cap="none" baseline="0"/>
            </a:lvl1pPr>
          </a:lstStyle>
          <a:p>
            <a:r>
              <a:rPr lang="cs-CZ"/>
              <a:t>Klepnutím lze upravit styl předlohy nadpisů.</a:t>
            </a:r>
            <a:endParaRPr lang="en-US"/>
          </a:p>
        </p:txBody>
      </p:sp>
      <p:sp>
        <p:nvSpPr>
          <p:cNvPr id="3" name="Zástupný symbol pro text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a:t>Klepnutím lze upravit styly předlohy textu.</a:t>
            </a:r>
          </a:p>
        </p:txBody>
      </p:sp>
      <p:sp>
        <p:nvSpPr>
          <p:cNvPr id="6" name="Zástupný symbol pro datum 3"/>
          <p:cNvSpPr>
            <a:spLocks noGrp="1"/>
          </p:cNvSpPr>
          <p:nvPr>
            <p:ph type="dt" sz="half" idx="10"/>
          </p:nvPr>
        </p:nvSpPr>
        <p:spPr>
          <a:xfrm>
            <a:off x="6400800" y="6354763"/>
            <a:ext cx="2286000" cy="366712"/>
          </a:xfrm>
        </p:spPr>
        <p:txBody>
          <a:bodyPr/>
          <a:lstStyle>
            <a:lvl1pPr>
              <a:defRPr/>
            </a:lvl1pPr>
          </a:lstStyle>
          <a:p>
            <a:pPr>
              <a:defRPr/>
            </a:pPr>
            <a:endParaRPr lang="cs-CZ"/>
          </a:p>
        </p:txBody>
      </p:sp>
      <p:sp>
        <p:nvSpPr>
          <p:cNvPr id="7" name="Zástupný symbol pro zápatí 4"/>
          <p:cNvSpPr>
            <a:spLocks noGrp="1"/>
          </p:cNvSpPr>
          <p:nvPr>
            <p:ph type="ftr" sz="quarter" idx="11"/>
          </p:nvPr>
        </p:nvSpPr>
        <p:spPr>
          <a:xfrm>
            <a:off x="2898775" y="6354763"/>
            <a:ext cx="3475038" cy="366712"/>
          </a:xfrm>
        </p:spPr>
        <p:txBody>
          <a:bodyPr/>
          <a:lstStyle>
            <a:lvl1pPr>
              <a:defRPr/>
            </a:lvl1pPr>
          </a:lstStyle>
          <a:p>
            <a:pPr>
              <a:defRPr/>
            </a:pPr>
            <a:endParaRPr lang="cs-CZ"/>
          </a:p>
        </p:txBody>
      </p:sp>
      <p:sp>
        <p:nvSpPr>
          <p:cNvPr id="8" name="Zástupný symbol pro číslo snímku 5"/>
          <p:cNvSpPr>
            <a:spLocks noGrp="1"/>
          </p:cNvSpPr>
          <p:nvPr>
            <p:ph type="sldNum" sz="quarter" idx="12"/>
          </p:nvPr>
        </p:nvSpPr>
        <p:spPr>
          <a:xfrm>
            <a:off x="1069975" y="6354763"/>
            <a:ext cx="1520825" cy="366712"/>
          </a:xfrm>
        </p:spPr>
        <p:txBody>
          <a:bodyPr/>
          <a:lstStyle>
            <a:lvl1pPr>
              <a:defRPr/>
            </a:lvl1pPr>
          </a:lstStyle>
          <a:p>
            <a:pPr>
              <a:defRPr/>
            </a:pPr>
            <a:fld id="{60C1A31B-E742-4436-AE6E-44B5A36E5637}" type="slidenum">
              <a:rPr lang="cs-CZ" altLang="cs-CZ"/>
              <a:pPr>
                <a:defRPr/>
              </a:pPr>
              <a:t>‹#›</a:t>
            </a:fld>
            <a:endParaRPr lang="cs-CZ" altLang="cs-CZ"/>
          </a:p>
        </p:txBody>
      </p:sp>
    </p:spTree>
    <p:extLst>
      <p:ext uri="{BB962C8B-B14F-4D97-AF65-F5344CB8AC3E}">
        <p14:creationId xmlns:p14="http://schemas.microsoft.com/office/powerpoint/2010/main" val="42938375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lang="cs-CZ"/>
              <a:t>Klepnutím lze upravit styl předlohy nadpisů.</a:t>
            </a:r>
            <a:endParaRPr lang="en-US"/>
          </a:p>
        </p:txBody>
      </p:sp>
      <p:sp>
        <p:nvSpPr>
          <p:cNvPr id="9" name="Zástupný symbol pro obsah 8"/>
          <p:cNvSpPr>
            <a:spLocks noGrp="1"/>
          </p:cNvSpPr>
          <p:nvPr>
            <p:ph sz="quarter" idx="1"/>
          </p:nvPr>
        </p:nvSpPr>
        <p:spPr>
          <a:xfrm>
            <a:off x="457200" y="1219200"/>
            <a:ext cx="4041648"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1" name="Zástupný symbol pro obsah 10"/>
          <p:cNvSpPr>
            <a:spLocks noGrp="1"/>
          </p:cNvSpPr>
          <p:nvPr>
            <p:ph sz="quarter" idx="2"/>
          </p:nvPr>
        </p:nvSpPr>
        <p:spPr>
          <a:xfrm>
            <a:off x="4632198" y="1216152"/>
            <a:ext cx="4041648"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13"/>
          <p:cNvSpPr>
            <a:spLocks noGrp="1"/>
          </p:cNvSpPr>
          <p:nvPr>
            <p:ph type="dt" sz="half" idx="10"/>
          </p:nvPr>
        </p:nvSpPr>
        <p:spPr/>
        <p:txBody>
          <a:bodyPr/>
          <a:lstStyle>
            <a:lvl1pPr>
              <a:defRPr/>
            </a:lvl1pPr>
          </a:lstStyle>
          <a:p>
            <a:pPr>
              <a:defRPr/>
            </a:pPr>
            <a:endParaRPr lang="cs-CZ"/>
          </a:p>
        </p:txBody>
      </p:sp>
      <p:sp>
        <p:nvSpPr>
          <p:cNvPr id="6" name="Zástupný symbol pro zápatí 2"/>
          <p:cNvSpPr>
            <a:spLocks noGrp="1"/>
          </p:cNvSpPr>
          <p:nvPr>
            <p:ph type="ftr" sz="quarter" idx="11"/>
          </p:nvPr>
        </p:nvSpPr>
        <p:spPr/>
        <p:txBody>
          <a:bodyPr/>
          <a:lstStyle>
            <a:lvl1pPr>
              <a:defRPr/>
            </a:lvl1pPr>
          </a:lstStyle>
          <a:p>
            <a:pPr>
              <a:defRPr/>
            </a:pPr>
            <a:endParaRPr lang="cs-CZ"/>
          </a:p>
        </p:txBody>
      </p:sp>
      <p:sp>
        <p:nvSpPr>
          <p:cNvPr id="7" name="Zástupný symbol pro číslo snímku 22"/>
          <p:cNvSpPr>
            <a:spLocks noGrp="1"/>
          </p:cNvSpPr>
          <p:nvPr>
            <p:ph type="sldNum" sz="quarter" idx="12"/>
          </p:nvPr>
        </p:nvSpPr>
        <p:spPr/>
        <p:txBody>
          <a:bodyPr/>
          <a:lstStyle>
            <a:lvl1pPr>
              <a:defRPr/>
            </a:lvl1pPr>
          </a:lstStyle>
          <a:p>
            <a:pPr>
              <a:defRPr/>
            </a:pPr>
            <a:fld id="{C10F74DF-716E-4427-9495-AE861BE904C2}" type="slidenum">
              <a:rPr lang="cs-CZ" altLang="cs-CZ"/>
              <a:pPr>
                <a:defRPr/>
              </a:pPr>
              <a:t>‹#›</a:t>
            </a:fld>
            <a:endParaRPr lang="cs-CZ" altLang="cs-CZ"/>
          </a:p>
        </p:txBody>
      </p:sp>
    </p:spTree>
    <p:extLst>
      <p:ext uri="{BB962C8B-B14F-4D97-AF65-F5344CB8AC3E}">
        <p14:creationId xmlns:p14="http://schemas.microsoft.com/office/powerpoint/2010/main" val="2192760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nchor="ctr"/>
          <a:lstStyle>
            <a:lvl1pPr>
              <a:defRPr/>
            </a:lvl1pPr>
          </a:lstStyle>
          <a:p>
            <a:r>
              <a:rPr lang="cs-CZ"/>
              <a:t>Klepnutím lze upravit styl předlohy nadpisů.</a:t>
            </a:r>
            <a:endParaRPr lang="en-US"/>
          </a:p>
        </p:txBody>
      </p:sp>
      <p:sp>
        <p:nvSpPr>
          <p:cNvPr id="3" name="Zástupný symbol pro text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cs-CZ"/>
              <a:t>Klepnutím lze upravit styly předlohy textu.</a:t>
            </a:r>
          </a:p>
        </p:txBody>
      </p:sp>
      <p:sp>
        <p:nvSpPr>
          <p:cNvPr id="4" name="Zástupný symbol pro text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cs-CZ"/>
              <a:t>Klepnutím lze upravit styly předlohy textu.</a:t>
            </a:r>
          </a:p>
        </p:txBody>
      </p:sp>
      <p:sp>
        <p:nvSpPr>
          <p:cNvPr id="11" name="Zástupný symbol pro obsah 10"/>
          <p:cNvSpPr>
            <a:spLocks noGrp="1"/>
          </p:cNvSpPr>
          <p:nvPr>
            <p:ph sz="quarter" idx="2"/>
          </p:nvPr>
        </p:nvSpPr>
        <p:spPr>
          <a:xfrm>
            <a:off x="457200" y="2133600"/>
            <a:ext cx="4038600" cy="40386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3" name="Zástupný symbol pro obsah 12"/>
          <p:cNvSpPr>
            <a:spLocks noGrp="1"/>
          </p:cNvSpPr>
          <p:nvPr>
            <p:ph sz="quarter" idx="4"/>
          </p:nvPr>
        </p:nvSpPr>
        <p:spPr>
          <a:xfrm>
            <a:off x="4648200" y="2133600"/>
            <a:ext cx="4038600" cy="40386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datum 13"/>
          <p:cNvSpPr>
            <a:spLocks noGrp="1"/>
          </p:cNvSpPr>
          <p:nvPr>
            <p:ph type="dt" sz="half" idx="10"/>
          </p:nvPr>
        </p:nvSpPr>
        <p:spPr/>
        <p:txBody>
          <a:bodyPr/>
          <a:lstStyle>
            <a:lvl1pPr>
              <a:defRPr/>
            </a:lvl1pPr>
          </a:lstStyle>
          <a:p>
            <a:pPr>
              <a:defRPr/>
            </a:pPr>
            <a:endParaRPr lang="cs-CZ"/>
          </a:p>
        </p:txBody>
      </p:sp>
      <p:sp>
        <p:nvSpPr>
          <p:cNvPr id="8" name="Zástupný symbol pro zápatí 2"/>
          <p:cNvSpPr>
            <a:spLocks noGrp="1"/>
          </p:cNvSpPr>
          <p:nvPr>
            <p:ph type="ftr" sz="quarter" idx="11"/>
          </p:nvPr>
        </p:nvSpPr>
        <p:spPr/>
        <p:txBody>
          <a:bodyPr/>
          <a:lstStyle>
            <a:lvl1pPr>
              <a:defRPr/>
            </a:lvl1pPr>
          </a:lstStyle>
          <a:p>
            <a:pPr>
              <a:defRPr/>
            </a:pPr>
            <a:endParaRPr lang="cs-CZ"/>
          </a:p>
        </p:txBody>
      </p:sp>
      <p:sp>
        <p:nvSpPr>
          <p:cNvPr id="9" name="Zástupný symbol pro číslo snímku 22"/>
          <p:cNvSpPr>
            <a:spLocks noGrp="1"/>
          </p:cNvSpPr>
          <p:nvPr>
            <p:ph type="sldNum" sz="quarter" idx="12"/>
          </p:nvPr>
        </p:nvSpPr>
        <p:spPr/>
        <p:txBody>
          <a:bodyPr/>
          <a:lstStyle>
            <a:lvl1pPr>
              <a:defRPr/>
            </a:lvl1pPr>
          </a:lstStyle>
          <a:p>
            <a:pPr>
              <a:defRPr/>
            </a:pPr>
            <a:fld id="{05495CC2-9DA4-424B-9982-A4B50FB5EC01}" type="slidenum">
              <a:rPr lang="cs-CZ" altLang="cs-CZ"/>
              <a:pPr>
                <a:defRPr/>
              </a:pPr>
              <a:t>‹#›</a:t>
            </a:fld>
            <a:endParaRPr lang="cs-CZ" altLang="cs-CZ"/>
          </a:p>
        </p:txBody>
      </p:sp>
    </p:spTree>
    <p:extLst>
      <p:ext uri="{BB962C8B-B14F-4D97-AF65-F5344CB8AC3E}">
        <p14:creationId xmlns:p14="http://schemas.microsoft.com/office/powerpoint/2010/main" val="868522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 name="Rovnoramenný trojúhelník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Nadpis 1"/>
          <p:cNvSpPr>
            <a:spLocks noGrp="1"/>
          </p:cNvSpPr>
          <p:nvPr>
            <p:ph type="title"/>
          </p:nvPr>
        </p:nvSpPr>
        <p:spPr>
          <a:xfrm>
            <a:off x="457200" y="228600"/>
            <a:ext cx="8229600" cy="914400"/>
          </a:xfrm>
        </p:spPr>
        <p:txBody>
          <a:bodyPr/>
          <a:lstStyle/>
          <a:p>
            <a:r>
              <a:rPr lang="cs-CZ"/>
              <a:t>Klepnutím lze upravit styl předlohy nadpisů.</a:t>
            </a:r>
            <a:endParaRPr lang="en-US"/>
          </a:p>
        </p:txBody>
      </p:sp>
      <p:sp>
        <p:nvSpPr>
          <p:cNvPr id="4" name="Zástupný symbol pro datum 2"/>
          <p:cNvSpPr>
            <a:spLocks noGrp="1"/>
          </p:cNvSpPr>
          <p:nvPr>
            <p:ph type="dt" sz="half" idx="10"/>
          </p:nvPr>
        </p:nvSpPr>
        <p:spPr/>
        <p:txBody>
          <a:bodyPr/>
          <a:lstStyle>
            <a:lvl1pPr>
              <a:defRPr/>
            </a:lvl1pPr>
          </a:lstStyle>
          <a:p>
            <a:pPr>
              <a:defRPr/>
            </a:pPr>
            <a:endParaRPr lang="cs-CZ"/>
          </a:p>
        </p:txBody>
      </p:sp>
      <p:sp>
        <p:nvSpPr>
          <p:cNvPr id="5" name="Zástupný symbol pro zápatí 3"/>
          <p:cNvSpPr>
            <a:spLocks noGrp="1"/>
          </p:cNvSpPr>
          <p:nvPr>
            <p:ph type="ftr" sz="quarter" idx="11"/>
          </p:nvPr>
        </p:nvSpPr>
        <p:spPr/>
        <p:txBody>
          <a:bodyPr/>
          <a:lstStyle>
            <a:lvl1pPr>
              <a:defRPr/>
            </a:lvl1pPr>
          </a:lstStyle>
          <a:p>
            <a:pPr>
              <a:defRPr/>
            </a:pPr>
            <a:endParaRPr lang="cs-CZ"/>
          </a:p>
        </p:txBody>
      </p:sp>
      <p:sp>
        <p:nvSpPr>
          <p:cNvPr id="6" name="Zástupný symbol pro číslo snímku 4"/>
          <p:cNvSpPr>
            <a:spLocks noGrp="1"/>
          </p:cNvSpPr>
          <p:nvPr>
            <p:ph type="sldNum" sz="quarter" idx="12"/>
          </p:nvPr>
        </p:nvSpPr>
        <p:spPr/>
        <p:txBody>
          <a:bodyPr/>
          <a:lstStyle>
            <a:lvl1pPr>
              <a:defRPr/>
            </a:lvl1pPr>
          </a:lstStyle>
          <a:p>
            <a:pPr>
              <a:defRPr/>
            </a:pPr>
            <a:fld id="{19AEE033-6093-4736-B2D0-733172A19C3E}" type="slidenum">
              <a:rPr lang="cs-CZ" altLang="cs-CZ"/>
              <a:pPr>
                <a:defRPr/>
              </a:pPr>
              <a:t>‹#›</a:t>
            </a:fld>
            <a:endParaRPr lang="cs-CZ" altLang="cs-CZ"/>
          </a:p>
        </p:txBody>
      </p:sp>
    </p:spTree>
    <p:extLst>
      <p:ext uri="{BB962C8B-B14F-4D97-AF65-F5344CB8AC3E}">
        <p14:creationId xmlns:p14="http://schemas.microsoft.com/office/powerpoint/2010/main" val="2540704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Přímá spojovací čára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3" name="Rovnoramenný trojúhelník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Zástupný symbol pro datum 1"/>
          <p:cNvSpPr>
            <a:spLocks noGrp="1"/>
          </p:cNvSpPr>
          <p:nvPr>
            <p:ph type="dt" sz="half" idx="10"/>
          </p:nvPr>
        </p:nvSpPr>
        <p:spPr/>
        <p:txBody>
          <a:bodyPr/>
          <a:lstStyle>
            <a:lvl1pPr>
              <a:defRPr/>
            </a:lvl1pPr>
          </a:lstStyle>
          <a:p>
            <a:pPr>
              <a:defRPr/>
            </a:pPr>
            <a:endParaRPr lang="cs-CZ"/>
          </a:p>
        </p:txBody>
      </p:sp>
      <p:sp>
        <p:nvSpPr>
          <p:cNvPr id="5" name="Zástupný symbol pro zápatí 2"/>
          <p:cNvSpPr>
            <a:spLocks noGrp="1"/>
          </p:cNvSpPr>
          <p:nvPr>
            <p:ph type="ftr" sz="quarter" idx="11"/>
          </p:nvPr>
        </p:nvSpPr>
        <p:spPr/>
        <p:txBody>
          <a:bodyPr/>
          <a:lstStyle>
            <a:lvl1pPr>
              <a:defRPr/>
            </a:lvl1pPr>
          </a:lstStyle>
          <a:p>
            <a:pPr>
              <a:defRPr/>
            </a:pPr>
            <a:endParaRPr lang="cs-CZ"/>
          </a:p>
        </p:txBody>
      </p:sp>
      <p:sp>
        <p:nvSpPr>
          <p:cNvPr id="6" name="Zástupný symbol pro číslo snímku 3"/>
          <p:cNvSpPr>
            <a:spLocks noGrp="1"/>
          </p:cNvSpPr>
          <p:nvPr>
            <p:ph type="sldNum" sz="quarter" idx="12"/>
          </p:nvPr>
        </p:nvSpPr>
        <p:spPr/>
        <p:txBody>
          <a:bodyPr/>
          <a:lstStyle>
            <a:lvl1pPr>
              <a:defRPr/>
            </a:lvl1pPr>
          </a:lstStyle>
          <a:p>
            <a:pPr>
              <a:defRPr/>
            </a:pPr>
            <a:fld id="{6EA141F2-42B6-4664-8928-2BB0B21604D2}" type="slidenum">
              <a:rPr lang="cs-CZ" altLang="cs-CZ"/>
              <a:pPr>
                <a:defRPr/>
              </a:pPr>
              <a:t>‹#›</a:t>
            </a:fld>
            <a:endParaRPr lang="cs-CZ" altLang="cs-CZ"/>
          </a:p>
        </p:txBody>
      </p:sp>
    </p:spTree>
    <p:extLst>
      <p:ext uri="{BB962C8B-B14F-4D97-AF65-F5344CB8AC3E}">
        <p14:creationId xmlns:p14="http://schemas.microsoft.com/office/powerpoint/2010/main" val="4279414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5" name="Přímá spojovací čára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6" name="Přímá spojovací čára 11"/>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7" name="Rovnoramenný trojúhelník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Nadpis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cs-CZ"/>
              <a:t>Klepnutím lze upravit styl předlohy nadpisů.</a:t>
            </a:r>
            <a:endParaRPr lang="en-US"/>
          </a:p>
        </p:txBody>
      </p:sp>
      <p:sp>
        <p:nvSpPr>
          <p:cNvPr id="3" name="Zástupný symbol pro text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cs-CZ"/>
              <a:t>Klepnutím lze upravit styly předlohy textu.</a:t>
            </a:r>
          </a:p>
        </p:txBody>
      </p:sp>
      <p:sp>
        <p:nvSpPr>
          <p:cNvPr id="12" name="Zástupný symbol pro obsah 11"/>
          <p:cNvSpPr>
            <a:spLocks noGrp="1"/>
          </p:cNvSpPr>
          <p:nvPr>
            <p:ph sz="quarter" idx="1"/>
          </p:nvPr>
        </p:nvSpPr>
        <p:spPr>
          <a:xfrm>
            <a:off x="304800" y="304800"/>
            <a:ext cx="5715000" cy="57150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Zástupný symbol pro datum 4"/>
          <p:cNvSpPr>
            <a:spLocks noGrp="1"/>
          </p:cNvSpPr>
          <p:nvPr>
            <p:ph type="dt" sz="half" idx="10"/>
          </p:nvPr>
        </p:nvSpPr>
        <p:spPr/>
        <p:txBody>
          <a:bodyPr/>
          <a:lstStyle>
            <a:lvl1pPr>
              <a:defRPr/>
            </a:lvl1pPr>
          </a:lstStyle>
          <a:p>
            <a:pPr>
              <a:defRPr/>
            </a:pPr>
            <a:endParaRPr lang="cs-CZ"/>
          </a:p>
        </p:txBody>
      </p:sp>
      <p:sp>
        <p:nvSpPr>
          <p:cNvPr id="9" name="Zástupný symbol pro zápatí 5"/>
          <p:cNvSpPr>
            <a:spLocks noGrp="1"/>
          </p:cNvSpPr>
          <p:nvPr>
            <p:ph type="ftr" sz="quarter" idx="11"/>
          </p:nvPr>
        </p:nvSpPr>
        <p:spPr/>
        <p:txBody>
          <a:bodyPr/>
          <a:lstStyle>
            <a:lvl1pPr>
              <a:defRPr/>
            </a:lvl1pPr>
          </a:lstStyle>
          <a:p>
            <a:pPr>
              <a:defRPr/>
            </a:pPr>
            <a:endParaRPr lang="cs-CZ"/>
          </a:p>
        </p:txBody>
      </p:sp>
      <p:sp>
        <p:nvSpPr>
          <p:cNvPr id="10" name="Zástupný symbol pro číslo snímku 6"/>
          <p:cNvSpPr>
            <a:spLocks noGrp="1"/>
          </p:cNvSpPr>
          <p:nvPr>
            <p:ph type="sldNum" sz="quarter" idx="12"/>
          </p:nvPr>
        </p:nvSpPr>
        <p:spPr/>
        <p:txBody>
          <a:bodyPr/>
          <a:lstStyle>
            <a:lvl1pPr>
              <a:defRPr/>
            </a:lvl1pPr>
          </a:lstStyle>
          <a:p>
            <a:pPr>
              <a:defRPr/>
            </a:pPr>
            <a:fld id="{5C0BB6AB-3D9D-47CF-ADC1-07CF226836DB}" type="slidenum">
              <a:rPr lang="cs-CZ" altLang="cs-CZ"/>
              <a:pPr>
                <a:defRPr/>
              </a:pPr>
              <a:t>‹#›</a:t>
            </a:fld>
            <a:endParaRPr lang="cs-CZ" altLang="cs-CZ"/>
          </a:p>
        </p:txBody>
      </p:sp>
    </p:spTree>
    <p:extLst>
      <p:ext uri="{BB962C8B-B14F-4D97-AF65-F5344CB8AC3E}">
        <p14:creationId xmlns:p14="http://schemas.microsoft.com/office/powerpoint/2010/main" val="3132666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Pr>
        <a:solidFill>
          <a:schemeClr val="bg2"/>
        </a:solidFill>
        <a:effectLst/>
      </p:bgPr>
    </p:bg>
    <p:spTree>
      <p:nvGrpSpPr>
        <p:cNvPr id="1" name=""/>
        <p:cNvGrpSpPr/>
        <p:nvPr/>
      </p:nvGrpSpPr>
      <p:grpSpPr>
        <a:xfrm>
          <a:off x="0" y="0"/>
          <a:ext cx="0" cy="0"/>
          <a:chOff x="0" y="0"/>
          <a:chExt cx="0" cy="0"/>
        </a:xfrm>
      </p:grpSpPr>
      <p:sp>
        <p:nvSpPr>
          <p:cNvPr id="5" name="Přímá spojovací čára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6" name="Rovnoramenný trojúhelník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Obdélník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Nadpis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cs-CZ"/>
              <a:t>Klepnutím lze upravit styl předlohy nadpisů.</a:t>
            </a:r>
            <a:endParaRPr lang="en-US"/>
          </a:p>
        </p:txBody>
      </p:sp>
      <p:sp>
        <p:nvSpPr>
          <p:cNvPr id="3" name="Zástupný symbol pro obrázek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cs-CZ" noProof="0"/>
              <a:t>Klepnutím na ikonu přidáte obrázek.</a:t>
            </a:r>
            <a:endParaRPr lang="en-US" noProof="0" dirty="0"/>
          </a:p>
        </p:txBody>
      </p:sp>
      <p:sp>
        <p:nvSpPr>
          <p:cNvPr id="4" name="Zástupný symbol pro text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cs-CZ"/>
              <a:t>Klepnutím lze upravit styly předlohy textu.</a:t>
            </a:r>
          </a:p>
        </p:txBody>
      </p:sp>
      <p:sp>
        <p:nvSpPr>
          <p:cNvPr id="8" name="Zástupný symbol pro datum 4"/>
          <p:cNvSpPr>
            <a:spLocks noGrp="1"/>
          </p:cNvSpPr>
          <p:nvPr>
            <p:ph type="dt" sz="half" idx="10"/>
          </p:nvPr>
        </p:nvSpPr>
        <p:spPr/>
        <p:txBody>
          <a:bodyPr/>
          <a:lstStyle>
            <a:lvl1pPr>
              <a:defRPr/>
            </a:lvl1pPr>
          </a:lstStyle>
          <a:p>
            <a:pPr>
              <a:defRPr/>
            </a:pPr>
            <a:endParaRPr lang="cs-CZ"/>
          </a:p>
        </p:txBody>
      </p:sp>
      <p:sp>
        <p:nvSpPr>
          <p:cNvPr id="9" name="Zástupný symbol pro zápatí 5"/>
          <p:cNvSpPr>
            <a:spLocks noGrp="1"/>
          </p:cNvSpPr>
          <p:nvPr>
            <p:ph type="ftr" sz="quarter" idx="11"/>
          </p:nvPr>
        </p:nvSpPr>
        <p:spPr/>
        <p:txBody>
          <a:bodyPr/>
          <a:lstStyle>
            <a:lvl1pPr>
              <a:defRPr/>
            </a:lvl1pPr>
          </a:lstStyle>
          <a:p>
            <a:pPr>
              <a:defRPr/>
            </a:pPr>
            <a:endParaRPr lang="cs-CZ"/>
          </a:p>
        </p:txBody>
      </p:sp>
      <p:sp>
        <p:nvSpPr>
          <p:cNvPr id="10" name="Zástupný symbol pro číslo snímku 6"/>
          <p:cNvSpPr>
            <a:spLocks noGrp="1"/>
          </p:cNvSpPr>
          <p:nvPr>
            <p:ph type="sldNum" sz="quarter" idx="12"/>
          </p:nvPr>
        </p:nvSpPr>
        <p:spPr/>
        <p:txBody>
          <a:bodyPr/>
          <a:lstStyle>
            <a:lvl1pPr>
              <a:defRPr/>
            </a:lvl1pPr>
          </a:lstStyle>
          <a:p>
            <a:pPr>
              <a:defRPr/>
            </a:pPr>
            <a:fld id="{D26CF12C-1DB3-45E7-9C58-A6A20D2D0E21}" type="slidenum">
              <a:rPr lang="cs-CZ" altLang="cs-CZ"/>
              <a:pPr>
                <a:defRPr/>
              </a:pPr>
              <a:t>‹#›</a:t>
            </a:fld>
            <a:endParaRPr lang="cs-CZ" altLang="cs-CZ"/>
          </a:p>
        </p:txBody>
      </p:sp>
    </p:spTree>
    <p:extLst>
      <p:ext uri="{BB962C8B-B14F-4D97-AF65-F5344CB8AC3E}">
        <p14:creationId xmlns:p14="http://schemas.microsoft.com/office/powerpoint/2010/main" val="163882168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cs-CZ" altLang="cs-CZ"/>
              <a:t>Klepnutím lze upravit styl předlohy nadpisů.</a:t>
            </a:r>
            <a:endParaRPr lang="en-US" altLang="cs-CZ"/>
          </a:p>
        </p:txBody>
      </p:sp>
      <p:sp>
        <p:nvSpPr>
          <p:cNvPr id="1027" name="Zástupný symbol pro text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14" name="Zástupný symbol pro datum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defRPr>
            </a:lvl1pPr>
          </a:lstStyle>
          <a:p>
            <a:pPr>
              <a:defRPr/>
            </a:pPr>
            <a:endParaRPr lang="cs-CZ"/>
          </a:p>
        </p:txBody>
      </p:sp>
      <p:sp>
        <p:nvSpPr>
          <p:cNvPr id="3" name="Zástupný symbol pro zápatí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defRPr>
            </a:lvl1pPr>
          </a:lstStyle>
          <a:p>
            <a:pPr>
              <a:defRPr/>
            </a:pPr>
            <a:endParaRPr lang="cs-CZ"/>
          </a:p>
        </p:txBody>
      </p:sp>
      <p:sp>
        <p:nvSpPr>
          <p:cNvPr id="23" name="Zástupný symbol pro číslo snímku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pPr>
              <a:defRPr/>
            </a:pPr>
            <a:fld id="{3D34FB0C-4C25-4FFD-8ACB-1F5B77EFB10C}" type="slidenum">
              <a:rPr lang="cs-CZ" altLang="cs-CZ"/>
              <a:pPr>
                <a:defRPr/>
              </a:pPr>
              <a:t>‹#›</a:t>
            </a:fld>
            <a:endParaRPr lang="cs-CZ" altLang="cs-CZ"/>
          </a:p>
        </p:txBody>
      </p:sp>
      <p:sp>
        <p:nvSpPr>
          <p:cNvPr id="1031" name="Přímá spojovací čára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1032" name="Přímá spojovací čára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10" name="Rovnoramenný trojúhelník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4261" r:id="rId1"/>
    <p:sldLayoutId id="2147484246" r:id="rId2"/>
    <p:sldLayoutId id="2147484262" r:id="rId3"/>
    <p:sldLayoutId id="2147484247" r:id="rId4"/>
    <p:sldLayoutId id="2147484248" r:id="rId5"/>
    <p:sldLayoutId id="2147484263" r:id="rId6"/>
    <p:sldLayoutId id="2147484264" r:id="rId7"/>
    <p:sldLayoutId id="2147484265" r:id="rId8"/>
    <p:sldLayoutId id="2147484266" r:id="rId9"/>
    <p:sldLayoutId id="2147484249" r:id="rId10"/>
    <p:sldLayoutId id="2147484267" r:id="rId11"/>
    <p:sldLayoutId id="2147484268" r:id="rId12"/>
    <p:sldLayoutId id="2147484269" r:id="rId13"/>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Zástupný symbol pro nadpis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Kliknutím lze upravit styl.</a:t>
            </a:r>
          </a:p>
        </p:txBody>
      </p:sp>
      <p:sp>
        <p:nvSpPr>
          <p:cNvPr id="2051" name="Zástupný symbol pro text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Upravte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cs-CZ"/>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47B1E43-7AB8-4D6A-ACDA-E33C777DBDC8}"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oecd.org/els/mig/Main-Indicators-of-Immigrant-Integration.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2E9HYDPXCgQ"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mLmKM4c3fJ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hyperlink" Target="https://commission.europa.eu/strategy-and-policy/policies/justice-and-fundamental-rights/combatting-discrimination/equality-data-collection_en" TargetMode="External"/><Relationship Id="rId2" Type="http://schemas.openxmlformats.org/officeDocument/2006/relationships/hyperlink" Target="https://www.education-inequalities.or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cs-CZ" altLang="cs-CZ" dirty="0" err="1"/>
              <a:t>Inequality</a:t>
            </a:r>
            <a:r>
              <a:rPr lang="cs-CZ" altLang="cs-CZ" dirty="0"/>
              <a:t> and </a:t>
            </a:r>
            <a:r>
              <a:rPr lang="cs-CZ" altLang="cs-CZ" dirty="0" err="1"/>
              <a:t>Ethnicity</a:t>
            </a:r>
            <a:endParaRPr lang="en-US" altLang="cs-CZ" dirty="0"/>
          </a:p>
        </p:txBody>
      </p:sp>
      <p:sp>
        <p:nvSpPr>
          <p:cNvPr id="12291" name="Rectangle 3"/>
          <p:cNvSpPr>
            <a:spLocks noGrp="1" noChangeArrowheads="1"/>
          </p:cNvSpPr>
          <p:nvPr>
            <p:ph type="body" idx="1"/>
          </p:nvPr>
        </p:nvSpPr>
        <p:spPr>
          <a:xfrm>
            <a:off x="457200" y="1219200"/>
            <a:ext cx="8229600" cy="4937125"/>
          </a:xfrm>
        </p:spPr>
        <p:txBody>
          <a:bodyPr/>
          <a:lstStyle/>
          <a:p>
            <a:pPr eaLnBrk="1" hangingPunct="1"/>
            <a:endParaRPr lang="cs-CZ" altLang="cs-CZ" sz="2800" dirty="0">
              <a:latin typeface="Arial" panose="020B0604020202020204" pitchFamily="34" charset="0"/>
              <a:cs typeface="Arial" panose="020B0604020202020204" pitchFamily="34" charset="0"/>
            </a:endParaRPr>
          </a:p>
          <a:p>
            <a:pPr marL="0" indent="0" eaLnBrk="1" hangingPunct="1">
              <a:buNone/>
            </a:pPr>
            <a:r>
              <a:rPr lang="cs-CZ" altLang="cs-CZ" sz="2800" dirty="0">
                <a:latin typeface="Arial" panose="020B0604020202020204" pitchFamily="34" charset="0"/>
                <a:cs typeface="Arial" panose="020B0604020202020204" pitchFamily="34" charset="0"/>
              </a:rPr>
              <a:t>   </a:t>
            </a:r>
            <a:r>
              <a:rPr lang="cs-CZ" altLang="cs-CZ" sz="2800" dirty="0" err="1">
                <a:latin typeface="Arial" panose="020B0604020202020204" pitchFamily="34" charset="0"/>
                <a:cs typeface="Arial" panose="020B0604020202020204" pitchFamily="34" charset="0"/>
              </a:rPr>
              <a:t>Introduction</a:t>
            </a:r>
            <a:r>
              <a:rPr lang="cs-CZ" altLang="cs-CZ" sz="2800" dirty="0">
                <a:latin typeface="Arial" panose="020B0604020202020204" pitchFamily="34" charset="0"/>
                <a:cs typeface="Arial" panose="020B0604020202020204" pitchFamily="34" charset="0"/>
              </a:rPr>
              <a:t> - </a:t>
            </a:r>
            <a:r>
              <a:rPr lang="cs-CZ" altLang="cs-CZ" sz="2800" dirty="0" err="1">
                <a:latin typeface="Arial" panose="020B0604020202020204" pitchFamily="34" charset="0"/>
                <a:cs typeface="Arial" panose="020B0604020202020204" pitchFamily="34" charset="0"/>
              </a:rPr>
              <a:t>why</a:t>
            </a:r>
            <a:r>
              <a:rPr lang="cs-CZ" altLang="cs-CZ" sz="2800" dirty="0">
                <a:latin typeface="Arial" panose="020B0604020202020204" pitchFamily="34" charset="0"/>
                <a:cs typeface="Arial" panose="020B0604020202020204" pitchFamily="34" charset="0"/>
              </a:rPr>
              <a:t> </a:t>
            </a:r>
            <a:r>
              <a:rPr lang="cs-CZ" altLang="cs-CZ" sz="2800" dirty="0" err="1">
                <a:latin typeface="Arial" panose="020B0604020202020204" pitchFamily="34" charset="0"/>
                <a:cs typeface="Arial" panose="020B0604020202020204" pitchFamily="34" charset="0"/>
              </a:rPr>
              <a:t>ethnicity</a:t>
            </a:r>
            <a:r>
              <a:rPr lang="cs-CZ" altLang="cs-CZ" sz="2800" dirty="0">
                <a:latin typeface="Arial" panose="020B0604020202020204" pitchFamily="34" charset="0"/>
                <a:cs typeface="Arial" panose="020B0604020202020204" pitchFamily="34" charset="0"/>
              </a:rPr>
              <a:t>?</a:t>
            </a:r>
          </a:p>
          <a:p>
            <a:pPr eaLnBrk="1" hangingPunct="1">
              <a:buFont typeface="Wingdings 3" panose="05040102010807070707" pitchFamily="18" charset="2"/>
              <a:buNone/>
            </a:pPr>
            <a:r>
              <a:rPr lang="cs-CZ" altLang="cs-CZ" sz="2800" dirty="0">
                <a:latin typeface="Arial" panose="020B0604020202020204" pitchFamily="34" charset="0"/>
                <a:cs typeface="Arial" panose="020B0604020202020204" pitchFamily="34" charset="0"/>
              </a:rPr>
              <a:t>	</a:t>
            </a:r>
            <a:r>
              <a:rPr lang="cs-CZ" altLang="cs-CZ" sz="2800" dirty="0" err="1">
                <a:latin typeface="Arial" panose="020B0604020202020204" pitchFamily="34" charset="0"/>
                <a:cs typeface="Arial" panose="020B0604020202020204" pitchFamily="34" charset="0"/>
              </a:rPr>
              <a:t>What</a:t>
            </a:r>
            <a:r>
              <a:rPr lang="cs-CZ" altLang="cs-CZ" sz="2800" dirty="0">
                <a:latin typeface="Arial" panose="020B0604020202020204" pitchFamily="34" charset="0"/>
                <a:cs typeface="Arial" panose="020B0604020202020204" pitchFamily="34" charset="0"/>
              </a:rPr>
              <a:t> </a:t>
            </a:r>
            <a:r>
              <a:rPr lang="cs-CZ" altLang="cs-CZ" sz="2800" dirty="0" err="1">
                <a:latin typeface="Arial" panose="020B0604020202020204" pitchFamily="34" charset="0"/>
                <a:cs typeface="Arial" panose="020B0604020202020204" pitchFamily="34" charset="0"/>
              </a:rPr>
              <a:t>is</a:t>
            </a:r>
            <a:r>
              <a:rPr lang="cs-CZ" altLang="cs-CZ" sz="2800" dirty="0">
                <a:latin typeface="Arial" panose="020B0604020202020204" pitchFamily="34" charset="0"/>
                <a:cs typeface="Arial" panose="020B0604020202020204" pitchFamily="34" charset="0"/>
              </a:rPr>
              <a:t> </a:t>
            </a:r>
            <a:r>
              <a:rPr lang="cs-CZ" altLang="cs-CZ" sz="2800" dirty="0" err="1">
                <a:latin typeface="Arial" panose="020B0604020202020204" pitchFamily="34" charset="0"/>
                <a:cs typeface="Arial" panose="020B0604020202020204" pitchFamily="34" charset="0"/>
              </a:rPr>
              <a:t>ethnicity</a:t>
            </a:r>
            <a:r>
              <a:rPr lang="cs-CZ" altLang="cs-CZ" sz="2800" dirty="0">
                <a:latin typeface="Arial" panose="020B0604020202020204" pitchFamily="34" charset="0"/>
                <a:cs typeface="Arial" panose="020B0604020202020204" pitchFamily="34" charset="0"/>
              </a:rPr>
              <a:t> - </a:t>
            </a:r>
            <a:r>
              <a:rPr lang="cs-CZ" altLang="cs-CZ" sz="2800" dirty="0" err="1">
                <a:latin typeface="Arial" panose="020B0604020202020204" pitchFamily="34" charset="0"/>
                <a:cs typeface="Arial" panose="020B0604020202020204" pitchFamily="34" charset="0"/>
              </a:rPr>
              <a:t>definition</a:t>
            </a:r>
            <a:endParaRPr lang="cs-CZ" altLang="cs-CZ" sz="2800" dirty="0">
              <a:latin typeface="Arial" panose="020B0604020202020204" pitchFamily="34" charset="0"/>
              <a:cs typeface="Arial" panose="020B0604020202020204" pitchFamily="34" charset="0"/>
            </a:endParaRPr>
          </a:p>
          <a:p>
            <a:pPr eaLnBrk="1" hangingPunct="1">
              <a:buFont typeface="Wingdings 3" panose="05040102010807070707" pitchFamily="18" charset="2"/>
              <a:buNone/>
            </a:pPr>
            <a:r>
              <a:rPr lang="cs-CZ" altLang="cs-CZ" sz="2800" dirty="0">
                <a:latin typeface="Arial" panose="020B0604020202020204" pitchFamily="34" charset="0"/>
                <a:cs typeface="Arial" panose="020B0604020202020204" pitchFamily="34" charset="0"/>
              </a:rPr>
              <a:t>	</a:t>
            </a:r>
            <a:r>
              <a:rPr lang="cs-CZ" altLang="cs-CZ" sz="2800" dirty="0" err="1">
                <a:latin typeface="Arial" panose="020B0604020202020204" pitchFamily="34" charset="0"/>
                <a:cs typeface="Arial" panose="020B0604020202020204" pitchFamily="34" charset="0"/>
              </a:rPr>
              <a:t>Brief</a:t>
            </a:r>
            <a:r>
              <a:rPr lang="cs-CZ" altLang="cs-CZ" sz="2800" dirty="0">
                <a:latin typeface="Arial" panose="020B0604020202020204" pitchFamily="34" charset="0"/>
                <a:cs typeface="Arial" panose="020B0604020202020204" pitchFamily="34" charset="0"/>
              </a:rPr>
              <a:t> </a:t>
            </a:r>
            <a:r>
              <a:rPr lang="cs-CZ" altLang="cs-CZ" sz="2800" dirty="0" err="1">
                <a:latin typeface="Arial" panose="020B0604020202020204" pitchFamily="34" charset="0"/>
                <a:cs typeface="Arial" panose="020B0604020202020204" pitchFamily="34" charset="0"/>
              </a:rPr>
              <a:t>review</a:t>
            </a:r>
            <a:r>
              <a:rPr lang="cs-CZ" altLang="cs-CZ" sz="2800" dirty="0">
                <a:latin typeface="Arial" panose="020B0604020202020204" pitchFamily="34" charset="0"/>
                <a:cs typeface="Arial" panose="020B0604020202020204" pitchFamily="34" charset="0"/>
              </a:rPr>
              <a:t> </a:t>
            </a:r>
            <a:r>
              <a:rPr lang="cs-CZ" altLang="cs-CZ" sz="2800" dirty="0" err="1">
                <a:latin typeface="Arial" panose="020B0604020202020204" pitchFamily="34" charset="0"/>
                <a:cs typeface="Arial" panose="020B0604020202020204" pitchFamily="34" charset="0"/>
              </a:rPr>
              <a:t>of</a:t>
            </a:r>
            <a:r>
              <a:rPr lang="cs-CZ" altLang="cs-CZ" sz="2800" dirty="0">
                <a:latin typeface="Arial" panose="020B0604020202020204" pitchFamily="34" charset="0"/>
                <a:cs typeface="Arial" panose="020B0604020202020204" pitchFamily="34" charset="0"/>
              </a:rPr>
              <a:t> </a:t>
            </a:r>
            <a:r>
              <a:rPr lang="cs-CZ" altLang="cs-CZ" sz="2800" dirty="0" err="1">
                <a:latin typeface="Arial" panose="020B0604020202020204" pitchFamily="34" charset="0"/>
                <a:cs typeface="Arial" panose="020B0604020202020204" pitchFamily="34" charset="0"/>
              </a:rPr>
              <a:t>theoretical</a:t>
            </a:r>
            <a:r>
              <a:rPr lang="cs-CZ" altLang="cs-CZ" sz="2800" dirty="0">
                <a:latin typeface="Arial" panose="020B0604020202020204" pitchFamily="34" charset="0"/>
                <a:cs typeface="Arial" panose="020B0604020202020204" pitchFamily="34" charset="0"/>
              </a:rPr>
              <a:t> </a:t>
            </a:r>
            <a:r>
              <a:rPr lang="cs-CZ" altLang="cs-CZ" sz="2800" dirty="0" err="1">
                <a:latin typeface="Arial" panose="020B0604020202020204" pitchFamily="34" charset="0"/>
                <a:cs typeface="Arial" panose="020B0604020202020204" pitchFamily="34" charset="0"/>
              </a:rPr>
              <a:t>discussion</a:t>
            </a:r>
            <a:r>
              <a:rPr lang="cs-CZ" altLang="cs-CZ" sz="2800" dirty="0">
                <a:latin typeface="Arial" panose="020B0604020202020204" pitchFamily="34" charset="0"/>
                <a:cs typeface="Arial" panose="020B0604020202020204" pitchFamily="34" charset="0"/>
              </a:rPr>
              <a:t> on </a:t>
            </a:r>
            <a:r>
              <a:rPr lang="cs-CZ" altLang="cs-CZ" sz="2800" dirty="0" err="1">
                <a:latin typeface="Arial" panose="020B0604020202020204" pitchFamily="34" charset="0"/>
                <a:cs typeface="Arial" panose="020B0604020202020204" pitchFamily="34" charset="0"/>
              </a:rPr>
              <a:t>the</a:t>
            </a:r>
            <a:r>
              <a:rPr lang="cs-CZ" altLang="cs-CZ" sz="2800" dirty="0">
                <a:latin typeface="Arial" panose="020B0604020202020204" pitchFamily="34" charset="0"/>
                <a:cs typeface="Arial" panose="020B0604020202020204" pitchFamily="34" charset="0"/>
              </a:rPr>
              <a:t> </a:t>
            </a:r>
            <a:r>
              <a:rPr lang="cs-CZ" altLang="cs-CZ" sz="2800" dirty="0" err="1">
                <a:latin typeface="Arial" panose="020B0604020202020204" pitchFamily="34" charset="0"/>
                <a:cs typeface="Arial" panose="020B0604020202020204" pitchFamily="34" charset="0"/>
              </a:rPr>
              <a:t>topic</a:t>
            </a:r>
            <a:r>
              <a:rPr lang="cs-CZ" altLang="cs-CZ" sz="2800" dirty="0">
                <a:latin typeface="Arial" panose="020B0604020202020204" pitchFamily="34" charset="0"/>
                <a:cs typeface="Arial" panose="020B0604020202020204" pitchFamily="34" charset="0"/>
              </a:rPr>
              <a:t> </a:t>
            </a:r>
          </a:p>
          <a:p>
            <a:pPr eaLnBrk="1" hangingPunct="1">
              <a:buFont typeface="Wingdings 3" panose="05040102010807070707" pitchFamily="18" charset="2"/>
              <a:buNone/>
            </a:pPr>
            <a:r>
              <a:rPr lang="cs-CZ" altLang="cs-CZ" sz="2800" dirty="0">
                <a:latin typeface="Arial" panose="020B0604020202020204" pitchFamily="34" charset="0"/>
                <a:cs typeface="Arial" panose="020B0604020202020204" pitchFamily="34" charset="0"/>
              </a:rPr>
              <a:t>	</a:t>
            </a:r>
            <a:r>
              <a:rPr lang="cs-CZ" altLang="cs-CZ" sz="2800" dirty="0" err="1">
                <a:latin typeface="Arial" panose="020B0604020202020204" pitchFamily="34" charset="0"/>
                <a:cs typeface="Arial" panose="020B0604020202020204" pitchFamily="34" charset="0"/>
              </a:rPr>
              <a:t>Different</a:t>
            </a:r>
            <a:r>
              <a:rPr lang="cs-CZ" altLang="cs-CZ" sz="2800" dirty="0">
                <a:latin typeface="Arial" panose="020B0604020202020204" pitchFamily="34" charset="0"/>
                <a:cs typeface="Arial" panose="020B0604020202020204" pitchFamily="34" charset="0"/>
              </a:rPr>
              <a:t> </a:t>
            </a:r>
            <a:r>
              <a:rPr lang="cs-CZ" altLang="cs-CZ" sz="2800" dirty="0" err="1">
                <a:latin typeface="Arial" panose="020B0604020202020204" pitchFamily="34" charset="0"/>
                <a:cs typeface="Arial" panose="020B0604020202020204" pitchFamily="34" charset="0"/>
              </a:rPr>
              <a:t>groups</a:t>
            </a:r>
            <a:r>
              <a:rPr lang="cs-CZ" altLang="cs-CZ" sz="2800" dirty="0">
                <a:latin typeface="Arial" panose="020B0604020202020204" pitchFamily="34" charset="0"/>
                <a:cs typeface="Arial" panose="020B0604020202020204" pitchFamily="34" charset="0"/>
              </a:rPr>
              <a:t>, </a:t>
            </a:r>
            <a:r>
              <a:rPr lang="cs-CZ" altLang="cs-CZ" sz="2800" dirty="0" err="1">
                <a:latin typeface="Arial" panose="020B0604020202020204" pitchFamily="34" charset="0"/>
                <a:cs typeface="Arial" panose="020B0604020202020204" pitchFamily="34" charset="0"/>
              </a:rPr>
              <a:t>different</a:t>
            </a:r>
            <a:r>
              <a:rPr lang="cs-CZ" altLang="cs-CZ" sz="2800" dirty="0">
                <a:latin typeface="Arial" panose="020B0604020202020204" pitchFamily="34" charset="0"/>
                <a:cs typeface="Arial" panose="020B0604020202020204" pitchFamily="34" charset="0"/>
              </a:rPr>
              <a:t> </a:t>
            </a:r>
            <a:r>
              <a:rPr lang="cs-CZ" altLang="cs-CZ" sz="2800" dirty="0" err="1">
                <a:latin typeface="Arial" panose="020B0604020202020204" pitchFamily="34" charset="0"/>
                <a:cs typeface="Arial" panose="020B0604020202020204" pitchFamily="34" charset="0"/>
              </a:rPr>
              <a:t>situations</a:t>
            </a:r>
            <a:endParaRPr lang="cs-CZ" altLang="cs-CZ" sz="2800" dirty="0">
              <a:latin typeface="Arial" panose="020B0604020202020204" pitchFamily="34" charset="0"/>
              <a:cs typeface="Arial" panose="020B0604020202020204" pitchFamily="34" charset="0"/>
            </a:endParaRPr>
          </a:p>
          <a:p>
            <a:pPr eaLnBrk="1" hangingPunct="1">
              <a:buFont typeface="Wingdings 3" panose="05040102010807070707" pitchFamily="18" charset="2"/>
              <a:buNone/>
            </a:pPr>
            <a:r>
              <a:rPr lang="cs-CZ" altLang="cs-CZ" sz="2800" dirty="0">
                <a:latin typeface="Arial" panose="020B0604020202020204" pitchFamily="34" charset="0"/>
                <a:cs typeface="Arial" panose="020B0604020202020204" pitchFamily="34" charset="0"/>
              </a:rPr>
              <a:t>	</a:t>
            </a:r>
            <a:r>
              <a:rPr lang="cs-CZ" altLang="cs-CZ" sz="2800" dirty="0" err="1">
                <a:latin typeface="Arial" panose="020B0604020202020204" pitchFamily="34" charset="0"/>
                <a:cs typeface="Arial" panose="020B0604020202020204" pitchFamily="34" charset="0"/>
              </a:rPr>
              <a:t>Discussion</a:t>
            </a:r>
            <a:endParaRPr lang="cs-CZ" altLang="cs-CZ" sz="2800" dirty="0">
              <a:latin typeface="Arial" panose="020B0604020202020204" pitchFamily="34" charset="0"/>
              <a:cs typeface="Arial" panose="020B0604020202020204" pitchFamily="34" charset="0"/>
            </a:endParaRPr>
          </a:p>
          <a:p>
            <a:pPr eaLnBrk="1" hangingPunct="1">
              <a:buFont typeface="Wingdings 3" panose="05040102010807070707" pitchFamily="18" charset="2"/>
              <a:buNone/>
            </a:pPr>
            <a:endParaRPr lang="cs-CZ" altLang="cs-CZ" sz="2800" dirty="0">
              <a:latin typeface="Arial" panose="020B0604020202020204" pitchFamily="34" charset="0"/>
              <a:cs typeface="Arial" panose="020B0604020202020204" pitchFamily="34" charset="0"/>
            </a:endParaRPr>
          </a:p>
          <a:p>
            <a:pPr marL="0" indent="0" eaLnBrk="1" hangingPunct="1">
              <a:buNone/>
            </a:pPr>
            <a:endParaRPr lang="cs-CZ" altLang="cs-CZ"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p:txBody>
          <a:bodyPr/>
          <a:lstStyle/>
          <a:p>
            <a:r>
              <a:rPr lang="cs-CZ" altLang="cs-CZ"/>
              <a:t>For more empirical data</a:t>
            </a:r>
          </a:p>
        </p:txBody>
      </p:sp>
      <p:sp>
        <p:nvSpPr>
          <p:cNvPr id="24579" name="Zástupný symbol pro obsah 2"/>
          <p:cNvSpPr>
            <a:spLocks noGrp="1"/>
          </p:cNvSpPr>
          <p:nvPr>
            <p:ph sz="quarter" idx="1"/>
          </p:nvPr>
        </p:nvSpPr>
        <p:spPr>
          <a:xfrm>
            <a:off x="457200" y="1143000"/>
            <a:ext cx="8229600" cy="4937125"/>
          </a:xfrm>
        </p:spPr>
        <p:txBody>
          <a:bodyPr/>
          <a:lstStyle/>
          <a:p>
            <a:pPr>
              <a:defRPr/>
            </a:pPr>
            <a:endParaRPr lang="cs-CZ" altLang="cs-CZ" dirty="0"/>
          </a:p>
          <a:p>
            <a:pPr marL="0" indent="0">
              <a:buFont typeface="Wingdings 3" panose="05040102010807070707" pitchFamily="18" charset="2"/>
              <a:buNone/>
              <a:defRPr/>
            </a:pPr>
            <a:endParaRPr lang="cs-CZ" altLang="cs-CZ" dirty="0"/>
          </a:p>
          <a:p>
            <a:pPr>
              <a:defRPr/>
            </a:pPr>
            <a:r>
              <a:rPr lang="cs-CZ" dirty="0">
                <a:hlinkClick r:id="rId2"/>
              </a:rPr>
              <a:t>https://www.oecd.org/els/mig/Main-Indicators-of-Immigrant-Integration.pdf</a:t>
            </a:r>
            <a:endParaRPr lang="cs-CZ" dirty="0"/>
          </a:p>
          <a:p>
            <a:pPr>
              <a:defRPr/>
            </a:pPr>
            <a:endParaRPr lang="cs-CZ" alt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p:txBody>
          <a:bodyPr/>
          <a:lstStyle/>
          <a:p>
            <a:r>
              <a:rPr lang="cs-CZ" altLang="cs-CZ"/>
              <a:t>Ethnic disadvantages and socio-economic integration</a:t>
            </a:r>
          </a:p>
        </p:txBody>
      </p:sp>
      <p:sp>
        <p:nvSpPr>
          <p:cNvPr id="14339" name="Zástupný symbol pro obsah 2"/>
          <p:cNvSpPr>
            <a:spLocks noGrp="1"/>
          </p:cNvSpPr>
          <p:nvPr>
            <p:ph sz="quarter" idx="1"/>
          </p:nvPr>
        </p:nvSpPr>
        <p:spPr>
          <a:xfrm>
            <a:off x="457200" y="1219200"/>
            <a:ext cx="8229600" cy="4937125"/>
          </a:xfrm>
        </p:spPr>
        <p:txBody>
          <a:bodyPr/>
          <a:lstStyle/>
          <a:p>
            <a:pPr>
              <a:defRPr/>
            </a:pPr>
            <a:endParaRPr lang="cs-CZ" dirty="0"/>
          </a:p>
          <a:p>
            <a:pPr>
              <a:defRPr/>
            </a:pPr>
            <a:r>
              <a:rPr lang="cs-CZ" dirty="0" err="1"/>
              <a:t>Human</a:t>
            </a:r>
            <a:r>
              <a:rPr lang="cs-CZ" dirty="0"/>
              <a:t> </a:t>
            </a:r>
            <a:r>
              <a:rPr lang="cs-CZ" dirty="0" err="1"/>
              <a:t>capital</a:t>
            </a:r>
            <a:r>
              <a:rPr lang="cs-CZ" dirty="0"/>
              <a:t> </a:t>
            </a:r>
            <a:r>
              <a:rPr lang="cs-CZ" dirty="0" err="1"/>
              <a:t>theory</a:t>
            </a:r>
            <a:endParaRPr lang="cs-CZ" dirty="0"/>
          </a:p>
          <a:p>
            <a:pPr marL="0" indent="0">
              <a:buFont typeface="Wingdings 3" panose="05040102010807070707" pitchFamily="18" charset="2"/>
              <a:buNone/>
              <a:defRPr/>
            </a:pPr>
            <a:endParaRPr lang="cs-CZ" dirty="0"/>
          </a:p>
          <a:p>
            <a:pPr>
              <a:defRPr/>
            </a:pPr>
            <a:r>
              <a:rPr lang="cs-CZ" dirty="0" err="1"/>
              <a:t>Social</a:t>
            </a:r>
            <a:r>
              <a:rPr lang="cs-CZ" dirty="0"/>
              <a:t> </a:t>
            </a:r>
            <a:r>
              <a:rPr lang="cs-CZ" dirty="0" err="1"/>
              <a:t>capital</a:t>
            </a:r>
            <a:r>
              <a:rPr lang="cs-CZ" dirty="0"/>
              <a:t> </a:t>
            </a:r>
            <a:r>
              <a:rPr lang="cs-CZ" dirty="0" err="1"/>
              <a:t>theory</a:t>
            </a:r>
            <a:endParaRPr lang="cs-CZ" dirty="0"/>
          </a:p>
          <a:p>
            <a:pPr>
              <a:defRPr/>
            </a:pPr>
            <a:endParaRPr lang="cs-CZ" dirty="0"/>
          </a:p>
          <a:p>
            <a:pPr>
              <a:defRPr/>
            </a:pPr>
            <a:r>
              <a:rPr lang="cs-CZ" dirty="0" err="1"/>
              <a:t>Unfavourable</a:t>
            </a:r>
            <a:r>
              <a:rPr lang="cs-CZ" dirty="0"/>
              <a:t> </a:t>
            </a:r>
            <a:r>
              <a:rPr lang="cs-CZ" dirty="0" err="1"/>
              <a:t>attitudes</a:t>
            </a:r>
            <a:r>
              <a:rPr lang="cs-CZ" dirty="0"/>
              <a:t> (</a:t>
            </a:r>
            <a:r>
              <a:rPr lang="cs-CZ" dirty="0" err="1"/>
              <a:t>of</a:t>
            </a:r>
            <a:r>
              <a:rPr lang="cs-CZ" dirty="0"/>
              <a:t> </a:t>
            </a:r>
            <a:r>
              <a:rPr lang="cs-CZ" dirty="0" err="1"/>
              <a:t>employers</a:t>
            </a:r>
            <a:r>
              <a:rPr lang="cs-CZ" dirty="0"/>
              <a:t> </a:t>
            </a:r>
            <a:r>
              <a:rPr lang="cs-CZ" dirty="0" err="1"/>
              <a:t>or</a:t>
            </a:r>
            <a:r>
              <a:rPr lang="cs-CZ" dirty="0"/>
              <a:t> </a:t>
            </a:r>
            <a:r>
              <a:rPr lang="cs-CZ" dirty="0" err="1"/>
              <a:t>others</a:t>
            </a:r>
            <a:r>
              <a:rPr lang="cs-CZ" dirty="0"/>
              <a:t>)</a:t>
            </a:r>
          </a:p>
          <a:p>
            <a:pPr>
              <a:buFont typeface="Wingdings 3" panose="05040102010807070707" pitchFamily="18" charset="2"/>
              <a:buNone/>
              <a:defRPr/>
            </a:pPr>
            <a:endParaRPr lang="cs-CZ" dirty="0"/>
          </a:p>
          <a:p>
            <a:pPr>
              <a:defRPr/>
            </a:pPr>
            <a:r>
              <a:rPr lang="cs-CZ" dirty="0" err="1"/>
              <a:t>Theory</a:t>
            </a:r>
            <a:r>
              <a:rPr lang="cs-CZ" dirty="0"/>
              <a:t> </a:t>
            </a:r>
            <a:r>
              <a:rPr lang="cs-CZ" dirty="0" err="1"/>
              <a:t>of</a:t>
            </a:r>
            <a:r>
              <a:rPr lang="cs-CZ" dirty="0"/>
              <a:t> reference </a:t>
            </a:r>
            <a:r>
              <a:rPr lang="cs-CZ" dirty="0" err="1"/>
              <a:t>groups</a:t>
            </a:r>
            <a:r>
              <a:rPr lang="cs-CZ" dirty="0"/>
              <a:t> and </a:t>
            </a:r>
            <a:r>
              <a:rPr lang="cs-CZ" dirty="0" err="1"/>
              <a:t>acculturation</a:t>
            </a:r>
            <a:r>
              <a:rPr lang="cs-CZ" dirty="0"/>
              <a:t> </a:t>
            </a:r>
            <a:r>
              <a:rPr lang="cs-CZ" dirty="0" err="1"/>
              <a:t>processes</a:t>
            </a:r>
            <a:endParaRPr lang="cs-CZ" dirty="0"/>
          </a:p>
          <a:p>
            <a:pPr>
              <a:defRPr/>
            </a:pPr>
            <a:endParaRPr lang="cs-CZ" dirty="0"/>
          </a:p>
          <a:p>
            <a:pPr>
              <a:defRPr/>
            </a:pPr>
            <a:endParaRPr lang="cs-CZ" dirty="0"/>
          </a:p>
          <a:p>
            <a:pPr>
              <a:defRPr/>
            </a:pPr>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p:txBody>
          <a:bodyPr/>
          <a:lstStyle/>
          <a:p>
            <a:r>
              <a:rPr lang="cs-CZ" altLang="cs-CZ"/>
              <a:t>Human capital theory</a:t>
            </a:r>
            <a:br>
              <a:rPr lang="cs-CZ" altLang="cs-CZ"/>
            </a:br>
            <a:endParaRPr lang="cs-CZ" altLang="cs-CZ"/>
          </a:p>
        </p:txBody>
      </p:sp>
      <p:sp>
        <p:nvSpPr>
          <p:cNvPr id="3" name="Zástupný symbol pro obsah 2"/>
          <p:cNvSpPr>
            <a:spLocks noGrp="1"/>
          </p:cNvSpPr>
          <p:nvPr>
            <p:ph sz="quarter" idx="1"/>
          </p:nvPr>
        </p:nvSpPr>
        <p:spPr>
          <a:xfrm>
            <a:off x="457200" y="1219200"/>
            <a:ext cx="8229600" cy="4937125"/>
          </a:xfrm>
        </p:spPr>
        <p:txBody>
          <a:bodyPr/>
          <a:lstStyle/>
          <a:p>
            <a:pPr>
              <a:defRPr/>
            </a:pPr>
            <a:endParaRPr lang="cs-CZ" dirty="0"/>
          </a:p>
          <a:p>
            <a:pPr marL="0" indent="0">
              <a:buNone/>
              <a:defRPr/>
            </a:pPr>
            <a:r>
              <a:rPr lang="cs-CZ" dirty="0" err="1"/>
              <a:t>The</a:t>
            </a:r>
            <a:r>
              <a:rPr lang="cs-CZ" dirty="0"/>
              <a:t> relevance </a:t>
            </a:r>
            <a:r>
              <a:rPr lang="cs-CZ" dirty="0" err="1"/>
              <a:t>of</a:t>
            </a:r>
            <a:r>
              <a:rPr lang="cs-CZ" dirty="0"/>
              <a:t> </a:t>
            </a:r>
            <a:r>
              <a:rPr lang="cs-CZ" dirty="0" err="1"/>
              <a:t>education</a:t>
            </a:r>
            <a:r>
              <a:rPr lang="cs-CZ" dirty="0"/>
              <a:t>, </a:t>
            </a:r>
            <a:r>
              <a:rPr lang="cs-CZ" dirty="0" err="1"/>
              <a:t>skills</a:t>
            </a:r>
            <a:r>
              <a:rPr lang="cs-CZ" dirty="0"/>
              <a:t>, </a:t>
            </a:r>
            <a:r>
              <a:rPr lang="cs-CZ" dirty="0" err="1"/>
              <a:t>experiences</a:t>
            </a:r>
            <a:r>
              <a:rPr lang="cs-CZ" dirty="0"/>
              <a:t>, and </a:t>
            </a:r>
            <a:r>
              <a:rPr lang="cs-CZ" dirty="0" err="1"/>
              <a:t>language</a:t>
            </a:r>
            <a:r>
              <a:rPr lang="cs-CZ" dirty="0"/>
              <a:t> </a:t>
            </a:r>
            <a:r>
              <a:rPr lang="cs-CZ" dirty="0" err="1"/>
              <a:t>fluency</a:t>
            </a:r>
            <a:r>
              <a:rPr lang="cs-CZ" dirty="0"/>
              <a:t> </a:t>
            </a:r>
            <a:r>
              <a:rPr lang="cs-CZ" dirty="0" err="1"/>
              <a:t>for</a:t>
            </a:r>
            <a:r>
              <a:rPr lang="cs-CZ" dirty="0"/>
              <a:t> </a:t>
            </a:r>
            <a:r>
              <a:rPr lang="cs-CZ" dirty="0" err="1"/>
              <a:t>access</a:t>
            </a:r>
            <a:r>
              <a:rPr lang="cs-CZ" dirty="0"/>
              <a:t> to </a:t>
            </a:r>
            <a:r>
              <a:rPr lang="cs-CZ" dirty="0" err="1"/>
              <a:t>the</a:t>
            </a:r>
            <a:r>
              <a:rPr lang="cs-CZ" dirty="0"/>
              <a:t> </a:t>
            </a:r>
            <a:r>
              <a:rPr lang="cs-CZ" dirty="0" err="1"/>
              <a:t>labour</a:t>
            </a:r>
            <a:r>
              <a:rPr lang="cs-CZ" dirty="0"/>
              <a:t> market.</a:t>
            </a:r>
          </a:p>
          <a:p>
            <a:pPr marL="0" indent="0">
              <a:buNone/>
              <a:defRPr/>
            </a:pPr>
            <a:endParaRPr lang="cs-CZ" dirty="0"/>
          </a:p>
          <a:p>
            <a:pPr marL="634638" lvl="1" indent="-360000">
              <a:buClrTx/>
              <a:buSzPct val="100000"/>
              <a:buFont typeface="+mj-lt"/>
              <a:buAutoNum type="romanLcPeriod"/>
              <a:defRPr/>
            </a:pPr>
            <a:r>
              <a:rPr lang="cs-CZ" dirty="0" err="1">
                <a:solidFill>
                  <a:schemeClr val="tx1"/>
                </a:solidFill>
              </a:rPr>
              <a:t>Qualifications</a:t>
            </a:r>
            <a:r>
              <a:rPr lang="cs-CZ" dirty="0">
                <a:solidFill>
                  <a:schemeClr val="tx1"/>
                </a:solidFill>
              </a:rPr>
              <a:t> </a:t>
            </a:r>
            <a:r>
              <a:rPr lang="cs-CZ" dirty="0" err="1">
                <a:solidFill>
                  <a:schemeClr val="tx1"/>
                </a:solidFill>
              </a:rPr>
              <a:t>obtained</a:t>
            </a:r>
            <a:r>
              <a:rPr lang="cs-CZ" dirty="0">
                <a:solidFill>
                  <a:schemeClr val="tx1"/>
                </a:solidFill>
              </a:rPr>
              <a:t> in </a:t>
            </a:r>
            <a:r>
              <a:rPr lang="cs-CZ" dirty="0" err="1">
                <a:solidFill>
                  <a:schemeClr val="tx1"/>
                </a:solidFill>
              </a:rPr>
              <a:t>the</a:t>
            </a:r>
            <a:r>
              <a:rPr lang="cs-CZ" dirty="0">
                <a:solidFill>
                  <a:schemeClr val="tx1"/>
                </a:solidFill>
              </a:rPr>
              <a:t> </a:t>
            </a:r>
            <a:r>
              <a:rPr lang="cs-CZ" dirty="0" err="1">
                <a:solidFill>
                  <a:schemeClr val="tx1"/>
                </a:solidFill>
              </a:rPr>
              <a:t>receiving</a:t>
            </a:r>
            <a:r>
              <a:rPr lang="cs-CZ" dirty="0">
                <a:solidFill>
                  <a:schemeClr val="tx1"/>
                </a:solidFill>
              </a:rPr>
              <a:t> country are not </a:t>
            </a:r>
            <a:r>
              <a:rPr lang="cs-CZ" dirty="0" err="1">
                <a:solidFill>
                  <a:schemeClr val="tx1"/>
                </a:solidFill>
              </a:rPr>
              <a:t>recognised</a:t>
            </a:r>
            <a:r>
              <a:rPr lang="cs-CZ" dirty="0">
                <a:solidFill>
                  <a:schemeClr val="tx1"/>
                </a:solidFill>
              </a:rPr>
              <a:t> in </a:t>
            </a:r>
            <a:r>
              <a:rPr lang="cs-CZ" dirty="0" err="1">
                <a:solidFill>
                  <a:schemeClr val="tx1"/>
                </a:solidFill>
              </a:rPr>
              <a:t>the</a:t>
            </a:r>
            <a:r>
              <a:rPr lang="cs-CZ" dirty="0">
                <a:solidFill>
                  <a:schemeClr val="tx1"/>
                </a:solidFill>
              </a:rPr>
              <a:t> host society.</a:t>
            </a:r>
          </a:p>
          <a:p>
            <a:pPr marL="634638" lvl="1" indent="-360000">
              <a:buClrTx/>
              <a:buSzPct val="100000"/>
              <a:buFont typeface="+mj-lt"/>
              <a:buAutoNum type="romanLcPeriod"/>
              <a:defRPr/>
            </a:pPr>
            <a:r>
              <a:rPr lang="cs-CZ" dirty="0" err="1">
                <a:solidFill>
                  <a:schemeClr val="tx1"/>
                </a:solidFill>
              </a:rPr>
              <a:t>Immigrants</a:t>
            </a:r>
            <a:r>
              <a:rPr lang="cs-CZ" dirty="0">
                <a:solidFill>
                  <a:schemeClr val="tx1"/>
                </a:solidFill>
              </a:rPr>
              <a:t> </a:t>
            </a:r>
            <a:r>
              <a:rPr lang="cs-CZ" dirty="0" err="1">
                <a:solidFill>
                  <a:schemeClr val="tx1"/>
                </a:solidFill>
              </a:rPr>
              <a:t>from</a:t>
            </a:r>
            <a:r>
              <a:rPr lang="cs-CZ" dirty="0">
                <a:solidFill>
                  <a:schemeClr val="tx1"/>
                </a:solidFill>
              </a:rPr>
              <a:t> </a:t>
            </a:r>
            <a:r>
              <a:rPr lang="cs-CZ" dirty="0" err="1">
                <a:solidFill>
                  <a:schemeClr val="tx1"/>
                </a:solidFill>
              </a:rPr>
              <a:t>poor</a:t>
            </a:r>
            <a:r>
              <a:rPr lang="cs-CZ" dirty="0">
                <a:solidFill>
                  <a:schemeClr val="tx1"/>
                </a:solidFill>
              </a:rPr>
              <a:t> </a:t>
            </a:r>
            <a:r>
              <a:rPr lang="cs-CZ" dirty="0" err="1">
                <a:solidFill>
                  <a:schemeClr val="tx1"/>
                </a:solidFill>
              </a:rPr>
              <a:t>countries</a:t>
            </a:r>
            <a:r>
              <a:rPr lang="cs-CZ" dirty="0">
                <a:solidFill>
                  <a:schemeClr val="tx1"/>
                </a:solidFill>
              </a:rPr>
              <a:t> (</a:t>
            </a:r>
            <a:r>
              <a:rPr lang="cs-CZ" dirty="0" err="1">
                <a:solidFill>
                  <a:schemeClr val="tx1"/>
                </a:solidFill>
              </a:rPr>
              <a:t>low</a:t>
            </a:r>
            <a:r>
              <a:rPr lang="cs-CZ" dirty="0">
                <a:solidFill>
                  <a:schemeClr val="tx1"/>
                </a:solidFill>
              </a:rPr>
              <a:t> level </a:t>
            </a:r>
            <a:r>
              <a:rPr lang="cs-CZ" dirty="0" err="1">
                <a:solidFill>
                  <a:schemeClr val="tx1"/>
                </a:solidFill>
              </a:rPr>
              <a:t>of</a:t>
            </a:r>
            <a:r>
              <a:rPr lang="cs-CZ" dirty="0">
                <a:solidFill>
                  <a:schemeClr val="tx1"/>
                </a:solidFill>
              </a:rPr>
              <a:t> </a:t>
            </a:r>
            <a:r>
              <a:rPr lang="cs-CZ" dirty="0" err="1">
                <a:solidFill>
                  <a:schemeClr val="tx1"/>
                </a:solidFill>
              </a:rPr>
              <a:t>education</a:t>
            </a:r>
            <a:r>
              <a:rPr lang="cs-CZ" dirty="0">
                <a:solidFill>
                  <a:schemeClr val="tx1"/>
                </a:solidFill>
              </a:rPr>
              <a:t>, </a:t>
            </a:r>
            <a:r>
              <a:rPr lang="cs-CZ" dirty="0" err="1">
                <a:solidFill>
                  <a:schemeClr val="tx1"/>
                </a:solidFill>
              </a:rPr>
              <a:t>little</a:t>
            </a:r>
            <a:r>
              <a:rPr lang="cs-CZ" dirty="0">
                <a:solidFill>
                  <a:schemeClr val="tx1"/>
                </a:solidFill>
              </a:rPr>
              <a:t> </a:t>
            </a:r>
            <a:r>
              <a:rPr lang="cs-CZ" dirty="0" err="1">
                <a:solidFill>
                  <a:schemeClr val="tx1"/>
                </a:solidFill>
              </a:rPr>
              <a:t>language</a:t>
            </a:r>
            <a:r>
              <a:rPr lang="cs-CZ" dirty="0">
                <a:solidFill>
                  <a:schemeClr val="tx1"/>
                </a:solidFill>
              </a:rPr>
              <a:t> </a:t>
            </a:r>
            <a:r>
              <a:rPr lang="cs-CZ" dirty="0" err="1">
                <a:solidFill>
                  <a:schemeClr val="tx1"/>
                </a:solidFill>
              </a:rPr>
              <a:t>skills</a:t>
            </a:r>
            <a:r>
              <a:rPr lang="cs-CZ" dirty="0">
                <a:solidFill>
                  <a:schemeClr val="tx1"/>
                </a:solidFill>
              </a:rPr>
              <a:t>) </a:t>
            </a:r>
            <a:r>
              <a:rPr lang="cs-CZ" dirty="0" err="1">
                <a:solidFill>
                  <a:schemeClr val="tx1"/>
                </a:solidFill>
              </a:rPr>
              <a:t>may</a:t>
            </a:r>
            <a:r>
              <a:rPr lang="cs-CZ" dirty="0">
                <a:solidFill>
                  <a:schemeClr val="tx1"/>
                </a:solidFill>
              </a:rPr>
              <a:t> </a:t>
            </a:r>
            <a:r>
              <a:rPr lang="cs-CZ" dirty="0" err="1">
                <a:solidFill>
                  <a:schemeClr val="tx1"/>
                </a:solidFill>
              </a:rPr>
              <a:t>remain</a:t>
            </a:r>
            <a:r>
              <a:rPr lang="cs-CZ" dirty="0">
                <a:solidFill>
                  <a:schemeClr val="tx1"/>
                </a:solidFill>
              </a:rPr>
              <a:t> </a:t>
            </a:r>
            <a:r>
              <a:rPr lang="cs-CZ" dirty="0" err="1">
                <a:solidFill>
                  <a:schemeClr val="tx1"/>
                </a:solidFill>
              </a:rPr>
              <a:t>vulnerable</a:t>
            </a:r>
            <a:r>
              <a:rPr lang="cs-CZ" dirty="0">
                <a:solidFill>
                  <a:schemeClr val="tx1"/>
                </a:solidFill>
              </a:rPr>
              <a:t>.</a:t>
            </a:r>
          </a:p>
          <a:p>
            <a:pPr>
              <a:defRPr/>
            </a:pPr>
            <a:endParaRPr lang="cs-CZ" dirty="0"/>
          </a:p>
          <a:p>
            <a:pPr marL="0" indent="0">
              <a:buFont typeface="Wingdings 3" panose="05040102010807070707" pitchFamily="18" charset="2"/>
              <a:buNone/>
              <a:defRPr/>
            </a:pPr>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a:spLocks noGrp="1"/>
          </p:cNvSpPr>
          <p:nvPr>
            <p:ph type="title"/>
          </p:nvPr>
        </p:nvSpPr>
        <p:spPr>
          <a:xfrm>
            <a:off x="395288" y="620713"/>
            <a:ext cx="8229600" cy="990600"/>
          </a:xfrm>
        </p:spPr>
        <p:txBody>
          <a:bodyPr/>
          <a:lstStyle/>
          <a:p>
            <a:br>
              <a:rPr lang="cs-CZ" altLang="cs-CZ"/>
            </a:br>
            <a:br>
              <a:rPr lang="cs-CZ" altLang="cs-CZ"/>
            </a:br>
            <a:br>
              <a:rPr lang="cs-CZ" altLang="cs-CZ"/>
            </a:br>
            <a:r>
              <a:rPr lang="cs-CZ" altLang="cs-CZ"/>
              <a:t>Social capital theory (incl. t</a:t>
            </a:r>
            <a:r>
              <a:rPr lang="en-US" altLang="cs-CZ"/>
              <a:t>he </a:t>
            </a:r>
            <a:r>
              <a:rPr lang="cs-CZ" altLang="cs-CZ"/>
              <a:t>“</a:t>
            </a:r>
            <a:r>
              <a:rPr lang="en-US" altLang="cs-CZ"/>
              <a:t>Strength of Weak Ties</a:t>
            </a:r>
            <a:r>
              <a:rPr lang="cs-CZ" altLang="cs-CZ"/>
              <a:t>“)</a:t>
            </a:r>
            <a:r>
              <a:rPr lang="en-US" altLang="cs-CZ"/>
              <a:t> </a:t>
            </a:r>
            <a:br>
              <a:rPr lang="cs-CZ" altLang="cs-CZ"/>
            </a:br>
            <a:endParaRPr lang="cs-CZ" altLang="cs-CZ"/>
          </a:p>
        </p:txBody>
      </p:sp>
      <p:sp>
        <p:nvSpPr>
          <p:cNvPr id="3" name="Zástupný symbol pro obsah 2"/>
          <p:cNvSpPr>
            <a:spLocks noGrp="1"/>
          </p:cNvSpPr>
          <p:nvPr>
            <p:ph sz="quarter" idx="1"/>
          </p:nvPr>
        </p:nvSpPr>
        <p:spPr>
          <a:xfrm>
            <a:off x="457200" y="1219200"/>
            <a:ext cx="8229600" cy="4937125"/>
          </a:xfrm>
        </p:spPr>
        <p:txBody>
          <a:bodyPr/>
          <a:lstStyle/>
          <a:p>
            <a:pPr>
              <a:buFont typeface="Wingdings 3" panose="05040102010807070707" pitchFamily="18" charset="2"/>
              <a:buNone/>
              <a:defRPr/>
            </a:pPr>
            <a:r>
              <a:rPr lang="cs-CZ" dirty="0" err="1"/>
              <a:t>see</a:t>
            </a:r>
            <a:r>
              <a:rPr lang="cs-CZ" dirty="0"/>
              <a:t> </a:t>
            </a:r>
            <a:r>
              <a:rPr lang="cs-CZ" dirty="0" err="1"/>
              <a:t>Bourdieu</a:t>
            </a:r>
            <a:r>
              <a:rPr lang="cs-CZ" dirty="0"/>
              <a:t>, </a:t>
            </a:r>
            <a:r>
              <a:rPr lang="cs-CZ" dirty="0" err="1"/>
              <a:t>Granovetter</a:t>
            </a:r>
            <a:endParaRPr lang="cs-CZ" dirty="0"/>
          </a:p>
          <a:p>
            <a:pPr>
              <a:buFont typeface="Wingdings 3" panose="05040102010807070707" pitchFamily="18" charset="2"/>
              <a:buNone/>
              <a:defRPr/>
            </a:pPr>
            <a:endParaRPr lang="cs-CZ" dirty="0"/>
          </a:p>
          <a:p>
            <a:pPr>
              <a:defRPr/>
            </a:pPr>
            <a:r>
              <a:rPr lang="cs-CZ" dirty="0" err="1"/>
              <a:t>Greater</a:t>
            </a:r>
            <a:r>
              <a:rPr lang="cs-CZ" dirty="0"/>
              <a:t> </a:t>
            </a:r>
            <a:r>
              <a:rPr lang="cs-CZ" dirty="0" err="1"/>
              <a:t>emphasis</a:t>
            </a:r>
            <a:r>
              <a:rPr lang="cs-CZ" dirty="0"/>
              <a:t> on </a:t>
            </a:r>
            <a:r>
              <a:rPr lang="cs-CZ" dirty="0" err="1"/>
              <a:t>the</a:t>
            </a:r>
            <a:r>
              <a:rPr lang="cs-CZ" dirty="0"/>
              <a:t> </a:t>
            </a:r>
            <a:r>
              <a:rPr lang="cs-CZ" dirty="0" err="1"/>
              <a:t>resources</a:t>
            </a:r>
            <a:r>
              <a:rPr lang="cs-CZ" dirty="0"/>
              <a:t> </a:t>
            </a:r>
            <a:r>
              <a:rPr lang="cs-CZ" dirty="0" err="1"/>
              <a:t>embedded</a:t>
            </a:r>
            <a:r>
              <a:rPr lang="cs-CZ" dirty="0"/>
              <a:t> in </a:t>
            </a:r>
            <a:r>
              <a:rPr lang="cs-CZ" dirty="0" err="1"/>
              <a:t>social</a:t>
            </a:r>
            <a:r>
              <a:rPr lang="cs-CZ" dirty="0"/>
              <a:t> relations and </a:t>
            </a:r>
            <a:r>
              <a:rPr lang="cs-CZ" dirty="0" err="1"/>
              <a:t>community</a:t>
            </a:r>
            <a:r>
              <a:rPr lang="cs-CZ" dirty="0"/>
              <a:t> </a:t>
            </a:r>
            <a:r>
              <a:rPr lang="cs-CZ" dirty="0" err="1"/>
              <a:t>structure</a:t>
            </a:r>
            <a:r>
              <a:rPr lang="cs-CZ" dirty="0"/>
              <a:t>.</a:t>
            </a:r>
          </a:p>
          <a:p>
            <a:pPr>
              <a:defRPr/>
            </a:pPr>
            <a:r>
              <a:rPr lang="cs-CZ" dirty="0" err="1"/>
              <a:t>Immigrants</a:t>
            </a:r>
            <a:r>
              <a:rPr lang="cs-CZ" dirty="0"/>
              <a:t>/</a:t>
            </a:r>
            <a:r>
              <a:rPr lang="cs-CZ" dirty="0" err="1"/>
              <a:t>ethnic</a:t>
            </a:r>
            <a:r>
              <a:rPr lang="cs-CZ" dirty="0"/>
              <a:t> </a:t>
            </a:r>
            <a:r>
              <a:rPr lang="cs-CZ" dirty="0" err="1"/>
              <a:t>groups</a:t>
            </a:r>
            <a:r>
              <a:rPr lang="cs-CZ" dirty="0"/>
              <a:t> </a:t>
            </a:r>
            <a:r>
              <a:rPr lang="cs-CZ" dirty="0" err="1"/>
              <a:t>tend</a:t>
            </a:r>
            <a:r>
              <a:rPr lang="cs-CZ" dirty="0"/>
              <a:t> to </a:t>
            </a:r>
            <a:r>
              <a:rPr lang="cs-CZ" dirty="0" err="1"/>
              <a:t>have</a:t>
            </a:r>
            <a:r>
              <a:rPr lang="cs-CZ" dirty="0"/>
              <a:t> a </a:t>
            </a:r>
            <a:r>
              <a:rPr lang="cs-CZ" dirty="0" err="1"/>
              <a:t>rather</a:t>
            </a:r>
            <a:r>
              <a:rPr lang="cs-CZ" dirty="0"/>
              <a:t> </a:t>
            </a:r>
            <a:r>
              <a:rPr lang="cs-CZ" dirty="0" err="1"/>
              <a:t>restricted</a:t>
            </a:r>
            <a:r>
              <a:rPr lang="cs-CZ" dirty="0"/>
              <a:t> </a:t>
            </a:r>
            <a:r>
              <a:rPr lang="cs-CZ" dirty="0" err="1"/>
              <a:t>social</a:t>
            </a:r>
            <a:r>
              <a:rPr lang="cs-CZ" dirty="0"/>
              <a:t> </a:t>
            </a:r>
            <a:r>
              <a:rPr lang="cs-CZ" dirty="0" err="1"/>
              <a:t>circle</a:t>
            </a:r>
            <a:r>
              <a:rPr lang="cs-CZ" dirty="0"/>
              <a:t> </a:t>
            </a:r>
            <a:r>
              <a:rPr lang="cs-CZ" dirty="0" err="1"/>
              <a:t>of</a:t>
            </a:r>
            <a:r>
              <a:rPr lang="cs-CZ" dirty="0"/>
              <a:t> co-</a:t>
            </a:r>
            <a:r>
              <a:rPr lang="cs-CZ" dirty="0" err="1"/>
              <a:t>ethnics</a:t>
            </a:r>
            <a:r>
              <a:rPr lang="cs-CZ" dirty="0"/>
              <a:t> in </a:t>
            </a:r>
            <a:r>
              <a:rPr lang="cs-CZ" dirty="0" err="1"/>
              <a:t>the</a:t>
            </a:r>
            <a:r>
              <a:rPr lang="cs-CZ" dirty="0"/>
              <a:t> </a:t>
            </a:r>
            <a:r>
              <a:rPr lang="cs-CZ" dirty="0" err="1"/>
              <a:t>same</a:t>
            </a:r>
            <a:r>
              <a:rPr lang="cs-CZ" dirty="0"/>
              <a:t> </a:t>
            </a:r>
            <a:r>
              <a:rPr lang="cs-CZ" dirty="0" err="1"/>
              <a:t>position</a:t>
            </a:r>
            <a:r>
              <a:rPr lang="cs-CZ" dirty="0"/>
              <a:t> („</a:t>
            </a:r>
            <a:r>
              <a:rPr lang="cs-CZ" dirty="0" err="1"/>
              <a:t>ethnic</a:t>
            </a:r>
            <a:r>
              <a:rPr lang="cs-CZ" dirty="0"/>
              <a:t> </a:t>
            </a:r>
            <a:r>
              <a:rPr lang="cs-CZ" dirty="0" err="1"/>
              <a:t>capital</a:t>
            </a:r>
            <a:r>
              <a:rPr lang="cs-CZ" dirty="0"/>
              <a:t>“).</a:t>
            </a:r>
          </a:p>
          <a:p>
            <a:pPr>
              <a:defRPr/>
            </a:pPr>
            <a:r>
              <a:rPr lang="en-US" dirty="0"/>
              <a:t>Not having effective job-search networks</a:t>
            </a:r>
            <a:r>
              <a:rPr lang="cs-CZ" dirty="0"/>
              <a:t>.</a:t>
            </a:r>
            <a:r>
              <a:rPr lang="en-US" dirty="0"/>
              <a:t> </a:t>
            </a:r>
            <a:endParaRPr lang="cs-CZ" dirty="0"/>
          </a:p>
          <a:p>
            <a:pPr marL="0" indent="0">
              <a:buNone/>
              <a:defRPr/>
            </a:pPr>
            <a:endParaRPr lang="cs-CZ" dirty="0"/>
          </a:p>
          <a:p>
            <a:pPr marL="0" indent="0">
              <a:buNone/>
              <a:defRPr/>
            </a:pPr>
            <a:r>
              <a:rPr lang="cs-CZ" sz="2000" dirty="0" err="1"/>
              <a:t>For</a:t>
            </a:r>
            <a:r>
              <a:rPr lang="cs-CZ" sz="2000" dirty="0"/>
              <a:t> </a:t>
            </a:r>
            <a:r>
              <a:rPr lang="cs-CZ" sz="2000" dirty="0" err="1"/>
              <a:t>further</a:t>
            </a:r>
            <a:r>
              <a:rPr lang="cs-CZ" sz="2000" dirty="0"/>
              <a:t>: </a:t>
            </a:r>
            <a:r>
              <a:rPr lang="en-US" sz="2000" dirty="0" err="1"/>
              <a:t>Maani</a:t>
            </a:r>
            <a:r>
              <a:rPr lang="en-US" sz="2000" dirty="0"/>
              <a:t>, S. </a:t>
            </a:r>
            <a:r>
              <a:rPr lang="cs-CZ" sz="2000" dirty="0"/>
              <a:t>„</a:t>
            </a:r>
            <a:r>
              <a:rPr lang="en-US" sz="2000" dirty="0"/>
              <a:t>Ethnic networks and location choice of immigrants</a:t>
            </a:r>
            <a:r>
              <a:rPr lang="cs-CZ" sz="2000" dirty="0"/>
              <a:t>“</a:t>
            </a:r>
            <a:r>
              <a:rPr lang="en-US" sz="2000" dirty="0"/>
              <a:t>. IZA World of Labor</a:t>
            </a:r>
            <a:r>
              <a:rPr lang="cs-CZ" sz="2000" dirty="0"/>
              <a:t>,</a:t>
            </a:r>
            <a:r>
              <a:rPr lang="en-US" sz="2000" dirty="0"/>
              <a:t> 2016: 284</a:t>
            </a:r>
            <a:r>
              <a:rPr lang="cs-CZ" sz="2000" dirty="0"/>
              <a:t>.</a:t>
            </a:r>
            <a:r>
              <a:rPr lang="en-US" sz="2000" dirty="0"/>
              <a:t> </a:t>
            </a:r>
            <a:r>
              <a:rPr lang="en-US" sz="2000" dirty="0" err="1"/>
              <a:t>doi</a:t>
            </a:r>
            <a:r>
              <a:rPr lang="en-US" sz="2000" dirty="0"/>
              <a:t>: 10.15185/izawol.284</a:t>
            </a:r>
            <a:endParaRPr lang="cs-CZ"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p:cNvSpPr>
            <a:spLocks noGrp="1"/>
          </p:cNvSpPr>
          <p:nvPr>
            <p:ph type="title"/>
          </p:nvPr>
        </p:nvSpPr>
        <p:spPr>
          <a:xfrm>
            <a:off x="468313" y="333375"/>
            <a:ext cx="8229600" cy="990600"/>
          </a:xfrm>
        </p:spPr>
        <p:txBody>
          <a:bodyPr/>
          <a:lstStyle/>
          <a:p>
            <a:br>
              <a:rPr lang="cs-CZ" altLang="cs-CZ"/>
            </a:br>
            <a:r>
              <a:rPr lang="cs-CZ" altLang="cs-CZ"/>
              <a:t>Unfavourable attitudes of employers</a:t>
            </a:r>
            <a:br>
              <a:rPr lang="cs-CZ" altLang="cs-CZ"/>
            </a:br>
            <a:endParaRPr lang="cs-CZ" altLang="cs-CZ"/>
          </a:p>
        </p:txBody>
      </p:sp>
      <p:sp>
        <p:nvSpPr>
          <p:cNvPr id="33795" name="Zástupný symbol pro obsah 2"/>
          <p:cNvSpPr>
            <a:spLocks noGrp="1"/>
          </p:cNvSpPr>
          <p:nvPr>
            <p:ph sz="quarter" idx="1"/>
          </p:nvPr>
        </p:nvSpPr>
        <p:spPr>
          <a:xfrm>
            <a:off x="457200" y="1219200"/>
            <a:ext cx="8229600" cy="4937125"/>
          </a:xfrm>
        </p:spPr>
        <p:txBody>
          <a:bodyPr/>
          <a:lstStyle/>
          <a:p>
            <a:endParaRPr lang="cs-CZ" altLang="cs-CZ" dirty="0"/>
          </a:p>
          <a:p>
            <a:r>
              <a:rPr lang="cs-CZ" altLang="cs-CZ" dirty="0" err="1"/>
              <a:t>Statistical</a:t>
            </a:r>
            <a:r>
              <a:rPr lang="cs-CZ" altLang="cs-CZ" dirty="0"/>
              <a:t> </a:t>
            </a:r>
            <a:r>
              <a:rPr lang="cs-CZ" altLang="cs-CZ" dirty="0" err="1"/>
              <a:t>discrimination</a:t>
            </a:r>
            <a:r>
              <a:rPr lang="cs-CZ" altLang="cs-CZ" dirty="0"/>
              <a:t> </a:t>
            </a:r>
          </a:p>
          <a:p>
            <a:pPr marL="0" indent="0">
              <a:buNone/>
            </a:pPr>
            <a:r>
              <a:rPr lang="cs-CZ" dirty="0"/>
              <a:t>	</a:t>
            </a:r>
            <a:r>
              <a:rPr lang="cs-CZ" i="1" dirty="0" err="1"/>
              <a:t>please</a:t>
            </a:r>
            <a:r>
              <a:rPr lang="cs-CZ" i="1" dirty="0"/>
              <a:t> </a:t>
            </a:r>
            <a:r>
              <a:rPr lang="cs-CZ" i="1" dirty="0" err="1"/>
              <a:t>watch</a:t>
            </a:r>
            <a:r>
              <a:rPr lang="cs-CZ" i="1" dirty="0"/>
              <a:t> </a:t>
            </a:r>
            <a:r>
              <a:rPr lang="cs-CZ" i="1" dirty="0" err="1"/>
              <a:t>this</a:t>
            </a:r>
            <a:r>
              <a:rPr lang="cs-CZ" i="1" dirty="0"/>
              <a:t> </a:t>
            </a:r>
            <a:r>
              <a:rPr lang="cs-CZ" i="1" dirty="0" err="1"/>
              <a:t>short</a:t>
            </a:r>
            <a:r>
              <a:rPr lang="cs-CZ" i="1" dirty="0"/>
              <a:t> video: </a:t>
            </a:r>
            <a:endParaRPr lang="cs-CZ" altLang="cs-CZ" i="1" dirty="0"/>
          </a:p>
          <a:p>
            <a:pPr marL="0" indent="0">
              <a:buNone/>
            </a:pPr>
            <a:r>
              <a:rPr lang="cs-CZ" altLang="cs-CZ" dirty="0"/>
              <a:t>	</a:t>
            </a:r>
            <a:r>
              <a:rPr lang="cs-CZ" altLang="cs-CZ" dirty="0">
                <a:hlinkClick r:id="rId3"/>
              </a:rPr>
              <a:t>https://www.youtube.com/watch?v=2E9HYDPXCgQ</a:t>
            </a:r>
            <a:endParaRPr lang="cs-CZ" altLang="cs-CZ" dirty="0"/>
          </a:p>
          <a:p>
            <a:pPr marL="0" indent="0">
              <a:buNone/>
            </a:pPr>
            <a:endParaRPr lang="cs-CZ" altLang="cs-CZ" dirty="0"/>
          </a:p>
          <a:p>
            <a:r>
              <a:rPr lang="cs-CZ" altLang="cs-CZ" dirty="0"/>
              <a:t>Direct </a:t>
            </a:r>
            <a:r>
              <a:rPr lang="cs-CZ" altLang="cs-CZ" dirty="0" err="1"/>
              <a:t>disrimination</a:t>
            </a:r>
            <a:endParaRPr lang="cs-CZ" altLang="cs-CZ" dirty="0"/>
          </a:p>
          <a:p>
            <a:endParaRPr lang="cs-CZ" altLang="cs-CZ" dirty="0"/>
          </a:p>
          <a:p>
            <a:r>
              <a:rPr lang="cs-CZ" altLang="cs-CZ" dirty="0" err="1"/>
              <a:t>Indirect</a:t>
            </a:r>
            <a:r>
              <a:rPr lang="cs-CZ" altLang="cs-CZ" dirty="0"/>
              <a:t> </a:t>
            </a:r>
            <a:r>
              <a:rPr lang="cs-CZ" altLang="cs-CZ" dirty="0" err="1"/>
              <a:t>discrimination</a:t>
            </a:r>
            <a:endParaRPr lang="cs-CZ" altLang="cs-CZ" dirty="0"/>
          </a:p>
          <a:p>
            <a:endParaRPr lang="cs-CZ" altLang="cs-CZ" dirty="0"/>
          </a:p>
          <a:p>
            <a:pPr>
              <a:buFont typeface="Wingdings 3" panose="05040102010807070707" pitchFamily="18" charset="2"/>
              <a:buNone/>
            </a:pPr>
            <a:r>
              <a:rPr lang="cs-CZ" altLang="cs-CZ" dirty="0" err="1"/>
              <a:t>For</a:t>
            </a:r>
            <a:r>
              <a:rPr lang="cs-CZ" altLang="cs-CZ" dirty="0"/>
              <a:t> evidence </a:t>
            </a:r>
            <a:r>
              <a:rPr lang="cs-CZ" altLang="cs-CZ" dirty="0" err="1"/>
              <a:t>see</a:t>
            </a:r>
            <a:r>
              <a:rPr lang="cs-CZ" altLang="cs-CZ" dirty="0"/>
              <a:t> </a:t>
            </a:r>
            <a:r>
              <a:rPr lang="cs-CZ" altLang="cs-CZ" dirty="0" err="1"/>
              <a:t>the</a:t>
            </a:r>
            <a:r>
              <a:rPr lang="cs-CZ" altLang="cs-CZ" dirty="0"/>
              <a:t> </a:t>
            </a:r>
            <a:r>
              <a:rPr lang="en-US" altLang="cs-CZ" dirty="0"/>
              <a:t>OECD </a:t>
            </a:r>
            <a:r>
              <a:rPr lang="cs-CZ" altLang="cs-CZ" dirty="0"/>
              <a:t>link </a:t>
            </a:r>
            <a:r>
              <a:rPr lang="cs-CZ" altLang="cs-CZ" dirty="0">
                <a:solidFill>
                  <a:srgbClr val="0070C0"/>
                </a:solidFill>
                <a:latin typeface="Calibri" panose="020F0502020204030204" pitchFamily="34" charset="0"/>
                <a:cs typeface="Calibri" panose="020F0502020204030204" pitchFamily="34" charset="0"/>
              </a:rPr>
              <a:t>↑</a:t>
            </a:r>
            <a:r>
              <a:rPr lang="en-US" altLang="cs-CZ" dirty="0"/>
              <a:t> (</a:t>
            </a:r>
            <a:r>
              <a:rPr lang="cs-CZ" altLang="cs-CZ" i="1" dirty="0" err="1"/>
              <a:t>Main</a:t>
            </a:r>
            <a:r>
              <a:rPr lang="cs-CZ" altLang="cs-CZ" dirty="0"/>
              <a:t> </a:t>
            </a:r>
            <a:r>
              <a:rPr lang="en-US" altLang="cs-CZ" i="1" dirty="0"/>
              <a:t>Indicators of Immigrant Integration</a:t>
            </a:r>
            <a:r>
              <a:rPr lang="cs-CZ" altLang="cs-CZ" i="1" dirty="0"/>
              <a:t>, </a:t>
            </a:r>
            <a:r>
              <a:rPr lang="cs-CZ" altLang="cs-CZ" dirty="0"/>
              <a:t>part</a:t>
            </a:r>
            <a:r>
              <a:rPr lang="cs-CZ" altLang="cs-CZ" i="1" dirty="0"/>
              <a:t> </a:t>
            </a:r>
            <a:r>
              <a:rPr lang="cs-CZ" altLang="cs-CZ" i="1" dirty="0" err="1"/>
              <a:t>Social</a:t>
            </a:r>
            <a:r>
              <a:rPr lang="cs-CZ" altLang="cs-CZ" i="1" dirty="0"/>
              <a:t> </a:t>
            </a:r>
            <a:r>
              <a:rPr lang="cs-CZ" altLang="cs-CZ" i="1" dirty="0" err="1"/>
              <a:t>Inclusion</a:t>
            </a:r>
            <a:r>
              <a:rPr lang="cs-CZ" altLang="cs-CZ" i="1" dirty="0"/>
              <a:t>,</a:t>
            </a:r>
            <a:r>
              <a:rPr lang="en-US" altLang="cs-CZ" dirty="0"/>
              <a:t> 201</a:t>
            </a:r>
            <a:r>
              <a:rPr lang="cs-CZ" altLang="cs-CZ" dirty="0"/>
              <a:t>8:22-23</a:t>
            </a:r>
            <a:r>
              <a:rPr lang="en-US" altLang="cs-CZ" dirty="0"/>
              <a:t>) </a:t>
            </a:r>
            <a:endParaRPr lang="cs-CZ" altLang="cs-CZ" dirty="0"/>
          </a:p>
          <a:p>
            <a:endParaRPr lang="cs-CZ" altLang="cs-CZ" dirty="0"/>
          </a:p>
          <a:p>
            <a:endParaRPr lang="cs-CZ" alt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a:xfrm>
            <a:off x="441325" y="723900"/>
            <a:ext cx="8229600" cy="990600"/>
          </a:xfrm>
        </p:spPr>
        <p:txBody>
          <a:bodyPr/>
          <a:lstStyle/>
          <a:p>
            <a:br>
              <a:rPr lang="cs-CZ" altLang="cs-CZ" dirty="0"/>
            </a:br>
            <a:br>
              <a:rPr lang="cs-CZ" altLang="cs-CZ" dirty="0"/>
            </a:br>
            <a:br>
              <a:rPr lang="cs-CZ" altLang="cs-CZ" dirty="0"/>
            </a:br>
            <a:br>
              <a:rPr lang="cs-CZ" altLang="cs-CZ" dirty="0"/>
            </a:br>
            <a:r>
              <a:rPr lang="cs-CZ" altLang="cs-CZ" dirty="0" err="1"/>
              <a:t>Theory</a:t>
            </a:r>
            <a:r>
              <a:rPr lang="cs-CZ" altLang="cs-CZ" dirty="0"/>
              <a:t> </a:t>
            </a:r>
            <a:r>
              <a:rPr lang="cs-CZ" altLang="cs-CZ" dirty="0" err="1"/>
              <a:t>of</a:t>
            </a:r>
            <a:r>
              <a:rPr lang="cs-CZ" altLang="cs-CZ" dirty="0"/>
              <a:t> reference </a:t>
            </a:r>
            <a:r>
              <a:rPr lang="cs-CZ" altLang="cs-CZ" dirty="0" err="1"/>
              <a:t>groups</a:t>
            </a:r>
            <a:r>
              <a:rPr lang="cs-CZ" altLang="cs-CZ" dirty="0"/>
              <a:t> and </a:t>
            </a:r>
            <a:r>
              <a:rPr lang="cs-CZ" altLang="cs-CZ" dirty="0" err="1"/>
              <a:t>acculturation</a:t>
            </a:r>
            <a:r>
              <a:rPr lang="cs-CZ" altLang="cs-CZ" dirty="0"/>
              <a:t>/</a:t>
            </a:r>
            <a:r>
              <a:rPr lang="cs-CZ" altLang="cs-CZ" dirty="0" err="1"/>
              <a:t>assimilation</a:t>
            </a:r>
            <a:r>
              <a:rPr lang="cs-CZ" altLang="cs-CZ" dirty="0"/>
              <a:t> </a:t>
            </a:r>
            <a:r>
              <a:rPr lang="cs-CZ" altLang="cs-CZ" dirty="0" err="1"/>
              <a:t>processes</a:t>
            </a:r>
            <a:br>
              <a:rPr lang="cs-CZ" altLang="cs-CZ" dirty="0"/>
            </a:br>
            <a:endParaRPr lang="cs-CZ" altLang="cs-CZ" dirty="0"/>
          </a:p>
        </p:txBody>
      </p:sp>
      <p:sp>
        <p:nvSpPr>
          <p:cNvPr id="3" name="Zástupný symbol pro obsah 2"/>
          <p:cNvSpPr>
            <a:spLocks noGrp="1"/>
          </p:cNvSpPr>
          <p:nvPr>
            <p:ph sz="quarter" idx="1"/>
          </p:nvPr>
        </p:nvSpPr>
        <p:spPr>
          <a:xfrm>
            <a:off x="457200" y="1219200"/>
            <a:ext cx="8229600" cy="4937125"/>
          </a:xfrm>
        </p:spPr>
        <p:txBody>
          <a:bodyPr/>
          <a:lstStyle/>
          <a:p>
            <a:pPr>
              <a:defRPr/>
            </a:pPr>
            <a:endParaRPr lang="cs-CZ" dirty="0"/>
          </a:p>
          <a:p>
            <a:pPr>
              <a:defRPr/>
            </a:pPr>
            <a:r>
              <a:rPr lang="cs-CZ" dirty="0" err="1"/>
              <a:t>The</a:t>
            </a:r>
            <a:r>
              <a:rPr lang="cs-CZ" dirty="0"/>
              <a:t> </a:t>
            </a:r>
            <a:r>
              <a:rPr lang="cs-CZ" dirty="0" err="1"/>
              <a:t>first</a:t>
            </a:r>
            <a:r>
              <a:rPr lang="cs-CZ" dirty="0"/>
              <a:t> </a:t>
            </a:r>
            <a:r>
              <a:rPr lang="cs-CZ" dirty="0" err="1"/>
              <a:t>generation</a:t>
            </a:r>
            <a:r>
              <a:rPr lang="cs-CZ" dirty="0"/>
              <a:t> </a:t>
            </a:r>
            <a:r>
              <a:rPr lang="cs-CZ" dirty="0" err="1"/>
              <a:t>may</a:t>
            </a:r>
            <a:r>
              <a:rPr lang="cs-CZ" dirty="0"/>
              <a:t> </a:t>
            </a:r>
            <a:r>
              <a:rPr lang="cs-CZ" dirty="0" err="1"/>
              <a:t>be</a:t>
            </a:r>
            <a:r>
              <a:rPr lang="cs-CZ" dirty="0"/>
              <a:t> </a:t>
            </a:r>
            <a:r>
              <a:rPr lang="cs-CZ" dirty="0" err="1"/>
              <a:t>poorly</a:t>
            </a:r>
            <a:r>
              <a:rPr lang="cs-CZ" dirty="0"/>
              <a:t> </a:t>
            </a:r>
            <a:r>
              <a:rPr lang="cs-CZ" dirty="0" err="1"/>
              <a:t>educated</a:t>
            </a:r>
            <a:r>
              <a:rPr lang="cs-CZ" dirty="0"/>
              <a:t> and </a:t>
            </a:r>
            <a:r>
              <a:rPr lang="cs-CZ" dirty="0" err="1"/>
              <a:t>disadvantaged</a:t>
            </a:r>
            <a:endParaRPr lang="cs-CZ" dirty="0"/>
          </a:p>
          <a:p>
            <a:pPr marL="0" indent="0">
              <a:buFont typeface="Wingdings 3" panose="05040102010807070707" pitchFamily="18" charset="2"/>
              <a:buNone/>
              <a:defRPr/>
            </a:pPr>
            <a:endParaRPr lang="cs-CZ" dirty="0"/>
          </a:p>
          <a:p>
            <a:pPr>
              <a:defRPr/>
            </a:pPr>
            <a:r>
              <a:rPr lang="cs-CZ" dirty="0" err="1"/>
              <a:t>The</a:t>
            </a:r>
            <a:r>
              <a:rPr lang="cs-CZ" dirty="0"/>
              <a:t> </a:t>
            </a:r>
            <a:r>
              <a:rPr lang="cs-CZ" dirty="0" err="1"/>
              <a:t>horizon</a:t>
            </a:r>
            <a:r>
              <a:rPr lang="cs-CZ" dirty="0"/>
              <a:t> </a:t>
            </a:r>
            <a:r>
              <a:rPr lang="cs-CZ" dirty="0" err="1"/>
              <a:t>of</a:t>
            </a:r>
            <a:r>
              <a:rPr lang="cs-CZ" dirty="0"/>
              <a:t> </a:t>
            </a:r>
            <a:r>
              <a:rPr lang="cs-CZ" dirty="0" err="1"/>
              <a:t>the</a:t>
            </a:r>
            <a:r>
              <a:rPr lang="cs-CZ" dirty="0"/>
              <a:t> second </a:t>
            </a:r>
            <a:r>
              <a:rPr lang="cs-CZ" dirty="0" err="1"/>
              <a:t>generation</a:t>
            </a:r>
            <a:r>
              <a:rPr lang="cs-CZ" dirty="0"/>
              <a:t> </a:t>
            </a:r>
            <a:r>
              <a:rPr lang="cs-CZ" dirty="0" err="1"/>
              <a:t>may</a:t>
            </a:r>
            <a:r>
              <a:rPr lang="cs-CZ" dirty="0"/>
              <a:t> </a:t>
            </a:r>
            <a:r>
              <a:rPr lang="cs-CZ" dirty="0" err="1"/>
              <a:t>grow</a:t>
            </a:r>
            <a:r>
              <a:rPr lang="cs-CZ" dirty="0"/>
              <a:t> </a:t>
            </a:r>
            <a:r>
              <a:rPr lang="cs-CZ" dirty="0" err="1"/>
              <a:t>broader</a:t>
            </a:r>
            <a:r>
              <a:rPr lang="cs-CZ" dirty="0"/>
              <a:t>:</a:t>
            </a:r>
            <a:br>
              <a:rPr lang="cs-CZ" dirty="0"/>
            </a:br>
            <a:r>
              <a:rPr lang="cs-CZ" dirty="0"/>
              <a:t>	</a:t>
            </a:r>
            <a:r>
              <a:rPr lang="cs-CZ" dirty="0" err="1"/>
              <a:t>higher</a:t>
            </a:r>
            <a:r>
              <a:rPr lang="cs-CZ" dirty="0"/>
              <a:t> </a:t>
            </a:r>
            <a:r>
              <a:rPr lang="cs-CZ" dirty="0" err="1"/>
              <a:t>aspirations</a:t>
            </a:r>
            <a:r>
              <a:rPr lang="cs-CZ" dirty="0"/>
              <a:t>, </a:t>
            </a:r>
          </a:p>
          <a:p>
            <a:pPr marL="0" indent="0">
              <a:buFont typeface="Wingdings 3" panose="05040102010807070707" pitchFamily="18" charset="2"/>
              <a:buNone/>
              <a:defRPr/>
            </a:pPr>
            <a:r>
              <a:rPr lang="cs-CZ" dirty="0"/>
              <a:t>	</a:t>
            </a:r>
            <a:r>
              <a:rPr lang="cs-CZ" dirty="0" err="1"/>
              <a:t>lower</a:t>
            </a:r>
            <a:r>
              <a:rPr lang="cs-CZ" dirty="0"/>
              <a:t> </a:t>
            </a:r>
            <a:r>
              <a:rPr lang="cs-CZ" dirty="0" err="1"/>
              <a:t>level</a:t>
            </a:r>
            <a:r>
              <a:rPr lang="cs-CZ" dirty="0"/>
              <a:t> </a:t>
            </a:r>
            <a:r>
              <a:rPr lang="cs-CZ" dirty="0" err="1"/>
              <a:t>of</a:t>
            </a:r>
            <a:r>
              <a:rPr lang="cs-CZ" dirty="0"/>
              <a:t> </a:t>
            </a:r>
            <a:r>
              <a:rPr lang="cs-CZ" dirty="0" err="1"/>
              <a:t>discrimination</a:t>
            </a:r>
            <a:r>
              <a:rPr lang="cs-CZ" dirty="0"/>
              <a:t>, </a:t>
            </a:r>
          </a:p>
          <a:p>
            <a:pPr marL="0" indent="0">
              <a:buFont typeface="Wingdings 3" panose="05040102010807070707" pitchFamily="18" charset="2"/>
              <a:buNone/>
              <a:defRPr/>
            </a:pPr>
            <a:r>
              <a:rPr lang="cs-CZ" dirty="0"/>
              <a:t>	</a:t>
            </a:r>
            <a:r>
              <a:rPr lang="cs-CZ" dirty="0" err="1"/>
              <a:t>antidiscrimiantion</a:t>
            </a:r>
            <a:r>
              <a:rPr lang="cs-CZ" dirty="0"/>
              <a:t> </a:t>
            </a:r>
            <a:r>
              <a:rPr lang="cs-CZ" dirty="0" err="1"/>
              <a:t>legislation</a:t>
            </a:r>
            <a:endParaRPr lang="cs-CZ" dirty="0"/>
          </a:p>
          <a:p>
            <a:pPr marL="0" indent="0">
              <a:buFont typeface="Wingdings 3" panose="05040102010807070707" pitchFamily="18" charset="2"/>
              <a:buNone/>
              <a:defRPr/>
            </a:pPr>
            <a:endParaRPr lang="cs-CZ" dirty="0"/>
          </a:p>
          <a:p>
            <a:pPr lvl="3">
              <a:defRPr/>
            </a:pPr>
            <a:endParaRPr lang="cs-CZ" dirty="0"/>
          </a:p>
          <a:p>
            <a:pPr marL="593725" lvl="2" indent="0">
              <a:buFont typeface="Wingdings 3" panose="05040102010807070707" pitchFamily="18" charset="2"/>
              <a:buNone/>
              <a:defRPr/>
            </a:pPr>
            <a:endParaRPr lang="cs-CZ" dirty="0"/>
          </a:p>
          <a:p>
            <a:pPr marL="0" indent="0">
              <a:buFont typeface="Wingdings 3" panose="05040102010807070707" pitchFamily="18" charset="2"/>
              <a:buNone/>
              <a:defRPr/>
            </a:pPr>
            <a:r>
              <a:rPr lang="cs-CZ" dirty="0"/>
              <a:t>	 </a:t>
            </a:r>
          </a:p>
          <a:p>
            <a:pPr marL="0" indent="0">
              <a:buFont typeface="Wingdings 3" panose="05040102010807070707" pitchFamily="18" charset="2"/>
              <a:buNone/>
              <a:defRPr/>
            </a:pPr>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p:cNvSpPr>
            <a:spLocks noGrp="1"/>
          </p:cNvSpPr>
          <p:nvPr>
            <p:ph type="title"/>
          </p:nvPr>
        </p:nvSpPr>
        <p:spPr/>
        <p:txBody>
          <a:bodyPr/>
          <a:lstStyle/>
          <a:p>
            <a:r>
              <a:rPr lang="cs-CZ" altLang="cs-CZ"/>
              <a:t>Three images of the long-term situation of ethnic groups</a:t>
            </a:r>
          </a:p>
        </p:txBody>
      </p:sp>
      <p:sp>
        <p:nvSpPr>
          <p:cNvPr id="37891" name="Zástupný symbol pro obsah 2"/>
          <p:cNvSpPr>
            <a:spLocks noGrp="1"/>
          </p:cNvSpPr>
          <p:nvPr>
            <p:ph sz="quarter" idx="1"/>
          </p:nvPr>
        </p:nvSpPr>
        <p:spPr>
          <a:xfrm>
            <a:off x="457200" y="1219200"/>
            <a:ext cx="8229600" cy="4937125"/>
          </a:xfrm>
        </p:spPr>
        <p:txBody>
          <a:bodyPr/>
          <a:lstStyle/>
          <a:p>
            <a:r>
              <a:rPr lang="cs-CZ" altLang="cs-CZ" b="1"/>
              <a:t>Optimistic</a:t>
            </a:r>
          </a:p>
          <a:p>
            <a:pPr>
              <a:buFont typeface="Wingdings 3" panose="05040102010807070707" pitchFamily="18" charset="2"/>
              <a:buNone/>
            </a:pPr>
            <a:r>
              <a:rPr lang="cs-CZ" altLang="cs-CZ"/>
              <a:t>	The example of the gradual reduction of gender differences, so it is hoped that similar processes may work on ethnic lines.</a:t>
            </a:r>
          </a:p>
          <a:p>
            <a:r>
              <a:rPr lang="cs-CZ" altLang="cs-CZ" b="1"/>
              <a:t>Pessimistic</a:t>
            </a:r>
          </a:p>
          <a:p>
            <a:pPr>
              <a:buFont typeface="Wingdings 3" panose="05040102010807070707" pitchFamily="18" charset="2"/>
              <a:buNone/>
            </a:pPr>
            <a:r>
              <a:rPr lang="cs-CZ" altLang="cs-CZ" b="1"/>
              <a:t> 	</a:t>
            </a:r>
            <a:r>
              <a:rPr lang="cs-CZ" altLang="cs-CZ"/>
              <a:t>It may take decades for minority groups to catch up, if they ever do.  The link between the etnicity and social class (see rationally adaptive strategies) </a:t>
            </a:r>
          </a:p>
          <a:p>
            <a:r>
              <a:rPr lang="cs-CZ" altLang="cs-CZ" b="1"/>
              <a:t>Segmented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p:cNvSpPr>
            <a:spLocks noGrp="1"/>
          </p:cNvSpPr>
          <p:nvPr>
            <p:ph type="title"/>
          </p:nvPr>
        </p:nvSpPr>
        <p:spPr/>
        <p:txBody>
          <a:bodyPr/>
          <a:lstStyle/>
          <a:p>
            <a:r>
              <a:rPr lang="cs-CZ" altLang="cs-CZ"/>
              <a:t>Segmented assimilation</a:t>
            </a:r>
          </a:p>
        </p:txBody>
      </p:sp>
      <p:sp>
        <p:nvSpPr>
          <p:cNvPr id="39939" name="Zástupný symbol pro obsah 2"/>
          <p:cNvSpPr>
            <a:spLocks noGrp="1"/>
          </p:cNvSpPr>
          <p:nvPr>
            <p:ph sz="quarter" idx="1"/>
          </p:nvPr>
        </p:nvSpPr>
        <p:spPr>
          <a:xfrm>
            <a:off x="457200" y="1219200"/>
            <a:ext cx="8229600" cy="5089525"/>
          </a:xfrm>
        </p:spPr>
        <p:txBody>
          <a:bodyPr/>
          <a:lstStyle/>
          <a:p>
            <a:r>
              <a:rPr lang="cs-CZ" altLang="cs-CZ"/>
              <a:t>See Portes</a:t>
            </a:r>
            <a:r>
              <a:rPr lang="en-US" altLang="cs-CZ"/>
              <a:t>&amp;</a:t>
            </a:r>
            <a:r>
              <a:rPr lang="cs-CZ" altLang="cs-CZ"/>
              <a:t>Zhou, </a:t>
            </a:r>
            <a:r>
              <a:rPr lang="en-US" altLang="cs-CZ"/>
              <a:t> </a:t>
            </a:r>
            <a:r>
              <a:rPr lang="cs-CZ" altLang="cs-CZ"/>
              <a:t>Portes</a:t>
            </a:r>
            <a:r>
              <a:rPr lang="en-US" altLang="cs-CZ"/>
              <a:t>&amp; Rumbaut</a:t>
            </a:r>
          </a:p>
          <a:p>
            <a:pPr>
              <a:spcBef>
                <a:spcPts val="1200"/>
              </a:spcBef>
              <a:buFont typeface="Wingdings 3" panose="05040102010807070707" pitchFamily="18" charset="2"/>
              <a:buNone/>
            </a:pPr>
            <a:r>
              <a:rPr lang="cs-CZ" altLang="cs-CZ"/>
              <a:t>	D</a:t>
            </a:r>
            <a:r>
              <a:rPr lang="en-US" altLang="cs-CZ"/>
              <a:t>ifferent </a:t>
            </a:r>
            <a:r>
              <a:rPr lang="cs-CZ" altLang="cs-CZ"/>
              <a:t>ethnic </a:t>
            </a:r>
            <a:r>
              <a:rPr lang="en-US" altLang="cs-CZ"/>
              <a:t>groups, different generations can achieve quite different </a:t>
            </a:r>
            <a:r>
              <a:rPr lang="cs-CZ" altLang="cs-CZ"/>
              <a:t>outcomes</a:t>
            </a:r>
            <a:r>
              <a:rPr lang="en-US" altLang="cs-CZ"/>
              <a:t> </a:t>
            </a:r>
            <a:endParaRPr lang="cs-CZ" altLang="cs-CZ"/>
          </a:p>
          <a:p>
            <a:pPr>
              <a:spcBef>
                <a:spcPct val="0"/>
              </a:spcBef>
              <a:buFont typeface="Wingdings 3" panose="05040102010807070707" pitchFamily="18" charset="2"/>
              <a:buNone/>
            </a:pPr>
            <a:r>
              <a:rPr lang="cs-CZ" altLang="cs-CZ"/>
              <a:t>	(eg. in the context of US different </a:t>
            </a:r>
          </a:p>
          <a:p>
            <a:pPr>
              <a:spcBef>
                <a:spcPct val="0"/>
              </a:spcBef>
              <a:buFont typeface="Wingdings 3" panose="05040102010807070707" pitchFamily="18" charset="2"/>
              <a:buNone/>
            </a:pPr>
            <a:r>
              <a:rPr lang="cs-CZ" altLang="cs-CZ"/>
              <a:t>	pathways of Asians, Mexicans, </a:t>
            </a:r>
          </a:p>
          <a:p>
            <a:pPr>
              <a:spcBef>
                <a:spcPct val="0"/>
              </a:spcBef>
              <a:buFont typeface="Wingdings 3" panose="05040102010807070707" pitchFamily="18" charset="2"/>
              <a:buNone/>
            </a:pPr>
            <a:r>
              <a:rPr lang="cs-CZ" altLang="cs-CZ"/>
              <a:t>	Black Americans).</a:t>
            </a:r>
          </a:p>
          <a:p>
            <a:pPr>
              <a:spcBef>
                <a:spcPct val="0"/>
              </a:spcBef>
              <a:buFont typeface="Wingdings 3" panose="05040102010807070707" pitchFamily="18" charset="2"/>
              <a:buNone/>
            </a:pPr>
            <a:endParaRPr lang="cs-CZ" altLang="cs-CZ"/>
          </a:p>
          <a:p>
            <a:pPr>
              <a:spcBef>
                <a:spcPct val="0"/>
              </a:spcBef>
              <a:buFont typeface="Wingdings 3" panose="05040102010807070707" pitchFamily="18" charset="2"/>
              <a:buNone/>
            </a:pPr>
            <a:r>
              <a:rPr lang="cs-CZ" altLang="cs-CZ"/>
              <a:t>	T</a:t>
            </a:r>
            <a:r>
              <a:rPr lang="en-US" altLang="cs-CZ"/>
              <a:t>he importance of specific cultural </a:t>
            </a:r>
            <a:endParaRPr lang="cs-CZ" altLang="cs-CZ"/>
          </a:p>
          <a:p>
            <a:pPr>
              <a:spcBef>
                <a:spcPct val="0"/>
              </a:spcBef>
              <a:buFont typeface="Wingdings 3" panose="05040102010807070707" pitchFamily="18" charset="2"/>
              <a:buNone/>
            </a:pPr>
            <a:r>
              <a:rPr lang="cs-CZ" altLang="cs-CZ"/>
              <a:t>	</a:t>
            </a:r>
            <a:r>
              <a:rPr lang="en-US" altLang="cs-CZ"/>
              <a:t>factors</a:t>
            </a:r>
            <a:r>
              <a:rPr lang="cs-CZ" altLang="cs-CZ"/>
              <a:t> in the case of various ethnic </a:t>
            </a:r>
          </a:p>
          <a:p>
            <a:pPr>
              <a:spcBef>
                <a:spcPct val="0"/>
              </a:spcBef>
              <a:buFont typeface="Wingdings 3" panose="05040102010807070707" pitchFamily="18" charset="2"/>
              <a:buNone/>
            </a:pPr>
            <a:r>
              <a:rPr lang="cs-CZ" altLang="cs-CZ"/>
              <a:t>	groups.</a:t>
            </a:r>
          </a:p>
          <a:p>
            <a:pPr>
              <a:buFont typeface="Wingdings 3" panose="05040102010807070707" pitchFamily="18" charset="2"/>
              <a:buNone/>
            </a:pPr>
            <a:r>
              <a:rPr lang="cs-CZ" altLang="cs-CZ"/>
              <a:t>	Examples of </a:t>
            </a:r>
            <a:r>
              <a:rPr lang="cs-CZ" altLang="cs-CZ" i="1"/>
              <a:t>voluntary</a:t>
            </a:r>
            <a:r>
              <a:rPr lang="cs-CZ" altLang="cs-CZ"/>
              <a:t> and </a:t>
            </a:r>
            <a:r>
              <a:rPr lang="cs-CZ" altLang="cs-CZ" i="1"/>
              <a:t>involuntary</a:t>
            </a:r>
          </a:p>
          <a:p>
            <a:pPr>
              <a:spcBef>
                <a:spcPct val="0"/>
              </a:spcBef>
              <a:buFont typeface="Wingdings 3" panose="05040102010807070707" pitchFamily="18" charset="2"/>
              <a:buNone/>
            </a:pPr>
            <a:r>
              <a:rPr lang="cs-CZ" altLang="cs-CZ"/>
              <a:t>	minorities (Ogbu</a:t>
            </a:r>
            <a:r>
              <a:rPr lang="en-US" altLang="cs-CZ"/>
              <a:t> &amp;</a:t>
            </a:r>
            <a:r>
              <a:rPr lang="cs-CZ" altLang="cs-CZ"/>
              <a:t> Simons).</a:t>
            </a:r>
          </a:p>
        </p:txBody>
      </p:sp>
      <p:pic>
        <p:nvPicPr>
          <p:cNvPr id="39940" name="Image 3" descr="Capture d’écran 2015-03-30 à 09.02.4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2708275"/>
            <a:ext cx="2684462"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p:txBody>
          <a:bodyPr/>
          <a:lstStyle/>
          <a:p>
            <a:r>
              <a:rPr lang="en-AU" altLang="cs-CZ"/>
              <a:t>Different types of Minority Status </a:t>
            </a:r>
          </a:p>
        </p:txBody>
      </p:sp>
      <p:graphicFrame>
        <p:nvGraphicFramePr>
          <p:cNvPr id="6" name="Espace réservé du contenu 5"/>
          <p:cNvGraphicFramePr>
            <a:graphicFrameLocks noGrp="1"/>
          </p:cNvGraphicFramePr>
          <p:nvPr>
            <p:ph sz="quarter" idx="1"/>
            <p:extLst>
              <p:ext uri="{D42A27DB-BD31-4B8C-83A1-F6EECF244321}">
                <p14:modId xmlns:p14="http://schemas.microsoft.com/office/powerpoint/2010/main" val="2365268268"/>
              </p:ext>
            </p:extLst>
          </p:nvPr>
        </p:nvGraphicFramePr>
        <p:xfrm>
          <a:off x="301625" y="1498600"/>
          <a:ext cx="8504238" cy="3784571"/>
        </p:xfrm>
        <a:graphic>
          <a:graphicData uri="http://schemas.openxmlformats.org/drawingml/2006/table">
            <a:tbl>
              <a:tblPr firstRow="1" bandRow="1">
                <a:tableStyleId>{5C22544A-7EE6-4342-B048-85BDC9FD1C3A}</a:tableStyleId>
              </a:tblPr>
              <a:tblGrid>
                <a:gridCol w="4252119">
                  <a:extLst>
                    <a:ext uri="{9D8B030D-6E8A-4147-A177-3AD203B41FA5}">
                      <a16:colId xmlns:a16="http://schemas.microsoft.com/office/drawing/2014/main" val="20000"/>
                    </a:ext>
                  </a:extLst>
                </a:gridCol>
                <a:gridCol w="4252119">
                  <a:extLst>
                    <a:ext uri="{9D8B030D-6E8A-4147-A177-3AD203B41FA5}">
                      <a16:colId xmlns:a16="http://schemas.microsoft.com/office/drawing/2014/main" val="20001"/>
                    </a:ext>
                  </a:extLst>
                </a:gridCol>
              </a:tblGrid>
              <a:tr h="370724">
                <a:tc>
                  <a:txBody>
                    <a:bodyPr/>
                    <a:lstStyle/>
                    <a:p>
                      <a:endParaRPr lang="fr-FR" sz="1800" dirty="0"/>
                    </a:p>
                  </a:txBody>
                  <a:tcPr marT="45706" marB="45706"/>
                </a:tc>
                <a:tc>
                  <a:txBody>
                    <a:bodyPr/>
                    <a:lstStyle/>
                    <a:p>
                      <a:endParaRPr lang="fr-FR" sz="1800"/>
                    </a:p>
                  </a:txBody>
                  <a:tcPr marT="45706" marB="45706"/>
                </a:tc>
                <a:extLst>
                  <a:ext uri="{0D108BD9-81ED-4DB2-BD59-A6C34878D82A}">
                    <a16:rowId xmlns:a16="http://schemas.microsoft.com/office/drawing/2014/main" val="10000"/>
                  </a:ext>
                </a:extLst>
              </a:tr>
              <a:tr h="701069">
                <a:tc>
                  <a:txBody>
                    <a:bodyPr/>
                    <a:lstStyle/>
                    <a:p>
                      <a:r>
                        <a:rPr lang="cs-CZ" sz="2000" baseline="0" noProof="0" dirty="0" err="1"/>
                        <a:t>Indigenous</a:t>
                      </a:r>
                      <a:r>
                        <a:rPr lang="en-AU" sz="2000" baseline="0" noProof="0" dirty="0"/>
                        <a:t> minorities </a:t>
                      </a:r>
                      <a:endParaRPr lang="en-AU" sz="2000" noProof="0" dirty="0"/>
                    </a:p>
                  </a:txBody>
                  <a:tcPr marT="45706" marB="45706"/>
                </a:tc>
                <a:tc>
                  <a:txBody>
                    <a:bodyPr/>
                    <a:lstStyle/>
                    <a:p>
                      <a:r>
                        <a:rPr lang="cs-CZ" sz="2000" baseline="0" noProof="0" dirty="0"/>
                        <a:t>W</a:t>
                      </a:r>
                      <a:r>
                        <a:rPr lang="en-AU" sz="2000" baseline="0" noProof="0" dirty="0" err="1"/>
                        <a:t>ho</a:t>
                      </a:r>
                      <a:r>
                        <a:rPr lang="en-AU" sz="2000" baseline="0" noProof="0" dirty="0"/>
                        <a:t> </a:t>
                      </a:r>
                      <a:r>
                        <a:rPr lang="cs-CZ" sz="2000" baseline="0" noProof="0" dirty="0"/>
                        <a:t>are </a:t>
                      </a:r>
                      <a:r>
                        <a:rPr lang="cs-CZ" sz="2000" baseline="0" noProof="0" dirty="0" err="1"/>
                        <a:t>present</a:t>
                      </a:r>
                      <a:r>
                        <a:rPr lang="cs-CZ" sz="2000" baseline="0" noProof="0" dirty="0"/>
                        <a:t> </a:t>
                      </a:r>
                      <a:r>
                        <a:rPr lang="cs-CZ" sz="2000" baseline="0" noProof="0" dirty="0" err="1"/>
                        <a:t>for</a:t>
                      </a:r>
                      <a:r>
                        <a:rPr lang="cs-CZ" sz="2000" baseline="0" noProof="0" dirty="0"/>
                        <a:t> </a:t>
                      </a:r>
                      <a:r>
                        <a:rPr lang="cs-CZ" sz="2000" baseline="0" noProof="0" dirty="0" err="1"/>
                        <a:t>centuries</a:t>
                      </a:r>
                      <a:r>
                        <a:rPr lang="cs-CZ" sz="2000" baseline="0" noProof="0" dirty="0"/>
                        <a:t> but not </a:t>
                      </a:r>
                      <a:r>
                        <a:rPr lang="cs-CZ" sz="2000" baseline="0" noProof="0" dirty="0" err="1"/>
                        <a:t>assimilated</a:t>
                      </a:r>
                      <a:endParaRPr lang="en-AU" sz="2000" noProof="0" dirty="0"/>
                    </a:p>
                  </a:txBody>
                  <a:tcPr marT="45706" marB="45706"/>
                </a:tc>
                <a:extLst>
                  <a:ext uri="{0D108BD9-81ED-4DB2-BD59-A6C34878D82A}">
                    <a16:rowId xmlns:a16="http://schemas.microsoft.com/office/drawing/2014/main" val="10001"/>
                  </a:ext>
                </a:extLst>
              </a:tr>
              <a:tr h="1005897">
                <a:tc>
                  <a:txBody>
                    <a:bodyPr/>
                    <a:lstStyle/>
                    <a:p>
                      <a:r>
                        <a:rPr lang="en-AU" sz="2000" noProof="0" dirty="0"/>
                        <a:t>Voluntary</a:t>
                      </a:r>
                      <a:r>
                        <a:rPr lang="en-AU" sz="2000" baseline="0" noProof="0" dirty="0"/>
                        <a:t> (Immigrant) Minorities</a:t>
                      </a:r>
                      <a:endParaRPr lang="en-AU" sz="2000" noProof="0" dirty="0"/>
                    </a:p>
                  </a:txBody>
                  <a:tcPr marT="45706" marB="45706"/>
                </a:tc>
                <a:tc>
                  <a:txBody>
                    <a:bodyPr/>
                    <a:lstStyle/>
                    <a:p>
                      <a:r>
                        <a:rPr lang="en-AU" sz="2000" noProof="0" dirty="0"/>
                        <a:t>Those who have more or less willingly</a:t>
                      </a:r>
                      <a:r>
                        <a:rPr lang="en-AU" sz="2000" baseline="0" noProof="0" dirty="0"/>
                        <a:t> moved </a:t>
                      </a:r>
                      <a:r>
                        <a:rPr lang="cs-CZ" sz="2000" baseline="0" noProof="0" dirty="0"/>
                        <a:t>(</a:t>
                      </a:r>
                      <a:r>
                        <a:rPr lang="en-AU" sz="2000" baseline="0" noProof="0" dirty="0"/>
                        <a:t>to </a:t>
                      </a:r>
                      <a:r>
                        <a:rPr lang="cs-CZ" sz="2000" baseline="0" noProof="0" dirty="0"/>
                        <a:t>a </a:t>
                      </a:r>
                      <a:r>
                        <a:rPr lang="cs-CZ" sz="2000" baseline="0" noProof="0" dirty="0" err="1"/>
                        <a:t>new</a:t>
                      </a:r>
                      <a:r>
                        <a:rPr lang="cs-CZ" sz="2000" baseline="0" noProof="0"/>
                        <a:t> country)</a:t>
                      </a:r>
                      <a:r>
                        <a:rPr lang="en-AU" sz="2000" baseline="0" noProof="0" dirty="0"/>
                        <a:t> because they expect better opportunities </a:t>
                      </a:r>
                      <a:endParaRPr lang="en-AU" sz="2000" noProof="0" dirty="0"/>
                    </a:p>
                  </a:txBody>
                  <a:tcPr marT="45706" marB="45706"/>
                </a:tc>
                <a:extLst>
                  <a:ext uri="{0D108BD9-81ED-4DB2-BD59-A6C34878D82A}">
                    <a16:rowId xmlns:a16="http://schemas.microsoft.com/office/drawing/2014/main" val="10002"/>
                  </a:ext>
                </a:extLst>
              </a:tr>
              <a:tr h="701069">
                <a:tc>
                  <a:txBody>
                    <a:bodyPr/>
                    <a:lstStyle/>
                    <a:p>
                      <a:r>
                        <a:rPr lang="en-AU" sz="2000" noProof="0" dirty="0"/>
                        <a:t>Involuntary</a:t>
                      </a:r>
                      <a:r>
                        <a:rPr lang="en-AU" sz="2000" baseline="0" noProof="0" dirty="0"/>
                        <a:t> (Nonimmigrant) Minorities</a:t>
                      </a:r>
                      <a:endParaRPr lang="en-AU" sz="2000" noProof="0" dirty="0"/>
                    </a:p>
                  </a:txBody>
                  <a:tcPr marT="45706" marB="45706"/>
                </a:tc>
                <a:tc>
                  <a:txBody>
                    <a:bodyPr/>
                    <a:lstStyle/>
                    <a:p>
                      <a:r>
                        <a:rPr lang="en-AU" sz="2000" noProof="0" dirty="0"/>
                        <a:t>Peopl</a:t>
                      </a:r>
                      <a:r>
                        <a:rPr lang="en-AU" sz="2000" baseline="0" noProof="0" dirty="0"/>
                        <a:t>e who have been conquered, colonized or enslaved </a:t>
                      </a:r>
                      <a:endParaRPr lang="en-AU" sz="2000" noProof="0" dirty="0"/>
                    </a:p>
                  </a:txBody>
                  <a:tcPr marT="45706" marB="45706"/>
                </a:tc>
                <a:extLst>
                  <a:ext uri="{0D108BD9-81ED-4DB2-BD59-A6C34878D82A}">
                    <a16:rowId xmlns:a16="http://schemas.microsoft.com/office/drawing/2014/main" val="10003"/>
                  </a:ext>
                </a:extLst>
              </a:tr>
              <a:tr h="396241">
                <a:tc>
                  <a:txBody>
                    <a:bodyPr/>
                    <a:lstStyle/>
                    <a:p>
                      <a:r>
                        <a:rPr lang="cs-CZ" sz="2000" noProof="0" dirty="0" err="1"/>
                        <a:t>Refugees</a:t>
                      </a:r>
                      <a:endParaRPr lang="en-AU" sz="2000" noProof="0" dirty="0"/>
                    </a:p>
                  </a:txBody>
                  <a:tcPr marT="45706" marB="45706"/>
                </a:tc>
                <a:tc>
                  <a:txBody>
                    <a:bodyPr/>
                    <a:lstStyle/>
                    <a:p>
                      <a:r>
                        <a:rPr lang="cs-CZ" sz="2000" noProof="0" dirty="0" err="1"/>
                        <a:t>Due</a:t>
                      </a:r>
                      <a:r>
                        <a:rPr lang="cs-CZ" sz="2000" noProof="0" dirty="0"/>
                        <a:t> to </a:t>
                      </a:r>
                      <a:r>
                        <a:rPr lang="cs-CZ" sz="2000" noProof="0" dirty="0" err="1"/>
                        <a:t>fear</a:t>
                      </a:r>
                      <a:r>
                        <a:rPr lang="cs-CZ" sz="2000" noProof="0" dirty="0"/>
                        <a:t> </a:t>
                      </a:r>
                      <a:r>
                        <a:rPr lang="cs-CZ" sz="2000" noProof="0" dirty="0" err="1"/>
                        <a:t>of</a:t>
                      </a:r>
                      <a:r>
                        <a:rPr lang="cs-CZ" sz="2000" noProof="0" dirty="0"/>
                        <a:t> </a:t>
                      </a:r>
                      <a:r>
                        <a:rPr lang="cs-CZ" sz="2000" noProof="0" dirty="0" err="1"/>
                        <a:t>persecutions</a:t>
                      </a:r>
                      <a:r>
                        <a:rPr lang="cs-CZ" sz="2000" noProof="0" dirty="0"/>
                        <a:t> </a:t>
                      </a:r>
                      <a:r>
                        <a:rPr lang="cs-CZ" sz="2000" noProof="0" dirty="0" err="1"/>
                        <a:t>outside</a:t>
                      </a:r>
                      <a:r>
                        <a:rPr lang="cs-CZ" sz="2000" noProof="0" dirty="0"/>
                        <a:t> </a:t>
                      </a:r>
                      <a:r>
                        <a:rPr lang="cs-CZ" sz="2000" noProof="0" dirty="0" err="1"/>
                        <a:t>their</a:t>
                      </a:r>
                      <a:r>
                        <a:rPr lang="cs-CZ" sz="2000" noProof="0" dirty="0"/>
                        <a:t> </a:t>
                      </a:r>
                      <a:r>
                        <a:rPr lang="cs-CZ" sz="2000" noProof="0" dirty="0" err="1"/>
                        <a:t>home</a:t>
                      </a:r>
                      <a:r>
                        <a:rPr lang="cs-CZ" sz="2000" noProof="0" dirty="0"/>
                        <a:t> country, </a:t>
                      </a:r>
                      <a:r>
                        <a:rPr lang="cs-CZ" sz="2000" noProof="0" dirty="0" err="1"/>
                        <a:t>seeking</a:t>
                      </a:r>
                      <a:r>
                        <a:rPr lang="cs-CZ" sz="2000" noProof="0" dirty="0"/>
                        <a:t> </a:t>
                      </a:r>
                      <a:r>
                        <a:rPr lang="cs-CZ" sz="2000" noProof="0" dirty="0" err="1"/>
                        <a:t>protection</a:t>
                      </a:r>
                      <a:r>
                        <a:rPr lang="cs-CZ" sz="2000" noProof="0" dirty="0"/>
                        <a:t> in </a:t>
                      </a:r>
                      <a:r>
                        <a:rPr lang="cs-CZ" sz="2000" noProof="0" dirty="0" err="1"/>
                        <a:t>other</a:t>
                      </a:r>
                      <a:r>
                        <a:rPr lang="cs-CZ" sz="2000" noProof="0" dirty="0"/>
                        <a:t>. </a:t>
                      </a:r>
                      <a:endParaRPr lang="en-AU" sz="2000" noProof="0" dirty="0"/>
                    </a:p>
                  </a:txBody>
                  <a:tcPr marT="45706" marB="45706"/>
                </a:tc>
                <a:extLst>
                  <a:ext uri="{0D108BD9-81ED-4DB2-BD59-A6C34878D82A}">
                    <a16:rowId xmlns:a16="http://schemas.microsoft.com/office/drawing/2014/main" val="3284267324"/>
                  </a:ext>
                </a:extLst>
              </a:tr>
            </a:tbl>
          </a:graphicData>
        </a:graphic>
      </p:graphicFrame>
      <p:sp>
        <p:nvSpPr>
          <p:cNvPr id="40983" name="ZoneTexte 2"/>
          <p:cNvSpPr txBox="1">
            <a:spLocks noChangeArrowheads="1"/>
          </p:cNvSpPr>
          <p:nvPr/>
        </p:nvSpPr>
        <p:spPr bwMode="auto">
          <a:xfrm>
            <a:off x="616009" y="5359400"/>
            <a:ext cx="81661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a:buFont typeface="Wingdings" panose="05000000000000000000" pitchFamily="2" charset="2"/>
              <a:buChar char="à"/>
            </a:pPr>
            <a:r>
              <a:rPr lang="en-AU" altLang="cs-CZ" sz="2400" dirty="0">
                <a:sym typeface="Wingdings" panose="05000000000000000000" pitchFamily="2" charset="2"/>
              </a:rPr>
              <a:t>Dominant patterns of belief and behaviour as focus of analysis</a:t>
            </a:r>
            <a:r>
              <a:rPr lang="en-AU" altLang="cs-CZ" sz="2800" dirty="0">
                <a:sym typeface="Wingdings" panose="05000000000000000000" pitchFamily="2" charset="2"/>
              </a:rPr>
              <a:t> </a:t>
            </a:r>
            <a:endParaRPr lang="en-AU" altLang="cs-CZ"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p:cNvSpPr>
            <a:spLocks noGrp="1"/>
          </p:cNvSpPr>
          <p:nvPr>
            <p:ph type="title"/>
          </p:nvPr>
        </p:nvSpPr>
        <p:spPr/>
        <p:txBody>
          <a:bodyPr/>
          <a:lstStyle/>
          <a:p>
            <a:r>
              <a:rPr lang="cs-CZ" altLang="cs-CZ" dirty="0" err="1"/>
              <a:t>Explanation</a:t>
            </a:r>
            <a:r>
              <a:rPr lang="cs-CZ" altLang="cs-CZ" dirty="0"/>
              <a:t> </a:t>
            </a:r>
            <a:r>
              <a:rPr lang="cs-CZ" altLang="cs-CZ" dirty="0" err="1"/>
              <a:t>of</a:t>
            </a:r>
            <a:r>
              <a:rPr lang="cs-CZ" altLang="cs-CZ" dirty="0"/>
              <a:t> </a:t>
            </a:r>
            <a:r>
              <a:rPr lang="cs-CZ" altLang="cs-CZ" dirty="0" err="1"/>
              <a:t>different</a:t>
            </a:r>
            <a:r>
              <a:rPr lang="cs-CZ" altLang="cs-CZ" dirty="0"/>
              <a:t> </a:t>
            </a:r>
            <a:r>
              <a:rPr lang="cs-CZ" altLang="cs-CZ" dirty="0" err="1"/>
              <a:t>outcomes</a:t>
            </a:r>
            <a:endParaRPr lang="cs-CZ" altLang="cs-CZ" dirty="0"/>
          </a:p>
        </p:txBody>
      </p:sp>
      <p:sp>
        <p:nvSpPr>
          <p:cNvPr id="3" name="Zástupný symbol pro obsah 2"/>
          <p:cNvSpPr>
            <a:spLocks noGrp="1"/>
          </p:cNvSpPr>
          <p:nvPr>
            <p:ph sz="quarter" idx="1"/>
          </p:nvPr>
        </p:nvSpPr>
        <p:spPr>
          <a:xfrm>
            <a:off x="457200" y="1219200"/>
            <a:ext cx="8229600" cy="4937125"/>
          </a:xfrm>
        </p:spPr>
        <p:txBody>
          <a:bodyPr/>
          <a:lstStyle/>
          <a:p>
            <a:pPr>
              <a:defRPr/>
            </a:pPr>
            <a:endParaRPr lang="cs-CZ" dirty="0"/>
          </a:p>
          <a:p>
            <a:pPr marL="0" indent="0" algn="ctr">
              <a:buFont typeface="Wingdings 3" panose="05040102010807070707" pitchFamily="18" charset="2"/>
              <a:buNone/>
              <a:defRPr/>
            </a:pPr>
            <a:r>
              <a:rPr lang="cs-CZ" dirty="0" err="1"/>
              <a:t>Concerning</a:t>
            </a:r>
            <a:r>
              <a:rPr lang="cs-CZ" dirty="0"/>
              <a:t> </a:t>
            </a:r>
            <a:r>
              <a:rPr lang="cs-CZ" dirty="0" err="1"/>
              <a:t>the</a:t>
            </a:r>
            <a:r>
              <a:rPr lang="cs-CZ" dirty="0"/>
              <a:t> </a:t>
            </a:r>
            <a:r>
              <a:rPr lang="cs-CZ" dirty="0" err="1"/>
              <a:t>relationship</a:t>
            </a:r>
            <a:r>
              <a:rPr lang="cs-CZ" dirty="0"/>
              <a:t> </a:t>
            </a:r>
            <a:r>
              <a:rPr lang="cs-CZ" dirty="0" err="1"/>
              <a:t>between</a:t>
            </a:r>
            <a:r>
              <a:rPr lang="cs-CZ" dirty="0"/>
              <a:t> </a:t>
            </a:r>
            <a:r>
              <a:rPr lang="cs-CZ" dirty="0" err="1"/>
              <a:t>assimilation</a:t>
            </a:r>
            <a:r>
              <a:rPr lang="cs-CZ" dirty="0"/>
              <a:t> </a:t>
            </a:r>
            <a:r>
              <a:rPr lang="cs-CZ" dirty="0" err="1"/>
              <a:t>process</a:t>
            </a:r>
            <a:r>
              <a:rPr lang="cs-CZ" dirty="0"/>
              <a:t> and </a:t>
            </a:r>
            <a:r>
              <a:rPr lang="cs-CZ" dirty="0" err="1"/>
              <a:t>social</a:t>
            </a:r>
            <a:r>
              <a:rPr lang="cs-CZ" dirty="0"/>
              <a:t> mobility, </a:t>
            </a:r>
            <a:r>
              <a:rPr lang="cs-CZ" dirty="0" err="1"/>
              <a:t>please</a:t>
            </a:r>
            <a:r>
              <a:rPr lang="cs-CZ" dirty="0"/>
              <a:t> </a:t>
            </a:r>
            <a:r>
              <a:rPr lang="cs-CZ" dirty="0" err="1"/>
              <a:t>see</a:t>
            </a:r>
            <a:r>
              <a:rPr lang="cs-CZ" dirty="0"/>
              <a:t> </a:t>
            </a:r>
            <a:r>
              <a:rPr lang="cs-CZ" dirty="0" err="1"/>
              <a:t>this</a:t>
            </a:r>
            <a:r>
              <a:rPr lang="cs-CZ" dirty="0"/>
              <a:t> video </a:t>
            </a:r>
            <a:br>
              <a:rPr lang="cs-CZ" dirty="0"/>
            </a:br>
            <a:r>
              <a:rPr lang="cs-CZ" dirty="0"/>
              <a:t>by </a:t>
            </a:r>
            <a:r>
              <a:rPr lang="cs-CZ" dirty="0" err="1"/>
              <a:t>Alejandro</a:t>
            </a:r>
            <a:r>
              <a:rPr lang="cs-CZ" dirty="0"/>
              <a:t> </a:t>
            </a:r>
            <a:r>
              <a:rPr lang="cs-CZ" dirty="0" err="1"/>
              <a:t>Portes</a:t>
            </a:r>
            <a:r>
              <a:rPr lang="cs-CZ" dirty="0"/>
              <a:t>:</a:t>
            </a:r>
          </a:p>
          <a:p>
            <a:pPr>
              <a:defRPr/>
            </a:pPr>
            <a:endParaRPr lang="cs-CZ" dirty="0"/>
          </a:p>
          <a:p>
            <a:pPr marL="0" indent="0" algn="ctr">
              <a:buFont typeface="Wingdings 3" panose="05040102010807070707" pitchFamily="18" charset="2"/>
              <a:buNone/>
              <a:defRPr/>
            </a:pPr>
            <a:r>
              <a:rPr lang="cs-CZ" dirty="0">
                <a:hlinkClick r:id="rId2"/>
              </a:rPr>
              <a:t>https://www.youtube.com/watch?v=mLmKM4c3fJs</a:t>
            </a:r>
            <a:endParaRPr lang="cs-CZ" dirty="0"/>
          </a:p>
          <a:p>
            <a:pPr marL="0" indent="0" algn="ctr">
              <a:buFont typeface="Wingdings 3" panose="05040102010807070707" pitchFamily="18" charset="2"/>
              <a:buNone/>
              <a:defRPr/>
            </a:pPr>
            <a:endParaRPr lang="cs-CZ" dirty="0"/>
          </a:p>
          <a:p>
            <a:pPr>
              <a:defRPr/>
            </a:pPr>
            <a:endParaRPr lang="cs-CZ" dirty="0"/>
          </a:p>
          <a:p>
            <a:pPr>
              <a:defRPr/>
            </a:pPr>
            <a:r>
              <a:rPr lang="cs-CZ" i="1" dirty="0"/>
              <a:t>Time </a:t>
            </a:r>
            <a:r>
              <a:rPr lang="cs-CZ" i="1" dirty="0" err="1"/>
              <a:t>for</a:t>
            </a:r>
            <a:r>
              <a:rPr lang="cs-CZ" i="1" dirty="0"/>
              <a:t> </a:t>
            </a:r>
            <a:r>
              <a:rPr lang="cs-CZ" i="1" dirty="0" err="1"/>
              <a:t>Presentation</a:t>
            </a:r>
            <a:endParaRPr lang="cs-CZ"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219200"/>
            <a:ext cx="8229600" cy="4937125"/>
          </a:xfrm>
        </p:spPr>
        <p:txBody>
          <a:bodyPr/>
          <a:lstStyle/>
          <a:p>
            <a:pPr eaLnBrk="1" hangingPunct="1">
              <a:defRPr/>
            </a:pPr>
            <a:endParaRPr lang="cs-CZ" dirty="0"/>
          </a:p>
          <a:p>
            <a:pPr eaLnBrk="1" hangingPunct="1">
              <a:defRPr/>
            </a:pPr>
            <a:endParaRPr lang="cs-CZ" dirty="0"/>
          </a:p>
          <a:p>
            <a:pPr marL="109537" indent="0" algn="ctr" eaLnBrk="1" hangingPunct="1">
              <a:buFont typeface="Wingdings 3" panose="05040102010807070707" pitchFamily="18" charset="2"/>
              <a:buNone/>
              <a:defRPr/>
            </a:pPr>
            <a:endParaRPr lang="cs-CZ" dirty="0"/>
          </a:p>
          <a:p>
            <a:pPr marL="109537" indent="0" algn="ctr" eaLnBrk="1" hangingPunct="1">
              <a:buFont typeface="Wingdings 3" panose="05040102010807070707" pitchFamily="18" charset="2"/>
              <a:buNone/>
              <a:defRPr/>
            </a:pPr>
            <a:endParaRPr lang="cs-CZ" sz="2800" dirty="0"/>
          </a:p>
          <a:p>
            <a:pPr marL="109537" indent="0" algn="ctr" eaLnBrk="1" hangingPunct="1">
              <a:buFont typeface="Wingdings 3" panose="05040102010807070707" pitchFamily="18" charset="2"/>
              <a:buNone/>
              <a:defRPr/>
            </a:pPr>
            <a:r>
              <a:rPr lang="en-US" sz="2800" dirty="0"/>
              <a:t>What </a:t>
            </a:r>
            <a:r>
              <a:rPr lang="cs-CZ" sz="2800" dirty="0"/>
              <a:t>are </a:t>
            </a:r>
            <a:r>
              <a:rPr lang="cs-CZ" sz="2800" dirty="0" err="1"/>
              <a:t>the</a:t>
            </a:r>
            <a:r>
              <a:rPr lang="cs-CZ" sz="2800" dirty="0"/>
              <a:t> </a:t>
            </a:r>
            <a:r>
              <a:rPr lang="cs-CZ" sz="2800" dirty="0" err="1"/>
              <a:t>criteria</a:t>
            </a:r>
            <a:r>
              <a:rPr lang="cs-CZ" sz="2800" dirty="0"/>
              <a:t> </a:t>
            </a:r>
            <a:r>
              <a:rPr lang="cs-CZ" sz="2800" dirty="0" err="1"/>
              <a:t>of</a:t>
            </a:r>
            <a:r>
              <a:rPr lang="cs-CZ" sz="2800" dirty="0"/>
              <a:t> </a:t>
            </a:r>
            <a:r>
              <a:rPr lang="cs-CZ" sz="2800" dirty="0" err="1"/>
              <a:t>ethicity</a:t>
            </a:r>
            <a:r>
              <a:rPr lang="cs-CZ" sz="2800" dirty="0"/>
              <a:t>? </a:t>
            </a:r>
            <a:endParaRPr lang="en-US" sz="2800" dirty="0"/>
          </a:p>
          <a:p>
            <a:pPr eaLnBrk="1" hangingPunct="1">
              <a:defRPr/>
            </a:pPr>
            <a:endParaRPr lang="cs-CZ" sz="2800" dirty="0"/>
          </a:p>
          <a:p>
            <a:pPr marL="109537" indent="0" eaLnBrk="1" hangingPunct="1">
              <a:buFont typeface="Wingdings 3" panose="05040102010807070707" pitchFamily="18" charset="2"/>
              <a:buNone/>
              <a:defRPr/>
            </a:pPr>
            <a:endParaRPr lang="cs-CZ" dirty="0"/>
          </a:p>
          <a:p>
            <a:pPr marL="109537" indent="0" eaLnBrk="1" hangingPunct="1">
              <a:buFont typeface="Wingdings 3" panose="05040102010807070707" pitchFamily="18" charset="2"/>
              <a:buNone/>
              <a:defRPr/>
            </a:pPr>
            <a:endParaRPr lang="en-US" dirty="0"/>
          </a:p>
        </p:txBody>
      </p:sp>
      <p:sp>
        <p:nvSpPr>
          <p:cNvPr id="22531" name="Nadpis 2"/>
          <p:cNvSpPr>
            <a:spLocks noGrp="1"/>
          </p:cNvSpPr>
          <p:nvPr>
            <p:ph type="title"/>
          </p:nvPr>
        </p:nvSpPr>
        <p:spPr/>
        <p:txBody>
          <a:bodyPr/>
          <a:lstStyle/>
          <a:p>
            <a:pPr eaLnBrk="1" hangingPunct="1"/>
            <a:r>
              <a:rPr lang="cs-CZ" altLang="cs-CZ"/>
              <a:t>Question</a:t>
            </a:r>
            <a:endParaRPr lang="en-US" altLang="cs-CZ"/>
          </a:p>
        </p:txBody>
      </p:sp>
    </p:spTree>
    <p:extLst>
      <p:ext uri="{BB962C8B-B14F-4D97-AF65-F5344CB8AC3E}">
        <p14:creationId xmlns:p14="http://schemas.microsoft.com/office/powerpoint/2010/main" val="455893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p:cNvSpPr>
            <a:spLocks noGrp="1"/>
          </p:cNvSpPr>
          <p:nvPr>
            <p:ph type="title"/>
          </p:nvPr>
        </p:nvSpPr>
        <p:spPr/>
        <p:txBody>
          <a:bodyPr/>
          <a:lstStyle/>
          <a:p>
            <a:r>
              <a:rPr lang="en-US" altLang="cs-CZ" dirty="0"/>
              <a:t>Seven principles of </a:t>
            </a:r>
            <a:r>
              <a:rPr lang="en-US" altLang="cs-CZ" dirty="0" err="1"/>
              <a:t>labour</a:t>
            </a:r>
            <a:r>
              <a:rPr lang="en-US" altLang="cs-CZ" dirty="0"/>
              <a:t> market integration for migrant</a:t>
            </a:r>
            <a:r>
              <a:rPr lang="cs-CZ" altLang="cs-CZ" dirty="0"/>
              <a:t> </a:t>
            </a:r>
            <a:r>
              <a:rPr lang="cs-CZ" altLang="cs-CZ" dirty="0" err="1"/>
              <a:t>youth</a:t>
            </a:r>
            <a:r>
              <a:rPr lang="en-US" altLang="cs-CZ" dirty="0"/>
              <a:t> </a:t>
            </a:r>
            <a:r>
              <a:rPr lang="cs-CZ" altLang="cs-CZ" dirty="0"/>
              <a:t>(</a:t>
            </a:r>
            <a:r>
              <a:rPr lang="en-US" altLang="cs-CZ" dirty="0"/>
              <a:t>in the US</a:t>
            </a:r>
            <a:r>
              <a:rPr lang="cs-CZ" altLang="cs-CZ" dirty="0"/>
              <a:t>)</a:t>
            </a:r>
          </a:p>
        </p:txBody>
      </p:sp>
      <p:sp>
        <p:nvSpPr>
          <p:cNvPr id="44035" name="Zástupný symbol pro obsah 2"/>
          <p:cNvSpPr>
            <a:spLocks noGrp="1"/>
          </p:cNvSpPr>
          <p:nvPr>
            <p:ph sz="quarter" idx="1"/>
          </p:nvPr>
        </p:nvSpPr>
        <p:spPr>
          <a:xfrm>
            <a:off x="457200" y="1219200"/>
            <a:ext cx="8229600" cy="4937125"/>
          </a:xfrm>
        </p:spPr>
        <p:txBody>
          <a:bodyPr/>
          <a:lstStyle/>
          <a:p>
            <a:pPr>
              <a:buFont typeface="Wingdings 3" panose="05040102010807070707" pitchFamily="18" charset="2"/>
              <a:buNone/>
            </a:pPr>
            <a:endParaRPr lang="cs-CZ" altLang="cs-CZ" dirty="0"/>
          </a:p>
          <a:p>
            <a:pPr>
              <a:buFont typeface="Wingdings 3" panose="05040102010807070707" pitchFamily="18" charset="2"/>
              <a:buNone/>
            </a:pPr>
            <a:r>
              <a:rPr lang="cs-CZ" altLang="cs-CZ" dirty="0"/>
              <a:t>1.</a:t>
            </a:r>
            <a:r>
              <a:rPr lang="en-US" altLang="cs-CZ" dirty="0"/>
              <a:t> The context of migration matters</a:t>
            </a:r>
            <a:endParaRPr lang="cs-CZ" altLang="cs-CZ" dirty="0"/>
          </a:p>
          <a:p>
            <a:pPr>
              <a:buFont typeface="Wingdings 3" panose="05040102010807070707" pitchFamily="18" charset="2"/>
              <a:buNone/>
            </a:pPr>
            <a:r>
              <a:rPr lang="cs-CZ" altLang="cs-CZ" dirty="0"/>
              <a:t>2. </a:t>
            </a:r>
            <a:r>
              <a:rPr lang="en-US" altLang="cs-CZ" dirty="0"/>
              <a:t>Immigrant youth come in many types</a:t>
            </a:r>
            <a:endParaRPr lang="cs-CZ" altLang="cs-CZ" dirty="0"/>
          </a:p>
          <a:p>
            <a:pPr>
              <a:buFont typeface="Wingdings 3" panose="05040102010807070707" pitchFamily="18" charset="2"/>
              <a:buNone/>
            </a:pPr>
            <a:r>
              <a:rPr lang="cs-CZ" altLang="cs-CZ" dirty="0"/>
              <a:t>3. </a:t>
            </a:r>
            <a:r>
              <a:rPr lang="en-US" altLang="cs-CZ" dirty="0"/>
              <a:t>Today's migrants are socio-economically diverse</a:t>
            </a:r>
            <a:endParaRPr lang="cs-CZ" altLang="cs-CZ" dirty="0"/>
          </a:p>
          <a:p>
            <a:pPr>
              <a:buFont typeface="Wingdings 3" panose="05040102010807070707" pitchFamily="18" charset="2"/>
              <a:buNone/>
            </a:pPr>
            <a:r>
              <a:rPr lang="cs-CZ" altLang="cs-CZ" dirty="0"/>
              <a:t>4. Gender </a:t>
            </a:r>
            <a:r>
              <a:rPr lang="cs-CZ" altLang="cs-CZ" dirty="0" err="1"/>
              <a:t>matters</a:t>
            </a:r>
            <a:endParaRPr lang="cs-CZ" altLang="cs-CZ" dirty="0"/>
          </a:p>
          <a:p>
            <a:pPr>
              <a:buFont typeface="Wingdings 3" panose="05040102010807070707" pitchFamily="18" charset="2"/>
              <a:buNone/>
            </a:pPr>
            <a:r>
              <a:rPr lang="cs-CZ" altLang="cs-CZ" dirty="0"/>
              <a:t>5.</a:t>
            </a:r>
            <a:r>
              <a:rPr lang="en-US" altLang="cs-CZ" dirty="0"/>
              <a:t> Immigrant children are unlike their parents</a:t>
            </a:r>
            <a:endParaRPr lang="cs-CZ" altLang="cs-CZ" dirty="0"/>
          </a:p>
          <a:p>
            <a:pPr>
              <a:buFont typeface="Wingdings 3" panose="05040102010807070707" pitchFamily="18" charset="2"/>
              <a:buNone/>
            </a:pPr>
            <a:r>
              <a:rPr lang="cs-CZ" altLang="cs-CZ" dirty="0"/>
              <a:t>6.</a:t>
            </a:r>
            <a:r>
              <a:rPr lang="en-US" altLang="cs-CZ" dirty="0"/>
              <a:t> Just as populations differ so too do institutional arrangements</a:t>
            </a:r>
            <a:endParaRPr lang="cs-CZ" altLang="cs-CZ" dirty="0"/>
          </a:p>
          <a:p>
            <a:pPr>
              <a:buFont typeface="Wingdings 3" panose="05040102010807070707" pitchFamily="18" charset="2"/>
              <a:buNone/>
            </a:pPr>
            <a:r>
              <a:rPr lang="cs-CZ" altLang="cs-CZ" dirty="0"/>
              <a:t>7.</a:t>
            </a:r>
            <a:r>
              <a:rPr lang="en-US" altLang="cs-CZ" dirty="0"/>
              <a:t> The mechanisms linking immigrants and immigrant offspring to labor markets take various forms</a:t>
            </a:r>
            <a:endParaRPr lang="cs-CZ" altLang="cs-CZ" dirty="0"/>
          </a:p>
        </p:txBody>
      </p:sp>
      <p:sp>
        <p:nvSpPr>
          <p:cNvPr id="44036" name="TextovéPole 3"/>
          <p:cNvSpPr txBox="1">
            <a:spLocks noChangeArrowheads="1"/>
          </p:cNvSpPr>
          <p:nvPr/>
        </p:nvSpPr>
        <p:spPr bwMode="auto">
          <a:xfrm>
            <a:off x="5508625" y="5732463"/>
            <a:ext cx="3265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algn="r"/>
            <a:r>
              <a:rPr lang="cs-CZ" altLang="cs-CZ" i="1"/>
              <a:t>Source: OECD Working Papers 2011/09</a:t>
            </a:r>
          </a:p>
          <a:p>
            <a:pPr algn="r"/>
            <a:r>
              <a:rPr lang="cs-CZ" altLang="cs-CZ" i="1"/>
              <a:t>see References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10F0D6-DA07-4191-9CB8-FBDAB43B2CD7}"/>
              </a:ext>
            </a:extLst>
          </p:cNvPr>
          <p:cNvSpPr>
            <a:spLocks noGrp="1"/>
          </p:cNvSpPr>
          <p:nvPr>
            <p:ph type="title"/>
          </p:nvPr>
        </p:nvSpPr>
        <p:spPr/>
        <p:txBody>
          <a:bodyPr/>
          <a:lstStyle/>
          <a:p>
            <a:r>
              <a:rPr lang="cs-CZ" dirty="0"/>
              <a:t>To </a:t>
            </a:r>
            <a:r>
              <a:rPr lang="cs-CZ" dirty="0" err="1"/>
              <a:t>discuss</a:t>
            </a:r>
            <a:endParaRPr lang="cs-CZ" dirty="0"/>
          </a:p>
        </p:txBody>
      </p:sp>
      <p:sp>
        <p:nvSpPr>
          <p:cNvPr id="3" name="Zástupný obsah 2">
            <a:extLst>
              <a:ext uri="{FF2B5EF4-FFF2-40B4-BE49-F238E27FC236}">
                <a16:creationId xmlns:a16="http://schemas.microsoft.com/office/drawing/2014/main" id="{86C2D558-2F09-4FCE-8670-FCFD7389A04B}"/>
              </a:ext>
            </a:extLst>
          </p:cNvPr>
          <p:cNvSpPr>
            <a:spLocks noGrp="1"/>
          </p:cNvSpPr>
          <p:nvPr>
            <p:ph sz="quarter" idx="1"/>
          </p:nvPr>
        </p:nvSpPr>
        <p:spPr/>
        <p:txBody>
          <a:bodyPr/>
          <a:lstStyle/>
          <a:p>
            <a:endParaRPr lang="cs-CZ" dirty="0"/>
          </a:p>
          <a:p>
            <a:r>
              <a:rPr lang="cs-CZ" dirty="0"/>
              <a:t>G</a:t>
            </a:r>
            <a:r>
              <a:rPr lang="en-US" dirty="0" err="1"/>
              <a:t>ive</a:t>
            </a:r>
            <a:r>
              <a:rPr lang="en-US" dirty="0"/>
              <a:t> examples </a:t>
            </a:r>
            <a:r>
              <a:rPr lang="cs-CZ" dirty="0" err="1"/>
              <a:t>of</a:t>
            </a:r>
            <a:r>
              <a:rPr lang="en-US" dirty="0"/>
              <a:t> relevant ethnic or immigrant groups in your country</a:t>
            </a:r>
            <a:r>
              <a:rPr lang="cs-CZ" dirty="0"/>
              <a:t>.</a:t>
            </a:r>
          </a:p>
          <a:p>
            <a:endParaRPr lang="cs-CZ" dirty="0"/>
          </a:p>
          <a:p>
            <a:r>
              <a:rPr lang="cs-CZ" dirty="0" err="1"/>
              <a:t>Give</a:t>
            </a:r>
            <a:r>
              <a:rPr lang="cs-CZ" dirty="0"/>
              <a:t> </a:t>
            </a:r>
            <a:r>
              <a:rPr lang="cs-CZ" dirty="0" err="1"/>
              <a:t>examples</a:t>
            </a:r>
            <a:r>
              <a:rPr lang="cs-CZ" dirty="0"/>
              <a:t> </a:t>
            </a:r>
            <a:r>
              <a:rPr lang="cs-CZ" dirty="0" err="1"/>
              <a:t>of</a:t>
            </a:r>
            <a:r>
              <a:rPr lang="cs-CZ" dirty="0"/>
              <a:t> </a:t>
            </a:r>
            <a:r>
              <a:rPr lang="cs-CZ" dirty="0" err="1"/>
              <a:t>policies</a:t>
            </a:r>
            <a:r>
              <a:rPr lang="cs-CZ" dirty="0"/>
              <a:t>/</a:t>
            </a:r>
            <a:r>
              <a:rPr lang="cs-CZ" dirty="0" err="1"/>
              <a:t>programmes</a:t>
            </a:r>
            <a:r>
              <a:rPr lang="cs-CZ" dirty="0"/>
              <a:t> </a:t>
            </a:r>
            <a:r>
              <a:rPr lang="cs-CZ" dirty="0" err="1"/>
              <a:t>aimed</a:t>
            </a:r>
            <a:r>
              <a:rPr lang="cs-CZ" dirty="0"/>
              <a:t> </a:t>
            </a:r>
            <a:r>
              <a:rPr lang="cs-CZ" dirty="0" err="1"/>
              <a:t>at</a:t>
            </a:r>
            <a:r>
              <a:rPr lang="cs-CZ" dirty="0"/>
              <a:t> </a:t>
            </a:r>
            <a:r>
              <a:rPr lang="cs-CZ" dirty="0" err="1"/>
              <a:t>eliminating</a:t>
            </a:r>
            <a:r>
              <a:rPr lang="cs-CZ" dirty="0"/>
              <a:t>/</a:t>
            </a:r>
            <a:r>
              <a:rPr lang="cs-CZ" dirty="0" err="1"/>
              <a:t>reducing</a:t>
            </a:r>
            <a:r>
              <a:rPr lang="cs-CZ" dirty="0"/>
              <a:t> </a:t>
            </a:r>
            <a:r>
              <a:rPr lang="cs-CZ" dirty="0" err="1"/>
              <a:t>discrimination</a:t>
            </a:r>
            <a:r>
              <a:rPr lang="cs-CZ" dirty="0"/>
              <a:t> </a:t>
            </a:r>
            <a:r>
              <a:rPr lang="cs-CZ" dirty="0" err="1"/>
              <a:t>or</a:t>
            </a:r>
            <a:r>
              <a:rPr lang="cs-CZ" dirty="0"/>
              <a:t> </a:t>
            </a:r>
            <a:r>
              <a:rPr lang="cs-CZ" dirty="0" err="1"/>
              <a:t>ethnically</a:t>
            </a:r>
            <a:r>
              <a:rPr lang="cs-CZ" dirty="0"/>
              <a:t> </a:t>
            </a:r>
            <a:r>
              <a:rPr lang="cs-CZ" dirty="0" err="1"/>
              <a:t>based</a:t>
            </a:r>
            <a:r>
              <a:rPr lang="cs-CZ" dirty="0"/>
              <a:t> </a:t>
            </a:r>
            <a:r>
              <a:rPr lang="cs-CZ" dirty="0" err="1"/>
              <a:t>disadvantages</a:t>
            </a:r>
            <a:r>
              <a:rPr lang="cs-CZ" dirty="0"/>
              <a:t>.</a:t>
            </a:r>
          </a:p>
          <a:p>
            <a:pPr marL="0" indent="0">
              <a:buNone/>
            </a:pPr>
            <a:endParaRPr lang="cs-CZ" dirty="0"/>
          </a:p>
        </p:txBody>
      </p:sp>
    </p:spTree>
    <p:extLst>
      <p:ext uri="{BB962C8B-B14F-4D97-AF65-F5344CB8AC3E}">
        <p14:creationId xmlns:p14="http://schemas.microsoft.com/office/powerpoint/2010/main" val="1910055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obsah 6">
            <a:extLst>
              <a:ext uri="{FF2B5EF4-FFF2-40B4-BE49-F238E27FC236}">
                <a16:creationId xmlns:a16="http://schemas.microsoft.com/office/drawing/2014/main" id="{396A0E4B-8F45-4B31-BC7D-B7FC7187C7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1327" y="1690107"/>
            <a:ext cx="5724752" cy="3477787"/>
          </a:xfrm>
          <a:noFill/>
        </p:spPr>
      </p:pic>
      <p:sp>
        <p:nvSpPr>
          <p:cNvPr id="5" name="Zástupný symbol pro číslo snímku 4">
            <a:extLst>
              <a:ext uri="{FF2B5EF4-FFF2-40B4-BE49-F238E27FC236}">
                <a16:creationId xmlns:a16="http://schemas.microsoft.com/office/drawing/2014/main" id="{A8C4A207-254B-4572-8520-5F20E7082220}"/>
              </a:ext>
            </a:extLst>
          </p:cNvPr>
          <p:cNvSpPr>
            <a:spLocks noGrp="1"/>
          </p:cNvSpPr>
          <p:nvPr>
            <p:ph type="sldNum" sz="quarter" idx="11"/>
          </p:nvPr>
        </p:nvSpPr>
        <p:spPr>
          <a:xfrm>
            <a:off x="310500" y="5528250"/>
            <a:ext cx="189000" cy="189000"/>
          </a:xfrm>
        </p:spPr>
        <p:txBody>
          <a:bodyPr wrap="none" anchor="ctr">
            <a:normAutofit fontScale="55000" lnSpcReduction="20000"/>
          </a:bodyPr>
          <a:lstStyle/>
          <a:p>
            <a:pPr>
              <a:spcAft>
                <a:spcPts val="450"/>
              </a:spcAft>
              <a:defRPr/>
            </a:pPr>
            <a:fld id="{F5D6B580-7E92-415A-9369-7A934A439D62}" type="slidenum">
              <a:rPr lang="cs-CZ" altLang="cs-CZ" smtClean="0"/>
              <a:pPr>
                <a:spcAft>
                  <a:spcPts val="450"/>
                </a:spcAft>
                <a:defRPr/>
              </a:pPr>
              <a:t>22</a:t>
            </a:fld>
            <a:endParaRPr lang="cs-CZ" altLang="cs-CZ"/>
          </a:p>
        </p:txBody>
      </p:sp>
      <p:sp>
        <p:nvSpPr>
          <p:cNvPr id="17" name="Text Placeholder 4">
            <a:extLst>
              <a:ext uri="{FF2B5EF4-FFF2-40B4-BE49-F238E27FC236}">
                <a16:creationId xmlns:a16="http://schemas.microsoft.com/office/drawing/2014/main" id="{E7F660F9-13E9-B3D7-59BF-F07740EE46A0}"/>
              </a:ext>
            </a:extLst>
          </p:cNvPr>
          <p:cNvSpPr>
            <a:spLocks noGrp="1"/>
          </p:cNvSpPr>
          <p:nvPr>
            <p:ph type="body" sz="quarter" idx="13"/>
          </p:nvPr>
        </p:nvSpPr>
        <p:spPr>
          <a:xfrm>
            <a:off x="540544" y="1829251"/>
            <a:ext cx="8064104" cy="203682"/>
          </a:xfrm>
        </p:spPr>
        <p:txBody>
          <a:bodyPr/>
          <a:lstStyle/>
          <a:p>
            <a:r>
              <a:rPr lang="cs-CZ" i="1" dirty="0" err="1"/>
              <a:t>Absolute</a:t>
            </a:r>
            <a:r>
              <a:rPr lang="cs-CZ" i="1" dirty="0"/>
              <a:t> </a:t>
            </a:r>
            <a:r>
              <a:rPr lang="cs-CZ" i="1" dirty="0" err="1"/>
              <a:t>numbers</a:t>
            </a:r>
            <a:endParaRPr lang="en-US" i="1" dirty="0"/>
          </a:p>
        </p:txBody>
      </p:sp>
      <p:sp>
        <p:nvSpPr>
          <p:cNvPr id="2" name="Nadpis 1">
            <a:extLst>
              <a:ext uri="{FF2B5EF4-FFF2-40B4-BE49-F238E27FC236}">
                <a16:creationId xmlns:a16="http://schemas.microsoft.com/office/drawing/2014/main" id="{8FF4D345-93CB-49CA-A429-CA0D0762C4BF}"/>
              </a:ext>
            </a:extLst>
          </p:cNvPr>
          <p:cNvSpPr>
            <a:spLocks noGrp="1"/>
          </p:cNvSpPr>
          <p:nvPr>
            <p:ph type="title"/>
          </p:nvPr>
        </p:nvSpPr>
        <p:spPr>
          <a:xfrm>
            <a:off x="553698" y="465969"/>
            <a:ext cx="8064900" cy="338682"/>
          </a:xfrm>
        </p:spPr>
        <p:txBody>
          <a:bodyPr anchor="t">
            <a:noAutofit/>
          </a:bodyPr>
          <a:lstStyle/>
          <a:p>
            <a:pPr>
              <a:lnSpc>
                <a:spcPts val="2250"/>
              </a:lnSpc>
            </a:pPr>
            <a:r>
              <a:rPr lang="en-US" sz="1800" dirty="0"/>
              <a:t>Number of foreigners in the Czech Republic according to the most frequent nationality</a:t>
            </a:r>
            <a:endParaRPr lang="cs-CZ" sz="1800" dirty="0"/>
          </a:p>
        </p:txBody>
      </p:sp>
      <p:pic>
        <p:nvPicPr>
          <p:cNvPr id="9" name="Obrázek 8">
            <a:extLst>
              <a:ext uri="{FF2B5EF4-FFF2-40B4-BE49-F238E27FC236}">
                <a16:creationId xmlns:a16="http://schemas.microsoft.com/office/drawing/2014/main" id="{C204E795-93C8-4FB6-8E2F-6A3B5896D8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400" y="5276764"/>
            <a:ext cx="6223075" cy="257211"/>
          </a:xfrm>
          <a:prstGeom prst="rect">
            <a:avLst/>
          </a:prstGeom>
        </p:spPr>
      </p:pic>
      <p:sp>
        <p:nvSpPr>
          <p:cNvPr id="10" name="TextovéPole 9">
            <a:extLst>
              <a:ext uri="{FF2B5EF4-FFF2-40B4-BE49-F238E27FC236}">
                <a16:creationId xmlns:a16="http://schemas.microsoft.com/office/drawing/2014/main" id="{8CACDB06-7F28-4E34-8382-99449BB022EE}"/>
              </a:ext>
            </a:extLst>
          </p:cNvPr>
          <p:cNvSpPr txBox="1"/>
          <p:nvPr/>
        </p:nvSpPr>
        <p:spPr>
          <a:xfrm>
            <a:off x="1431188" y="5479759"/>
            <a:ext cx="919430" cy="276999"/>
          </a:xfrm>
          <a:prstGeom prst="rect">
            <a:avLst/>
          </a:prstGeom>
          <a:noFill/>
        </p:spPr>
        <p:txBody>
          <a:bodyPr wrap="square" rtlCol="0">
            <a:spAutoFit/>
          </a:bodyPr>
          <a:lstStyle/>
          <a:p>
            <a:r>
              <a:rPr lang="cs-CZ" dirty="0" err="1"/>
              <a:t>Ukraine</a:t>
            </a:r>
            <a:endParaRPr lang="cs-CZ" dirty="0"/>
          </a:p>
        </p:txBody>
      </p:sp>
      <p:sp>
        <p:nvSpPr>
          <p:cNvPr id="11" name="TextovéPole 10">
            <a:extLst>
              <a:ext uri="{FF2B5EF4-FFF2-40B4-BE49-F238E27FC236}">
                <a16:creationId xmlns:a16="http://schemas.microsoft.com/office/drawing/2014/main" id="{096D63AE-484F-4569-8A9D-9B1F3F9D9F53}"/>
              </a:ext>
            </a:extLst>
          </p:cNvPr>
          <p:cNvSpPr txBox="1"/>
          <p:nvPr/>
        </p:nvSpPr>
        <p:spPr>
          <a:xfrm>
            <a:off x="2717158" y="5504345"/>
            <a:ext cx="919430" cy="276999"/>
          </a:xfrm>
          <a:prstGeom prst="rect">
            <a:avLst/>
          </a:prstGeom>
          <a:noFill/>
        </p:spPr>
        <p:txBody>
          <a:bodyPr wrap="square" rtlCol="0">
            <a:spAutoFit/>
          </a:bodyPr>
          <a:lstStyle/>
          <a:p>
            <a:r>
              <a:rPr lang="cs-CZ" dirty="0">
                <a:solidFill>
                  <a:schemeClr val="tx1">
                    <a:lumMod val="65000"/>
                    <a:lumOff val="35000"/>
                  </a:schemeClr>
                </a:solidFill>
              </a:rPr>
              <a:t> </a:t>
            </a:r>
            <a:r>
              <a:rPr lang="cs-CZ" dirty="0"/>
              <a:t>Slovakia</a:t>
            </a:r>
          </a:p>
        </p:txBody>
      </p:sp>
      <p:sp>
        <p:nvSpPr>
          <p:cNvPr id="13" name="TextovéPole 12">
            <a:extLst>
              <a:ext uri="{FF2B5EF4-FFF2-40B4-BE49-F238E27FC236}">
                <a16:creationId xmlns:a16="http://schemas.microsoft.com/office/drawing/2014/main" id="{45AEC2F5-8BD1-4259-97E4-C808EB883A59}"/>
              </a:ext>
            </a:extLst>
          </p:cNvPr>
          <p:cNvSpPr txBox="1"/>
          <p:nvPr/>
        </p:nvSpPr>
        <p:spPr>
          <a:xfrm>
            <a:off x="4937439" y="5498467"/>
            <a:ext cx="747897" cy="276999"/>
          </a:xfrm>
          <a:prstGeom prst="rect">
            <a:avLst/>
          </a:prstGeom>
          <a:noFill/>
        </p:spPr>
        <p:txBody>
          <a:bodyPr wrap="square" rtlCol="0">
            <a:spAutoFit/>
          </a:bodyPr>
          <a:lstStyle/>
          <a:p>
            <a:r>
              <a:rPr lang="cs-CZ" dirty="0" err="1"/>
              <a:t>Russia</a:t>
            </a:r>
            <a:endParaRPr lang="cs-CZ" dirty="0"/>
          </a:p>
        </p:txBody>
      </p:sp>
      <p:sp>
        <p:nvSpPr>
          <p:cNvPr id="15" name="TextovéPole 14">
            <a:extLst>
              <a:ext uri="{FF2B5EF4-FFF2-40B4-BE49-F238E27FC236}">
                <a16:creationId xmlns:a16="http://schemas.microsoft.com/office/drawing/2014/main" id="{F393EB7E-C2EA-4AA3-AB2B-D0A7D7EFA6E3}"/>
              </a:ext>
            </a:extLst>
          </p:cNvPr>
          <p:cNvSpPr txBox="1"/>
          <p:nvPr/>
        </p:nvSpPr>
        <p:spPr>
          <a:xfrm>
            <a:off x="5934569" y="5474983"/>
            <a:ext cx="747897" cy="276999"/>
          </a:xfrm>
          <a:prstGeom prst="rect">
            <a:avLst/>
          </a:prstGeom>
          <a:noFill/>
        </p:spPr>
        <p:txBody>
          <a:bodyPr wrap="square" rtlCol="0">
            <a:spAutoFit/>
          </a:bodyPr>
          <a:lstStyle/>
          <a:p>
            <a:r>
              <a:rPr lang="cs-CZ" dirty="0" err="1"/>
              <a:t>Poland</a:t>
            </a:r>
            <a:endParaRPr lang="cs-CZ" dirty="0"/>
          </a:p>
        </p:txBody>
      </p:sp>
      <p:sp>
        <p:nvSpPr>
          <p:cNvPr id="16" name="TextovéPole 15">
            <a:extLst>
              <a:ext uri="{FF2B5EF4-FFF2-40B4-BE49-F238E27FC236}">
                <a16:creationId xmlns:a16="http://schemas.microsoft.com/office/drawing/2014/main" id="{FDC9A1E3-5CF8-44C5-86A7-5E02A904DFD1}"/>
              </a:ext>
            </a:extLst>
          </p:cNvPr>
          <p:cNvSpPr txBox="1"/>
          <p:nvPr/>
        </p:nvSpPr>
        <p:spPr>
          <a:xfrm>
            <a:off x="6854976" y="5484250"/>
            <a:ext cx="890115" cy="276999"/>
          </a:xfrm>
          <a:prstGeom prst="rect">
            <a:avLst/>
          </a:prstGeom>
          <a:noFill/>
        </p:spPr>
        <p:txBody>
          <a:bodyPr wrap="none" rtlCol="0">
            <a:spAutoFit/>
          </a:bodyPr>
          <a:lstStyle/>
          <a:p>
            <a:r>
              <a:rPr lang="cs-CZ" dirty="0"/>
              <a:t>Germany</a:t>
            </a:r>
          </a:p>
        </p:txBody>
      </p:sp>
    </p:spTree>
    <p:extLst>
      <p:ext uri="{BB962C8B-B14F-4D97-AF65-F5344CB8AC3E}">
        <p14:creationId xmlns:p14="http://schemas.microsoft.com/office/powerpoint/2010/main" val="3259303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598460" y="1783959"/>
            <a:ext cx="3065480" cy="2889114"/>
          </a:xfrm>
        </p:spPr>
        <p:txBody>
          <a:bodyPr vert="horz" lIns="91440" tIns="45720" rIns="91440" bIns="45720" rtlCol="0" anchor="b">
            <a:normAutofit fontScale="90000"/>
          </a:bodyPr>
          <a:lstStyle/>
          <a:p>
            <a:pPr defTabSz="914400">
              <a:defRPr/>
            </a:pPr>
            <a:r>
              <a:rPr lang="en-US" sz="3600"/>
              <a:t>Social chances of the Roma </a:t>
            </a:r>
            <a:br>
              <a:rPr lang="en-US" sz="3600"/>
            </a:br>
            <a:r>
              <a:rPr lang="en-US" sz="3600"/>
              <a:t>in the Czech Republic</a:t>
            </a:r>
            <a:br>
              <a:rPr lang="en-US" sz="3600"/>
            </a:br>
            <a:endParaRPr lang="en-US" sz="3600"/>
          </a:p>
        </p:txBody>
      </p:sp>
      <p:pic>
        <p:nvPicPr>
          <p:cNvPr id="3" name="Picture 2" descr="Ghetto poor street with Gypsy residents, authentic – Stock Editorial Photo  © Vynikal #155600184">
            <a:extLst>
              <a:ext uri="{FF2B5EF4-FFF2-40B4-BE49-F238E27FC236}">
                <a16:creationId xmlns:a16="http://schemas.microsoft.com/office/drawing/2014/main" id="{7DA7CD4E-6016-4D0A-8D0B-98032C91BF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021" r="15867" b="-1"/>
          <a:stretch/>
        </p:blipFill>
        <p:spPr bwMode="auto">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solidFill>
            <a:srgbClr val="FFFFFF"/>
          </a:solidFill>
        </p:spPr>
      </p:pic>
    </p:spTree>
    <p:extLst>
      <p:ext uri="{BB962C8B-B14F-4D97-AF65-F5344CB8AC3E}">
        <p14:creationId xmlns:p14="http://schemas.microsoft.com/office/powerpoint/2010/main" val="1129894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9494B6D5-A0B9-47D8-AD4D-9B608C1A07EE}" type="slidenum">
              <a:rPr lang="en-GB" smtClean="0"/>
              <a:t>24</a:t>
            </a:fld>
            <a:endParaRPr lang="en-GB"/>
          </a:p>
        </p:txBody>
      </p:sp>
      <p:sp>
        <p:nvSpPr>
          <p:cNvPr id="51202" name="Nadpis 1"/>
          <p:cNvSpPr>
            <a:spLocks noGrp="1"/>
          </p:cNvSpPr>
          <p:nvPr>
            <p:ph type="title" idx="4294967295"/>
          </p:nvPr>
        </p:nvSpPr>
        <p:spPr>
          <a:xfrm>
            <a:off x="465083" y="652814"/>
            <a:ext cx="7528034" cy="857250"/>
          </a:xfrm>
        </p:spPr>
        <p:txBody>
          <a:bodyPr>
            <a:noAutofit/>
          </a:bodyPr>
          <a:lstStyle/>
          <a:p>
            <a:pPr algn="ctr" eaLnBrk="1" hangingPunct="1"/>
            <a:r>
              <a:rPr lang="cs-CZ" altLang="cs-CZ" sz="3200" b="1" dirty="0" err="1"/>
              <a:t>Number</a:t>
            </a:r>
            <a:r>
              <a:rPr lang="cs-CZ" altLang="cs-CZ" sz="3200" b="1" dirty="0"/>
              <a:t> </a:t>
            </a:r>
            <a:r>
              <a:rPr lang="cs-CZ" altLang="cs-CZ" sz="3200" b="1" dirty="0" err="1"/>
              <a:t>of</a:t>
            </a:r>
            <a:r>
              <a:rPr lang="cs-CZ" altLang="cs-CZ" sz="3200" b="1" dirty="0"/>
              <a:t> </a:t>
            </a:r>
            <a:r>
              <a:rPr lang="cs-CZ" altLang="cs-CZ" sz="3200" b="1" dirty="0" err="1"/>
              <a:t>the</a:t>
            </a:r>
            <a:r>
              <a:rPr lang="cs-CZ" altLang="cs-CZ" sz="3200" b="1" dirty="0"/>
              <a:t> Roma in CR and SR </a:t>
            </a:r>
            <a:r>
              <a:rPr lang="cs-CZ" altLang="cs-CZ" sz="3200" b="1" dirty="0" err="1"/>
              <a:t>comparison</a:t>
            </a:r>
            <a:r>
              <a:rPr lang="cs-CZ" altLang="cs-CZ" sz="3200" b="1" dirty="0"/>
              <a:t> </a:t>
            </a:r>
            <a:r>
              <a:rPr lang="cs-CZ" altLang="cs-CZ" sz="3200" b="1" dirty="0" err="1"/>
              <a:t>between</a:t>
            </a:r>
            <a:r>
              <a:rPr lang="cs-CZ" altLang="cs-CZ" sz="3200" b="1" dirty="0"/>
              <a:t> Cenzus and </a:t>
            </a:r>
            <a:r>
              <a:rPr lang="cs-CZ" altLang="cs-CZ" sz="3200" b="1" dirty="0" err="1"/>
              <a:t>estimates</a:t>
            </a:r>
            <a:endParaRPr lang="cs-CZ" altLang="cs-CZ" sz="3200" b="1" dirty="0"/>
          </a:p>
        </p:txBody>
      </p:sp>
      <p:sp>
        <p:nvSpPr>
          <p:cNvPr id="51203" name="Zástupný symbol pro obsah 2"/>
          <p:cNvSpPr>
            <a:spLocks noGrp="1"/>
          </p:cNvSpPr>
          <p:nvPr>
            <p:ph idx="4294967295"/>
          </p:nvPr>
        </p:nvSpPr>
        <p:spPr>
          <a:xfrm>
            <a:off x="1143000" y="2057401"/>
            <a:ext cx="6172200" cy="3394472"/>
          </a:xfrm>
        </p:spPr>
        <p:txBody>
          <a:bodyPr/>
          <a:lstStyle/>
          <a:p>
            <a:pPr eaLnBrk="1" hangingPunct="1">
              <a:lnSpc>
                <a:spcPct val="90000"/>
              </a:lnSpc>
            </a:pPr>
            <a:endParaRPr lang="cs-CZ" altLang="cs-CZ"/>
          </a:p>
          <a:p>
            <a:pPr eaLnBrk="1" hangingPunct="1">
              <a:lnSpc>
                <a:spcPct val="90000"/>
              </a:lnSpc>
            </a:pPr>
            <a:endParaRPr lang="cs-CZ" altLang="cs-CZ"/>
          </a:p>
        </p:txBody>
      </p:sp>
      <p:graphicFrame>
        <p:nvGraphicFramePr>
          <p:cNvPr id="54318" name="Group 46"/>
          <p:cNvGraphicFramePr>
            <a:graphicFrameLocks noGrp="1"/>
          </p:cNvGraphicFramePr>
          <p:nvPr/>
        </p:nvGraphicFramePr>
        <p:xfrm>
          <a:off x="1547664" y="1685658"/>
          <a:ext cx="6155531" cy="3486683"/>
        </p:xfrm>
        <a:graphic>
          <a:graphicData uri="http://schemas.openxmlformats.org/drawingml/2006/table">
            <a:tbl>
              <a:tblPr/>
              <a:tblGrid>
                <a:gridCol w="1231106">
                  <a:extLst>
                    <a:ext uri="{9D8B030D-6E8A-4147-A177-3AD203B41FA5}">
                      <a16:colId xmlns:a16="http://schemas.microsoft.com/office/drawing/2014/main" val="20000"/>
                    </a:ext>
                  </a:extLst>
                </a:gridCol>
                <a:gridCol w="1349634">
                  <a:extLst>
                    <a:ext uri="{9D8B030D-6E8A-4147-A177-3AD203B41FA5}">
                      <a16:colId xmlns:a16="http://schemas.microsoft.com/office/drawing/2014/main" val="20001"/>
                    </a:ext>
                  </a:extLst>
                </a:gridCol>
                <a:gridCol w="1190297">
                  <a:extLst>
                    <a:ext uri="{9D8B030D-6E8A-4147-A177-3AD203B41FA5}">
                      <a16:colId xmlns:a16="http://schemas.microsoft.com/office/drawing/2014/main" val="20002"/>
                    </a:ext>
                  </a:extLst>
                </a:gridCol>
                <a:gridCol w="1153388">
                  <a:extLst>
                    <a:ext uri="{9D8B030D-6E8A-4147-A177-3AD203B41FA5}">
                      <a16:colId xmlns:a16="http://schemas.microsoft.com/office/drawing/2014/main" val="20003"/>
                    </a:ext>
                  </a:extLst>
                </a:gridCol>
                <a:gridCol w="1231106">
                  <a:extLst>
                    <a:ext uri="{9D8B030D-6E8A-4147-A177-3AD203B41FA5}">
                      <a16:colId xmlns:a16="http://schemas.microsoft.com/office/drawing/2014/main" val="20004"/>
                    </a:ext>
                  </a:extLst>
                </a:gridCol>
              </a:tblGrid>
              <a:tr h="68187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cs-CZ" sz="2100" b="0" i="0" u="none" strike="noStrike" cap="none" normalizeH="0" baseline="0" dirty="0">
                        <a:ln>
                          <a:noFill/>
                        </a:ln>
                        <a:solidFill>
                          <a:schemeClr val="tx1"/>
                        </a:solidFill>
                        <a:effectLst/>
                        <a:latin typeface="Calibri" pitchFamily="34" charset="0"/>
                      </a:endParaRPr>
                    </a:p>
                  </a:txBody>
                  <a:tcPr marL="68580" marR="68580"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dirty="0">
                          <a:ln>
                            <a:noFill/>
                          </a:ln>
                          <a:solidFill>
                            <a:schemeClr val="tx1"/>
                          </a:solidFill>
                          <a:effectLst/>
                          <a:latin typeface="Arial" charset="0"/>
                        </a:rPr>
                        <a:t>Data </a:t>
                      </a:r>
                      <a:r>
                        <a:rPr kumimoji="0" lang="cs-CZ" sz="1800" b="0" i="0" u="none" strike="noStrike" cap="none" normalizeH="0" baseline="0" dirty="0" err="1">
                          <a:ln>
                            <a:noFill/>
                          </a:ln>
                          <a:solidFill>
                            <a:schemeClr val="tx1"/>
                          </a:solidFill>
                          <a:effectLst/>
                          <a:latin typeface="Arial" charset="0"/>
                        </a:rPr>
                        <a:t>from</a:t>
                      </a:r>
                      <a:r>
                        <a:rPr kumimoji="0" lang="cs-CZ" sz="1800" b="0" i="0" u="none" strike="noStrike" cap="none" normalizeH="0" baseline="0" dirty="0">
                          <a:ln>
                            <a:noFill/>
                          </a:ln>
                          <a:solidFill>
                            <a:schemeClr val="tx1"/>
                          </a:solidFill>
                          <a:effectLst/>
                          <a:latin typeface="Arial" charset="0"/>
                        </a:rPr>
                        <a:t> Cenzus</a:t>
                      </a: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1700" b="0" i="0" u="none" strike="noStrike" cap="none" normalizeH="0" baseline="0" dirty="0" err="1">
                          <a:ln>
                            <a:noFill/>
                          </a:ln>
                          <a:solidFill>
                            <a:schemeClr val="tx1"/>
                          </a:solidFill>
                          <a:effectLst/>
                          <a:latin typeface="Arial" charset="0"/>
                        </a:rPr>
                        <a:t>Share</a:t>
                      </a:r>
                      <a:r>
                        <a:rPr kumimoji="0" lang="cs-CZ" sz="1800" b="0" i="0" u="none" strike="noStrike" cap="none" normalizeH="0" baseline="0" dirty="0">
                          <a:ln>
                            <a:noFill/>
                          </a:ln>
                          <a:solidFill>
                            <a:schemeClr val="tx1"/>
                          </a:solidFill>
                          <a:effectLst/>
                          <a:latin typeface="Arial" charset="0"/>
                        </a:rPr>
                        <a:t> </a:t>
                      </a:r>
                      <a:r>
                        <a:rPr kumimoji="0" lang="cs-CZ" sz="1700" b="0" i="0" u="none" strike="noStrike" cap="none" normalizeH="0" baseline="0" dirty="0" err="1">
                          <a:ln>
                            <a:noFill/>
                          </a:ln>
                          <a:solidFill>
                            <a:schemeClr val="tx1"/>
                          </a:solidFill>
                          <a:effectLst/>
                          <a:latin typeface="Arial" charset="0"/>
                        </a:rPr>
                        <a:t>of</a:t>
                      </a:r>
                      <a:r>
                        <a:rPr kumimoji="0" lang="cs-CZ" sz="1700" b="0" i="0" u="none" strike="noStrike" cap="none" normalizeH="0" baseline="0" dirty="0">
                          <a:ln>
                            <a:noFill/>
                          </a:ln>
                          <a:solidFill>
                            <a:schemeClr val="tx1"/>
                          </a:solidFill>
                          <a:effectLst/>
                          <a:latin typeface="Arial" charset="0"/>
                        </a:rPr>
                        <a:t> </a:t>
                      </a:r>
                      <a:r>
                        <a:rPr kumimoji="0" lang="cs-CZ" sz="1700" b="0" i="0" u="none" strike="noStrike" cap="none" normalizeH="0" baseline="0" dirty="0" err="1">
                          <a:ln>
                            <a:noFill/>
                          </a:ln>
                          <a:solidFill>
                            <a:schemeClr val="tx1"/>
                          </a:solidFill>
                          <a:effectLst/>
                          <a:latin typeface="Arial" charset="0"/>
                        </a:rPr>
                        <a:t>population</a:t>
                      </a:r>
                      <a:endParaRPr kumimoji="0" lang="cs-CZ" sz="1700" b="0" i="0" u="none" strike="noStrike" cap="none" normalizeH="0" baseline="0" dirty="0">
                        <a:ln>
                          <a:noFill/>
                        </a:ln>
                        <a:solidFill>
                          <a:schemeClr val="tx1"/>
                        </a:solidFill>
                        <a:effectLst/>
                        <a:latin typeface="Arial"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dirty="0" err="1">
                          <a:ln>
                            <a:noFill/>
                          </a:ln>
                          <a:solidFill>
                            <a:schemeClr val="tx1"/>
                          </a:solidFill>
                          <a:effectLst/>
                          <a:latin typeface="Arial" charset="0"/>
                        </a:rPr>
                        <a:t>Qualified</a:t>
                      </a:r>
                      <a:r>
                        <a:rPr kumimoji="0" lang="cs-CZ" sz="1800" b="0" i="0" u="none" strike="noStrike" cap="none" normalizeH="0" baseline="0" dirty="0">
                          <a:ln>
                            <a:noFill/>
                          </a:ln>
                          <a:solidFill>
                            <a:schemeClr val="tx1"/>
                          </a:solidFill>
                          <a:effectLst/>
                          <a:latin typeface="Arial" charset="0"/>
                        </a:rPr>
                        <a:t> </a:t>
                      </a:r>
                      <a:r>
                        <a:rPr kumimoji="0" lang="cs-CZ" sz="1800" b="0" i="0" u="none" strike="noStrike" cap="none" normalizeH="0" baseline="0" dirty="0" err="1">
                          <a:ln>
                            <a:noFill/>
                          </a:ln>
                          <a:solidFill>
                            <a:schemeClr val="tx1"/>
                          </a:solidFill>
                          <a:effectLst/>
                          <a:latin typeface="Arial" charset="0"/>
                        </a:rPr>
                        <a:t>estimates</a:t>
                      </a:r>
                      <a:endParaRPr kumimoji="0" lang="cs-CZ" sz="1800" b="0" i="0" u="none" strike="noStrike" cap="none" normalizeH="0" baseline="0" dirty="0">
                        <a:ln>
                          <a:noFill/>
                        </a:ln>
                        <a:solidFill>
                          <a:schemeClr val="tx1"/>
                        </a:solidFill>
                        <a:effectLst/>
                        <a:latin typeface="Arial"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1800" b="0" i="0" u="none" strike="noStrike" cap="none" normalizeH="0" baseline="0" dirty="0" err="1">
                          <a:ln>
                            <a:noFill/>
                          </a:ln>
                          <a:solidFill>
                            <a:schemeClr val="tx1"/>
                          </a:solidFill>
                          <a:effectLst/>
                          <a:latin typeface="Arial" charset="0"/>
                        </a:rPr>
                        <a:t>Share</a:t>
                      </a:r>
                      <a:r>
                        <a:rPr kumimoji="0" lang="cs-CZ" sz="1800" b="0" i="0" u="none" strike="noStrike" cap="none" normalizeH="0" baseline="0" dirty="0">
                          <a:ln>
                            <a:noFill/>
                          </a:ln>
                          <a:solidFill>
                            <a:schemeClr val="tx1"/>
                          </a:solidFill>
                          <a:effectLst/>
                          <a:latin typeface="Arial" charset="0"/>
                        </a:rPr>
                        <a:t> </a:t>
                      </a:r>
                      <a:r>
                        <a:rPr kumimoji="0" lang="cs-CZ" sz="1800" b="0" i="0" u="none" strike="noStrike" cap="none" normalizeH="0" baseline="0" dirty="0" err="1">
                          <a:ln>
                            <a:noFill/>
                          </a:ln>
                          <a:solidFill>
                            <a:schemeClr val="tx1"/>
                          </a:solidFill>
                          <a:effectLst/>
                          <a:latin typeface="Arial" charset="0"/>
                        </a:rPr>
                        <a:t>of</a:t>
                      </a:r>
                      <a:r>
                        <a:rPr kumimoji="0" lang="cs-CZ" sz="1800" b="0" i="0" u="none" strike="noStrike" cap="none" normalizeH="0" baseline="0" dirty="0">
                          <a:ln>
                            <a:noFill/>
                          </a:ln>
                          <a:solidFill>
                            <a:schemeClr val="tx1"/>
                          </a:solidFill>
                          <a:effectLst/>
                          <a:latin typeface="Arial" charset="0"/>
                        </a:rPr>
                        <a:t> </a:t>
                      </a:r>
                      <a:r>
                        <a:rPr kumimoji="0" lang="cs-CZ" sz="1800" b="0" i="0" u="none" strike="noStrike" cap="none" normalizeH="0" baseline="0" dirty="0" err="1">
                          <a:ln>
                            <a:noFill/>
                          </a:ln>
                          <a:solidFill>
                            <a:schemeClr val="tx1"/>
                          </a:solidFill>
                          <a:effectLst/>
                          <a:latin typeface="Arial" charset="0"/>
                        </a:rPr>
                        <a:t>population</a:t>
                      </a:r>
                      <a:endParaRPr kumimoji="0" lang="cs-CZ" sz="1800" b="0" i="0" u="none" strike="noStrike" cap="none" normalizeH="0" baseline="0" dirty="0">
                        <a:ln>
                          <a:noFill/>
                        </a:ln>
                        <a:solidFill>
                          <a:schemeClr val="tx1"/>
                        </a:solidFill>
                        <a:effectLst/>
                        <a:latin typeface="Arial"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8199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cs-CZ" sz="2100" b="0" i="0" u="none" strike="noStrike" cap="none" normalizeH="0" baseline="0" dirty="0">
                          <a:ln>
                            <a:noFill/>
                          </a:ln>
                          <a:solidFill>
                            <a:schemeClr val="tx1"/>
                          </a:solidFill>
                          <a:effectLst/>
                          <a:latin typeface="Arial" charset="0"/>
                        </a:rPr>
                        <a:t>Czech Republic</a:t>
                      </a:r>
                    </a:p>
                  </a:txBody>
                  <a:tcPr marL="68580" marR="68580" marT="34292" marB="342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cs-CZ" sz="1800" b="1" i="0" u="none" strike="noStrike" cap="none" normalizeH="0" baseline="0" dirty="0">
                          <a:ln>
                            <a:noFill/>
                          </a:ln>
                          <a:solidFill>
                            <a:schemeClr val="tx1"/>
                          </a:solidFill>
                          <a:effectLst/>
                          <a:latin typeface="Calibri" pitchFamily="34" charset="0"/>
                        </a:rPr>
                        <a:t>33 000</a:t>
                      </a:r>
                      <a:r>
                        <a:rPr kumimoji="0" lang="cs-CZ" sz="1800" b="0" i="0" u="none" strike="noStrike" cap="none" normalizeH="0" baseline="0" dirty="0">
                          <a:ln>
                            <a:noFill/>
                          </a:ln>
                          <a:solidFill>
                            <a:schemeClr val="tx1"/>
                          </a:solidFill>
                          <a:effectLst/>
                          <a:latin typeface="Calibri" pitchFamily="34" charset="0"/>
                        </a:rPr>
                        <a:t>  </a:t>
                      </a:r>
                      <a:r>
                        <a:rPr kumimoji="0" lang="cs-CZ" sz="1400" b="0" i="0" u="none" strike="noStrike" cap="none" normalizeH="0" baseline="0" dirty="0">
                          <a:ln>
                            <a:noFill/>
                          </a:ln>
                          <a:solidFill>
                            <a:schemeClr val="tx1"/>
                          </a:solidFill>
                          <a:effectLst/>
                          <a:latin typeface="Calibri" pitchFamily="34" charset="0"/>
                        </a:rPr>
                        <a:t>(1991)</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1800" b="1" i="0" u="none" strike="noStrike" cap="none" normalizeH="0" baseline="0" dirty="0">
                          <a:ln>
                            <a:noFill/>
                          </a:ln>
                          <a:solidFill>
                            <a:schemeClr val="tx1"/>
                          </a:solidFill>
                          <a:effectLst/>
                          <a:latin typeface="Calibri" pitchFamily="34" charset="0"/>
                        </a:rPr>
                        <a:t>11 746</a:t>
                      </a:r>
                      <a:r>
                        <a:rPr kumimoji="0" lang="cs-CZ" sz="1800" b="0" i="0" u="none" strike="noStrike" cap="none" normalizeH="0" baseline="0" dirty="0">
                          <a:ln>
                            <a:noFill/>
                          </a:ln>
                          <a:solidFill>
                            <a:schemeClr val="tx1"/>
                          </a:solidFill>
                          <a:effectLst/>
                          <a:latin typeface="Calibri" pitchFamily="34" charset="0"/>
                        </a:rPr>
                        <a:t>  </a:t>
                      </a:r>
                      <a:r>
                        <a:rPr kumimoji="0" lang="cs-CZ" sz="1400" b="0" i="0" u="none" strike="noStrike" cap="none" normalizeH="0" baseline="0" dirty="0">
                          <a:ln>
                            <a:noFill/>
                          </a:ln>
                          <a:solidFill>
                            <a:schemeClr val="tx1"/>
                          </a:solidFill>
                          <a:effectLst/>
                          <a:latin typeface="Calibri" pitchFamily="34" charset="0"/>
                        </a:rPr>
                        <a:t>(2001)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cs-CZ" sz="1800" b="1" i="0" kern="1200" dirty="0">
                          <a:solidFill>
                            <a:schemeClr val="tx1"/>
                          </a:solidFill>
                          <a:effectLst/>
                          <a:latin typeface="Calibri" panose="020F0502020204030204" pitchFamily="34" charset="0"/>
                          <a:ea typeface="+mn-ea"/>
                          <a:cs typeface="Calibri" panose="020F0502020204030204" pitchFamily="34" charset="0"/>
                        </a:rPr>
                        <a:t>13 150</a:t>
                      </a:r>
                      <a:r>
                        <a:rPr lang="cs-CZ" sz="1700" b="1" i="0" kern="1200" dirty="0">
                          <a:solidFill>
                            <a:schemeClr val="tx1"/>
                          </a:solidFill>
                          <a:effectLst/>
                          <a:latin typeface="Calibri" panose="020F0502020204030204" pitchFamily="34" charset="0"/>
                          <a:ea typeface="+mn-ea"/>
                          <a:cs typeface="Calibri" panose="020F0502020204030204" pitchFamily="34" charset="0"/>
                        </a:rPr>
                        <a:t>  </a:t>
                      </a:r>
                      <a:r>
                        <a:rPr lang="cs-CZ" sz="1400" kern="1200" dirty="0">
                          <a:solidFill>
                            <a:schemeClr val="tx1"/>
                          </a:solidFill>
                          <a:latin typeface="Calibri" panose="020F0502020204030204" pitchFamily="34" charset="0"/>
                          <a:ea typeface="+mn-ea"/>
                          <a:cs typeface="Calibri" panose="020F0502020204030204" pitchFamily="34" charset="0"/>
                        </a:rPr>
                        <a:t>(2011)</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cs-CZ" sz="1800" b="1" i="0" kern="1200" dirty="0">
                          <a:solidFill>
                            <a:schemeClr val="tx1"/>
                          </a:solidFill>
                          <a:effectLst/>
                          <a:latin typeface="Calibri" panose="020F0502020204030204" pitchFamily="34" charset="0"/>
                          <a:ea typeface="+mn-ea"/>
                          <a:cs typeface="Calibri" panose="020F0502020204030204" pitchFamily="34" charset="0"/>
                        </a:rPr>
                        <a:t>21 691</a:t>
                      </a:r>
                      <a:r>
                        <a:rPr lang="cs-CZ" sz="1500" b="0" i="0" kern="1200" dirty="0">
                          <a:solidFill>
                            <a:schemeClr val="tx1"/>
                          </a:solidFill>
                          <a:effectLst/>
                          <a:latin typeface="+mn-lt"/>
                          <a:ea typeface="+mn-ea"/>
                          <a:cs typeface="+mn-cs"/>
                        </a:rPr>
                        <a:t>  </a:t>
                      </a:r>
                      <a:r>
                        <a:rPr lang="cs-CZ" sz="1400" b="0" i="0" kern="1200" dirty="0">
                          <a:solidFill>
                            <a:schemeClr val="tx1"/>
                          </a:solidFill>
                          <a:effectLst/>
                          <a:latin typeface="Calibri" panose="020F0502020204030204" pitchFamily="34" charset="0"/>
                          <a:ea typeface="+mn-ea"/>
                          <a:cs typeface="Calibri" panose="020F0502020204030204" pitchFamily="34" charset="0"/>
                        </a:rPr>
                        <a:t>(2021)</a:t>
                      </a:r>
                      <a:endParaRPr kumimoji="0" lang="cs-CZ"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100" b="0" i="0" u="none" strike="noStrike" cap="none" normalizeH="0" baseline="0" dirty="0">
                          <a:ln>
                            <a:noFill/>
                          </a:ln>
                          <a:solidFill>
                            <a:schemeClr val="tx1"/>
                          </a:solidFill>
                          <a:effectLst/>
                          <a:latin typeface="Calibri" pitchFamily="34" charset="0"/>
                        </a:rPr>
                        <a:t>0.3 %</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cs-CZ" sz="2100" b="0" i="0" u="none" strike="noStrike" cap="none" normalizeH="0" baseline="0" dirty="0">
                          <a:ln>
                            <a:noFill/>
                          </a:ln>
                          <a:solidFill>
                            <a:schemeClr val="tx1"/>
                          </a:solidFill>
                          <a:effectLst/>
                          <a:latin typeface="Calibri" pitchFamily="34" charset="0"/>
                        </a:rPr>
                        <a: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100" b="0" i="0" u="none" strike="noStrike" cap="none" normalizeH="0" baseline="0" dirty="0">
                          <a:ln>
                            <a:noFill/>
                          </a:ln>
                          <a:solidFill>
                            <a:schemeClr val="tx1"/>
                          </a:solidFill>
                          <a:effectLst/>
                          <a:latin typeface="Calibri" pitchFamily="34" charset="0"/>
                        </a:rPr>
                        <a:t>0.1 % </a:t>
                      </a: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100" b="0" i="0" u="none" strike="noStrike" cap="none" normalizeH="0" baseline="0" dirty="0">
                          <a:ln>
                            <a:noFill/>
                          </a:ln>
                          <a:solidFill>
                            <a:schemeClr val="tx1"/>
                          </a:solidFill>
                          <a:effectLst/>
                          <a:latin typeface="Calibri" pitchFamily="34" charset="0"/>
                        </a:rPr>
                        <a:t>140 000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100" b="0" i="0" u="none" strike="noStrike" cap="none" normalizeH="0" baseline="0" dirty="0">
                          <a:ln>
                            <a:noFill/>
                          </a:ln>
                          <a:solidFill>
                            <a:schemeClr val="tx1"/>
                          </a:solidFill>
                          <a:effectLst/>
                          <a:latin typeface="Calibri" pitchFamily="34" charset="0"/>
                        </a:rPr>
                        <a: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100" b="0" i="0" u="none" strike="noStrike" cap="none" normalizeH="0" baseline="0" dirty="0">
                          <a:ln>
                            <a:noFill/>
                          </a:ln>
                          <a:solidFill>
                            <a:schemeClr val="tx1"/>
                          </a:solidFill>
                          <a:effectLst/>
                          <a:latin typeface="Calibri" pitchFamily="34" charset="0"/>
                        </a:rPr>
                        <a:t>300 000</a:t>
                      </a: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100" b="0" i="0" u="none" strike="noStrike" cap="none" normalizeH="0" baseline="0" dirty="0">
                          <a:ln>
                            <a:noFill/>
                          </a:ln>
                          <a:solidFill>
                            <a:schemeClr val="tx1"/>
                          </a:solidFill>
                          <a:effectLst/>
                          <a:latin typeface="Calibri" pitchFamily="34" charset="0"/>
                        </a:rPr>
                        <a:t>1.41 %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100" b="0" i="0" u="none" strike="noStrike" cap="none" normalizeH="0" baseline="0" dirty="0">
                          <a:ln>
                            <a:noFill/>
                          </a:ln>
                          <a:solidFill>
                            <a:schemeClr val="tx1"/>
                          </a:solidFill>
                          <a:effectLst/>
                          <a:latin typeface="Calibri" pitchFamily="34" charset="0"/>
                        </a:rPr>
                        <a:t>-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100" b="0" i="0" u="none" strike="noStrike" cap="none" normalizeH="0" baseline="0" dirty="0">
                          <a:ln>
                            <a:noFill/>
                          </a:ln>
                          <a:solidFill>
                            <a:schemeClr val="tx1"/>
                          </a:solidFill>
                          <a:effectLst/>
                          <a:latin typeface="Calibri" pitchFamily="34" charset="0"/>
                        </a:rPr>
                        <a:t>2.9 % </a:t>
                      </a:r>
                    </a:p>
                  </a:txBody>
                  <a:tcPr marL="68580" marR="68580" marT="34292" marB="3429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2280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cs-CZ" sz="2100" b="0" i="0" u="none" strike="noStrike" cap="none" normalizeH="0" baseline="0" dirty="0">
                          <a:ln>
                            <a:noFill/>
                          </a:ln>
                          <a:solidFill>
                            <a:schemeClr val="tx1"/>
                          </a:solidFill>
                          <a:effectLst/>
                          <a:latin typeface="Arial" charset="0"/>
                        </a:rPr>
                        <a:t>Slovakia</a:t>
                      </a:r>
                    </a:p>
                  </a:txBody>
                  <a:tcPr marL="68580" marR="68580" marT="34292" marB="342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cs-CZ" sz="1500" b="0" i="0" u="none" strike="noStrike" cap="none" normalizeH="0" baseline="0" dirty="0">
                          <a:ln>
                            <a:noFill/>
                          </a:ln>
                          <a:solidFill>
                            <a:schemeClr val="tx1"/>
                          </a:solidFill>
                          <a:effectLst/>
                          <a:latin typeface="Calibri" pitchFamily="34" charset="0"/>
                        </a:rPr>
                        <a:t>80 627   </a:t>
                      </a:r>
                      <a:r>
                        <a:rPr kumimoji="0" lang="cs-CZ" sz="1400" b="0" i="0" u="none" strike="noStrike" cap="none" normalizeH="0" baseline="0" dirty="0">
                          <a:ln>
                            <a:noFill/>
                          </a:ln>
                          <a:solidFill>
                            <a:schemeClr val="tx1"/>
                          </a:solidFill>
                          <a:effectLst/>
                          <a:latin typeface="Calibri" pitchFamily="34" charset="0"/>
                        </a:rPr>
                        <a:t>(1991)</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cs-CZ" sz="1500" b="0" i="0" u="none" strike="noStrike" cap="none" normalizeH="0" baseline="0" dirty="0">
                          <a:ln>
                            <a:noFill/>
                          </a:ln>
                          <a:solidFill>
                            <a:schemeClr val="tx1"/>
                          </a:solidFill>
                          <a:effectLst/>
                          <a:latin typeface="Calibri" pitchFamily="34" charset="0"/>
                        </a:rPr>
                        <a:t>89 920   </a:t>
                      </a:r>
                      <a:r>
                        <a:rPr kumimoji="0" lang="cs-CZ" sz="1400" b="0" i="0" u="none" strike="noStrike" cap="none" normalizeH="0" baseline="0" dirty="0">
                          <a:ln>
                            <a:noFill/>
                          </a:ln>
                          <a:solidFill>
                            <a:schemeClr val="tx1"/>
                          </a:solidFill>
                          <a:effectLst/>
                          <a:latin typeface="Calibri" pitchFamily="34" charset="0"/>
                        </a:rPr>
                        <a:t>(2001)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cs-CZ" sz="1500" b="0" i="0" u="none" strike="noStrike" cap="none" normalizeH="0" baseline="0" dirty="0">
                          <a:ln>
                            <a:noFill/>
                          </a:ln>
                          <a:solidFill>
                            <a:schemeClr val="tx1"/>
                          </a:solidFill>
                          <a:effectLst/>
                          <a:latin typeface="Calibri" pitchFamily="34" charset="0"/>
                        </a:rPr>
                        <a:t>105 700 </a:t>
                      </a:r>
                      <a:r>
                        <a:rPr kumimoji="0" lang="cs-CZ" sz="1400" b="0" i="0" u="none" strike="noStrike" cap="none" normalizeH="0" baseline="0" dirty="0">
                          <a:ln>
                            <a:noFill/>
                          </a:ln>
                          <a:solidFill>
                            <a:schemeClr val="tx1"/>
                          </a:solidFill>
                          <a:effectLst/>
                          <a:latin typeface="Calibri" pitchFamily="34" charset="0"/>
                        </a:rPr>
                        <a:t>(2011)</a:t>
                      </a: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cs-CZ" sz="2100" b="0" i="0" u="none" strike="noStrike" cap="none" normalizeH="0" baseline="0" dirty="0">
                          <a:ln>
                            <a:noFill/>
                          </a:ln>
                          <a:solidFill>
                            <a:schemeClr val="tx1"/>
                          </a:solidFill>
                          <a:effectLst/>
                          <a:latin typeface="Calibri" pitchFamily="34" charset="0"/>
                        </a:rPr>
                        <a:t>1.7 % </a:t>
                      </a: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cs-CZ" sz="2100" b="0" i="0" u="none" strike="noStrike" cap="none" normalizeH="0" baseline="0" dirty="0">
                          <a:ln>
                            <a:noFill/>
                          </a:ln>
                          <a:solidFill>
                            <a:schemeClr val="tx1"/>
                          </a:solidFill>
                          <a:effectLst/>
                          <a:latin typeface="Calibri" pitchFamily="34" charset="0"/>
                        </a:rPr>
                        <a:t>-</a:t>
                      </a: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cs-CZ" sz="2100" b="0" i="0" u="none" strike="noStrike" cap="none" normalizeH="0" baseline="0" dirty="0">
                          <a:ln>
                            <a:noFill/>
                          </a:ln>
                          <a:solidFill>
                            <a:schemeClr val="tx1"/>
                          </a:solidFill>
                          <a:effectLst/>
                          <a:latin typeface="Calibri" pitchFamily="34" charset="0"/>
                        </a:rPr>
                        <a:t>2%</a:t>
                      </a: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100" b="0" i="0" u="none" strike="noStrike" cap="none" normalizeH="0" baseline="0" dirty="0">
                          <a:ln>
                            <a:noFill/>
                          </a:ln>
                          <a:solidFill>
                            <a:schemeClr val="tx1"/>
                          </a:solidFill>
                          <a:effectLst/>
                          <a:latin typeface="Calibri" pitchFamily="34" charset="0"/>
                        </a:rPr>
                        <a:t>480 000</a:t>
                      </a:r>
                    </a:p>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cs-CZ" sz="2100" b="0" i="0" u="none" strike="noStrike" cap="none" normalizeH="0" baseline="0" dirty="0">
                          <a:ln>
                            <a:noFill/>
                          </a:ln>
                          <a:solidFill>
                            <a:schemeClr val="tx1"/>
                          </a:solidFill>
                          <a:effectLst/>
                          <a:latin typeface="Calibri" pitchFamily="34" charset="0"/>
                        </a:rPr>
                        <a:t>-</a:t>
                      </a:r>
                    </a:p>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cs-CZ" sz="2100" b="0" i="0" u="none" strike="noStrike" cap="none" normalizeH="0" baseline="0" dirty="0">
                          <a:ln>
                            <a:noFill/>
                          </a:ln>
                          <a:solidFill>
                            <a:schemeClr val="tx1"/>
                          </a:solidFill>
                          <a:effectLst/>
                          <a:latin typeface="Calibri" pitchFamily="34" charset="0"/>
                        </a:rPr>
                        <a:t>520 000 </a:t>
                      </a: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cs-CZ" sz="2100" b="0" i="0" u="none" strike="noStrike" cap="none" normalizeH="0" baseline="0" dirty="0">
                          <a:ln>
                            <a:noFill/>
                          </a:ln>
                          <a:solidFill>
                            <a:schemeClr val="tx1"/>
                          </a:solidFill>
                          <a:effectLst/>
                          <a:latin typeface="Calibri" pitchFamily="34" charset="0"/>
                        </a:rPr>
                        <a:t>9-10 % </a:t>
                      </a:r>
                    </a:p>
                  </a:txBody>
                  <a:tcPr marL="68580" marR="68580" marT="34292" marB="3429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1230" name="Text Box 47"/>
          <p:cNvSpPr txBox="1">
            <a:spLocks noChangeArrowheads="1"/>
          </p:cNvSpPr>
          <p:nvPr/>
        </p:nvSpPr>
        <p:spPr bwMode="auto">
          <a:xfrm>
            <a:off x="1439466" y="5398806"/>
            <a:ext cx="113046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r>
              <a:rPr lang="cs-CZ" altLang="cs-CZ" dirty="0" err="1"/>
              <a:t>Who</a:t>
            </a:r>
            <a:r>
              <a:rPr lang="cs-CZ" altLang="cs-CZ" dirty="0"/>
              <a:t> </a:t>
            </a:r>
            <a:r>
              <a:rPr lang="cs-CZ" altLang="cs-CZ" dirty="0" err="1"/>
              <a:t>states</a:t>
            </a:r>
            <a:r>
              <a:rPr lang="cs-CZ" altLang="cs-CZ" dirty="0"/>
              <a:t> Roma </a:t>
            </a:r>
            <a:r>
              <a:rPr lang="cs-CZ" altLang="cs-CZ" dirty="0" err="1"/>
              <a:t>mother</a:t>
            </a:r>
            <a:r>
              <a:rPr lang="cs-CZ" altLang="cs-CZ" dirty="0"/>
              <a:t> </a:t>
            </a:r>
            <a:r>
              <a:rPr lang="cs-CZ" altLang="cs-CZ" dirty="0" err="1"/>
              <a:t>tongues</a:t>
            </a:r>
            <a:r>
              <a:rPr lang="cs-CZ" altLang="cs-CZ" dirty="0"/>
              <a:t> in </a:t>
            </a:r>
            <a:r>
              <a:rPr lang="cs-CZ" altLang="cs-CZ" dirty="0" err="1"/>
              <a:t>the</a:t>
            </a:r>
            <a:r>
              <a:rPr lang="cs-CZ" altLang="cs-CZ" dirty="0"/>
              <a:t> last Czech cenzus (2011): </a:t>
            </a:r>
            <a:r>
              <a:rPr lang="cs-CZ" b="1" u="sng" dirty="0"/>
              <a:t>40 370</a:t>
            </a:r>
            <a:r>
              <a:rPr lang="cs-CZ" altLang="cs-CZ" b="1" dirty="0"/>
              <a:t> </a:t>
            </a:r>
            <a:br>
              <a:rPr lang="cs-CZ" altLang="cs-CZ" dirty="0"/>
            </a:br>
            <a:r>
              <a:rPr lang="cs-CZ" altLang="cs-CZ" dirty="0"/>
              <a:t>(</a:t>
            </a:r>
            <a:r>
              <a:rPr lang="cs-CZ" altLang="cs-CZ" dirty="0" err="1"/>
              <a:t>of</a:t>
            </a:r>
            <a:r>
              <a:rPr lang="cs-CZ" altLang="cs-CZ" dirty="0"/>
              <a:t> </a:t>
            </a:r>
            <a:r>
              <a:rPr lang="cs-CZ" altLang="cs-CZ" dirty="0" err="1"/>
              <a:t>which</a:t>
            </a:r>
            <a:r>
              <a:rPr lang="cs-CZ" altLang="cs-CZ" dirty="0"/>
              <a:t> </a:t>
            </a:r>
            <a:r>
              <a:rPr lang="en-US" altLang="cs-CZ" dirty="0"/>
              <a:t>5000 as single, the rest in combination </a:t>
            </a:r>
            <a:r>
              <a:rPr lang="cs-CZ" altLang="cs-CZ" dirty="0" err="1"/>
              <a:t>mainly</a:t>
            </a:r>
            <a:r>
              <a:rPr lang="cs-CZ" altLang="cs-CZ" dirty="0"/>
              <a:t> </a:t>
            </a:r>
            <a:r>
              <a:rPr lang="en-US" altLang="cs-CZ" dirty="0"/>
              <a:t>with</a:t>
            </a:r>
            <a:r>
              <a:rPr lang="cs-CZ" altLang="cs-CZ" dirty="0"/>
              <a:t> </a:t>
            </a:r>
            <a:r>
              <a:rPr lang="cs-CZ" altLang="cs-CZ" dirty="0" err="1"/>
              <a:t>the</a:t>
            </a:r>
            <a:r>
              <a:rPr lang="cs-CZ" altLang="cs-CZ" dirty="0"/>
              <a:t> Czech </a:t>
            </a:r>
            <a:r>
              <a:rPr lang="cs-CZ" altLang="cs-CZ" dirty="0" err="1"/>
              <a:t>or</a:t>
            </a:r>
            <a:r>
              <a:rPr lang="cs-CZ" altLang="cs-CZ" dirty="0"/>
              <a:t> </a:t>
            </a:r>
            <a:r>
              <a:rPr lang="cs-CZ" altLang="cs-CZ" dirty="0" err="1"/>
              <a:t>Slovak</a:t>
            </a:r>
            <a:r>
              <a:rPr lang="cs-CZ" altLang="cs-CZ" dirty="0"/>
              <a:t>).</a:t>
            </a:r>
            <a:r>
              <a:rPr lang="cs-CZ" altLang="cs-CZ" sz="900" dirty="0"/>
              <a:t>					 </a:t>
            </a:r>
          </a:p>
        </p:txBody>
      </p:sp>
    </p:spTree>
    <p:extLst>
      <p:ext uri="{BB962C8B-B14F-4D97-AF65-F5344CB8AC3E}">
        <p14:creationId xmlns:p14="http://schemas.microsoft.com/office/powerpoint/2010/main" val="292096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obsah 2"/>
          <p:cNvSpPr>
            <a:spLocks noGrp="1"/>
          </p:cNvSpPr>
          <p:nvPr>
            <p:ph idx="1"/>
          </p:nvPr>
        </p:nvSpPr>
        <p:spPr>
          <a:xfrm>
            <a:off x="503238" y="530225"/>
            <a:ext cx="8183562" cy="5419725"/>
          </a:xfrm>
        </p:spPr>
        <p:txBody>
          <a:bodyPr/>
          <a:lstStyle/>
          <a:p>
            <a:pPr eaLnBrk="1" hangingPunct="1">
              <a:buFont typeface="Wingdings 2" panose="05020102010507070707" pitchFamily="18" charset="2"/>
              <a:buNone/>
            </a:pPr>
            <a:r>
              <a:rPr lang="cs-CZ" altLang="cs-CZ" sz="3200" b="1" dirty="0" err="1"/>
              <a:t>The</a:t>
            </a:r>
            <a:r>
              <a:rPr lang="cs-CZ" altLang="cs-CZ" sz="3200" b="1" dirty="0"/>
              <a:t> </a:t>
            </a:r>
            <a:r>
              <a:rPr lang="cs-CZ" altLang="cs-CZ" sz="3200" b="1" dirty="0" err="1"/>
              <a:t>question</a:t>
            </a:r>
            <a:r>
              <a:rPr lang="cs-CZ" altLang="cs-CZ" sz="3200" b="1" dirty="0"/>
              <a:t> </a:t>
            </a:r>
            <a:r>
              <a:rPr lang="cs-CZ" altLang="cs-CZ" sz="3200" b="1" dirty="0" err="1"/>
              <a:t>of</a:t>
            </a:r>
            <a:r>
              <a:rPr lang="cs-CZ" altLang="cs-CZ" sz="3200" b="1" dirty="0"/>
              <a:t> </a:t>
            </a:r>
            <a:r>
              <a:rPr lang="cs-CZ" altLang="cs-CZ" sz="3200" b="1" dirty="0" err="1"/>
              <a:t>ethnic</a:t>
            </a:r>
            <a:r>
              <a:rPr lang="cs-CZ" altLang="cs-CZ" sz="3200" b="1" dirty="0"/>
              <a:t> </a:t>
            </a:r>
            <a:r>
              <a:rPr lang="cs-CZ" altLang="cs-CZ" sz="3200" b="1" dirty="0" err="1"/>
              <a:t>identification</a:t>
            </a:r>
            <a:r>
              <a:rPr lang="cs-CZ" altLang="cs-CZ" sz="3200" b="1" dirty="0"/>
              <a:t>:</a:t>
            </a:r>
          </a:p>
          <a:p>
            <a:pPr eaLnBrk="1" hangingPunct="1">
              <a:buFont typeface="Wingdings 2" panose="05020102010507070707" pitchFamily="18" charset="2"/>
              <a:buNone/>
            </a:pPr>
            <a:endParaRPr lang="cs-CZ" altLang="cs-CZ" sz="3200" b="1" dirty="0"/>
          </a:p>
          <a:p>
            <a:pPr eaLnBrk="1" hangingPunct="1">
              <a:spcBef>
                <a:spcPts val="1200"/>
              </a:spcBef>
              <a:buFont typeface="Wingdings 2" panose="05020102010507070707" pitchFamily="18" charset="2"/>
              <a:buNone/>
            </a:pPr>
            <a:r>
              <a:rPr lang="cs-CZ" altLang="cs-CZ" dirty="0" err="1"/>
              <a:t>Discrepancy</a:t>
            </a:r>
            <a:r>
              <a:rPr lang="cs-CZ" altLang="cs-CZ" dirty="0"/>
              <a:t> </a:t>
            </a:r>
            <a:r>
              <a:rPr lang="cs-CZ" altLang="cs-CZ" dirty="0" err="1"/>
              <a:t>between</a:t>
            </a:r>
            <a:r>
              <a:rPr lang="cs-CZ" altLang="cs-CZ" dirty="0"/>
              <a:t>:</a:t>
            </a:r>
          </a:p>
          <a:p>
            <a:pPr eaLnBrk="1" hangingPunct="1"/>
            <a:r>
              <a:rPr lang="cs-CZ" altLang="cs-CZ" dirty="0" err="1"/>
              <a:t>Those</a:t>
            </a:r>
            <a:r>
              <a:rPr lang="cs-CZ" altLang="cs-CZ" dirty="0"/>
              <a:t> </a:t>
            </a:r>
            <a:r>
              <a:rPr lang="cs-CZ" altLang="cs-CZ" dirty="0" err="1"/>
              <a:t>who</a:t>
            </a:r>
            <a:r>
              <a:rPr lang="cs-CZ" altLang="cs-CZ" dirty="0"/>
              <a:t> </a:t>
            </a:r>
            <a:r>
              <a:rPr lang="cs-CZ" altLang="cs-CZ" dirty="0" err="1"/>
              <a:t>consider</a:t>
            </a:r>
            <a:r>
              <a:rPr lang="cs-CZ" altLang="cs-CZ" dirty="0"/>
              <a:t> </a:t>
            </a:r>
            <a:r>
              <a:rPr lang="cs-CZ" altLang="cs-CZ" dirty="0" err="1"/>
              <a:t>themselves</a:t>
            </a:r>
            <a:r>
              <a:rPr lang="cs-CZ" altLang="cs-CZ" dirty="0"/>
              <a:t> to </a:t>
            </a:r>
            <a:r>
              <a:rPr lang="cs-CZ" altLang="cs-CZ" dirty="0" err="1"/>
              <a:t>be</a:t>
            </a:r>
            <a:r>
              <a:rPr lang="cs-CZ" altLang="cs-CZ" dirty="0"/>
              <a:t> Roma </a:t>
            </a:r>
          </a:p>
          <a:p>
            <a:pPr eaLnBrk="1" hangingPunct="1"/>
            <a:r>
              <a:rPr lang="cs-CZ" altLang="cs-CZ" dirty="0" err="1"/>
              <a:t>Those</a:t>
            </a:r>
            <a:r>
              <a:rPr lang="cs-CZ" altLang="cs-CZ" dirty="0"/>
              <a:t> </a:t>
            </a:r>
            <a:r>
              <a:rPr lang="cs-CZ" altLang="cs-CZ" dirty="0" err="1"/>
              <a:t>who</a:t>
            </a:r>
            <a:r>
              <a:rPr lang="cs-CZ" altLang="cs-CZ" dirty="0"/>
              <a:t> are </a:t>
            </a:r>
            <a:r>
              <a:rPr lang="cs-CZ" altLang="cs-CZ" dirty="0" err="1"/>
              <a:t>considered</a:t>
            </a:r>
            <a:r>
              <a:rPr lang="cs-CZ" altLang="cs-CZ" dirty="0"/>
              <a:t> as Roma by </a:t>
            </a:r>
            <a:r>
              <a:rPr lang="cs-CZ" altLang="cs-CZ" dirty="0" err="1"/>
              <a:t>others</a:t>
            </a:r>
            <a:r>
              <a:rPr lang="cs-CZ" altLang="cs-CZ" dirty="0"/>
              <a:t>.</a:t>
            </a:r>
          </a:p>
          <a:p>
            <a:pPr eaLnBrk="1" hangingPunct="1">
              <a:buFont typeface="Wingdings 2" panose="05020102010507070707" pitchFamily="18" charset="2"/>
              <a:buNone/>
            </a:pPr>
            <a:endParaRPr lang="cs-CZ" altLang="cs-CZ" dirty="0"/>
          </a:p>
          <a:p>
            <a:pPr>
              <a:buNone/>
            </a:pPr>
            <a:r>
              <a:rPr lang="cs-CZ" altLang="cs-CZ" sz="3200" dirty="0"/>
              <a:t> </a:t>
            </a:r>
            <a:r>
              <a:rPr lang="cs-CZ" altLang="cs-CZ" dirty="0" err="1">
                <a:latin typeface="Arial" panose="020B0604020202020204" pitchFamily="34" charset="0"/>
              </a:rPr>
              <a:t>The</a:t>
            </a:r>
            <a:r>
              <a:rPr lang="cs-CZ" altLang="cs-CZ" dirty="0">
                <a:latin typeface="Arial" panose="020B0604020202020204" pitchFamily="34" charset="0"/>
              </a:rPr>
              <a:t> </a:t>
            </a:r>
            <a:r>
              <a:rPr lang="cs-CZ" altLang="cs-CZ" dirty="0" err="1">
                <a:latin typeface="Arial" panose="020B0604020202020204" pitchFamily="34" charset="0"/>
              </a:rPr>
              <a:t>boundary</a:t>
            </a:r>
            <a:r>
              <a:rPr lang="cs-CZ" altLang="cs-CZ" dirty="0">
                <a:latin typeface="Arial" panose="020B0604020202020204" pitchFamily="34" charset="0"/>
              </a:rPr>
              <a:t> </a:t>
            </a:r>
            <a:r>
              <a:rPr lang="cs-CZ" altLang="cs-CZ" dirty="0" err="1">
                <a:latin typeface="Arial" panose="020B0604020202020204" pitchFamily="34" charset="0"/>
              </a:rPr>
              <a:t>of</a:t>
            </a:r>
            <a:r>
              <a:rPr lang="cs-CZ" altLang="cs-CZ" dirty="0">
                <a:latin typeface="Arial" panose="020B0604020202020204" pitchFamily="34" charset="0"/>
              </a:rPr>
              <a:t> </a:t>
            </a:r>
            <a:r>
              <a:rPr lang="cs-CZ" altLang="cs-CZ" dirty="0" err="1">
                <a:latin typeface="Arial" panose="020B0604020202020204" pitchFamily="34" charset="0"/>
              </a:rPr>
              <a:t>ethnicity</a:t>
            </a:r>
            <a:r>
              <a:rPr lang="cs-CZ" altLang="cs-CZ" dirty="0">
                <a:latin typeface="Arial" panose="020B0604020202020204" pitchFamily="34" charset="0"/>
              </a:rPr>
              <a:t> </a:t>
            </a:r>
            <a:r>
              <a:rPr lang="cs-CZ" altLang="cs-CZ" dirty="0" err="1">
                <a:latin typeface="Arial" panose="020B0604020202020204" pitchFamily="34" charset="0"/>
              </a:rPr>
              <a:t>is</a:t>
            </a:r>
            <a:r>
              <a:rPr lang="cs-CZ" altLang="cs-CZ" dirty="0">
                <a:latin typeface="Arial" panose="020B0604020202020204" pitchFamily="34" charset="0"/>
              </a:rPr>
              <a:t> fuzzy, </a:t>
            </a:r>
            <a:br>
              <a:rPr lang="cs-CZ" altLang="cs-CZ" dirty="0">
                <a:latin typeface="Arial" panose="020B0604020202020204" pitchFamily="34" charset="0"/>
              </a:rPr>
            </a:br>
            <a:r>
              <a:rPr lang="cs-CZ" altLang="cs-CZ" dirty="0" err="1">
                <a:latin typeface="Arial" panose="020B0604020202020204" pitchFamily="34" charset="0"/>
              </a:rPr>
              <a:t>the</a:t>
            </a:r>
            <a:r>
              <a:rPr lang="cs-CZ" altLang="cs-CZ" dirty="0">
                <a:latin typeface="Arial" panose="020B0604020202020204" pitchFamily="34" charset="0"/>
              </a:rPr>
              <a:t> </a:t>
            </a:r>
            <a:r>
              <a:rPr lang="cs-CZ" altLang="cs-CZ" dirty="0" err="1">
                <a:latin typeface="Arial" panose="020B0604020202020204" pitchFamily="34" charset="0"/>
              </a:rPr>
              <a:t>classification</a:t>
            </a:r>
            <a:r>
              <a:rPr lang="cs-CZ" altLang="cs-CZ" dirty="0">
                <a:latin typeface="Arial" panose="020B0604020202020204" pitchFamily="34" charset="0"/>
              </a:rPr>
              <a:t> </a:t>
            </a:r>
            <a:r>
              <a:rPr lang="cs-CZ" altLang="cs-CZ" dirty="0" err="1">
                <a:latin typeface="Arial" panose="020B0604020202020204" pitchFamily="34" charset="0"/>
              </a:rPr>
              <a:t>depends</a:t>
            </a:r>
            <a:r>
              <a:rPr lang="cs-CZ" altLang="cs-CZ" dirty="0">
                <a:latin typeface="Arial" panose="020B0604020202020204" pitchFamily="34" charset="0"/>
              </a:rPr>
              <a:t> on </a:t>
            </a:r>
            <a:r>
              <a:rPr lang="cs-CZ" altLang="cs-CZ" dirty="0" err="1">
                <a:latin typeface="Arial" panose="020B0604020202020204" pitchFamily="34" charset="0"/>
              </a:rPr>
              <a:t>who</a:t>
            </a:r>
            <a:r>
              <a:rPr lang="cs-CZ" altLang="cs-CZ" dirty="0">
                <a:latin typeface="Arial" panose="020B0604020202020204" pitchFamily="34" charset="0"/>
              </a:rPr>
              <a:t> </a:t>
            </a:r>
            <a:r>
              <a:rPr lang="cs-CZ" altLang="cs-CZ" dirty="0" err="1">
                <a:latin typeface="Arial" panose="020B0604020202020204" pitchFamily="34" charset="0"/>
              </a:rPr>
              <a:t>does</a:t>
            </a:r>
            <a:r>
              <a:rPr lang="cs-CZ" altLang="cs-CZ" dirty="0">
                <a:latin typeface="Arial" panose="020B0604020202020204" pitchFamily="34" charset="0"/>
              </a:rPr>
              <a:t> </a:t>
            </a:r>
            <a:r>
              <a:rPr lang="cs-CZ" altLang="cs-CZ" dirty="0" err="1">
                <a:latin typeface="Arial" panose="020B0604020202020204" pitchFamily="34" charset="0"/>
              </a:rPr>
              <a:t>it</a:t>
            </a:r>
            <a:r>
              <a:rPr lang="cs-CZ" altLang="cs-CZ" dirty="0">
                <a:latin typeface="Arial" panose="020B0604020202020204" pitchFamily="34" charset="0"/>
              </a:rPr>
              <a:t>.</a:t>
            </a:r>
          </a:p>
          <a:p>
            <a:pPr eaLnBrk="1" hangingPunct="1">
              <a:buFont typeface="Wingdings 2" panose="05020102010507070707" pitchFamily="18" charset="2"/>
              <a:buNone/>
            </a:pPr>
            <a:endParaRPr lang="cs-CZ" altLang="cs-CZ" dirty="0"/>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t>25</a:t>
            </a:fld>
            <a:endParaRPr lang="en-GB"/>
          </a:p>
        </p:txBody>
      </p:sp>
    </p:spTree>
    <p:extLst>
      <p:ext uri="{BB962C8B-B14F-4D97-AF65-F5344CB8AC3E}">
        <p14:creationId xmlns:p14="http://schemas.microsoft.com/office/powerpoint/2010/main" val="342202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A9B309-3713-45F7-9002-CE7BEF66736F}"/>
              </a:ext>
            </a:extLst>
          </p:cNvPr>
          <p:cNvSpPr>
            <a:spLocks noGrp="1"/>
          </p:cNvSpPr>
          <p:nvPr>
            <p:ph type="title"/>
          </p:nvPr>
        </p:nvSpPr>
        <p:spPr/>
        <p:txBody>
          <a:bodyPr/>
          <a:lstStyle/>
          <a:p>
            <a:r>
              <a:rPr lang="cs-CZ" altLang="cs-CZ" sz="3600" b="1" dirty="0" err="1"/>
              <a:t>Three</a:t>
            </a:r>
            <a:r>
              <a:rPr lang="cs-CZ" altLang="cs-CZ" sz="3600" b="1" dirty="0"/>
              <a:t> </a:t>
            </a:r>
            <a:r>
              <a:rPr lang="cs-CZ" altLang="cs-CZ" sz="3600" b="1" dirty="0" err="1"/>
              <a:t>different</a:t>
            </a:r>
            <a:r>
              <a:rPr lang="cs-CZ" altLang="cs-CZ" sz="3600" b="1" dirty="0"/>
              <a:t> </a:t>
            </a:r>
            <a:r>
              <a:rPr lang="cs-CZ" altLang="cs-CZ" sz="3600" b="1" dirty="0" err="1"/>
              <a:t>system</a:t>
            </a:r>
            <a:r>
              <a:rPr lang="cs-CZ" altLang="cs-CZ" sz="3600" b="1" dirty="0"/>
              <a:t> </a:t>
            </a:r>
            <a:r>
              <a:rPr lang="cs-CZ" altLang="cs-CZ" sz="3600" b="1" dirty="0" err="1"/>
              <a:t>of</a:t>
            </a:r>
            <a:r>
              <a:rPr lang="cs-CZ" altLang="cs-CZ" sz="3600" b="1" dirty="0"/>
              <a:t> </a:t>
            </a:r>
            <a:r>
              <a:rPr lang="cs-CZ" altLang="cs-CZ" sz="3600" b="1" dirty="0" err="1"/>
              <a:t>classification</a:t>
            </a:r>
            <a:r>
              <a:rPr lang="cs-CZ" altLang="cs-CZ" sz="3600" b="1" dirty="0"/>
              <a:t> </a:t>
            </a:r>
            <a:endParaRPr lang="cs-CZ" dirty="0"/>
          </a:p>
        </p:txBody>
      </p:sp>
      <p:sp>
        <p:nvSpPr>
          <p:cNvPr id="3" name="Zástupný obsah 2">
            <a:extLst>
              <a:ext uri="{FF2B5EF4-FFF2-40B4-BE49-F238E27FC236}">
                <a16:creationId xmlns:a16="http://schemas.microsoft.com/office/drawing/2014/main" id="{594CF414-6EF0-4C69-AF9F-BCDD392A3AE2}"/>
              </a:ext>
            </a:extLst>
          </p:cNvPr>
          <p:cNvSpPr>
            <a:spLocks noGrp="1"/>
          </p:cNvSpPr>
          <p:nvPr>
            <p:ph idx="1"/>
          </p:nvPr>
        </p:nvSpPr>
        <p:spPr/>
        <p:txBody>
          <a:bodyPr/>
          <a:lstStyle/>
          <a:p>
            <a:pPr marL="457200" indent="-457200">
              <a:spcBef>
                <a:spcPct val="0"/>
              </a:spcBef>
              <a:buFontTx/>
              <a:buAutoNum type="arabicPeriod"/>
            </a:pPr>
            <a:endParaRPr lang="cs-CZ" altLang="cs-CZ" sz="2400" dirty="0"/>
          </a:p>
          <a:p>
            <a:pPr marL="457200" indent="-457200">
              <a:spcBef>
                <a:spcPct val="0"/>
              </a:spcBef>
              <a:buFontTx/>
              <a:buAutoNum type="arabicPeriod"/>
            </a:pPr>
            <a:r>
              <a:rPr lang="cs-CZ" altLang="cs-CZ" sz="2400" dirty="0" err="1"/>
              <a:t>Self-identification</a:t>
            </a:r>
            <a:r>
              <a:rPr lang="cs-CZ" altLang="cs-CZ" sz="2400" dirty="0"/>
              <a:t>.</a:t>
            </a:r>
          </a:p>
          <a:p>
            <a:pPr marL="0" indent="0">
              <a:spcBef>
                <a:spcPct val="0"/>
              </a:spcBef>
              <a:buNone/>
            </a:pPr>
            <a:endParaRPr lang="cs-CZ" altLang="cs-CZ" sz="2400" dirty="0"/>
          </a:p>
          <a:p>
            <a:pPr marL="457200" indent="-457200">
              <a:spcBef>
                <a:spcPct val="0"/>
              </a:spcBef>
              <a:buAutoNum type="arabicPeriod" startAt="2"/>
            </a:pPr>
            <a:r>
              <a:rPr lang="cs-CZ" altLang="cs-CZ" sz="2400" dirty="0" err="1"/>
              <a:t>Classificaton</a:t>
            </a:r>
            <a:r>
              <a:rPr lang="cs-CZ" altLang="cs-CZ" sz="2400" dirty="0"/>
              <a:t> by </a:t>
            </a:r>
            <a:r>
              <a:rPr lang="cs-CZ" altLang="cs-CZ" sz="2400" dirty="0" err="1"/>
              <a:t>experts</a:t>
            </a:r>
            <a:r>
              <a:rPr lang="cs-CZ" altLang="cs-CZ" sz="2400" dirty="0"/>
              <a:t> </a:t>
            </a:r>
            <a:r>
              <a:rPr lang="cs-CZ" altLang="cs-CZ" sz="2400" dirty="0" err="1"/>
              <a:t>who</a:t>
            </a:r>
            <a:r>
              <a:rPr lang="cs-CZ" altLang="cs-CZ" sz="2400" dirty="0"/>
              <a:t> </a:t>
            </a:r>
            <a:r>
              <a:rPr lang="cs-CZ" altLang="cs-CZ" sz="2400" dirty="0" err="1"/>
              <a:t>deal</a:t>
            </a:r>
            <a:r>
              <a:rPr lang="cs-CZ" altLang="cs-CZ" sz="2400" dirty="0"/>
              <a:t> </a:t>
            </a:r>
            <a:r>
              <a:rPr lang="cs-CZ" altLang="cs-CZ" sz="2400" dirty="0" err="1"/>
              <a:t>with</a:t>
            </a:r>
            <a:r>
              <a:rPr lang="cs-CZ" altLang="cs-CZ" sz="2400" dirty="0"/>
              <a:t> </a:t>
            </a:r>
            <a:r>
              <a:rPr lang="cs-CZ" altLang="cs-CZ" sz="2400" dirty="0" err="1"/>
              <a:t>the</a:t>
            </a:r>
            <a:r>
              <a:rPr lang="cs-CZ" altLang="cs-CZ" sz="2400" dirty="0"/>
              <a:t> Roma (</a:t>
            </a:r>
            <a:r>
              <a:rPr lang="cs-CZ" altLang="cs-CZ" sz="2400" dirty="0" err="1"/>
              <a:t>teachers</a:t>
            </a:r>
            <a:r>
              <a:rPr lang="cs-CZ" altLang="cs-CZ" sz="2400" dirty="0"/>
              <a:t>, </a:t>
            </a:r>
            <a:r>
              <a:rPr lang="cs-CZ" altLang="cs-CZ" sz="2400" dirty="0" err="1"/>
              <a:t>officials</a:t>
            </a:r>
            <a:r>
              <a:rPr lang="cs-CZ" altLang="cs-CZ" sz="2400" dirty="0"/>
              <a:t>, </a:t>
            </a:r>
            <a:r>
              <a:rPr lang="cs-CZ" altLang="cs-CZ" sz="2400" dirty="0" err="1"/>
              <a:t>social</a:t>
            </a:r>
            <a:r>
              <a:rPr lang="cs-CZ" altLang="cs-CZ" sz="2400" dirty="0"/>
              <a:t> </a:t>
            </a:r>
            <a:r>
              <a:rPr lang="cs-CZ" altLang="cs-CZ" sz="2400" dirty="0" err="1"/>
              <a:t>workers</a:t>
            </a:r>
            <a:r>
              <a:rPr lang="cs-CZ" altLang="cs-CZ" sz="2400" dirty="0"/>
              <a:t>, </a:t>
            </a:r>
            <a:r>
              <a:rPr lang="cs-CZ" altLang="cs-CZ" sz="2400" dirty="0" err="1"/>
              <a:t>policmen</a:t>
            </a:r>
            <a:r>
              <a:rPr lang="cs-CZ" altLang="cs-CZ" sz="2400" dirty="0"/>
              <a:t> </a:t>
            </a:r>
            <a:r>
              <a:rPr lang="cs-CZ" altLang="cs-CZ" sz="2400" dirty="0" err="1"/>
              <a:t>etc</a:t>
            </a:r>
            <a:r>
              <a:rPr lang="cs-CZ" altLang="cs-CZ" sz="2400" dirty="0"/>
              <a:t>.)</a:t>
            </a:r>
          </a:p>
          <a:p>
            <a:pPr marL="0" indent="0">
              <a:spcBef>
                <a:spcPct val="0"/>
              </a:spcBef>
              <a:buNone/>
            </a:pPr>
            <a:endParaRPr lang="cs-CZ" altLang="cs-CZ" sz="2400" dirty="0"/>
          </a:p>
          <a:p>
            <a:pPr marL="457200" indent="-457200">
              <a:spcBef>
                <a:spcPct val="0"/>
              </a:spcBef>
              <a:buAutoNum type="arabicPeriod" startAt="2"/>
            </a:pPr>
            <a:r>
              <a:rPr lang="cs-CZ" altLang="cs-CZ" sz="2400" dirty="0" err="1"/>
              <a:t>Classificaton</a:t>
            </a:r>
            <a:r>
              <a:rPr lang="cs-CZ" altLang="cs-CZ" sz="2400" dirty="0"/>
              <a:t> by </a:t>
            </a:r>
            <a:r>
              <a:rPr lang="cs-CZ" altLang="cs-CZ" sz="2400" dirty="0" err="1"/>
              <a:t>social</a:t>
            </a:r>
            <a:r>
              <a:rPr lang="cs-CZ" altLang="cs-CZ" sz="2400" dirty="0"/>
              <a:t> </a:t>
            </a:r>
            <a:r>
              <a:rPr lang="cs-CZ" altLang="cs-CZ" sz="2400" dirty="0" err="1"/>
              <a:t>researchers</a:t>
            </a:r>
            <a:r>
              <a:rPr lang="cs-CZ" altLang="cs-CZ" sz="2400" dirty="0"/>
              <a:t>/</a:t>
            </a:r>
            <a:r>
              <a:rPr lang="cs-CZ" altLang="cs-CZ" sz="2400" dirty="0" err="1"/>
              <a:t>interviewers</a:t>
            </a:r>
            <a:r>
              <a:rPr lang="cs-CZ" altLang="cs-CZ" sz="2400" dirty="0"/>
              <a:t> – </a:t>
            </a:r>
            <a:r>
              <a:rPr lang="cs-CZ" altLang="cs-CZ" sz="2400" dirty="0" err="1"/>
              <a:t>based</a:t>
            </a:r>
            <a:r>
              <a:rPr lang="cs-CZ" altLang="cs-CZ" sz="2400" dirty="0"/>
              <a:t> </a:t>
            </a:r>
            <a:br>
              <a:rPr lang="cs-CZ" altLang="cs-CZ" sz="2400" dirty="0"/>
            </a:br>
            <a:r>
              <a:rPr lang="cs-CZ" altLang="cs-CZ" sz="2400" dirty="0"/>
              <a:t>on </a:t>
            </a:r>
            <a:r>
              <a:rPr lang="cs-CZ" altLang="cs-CZ" sz="2400" dirty="0" err="1"/>
              <a:t>judgemnet</a:t>
            </a:r>
            <a:r>
              <a:rPr lang="cs-CZ" altLang="cs-CZ" sz="2400" dirty="0"/>
              <a:t> „on-</a:t>
            </a:r>
            <a:r>
              <a:rPr lang="cs-CZ" altLang="cs-CZ" sz="2400" dirty="0" err="1"/>
              <a:t>the</a:t>
            </a:r>
            <a:r>
              <a:rPr lang="cs-CZ" altLang="cs-CZ" sz="2400" dirty="0"/>
              <a:t>-</a:t>
            </a:r>
            <a:r>
              <a:rPr lang="cs-CZ" altLang="cs-CZ" sz="2400" dirty="0" err="1"/>
              <a:t>fly</a:t>
            </a:r>
            <a:r>
              <a:rPr lang="cs-CZ" altLang="cs-CZ" sz="2400" dirty="0"/>
              <a:t>“.</a:t>
            </a:r>
          </a:p>
          <a:p>
            <a:pPr marL="0" indent="0">
              <a:spcBef>
                <a:spcPct val="0"/>
              </a:spcBef>
              <a:buNone/>
            </a:pPr>
            <a:endParaRPr lang="cs-CZ" altLang="cs-CZ" sz="2400" dirty="0"/>
          </a:p>
          <a:p>
            <a:pPr marL="609600" indent="-609600">
              <a:spcBef>
                <a:spcPct val="0"/>
              </a:spcBef>
              <a:buFontTx/>
              <a:buAutoNum type="arabicPeriod"/>
            </a:pPr>
            <a:endParaRPr lang="cs-CZ" altLang="cs-CZ" sz="2400" dirty="0"/>
          </a:p>
          <a:p>
            <a:pPr marL="609600" indent="-609600" algn="ctr">
              <a:spcBef>
                <a:spcPct val="0"/>
              </a:spcBef>
              <a:buNone/>
            </a:pPr>
            <a:r>
              <a:rPr lang="cs-CZ" altLang="cs-CZ" sz="2400" dirty="0" err="1"/>
              <a:t>The</a:t>
            </a:r>
            <a:r>
              <a:rPr lang="cs-CZ" altLang="cs-CZ" sz="2400" dirty="0"/>
              <a:t> </a:t>
            </a:r>
            <a:r>
              <a:rPr lang="cs-CZ" altLang="cs-CZ" sz="2400" dirty="0" err="1"/>
              <a:t>question</a:t>
            </a:r>
            <a:r>
              <a:rPr lang="cs-CZ" altLang="cs-CZ" sz="2400" dirty="0"/>
              <a:t> </a:t>
            </a:r>
            <a:r>
              <a:rPr lang="cs-CZ" altLang="cs-CZ" sz="2400" dirty="0" err="1"/>
              <a:t>of</a:t>
            </a:r>
            <a:r>
              <a:rPr lang="cs-CZ" altLang="cs-CZ" sz="2400" dirty="0"/>
              <a:t> </a:t>
            </a:r>
            <a:r>
              <a:rPr lang="cs-CZ" altLang="cs-CZ" sz="2400" dirty="0" err="1"/>
              <a:t>external</a:t>
            </a:r>
            <a:r>
              <a:rPr lang="cs-CZ" altLang="cs-CZ" sz="2400" dirty="0"/>
              <a:t>, </a:t>
            </a:r>
            <a:r>
              <a:rPr lang="cs-CZ" altLang="cs-CZ" sz="2400" dirty="0" err="1"/>
              <a:t>third</a:t>
            </a:r>
            <a:r>
              <a:rPr lang="cs-CZ" altLang="cs-CZ" sz="2400" dirty="0"/>
              <a:t> party </a:t>
            </a:r>
            <a:r>
              <a:rPr lang="cs-CZ" altLang="cs-CZ" sz="2400" dirty="0" err="1"/>
              <a:t>identification</a:t>
            </a:r>
            <a:r>
              <a:rPr lang="cs-CZ" altLang="cs-CZ" sz="2400" dirty="0"/>
              <a:t> (TPI) </a:t>
            </a:r>
          </a:p>
          <a:p>
            <a:endParaRPr lang="cs-CZ" dirty="0"/>
          </a:p>
        </p:txBody>
      </p:sp>
      <p:sp>
        <p:nvSpPr>
          <p:cNvPr id="4" name="Zástupný symbol pro číslo snímku 3">
            <a:extLst>
              <a:ext uri="{FF2B5EF4-FFF2-40B4-BE49-F238E27FC236}">
                <a16:creationId xmlns:a16="http://schemas.microsoft.com/office/drawing/2014/main" id="{7F94A5DE-5C56-446F-B440-CB70CA6C3A1A}"/>
              </a:ext>
            </a:extLst>
          </p:cNvPr>
          <p:cNvSpPr>
            <a:spLocks noGrp="1"/>
          </p:cNvSpPr>
          <p:nvPr>
            <p:ph type="sldNum" sz="quarter" idx="12"/>
          </p:nvPr>
        </p:nvSpPr>
        <p:spPr/>
        <p:txBody>
          <a:bodyPr/>
          <a:lstStyle/>
          <a:p>
            <a:fld id="{9494B6D5-A0B9-47D8-AD4D-9B608C1A07EE}" type="slidenum">
              <a:rPr lang="en-GB" smtClean="0"/>
              <a:t>26</a:t>
            </a:fld>
            <a:endParaRPr lang="en-GB"/>
          </a:p>
        </p:txBody>
      </p:sp>
    </p:spTree>
    <p:extLst>
      <p:ext uri="{BB962C8B-B14F-4D97-AF65-F5344CB8AC3E}">
        <p14:creationId xmlns:p14="http://schemas.microsoft.com/office/powerpoint/2010/main" val="994106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a:extLst>
              <a:ext uri="{FF2B5EF4-FFF2-40B4-BE49-F238E27FC236}">
                <a16:creationId xmlns:a16="http://schemas.microsoft.com/office/drawing/2014/main" id="{1E32D614-A5A1-4F5F-B02A-D972DD091CB0}"/>
              </a:ext>
            </a:extLst>
          </p:cNvPr>
          <p:cNvGraphicFramePr>
            <a:graphicFrameLocks noGrp="1"/>
          </p:cNvGraphicFramePr>
          <p:nvPr/>
        </p:nvGraphicFramePr>
        <p:xfrm>
          <a:off x="1079612" y="510569"/>
          <a:ext cx="6984776" cy="5836862"/>
        </p:xfrm>
        <a:graphic>
          <a:graphicData uri="http://schemas.openxmlformats.org/drawingml/2006/table">
            <a:tbl>
              <a:tblPr>
                <a:tableStyleId>{5C22544A-7EE6-4342-B048-85BDC9FD1C3A}</a:tableStyleId>
              </a:tblPr>
              <a:tblGrid>
                <a:gridCol w="3295848">
                  <a:extLst>
                    <a:ext uri="{9D8B030D-6E8A-4147-A177-3AD203B41FA5}">
                      <a16:colId xmlns:a16="http://schemas.microsoft.com/office/drawing/2014/main" val="108662220"/>
                    </a:ext>
                  </a:extLst>
                </a:gridCol>
                <a:gridCol w="922232">
                  <a:extLst>
                    <a:ext uri="{9D8B030D-6E8A-4147-A177-3AD203B41FA5}">
                      <a16:colId xmlns:a16="http://schemas.microsoft.com/office/drawing/2014/main" val="1370954183"/>
                    </a:ext>
                  </a:extLst>
                </a:gridCol>
                <a:gridCol w="922232">
                  <a:extLst>
                    <a:ext uri="{9D8B030D-6E8A-4147-A177-3AD203B41FA5}">
                      <a16:colId xmlns:a16="http://schemas.microsoft.com/office/drawing/2014/main" val="3488974746"/>
                    </a:ext>
                  </a:extLst>
                </a:gridCol>
                <a:gridCol w="922232">
                  <a:extLst>
                    <a:ext uri="{9D8B030D-6E8A-4147-A177-3AD203B41FA5}">
                      <a16:colId xmlns:a16="http://schemas.microsoft.com/office/drawing/2014/main" val="599056728"/>
                    </a:ext>
                  </a:extLst>
                </a:gridCol>
                <a:gridCol w="922232">
                  <a:extLst>
                    <a:ext uri="{9D8B030D-6E8A-4147-A177-3AD203B41FA5}">
                      <a16:colId xmlns:a16="http://schemas.microsoft.com/office/drawing/2014/main" val="1624592321"/>
                    </a:ext>
                  </a:extLst>
                </a:gridCol>
              </a:tblGrid>
              <a:tr h="233259">
                <a:tc>
                  <a:txBody>
                    <a:bodyPr/>
                    <a:lstStyle/>
                    <a:p>
                      <a:pPr algn="l" fontAlgn="b"/>
                      <a:r>
                        <a:rPr lang="en-US" sz="1400" b="1" u="none" strike="noStrike" dirty="0">
                          <a:effectLst/>
                        </a:rPr>
                        <a:t>Census Data 2011 - Czech Republic</a:t>
                      </a:r>
                      <a:endParaRPr lang="en-US" sz="1400" b="1" i="0" u="none" strike="noStrike" dirty="0">
                        <a:solidFill>
                          <a:srgbClr val="000000"/>
                        </a:solidFill>
                        <a:effectLst/>
                        <a:latin typeface="Calibri" panose="020F0502020204030204" pitchFamily="34" charset="0"/>
                      </a:endParaRPr>
                    </a:p>
                  </a:txBody>
                  <a:tcPr marL="6305" marR="6305" marT="630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6305" marR="6305" marT="6305" marB="0" anchor="b"/>
                </a:tc>
                <a:extLst>
                  <a:ext uri="{0D108BD9-81ED-4DB2-BD59-A6C34878D82A}">
                    <a16:rowId xmlns:a16="http://schemas.microsoft.com/office/drawing/2014/main" val="2431194495"/>
                  </a:ext>
                </a:extLst>
              </a:tr>
              <a:tr h="404699">
                <a:tc>
                  <a:txBody>
                    <a:bodyPr/>
                    <a:lstStyle/>
                    <a:p>
                      <a:pPr algn="l" fontAlgn="b"/>
                      <a:r>
                        <a:rPr lang="cs-CZ" sz="1100" b="1" u="none" strike="noStrike" dirty="0">
                          <a:effectLst/>
                        </a:rPr>
                        <a:t>Gender</a:t>
                      </a:r>
                      <a:endParaRPr lang="cs-CZ" sz="1100" b="1" i="0" u="none" strike="noStrike" dirty="0">
                        <a:solidFill>
                          <a:srgbClr val="000000"/>
                        </a:solidFill>
                        <a:effectLst/>
                        <a:latin typeface="Calibri" panose="020F0502020204030204" pitchFamily="34" charset="0"/>
                      </a:endParaRPr>
                    </a:p>
                  </a:txBody>
                  <a:tcPr marL="6305" marR="6305" marT="6305" marB="0" anchor="b"/>
                </a:tc>
                <a:tc>
                  <a:txBody>
                    <a:bodyPr/>
                    <a:lstStyle/>
                    <a:p>
                      <a:pPr algn="r" fontAlgn="b"/>
                      <a:r>
                        <a:rPr lang="cs-CZ" sz="1100" u="none" strike="noStrike" dirty="0">
                          <a:effectLst/>
                        </a:rPr>
                        <a:t>Non-Roma </a:t>
                      </a:r>
                      <a:r>
                        <a:rPr lang="cs-CZ" sz="1100" u="none" strike="noStrike" dirty="0" err="1">
                          <a:effectLst/>
                        </a:rPr>
                        <a:t>population</a:t>
                      </a:r>
                      <a:endParaRPr lang="cs-CZ" sz="1100" b="1" i="0" u="none" strike="noStrike" dirty="0">
                        <a:solidFill>
                          <a:srgbClr val="000000"/>
                        </a:solidFill>
                        <a:effectLst/>
                        <a:latin typeface="Calibri" panose="020F0502020204030204" pitchFamily="34" charset="0"/>
                      </a:endParaRPr>
                    </a:p>
                  </a:txBody>
                  <a:tcPr marL="6305" marR="6305" marT="6305" marB="0" anchor="b"/>
                </a:tc>
                <a:tc>
                  <a:txBody>
                    <a:bodyPr/>
                    <a:lstStyle/>
                    <a:p>
                      <a:pPr algn="ctr" fontAlgn="b"/>
                      <a:r>
                        <a:rPr lang="cs-CZ" sz="1100" u="none" strike="noStrike" dirty="0">
                          <a:effectLst/>
                        </a:rPr>
                        <a:t>Roma </a:t>
                      </a:r>
                      <a:r>
                        <a:rPr lang="cs-CZ" sz="1100" u="none" strike="noStrike" dirty="0" err="1">
                          <a:effectLst/>
                        </a:rPr>
                        <a:t>nationality</a:t>
                      </a:r>
                      <a:endParaRPr lang="cs-CZ" sz="1100" b="1" i="0" u="none" strike="noStrike" dirty="0">
                        <a:solidFill>
                          <a:srgbClr val="000000"/>
                        </a:solidFill>
                        <a:effectLst/>
                        <a:latin typeface="Calibri" panose="020F0502020204030204" pitchFamily="34" charset="0"/>
                      </a:endParaRPr>
                    </a:p>
                  </a:txBody>
                  <a:tcPr marL="6305" marR="6305" marT="6305" marB="0" anchor="b"/>
                </a:tc>
                <a:tc>
                  <a:txBody>
                    <a:bodyPr/>
                    <a:lstStyle/>
                    <a:p>
                      <a:pPr algn="ctr" fontAlgn="b"/>
                      <a:r>
                        <a:rPr lang="cs-CZ" sz="1100" u="none" strike="noStrike" dirty="0" err="1">
                          <a:effectLst/>
                        </a:rPr>
                        <a:t>Romanes</a:t>
                      </a:r>
                      <a:r>
                        <a:rPr lang="cs-CZ" sz="1100" u="none" strike="noStrike" dirty="0">
                          <a:effectLst/>
                        </a:rPr>
                        <a:t> </a:t>
                      </a:r>
                      <a:endParaRPr lang="cs-CZ" sz="1100" b="1" i="0" u="none" strike="noStrike" dirty="0">
                        <a:solidFill>
                          <a:srgbClr val="000000"/>
                        </a:solidFill>
                        <a:effectLst/>
                        <a:latin typeface="Calibri" panose="020F0502020204030204" pitchFamily="34" charset="0"/>
                      </a:endParaRPr>
                    </a:p>
                  </a:txBody>
                  <a:tcPr marL="6305" marR="6305" marT="6305" marB="0" anchor="b"/>
                </a:tc>
                <a:tc>
                  <a:txBody>
                    <a:bodyPr/>
                    <a:lstStyle/>
                    <a:p>
                      <a:pPr algn="ctr" fontAlgn="b"/>
                      <a:r>
                        <a:rPr lang="cs-CZ" sz="1100" u="none" strike="noStrike" dirty="0">
                          <a:effectLst/>
                        </a:rPr>
                        <a:t>Roma </a:t>
                      </a:r>
                      <a:r>
                        <a:rPr lang="cs-CZ" sz="1100" u="none" strike="noStrike" dirty="0" err="1">
                          <a:effectLst/>
                        </a:rPr>
                        <a:t>Nat+tongue</a:t>
                      </a:r>
                      <a:endParaRPr lang="cs-CZ" sz="1100" b="1" i="0" u="none" strike="noStrike" dirty="0">
                        <a:solidFill>
                          <a:srgbClr val="000000"/>
                        </a:solidFill>
                        <a:effectLst/>
                        <a:latin typeface="Calibri" panose="020F0502020204030204" pitchFamily="34" charset="0"/>
                      </a:endParaRPr>
                    </a:p>
                  </a:txBody>
                  <a:tcPr marL="6305" marR="6305" marT="6305" marB="0" anchor="b"/>
                </a:tc>
                <a:extLst>
                  <a:ext uri="{0D108BD9-81ED-4DB2-BD59-A6C34878D82A}">
                    <a16:rowId xmlns:a16="http://schemas.microsoft.com/office/drawing/2014/main" val="1802811301"/>
                  </a:ext>
                </a:extLst>
              </a:tr>
              <a:tr h="216621">
                <a:tc>
                  <a:txBody>
                    <a:bodyPr/>
                    <a:lstStyle/>
                    <a:p>
                      <a:pPr algn="l" fontAlgn="b"/>
                      <a:r>
                        <a:rPr lang="cs-CZ" sz="1100" u="none" strike="noStrike">
                          <a:effectLst/>
                        </a:rPr>
                        <a:t>men</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r>
                        <a:rPr lang="cs-CZ" sz="1100" b="0" i="0" u="none" strike="noStrike">
                          <a:solidFill>
                            <a:srgbClr val="000000"/>
                          </a:solidFill>
                          <a:effectLst/>
                          <a:latin typeface="Calibri" panose="020F0502020204030204" pitchFamily="34" charset="0"/>
                        </a:rPr>
                        <a:t>49,0</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52,9</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51,3</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52,3</a:t>
                      </a:r>
                    </a:p>
                  </a:txBody>
                  <a:tcPr marL="9525" marR="9525" marT="9525" marB="0" anchor="b"/>
                </a:tc>
                <a:extLst>
                  <a:ext uri="{0D108BD9-81ED-4DB2-BD59-A6C34878D82A}">
                    <a16:rowId xmlns:a16="http://schemas.microsoft.com/office/drawing/2014/main" val="2690194314"/>
                  </a:ext>
                </a:extLst>
              </a:tr>
              <a:tr h="216621">
                <a:tc>
                  <a:txBody>
                    <a:bodyPr/>
                    <a:lstStyle/>
                    <a:p>
                      <a:pPr algn="l" fontAlgn="b"/>
                      <a:r>
                        <a:rPr lang="cs-CZ" sz="1100" u="none" strike="noStrike" dirty="0" err="1">
                          <a:effectLst/>
                        </a:rPr>
                        <a:t>women</a:t>
                      </a:r>
                      <a:endParaRPr lang="cs-CZ" sz="1100" b="0" i="0" u="none" strike="noStrike" dirty="0">
                        <a:solidFill>
                          <a:srgbClr val="000000"/>
                        </a:solidFill>
                        <a:effectLst/>
                        <a:latin typeface="Calibri" panose="020F0502020204030204" pitchFamily="34" charset="0"/>
                      </a:endParaRPr>
                    </a:p>
                  </a:txBody>
                  <a:tcPr marL="6305" marR="6305" marT="6305" marB="0" anchor="b"/>
                </a:tc>
                <a:tc>
                  <a:txBody>
                    <a:bodyPr/>
                    <a:lstStyle/>
                    <a:p>
                      <a:pPr algn="r" fontAlgn="b"/>
                      <a:r>
                        <a:rPr lang="cs-CZ" sz="1100" b="0" i="0" u="none" strike="noStrike">
                          <a:solidFill>
                            <a:srgbClr val="000000"/>
                          </a:solidFill>
                          <a:effectLst/>
                          <a:latin typeface="Calibri" panose="020F0502020204030204" pitchFamily="34" charset="0"/>
                        </a:rPr>
                        <a:t>51,1</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47,1</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48,7</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47,7</a:t>
                      </a:r>
                    </a:p>
                  </a:txBody>
                  <a:tcPr marL="9525" marR="9525" marT="9525" marB="0" anchor="b"/>
                </a:tc>
                <a:extLst>
                  <a:ext uri="{0D108BD9-81ED-4DB2-BD59-A6C34878D82A}">
                    <a16:rowId xmlns:a16="http://schemas.microsoft.com/office/drawing/2014/main" val="1113224779"/>
                  </a:ext>
                </a:extLst>
              </a:tr>
              <a:tr h="216621">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r>
                        <a:rPr lang="cs-CZ" sz="1100" b="0" i="1" u="none" strike="noStrike">
                          <a:solidFill>
                            <a:srgbClr val="000000"/>
                          </a:solidFill>
                          <a:effectLst/>
                          <a:latin typeface="Calibri" panose="020F0502020204030204" pitchFamily="34" charset="0"/>
                        </a:rPr>
                        <a:t>100,0</a:t>
                      </a:r>
                    </a:p>
                  </a:txBody>
                  <a:tcPr marL="9525" marR="9525" marT="9525" marB="0" anchor="b"/>
                </a:tc>
                <a:tc>
                  <a:txBody>
                    <a:bodyPr/>
                    <a:lstStyle/>
                    <a:p>
                      <a:pPr algn="r" fontAlgn="b"/>
                      <a:r>
                        <a:rPr lang="cs-CZ" sz="1100" b="0" i="1" u="none" strike="noStrike">
                          <a:solidFill>
                            <a:srgbClr val="000000"/>
                          </a:solidFill>
                          <a:effectLst/>
                          <a:latin typeface="Calibri" panose="020F0502020204030204" pitchFamily="34" charset="0"/>
                        </a:rPr>
                        <a:t>100,0</a:t>
                      </a:r>
                    </a:p>
                  </a:txBody>
                  <a:tcPr marL="9525" marR="9525" marT="9525" marB="0" anchor="b"/>
                </a:tc>
                <a:tc>
                  <a:txBody>
                    <a:bodyPr/>
                    <a:lstStyle/>
                    <a:p>
                      <a:pPr algn="r" fontAlgn="b"/>
                      <a:r>
                        <a:rPr lang="cs-CZ" sz="1100" b="0" i="1" u="none" strike="noStrike">
                          <a:solidFill>
                            <a:srgbClr val="000000"/>
                          </a:solidFill>
                          <a:effectLst/>
                          <a:latin typeface="Calibri" panose="020F0502020204030204" pitchFamily="34" charset="0"/>
                        </a:rPr>
                        <a:t>100,0</a:t>
                      </a:r>
                    </a:p>
                  </a:txBody>
                  <a:tcPr marL="9525" marR="9525" marT="9525" marB="0" anchor="b"/>
                </a:tc>
                <a:tc>
                  <a:txBody>
                    <a:bodyPr/>
                    <a:lstStyle/>
                    <a:p>
                      <a:pPr algn="r" fontAlgn="b"/>
                      <a:r>
                        <a:rPr lang="cs-CZ" sz="1100" b="0" i="1" u="none" strike="noStrike">
                          <a:solidFill>
                            <a:srgbClr val="000000"/>
                          </a:solidFill>
                          <a:effectLst/>
                          <a:latin typeface="Calibri" panose="020F0502020204030204" pitchFamily="34" charset="0"/>
                        </a:rPr>
                        <a:t>100,0</a:t>
                      </a:r>
                    </a:p>
                  </a:txBody>
                  <a:tcPr marL="9525" marR="9525" marT="9525" marB="0" anchor="b"/>
                </a:tc>
                <a:extLst>
                  <a:ext uri="{0D108BD9-81ED-4DB2-BD59-A6C34878D82A}">
                    <a16:rowId xmlns:a16="http://schemas.microsoft.com/office/drawing/2014/main" val="1795728885"/>
                  </a:ext>
                </a:extLst>
              </a:tr>
              <a:tr h="216621">
                <a:tc>
                  <a:txBody>
                    <a:bodyPr/>
                    <a:lstStyle/>
                    <a:p>
                      <a:pPr algn="l" fontAlgn="b"/>
                      <a:r>
                        <a:rPr lang="cs-CZ" sz="1200" b="1" u="none" strike="noStrike" dirty="0" err="1">
                          <a:effectLst/>
                        </a:rPr>
                        <a:t>Average</a:t>
                      </a:r>
                      <a:r>
                        <a:rPr lang="cs-CZ" sz="1200" b="1" u="none" strike="noStrike" dirty="0">
                          <a:effectLst/>
                        </a:rPr>
                        <a:t> </a:t>
                      </a:r>
                      <a:r>
                        <a:rPr lang="cs-CZ" sz="1200" b="1" u="none" strike="noStrike" dirty="0" err="1">
                          <a:effectLst/>
                        </a:rPr>
                        <a:t>age</a:t>
                      </a:r>
                      <a:endParaRPr lang="cs-CZ" sz="1200" b="1" i="0" u="none" strike="noStrike" dirty="0">
                        <a:solidFill>
                          <a:srgbClr val="000000"/>
                        </a:solidFill>
                        <a:effectLst/>
                        <a:latin typeface="Calibri" panose="020F0502020204030204" pitchFamily="34" charset="0"/>
                      </a:endParaRPr>
                    </a:p>
                  </a:txBody>
                  <a:tcPr marL="6305" marR="6305" marT="630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8921740"/>
                  </a:ext>
                </a:extLst>
              </a:tr>
              <a:tr h="216621">
                <a:tc>
                  <a:txBody>
                    <a:bodyPr/>
                    <a:lstStyle/>
                    <a:p>
                      <a:pPr algn="l" fontAlgn="b"/>
                      <a:r>
                        <a:rPr lang="cs-CZ" sz="1100" u="none" strike="noStrike">
                          <a:effectLst/>
                        </a:rPr>
                        <a:t>men</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r>
                        <a:rPr lang="cs-CZ" sz="1100" b="0" i="0" u="none" strike="noStrike" dirty="0">
                          <a:solidFill>
                            <a:srgbClr val="000000"/>
                          </a:solidFill>
                          <a:effectLst/>
                          <a:latin typeface="Calibri" panose="020F0502020204030204" pitchFamily="34" charset="0"/>
                        </a:rPr>
                        <a:t>39,0</a:t>
                      </a:r>
                    </a:p>
                  </a:txBody>
                  <a:tcPr marL="9525" marR="9525" marT="9525" marB="0" anchor="b"/>
                </a:tc>
                <a:tc>
                  <a:txBody>
                    <a:bodyPr/>
                    <a:lstStyle/>
                    <a:p>
                      <a:pPr algn="r" fontAlgn="b"/>
                      <a:r>
                        <a:rPr lang="cs-CZ" sz="1100" b="0" i="0" u="none" strike="noStrike" dirty="0">
                          <a:solidFill>
                            <a:srgbClr val="000000"/>
                          </a:solidFill>
                          <a:effectLst/>
                          <a:latin typeface="Calibri" panose="020F0502020204030204" pitchFamily="34" charset="0"/>
                        </a:rPr>
                        <a:t>26,6</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31,4</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31,3</a:t>
                      </a:r>
                    </a:p>
                  </a:txBody>
                  <a:tcPr marL="9525" marR="9525" marT="9525" marB="0" anchor="b"/>
                </a:tc>
                <a:extLst>
                  <a:ext uri="{0D108BD9-81ED-4DB2-BD59-A6C34878D82A}">
                    <a16:rowId xmlns:a16="http://schemas.microsoft.com/office/drawing/2014/main" val="2987841163"/>
                  </a:ext>
                </a:extLst>
              </a:tr>
              <a:tr h="216621">
                <a:tc>
                  <a:txBody>
                    <a:bodyPr/>
                    <a:lstStyle/>
                    <a:p>
                      <a:pPr algn="l" fontAlgn="b"/>
                      <a:r>
                        <a:rPr lang="cs-CZ" sz="1100" u="none" strike="noStrike">
                          <a:effectLst/>
                        </a:rPr>
                        <a:t>women</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r>
                        <a:rPr lang="cs-CZ" sz="1100" b="0" i="0" u="none" strike="noStrike">
                          <a:solidFill>
                            <a:srgbClr val="000000"/>
                          </a:solidFill>
                          <a:effectLst/>
                          <a:latin typeface="Calibri" panose="020F0502020204030204" pitchFamily="34" charset="0"/>
                        </a:rPr>
                        <a:t>42,0</a:t>
                      </a:r>
                    </a:p>
                  </a:txBody>
                  <a:tcPr marL="9525" marR="9525" marT="9525" marB="0" anchor="b"/>
                </a:tc>
                <a:tc>
                  <a:txBody>
                    <a:bodyPr/>
                    <a:lstStyle/>
                    <a:p>
                      <a:pPr algn="r" fontAlgn="b"/>
                      <a:r>
                        <a:rPr lang="cs-CZ" sz="1100" b="0" i="0" u="none" strike="noStrike" dirty="0">
                          <a:solidFill>
                            <a:srgbClr val="000000"/>
                          </a:solidFill>
                          <a:effectLst/>
                          <a:latin typeface="Calibri" panose="020F0502020204030204" pitchFamily="34" charset="0"/>
                        </a:rPr>
                        <a:t>24,6</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32,5</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31,5</a:t>
                      </a:r>
                    </a:p>
                  </a:txBody>
                  <a:tcPr marL="9525" marR="9525" marT="9525" marB="0" anchor="b"/>
                </a:tc>
                <a:extLst>
                  <a:ext uri="{0D108BD9-81ED-4DB2-BD59-A6C34878D82A}">
                    <a16:rowId xmlns:a16="http://schemas.microsoft.com/office/drawing/2014/main" val="551282224"/>
                  </a:ext>
                </a:extLst>
              </a:tr>
              <a:tr h="216621">
                <a:tc>
                  <a:txBody>
                    <a:bodyPr/>
                    <a:lstStyle/>
                    <a:p>
                      <a:pPr algn="l" fontAlgn="b"/>
                      <a:r>
                        <a:rPr lang="cs-CZ" sz="1100" u="none" strike="noStrike">
                          <a:effectLst/>
                        </a:rPr>
                        <a:t>population</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r>
                        <a:rPr lang="cs-CZ" sz="1100" b="1" i="0" u="none" strike="noStrike" dirty="0">
                          <a:solidFill>
                            <a:srgbClr val="000000"/>
                          </a:solidFill>
                          <a:effectLst/>
                          <a:highlight>
                            <a:srgbClr val="FFFF00"/>
                          </a:highlight>
                          <a:latin typeface="Calibri" panose="020F0502020204030204" pitchFamily="34" charset="0"/>
                        </a:rPr>
                        <a:t>40,5</a:t>
                      </a:r>
                    </a:p>
                  </a:txBody>
                  <a:tcPr marL="9525" marR="9525" marT="9525" marB="0" anchor="b"/>
                </a:tc>
                <a:tc>
                  <a:txBody>
                    <a:bodyPr/>
                    <a:lstStyle/>
                    <a:p>
                      <a:pPr algn="r" fontAlgn="b"/>
                      <a:r>
                        <a:rPr lang="cs-CZ" sz="1100" b="0" i="0" u="none" strike="noStrike" dirty="0">
                          <a:solidFill>
                            <a:srgbClr val="000000"/>
                          </a:solidFill>
                          <a:effectLst/>
                          <a:latin typeface="Calibri" panose="020F0502020204030204" pitchFamily="34" charset="0"/>
                        </a:rPr>
                        <a:t>25,7</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31,9</a:t>
                      </a:r>
                    </a:p>
                  </a:txBody>
                  <a:tcPr marL="9525" marR="9525" marT="9525" marB="0" anchor="b"/>
                </a:tc>
                <a:tc>
                  <a:txBody>
                    <a:bodyPr/>
                    <a:lstStyle/>
                    <a:p>
                      <a:pPr algn="r" fontAlgn="b"/>
                      <a:r>
                        <a:rPr lang="cs-CZ" sz="1100" b="1" i="0" u="none" strike="noStrike" dirty="0">
                          <a:solidFill>
                            <a:srgbClr val="000000"/>
                          </a:solidFill>
                          <a:effectLst/>
                          <a:highlight>
                            <a:srgbClr val="FFFF00"/>
                          </a:highlight>
                          <a:latin typeface="Calibri" panose="020F0502020204030204" pitchFamily="34" charset="0"/>
                        </a:rPr>
                        <a:t>31,4</a:t>
                      </a:r>
                    </a:p>
                  </a:txBody>
                  <a:tcPr marL="9525" marR="9525" marT="9525" marB="0" anchor="b"/>
                </a:tc>
                <a:extLst>
                  <a:ext uri="{0D108BD9-81ED-4DB2-BD59-A6C34878D82A}">
                    <a16:rowId xmlns:a16="http://schemas.microsoft.com/office/drawing/2014/main" val="1756422726"/>
                  </a:ext>
                </a:extLst>
              </a:tr>
              <a:tr h="216621">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09748665"/>
                  </a:ext>
                </a:extLst>
              </a:tr>
              <a:tr h="216621">
                <a:tc>
                  <a:txBody>
                    <a:bodyPr/>
                    <a:lstStyle/>
                    <a:p>
                      <a:pPr algn="l" fontAlgn="b"/>
                      <a:r>
                        <a:rPr lang="cs-CZ" sz="1100" b="1" u="none" strike="noStrike" dirty="0" err="1">
                          <a:effectLst/>
                        </a:rPr>
                        <a:t>Average</a:t>
                      </a:r>
                      <a:r>
                        <a:rPr lang="cs-CZ" sz="1100" b="1" u="none" strike="noStrike" dirty="0">
                          <a:effectLst/>
                        </a:rPr>
                        <a:t> </a:t>
                      </a:r>
                      <a:r>
                        <a:rPr lang="cs-CZ" sz="1100" b="1" u="none" strike="noStrike" dirty="0" err="1">
                          <a:effectLst/>
                        </a:rPr>
                        <a:t>number</a:t>
                      </a:r>
                      <a:r>
                        <a:rPr lang="cs-CZ" sz="1100" b="1" u="none" strike="noStrike" dirty="0">
                          <a:effectLst/>
                        </a:rPr>
                        <a:t> </a:t>
                      </a:r>
                      <a:r>
                        <a:rPr lang="cs-CZ" sz="1100" b="1" u="none" strike="noStrike" dirty="0" err="1">
                          <a:effectLst/>
                        </a:rPr>
                        <a:t>of</a:t>
                      </a:r>
                      <a:r>
                        <a:rPr lang="cs-CZ" sz="1100" b="1" u="none" strike="noStrike" dirty="0">
                          <a:effectLst/>
                        </a:rPr>
                        <a:t> </a:t>
                      </a:r>
                      <a:r>
                        <a:rPr lang="cs-CZ" sz="1100" b="1" u="none" strike="noStrike" dirty="0" err="1">
                          <a:effectLst/>
                        </a:rPr>
                        <a:t>children</a:t>
                      </a:r>
                      <a:endParaRPr lang="cs-CZ" sz="1100" b="1" i="0" u="none" strike="noStrike" dirty="0">
                        <a:solidFill>
                          <a:srgbClr val="000000"/>
                        </a:solidFill>
                        <a:effectLst/>
                        <a:latin typeface="Calibri" panose="020F0502020204030204" pitchFamily="34" charset="0"/>
                      </a:endParaRPr>
                    </a:p>
                  </a:txBody>
                  <a:tcPr marL="6305" marR="6305" marT="6305" marB="0" anchor="b"/>
                </a:tc>
                <a:tc>
                  <a:txBody>
                    <a:bodyPr/>
                    <a:lstStyle/>
                    <a:p>
                      <a:pPr algn="r" fontAlgn="b"/>
                      <a:r>
                        <a:rPr lang="cs-CZ" sz="1100" b="1" i="0" u="none" strike="noStrike" dirty="0">
                          <a:solidFill>
                            <a:srgbClr val="000000"/>
                          </a:solidFill>
                          <a:effectLst/>
                          <a:highlight>
                            <a:srgbClr val="FFFF00"/>
                          </a:highlight>
                          <a:latin typeface="Calibri" panose="020F0502020204030204" pitchFamily="34" charset="0"/>
                        </a:rPr>
                        <a:t>1,57</a:t>
                      </a:r>
                    </a:p>
                  </a:txBody>
                  <a:tcPr marL="9525" marR="9525" marT="9525" marB="0" anchor="b"/>
                </a:tc>
                <a:tc>
                  <a:txBody>
                    <a:bodyPr/>
                    <a:lstStyle/>
                    <a:p>
                      <a:pPr algn="r" fontAlgn="b"/>
                      <a:r>
                        <a:rPr lang="cs-CZ" sz="1100" b="0" i="0" u="none" strike="noStrike" dirty="0">
                          <a:solidFill>
                            <a:srgbClr val="000000"/>
                          </a:solidFill>
                          <a:effectLst/>
                          <a:latin typeface="Calibri" panose="020F0502020204030204" pitchFamily="34" charset="0"/>
                        </a:rPr>
                        <a:t>2,14</a:t>
                      </a:r>
                    </a:p>
                  </a:txBody>
                  <a:tcPr marL="9525" marR="9525" marT="9525" marB="0" anchor="b"/>
                </a:tc>
                <a:tc>
                  <a:txBody>
                    <a:bodyPr/>
                    <a:lstStyle/>
                    <a:p>
                      <a:pPr algn="r" fontAlgn="b"/>
                      <a:r>
                        <a:rPr lang="cs-CZ" sz="1100" b="0" i="0" u="none" strike="noStrike" dirty="0">
                          <a:solidFill>
                            <a:srgbClr val="000000"/>
                          </a:solidFill>
                          <a:effectLst/>
                          <a:latin typeface="Calibri" panose="020F0502020204030204" pitchFamily="34" charset="0"/>
                        </a:rPr>
                        <a:t>2,70</a:t>
                      </a:r>
                    </a:p>
                  </a:txBody>
                  <a:tcPr marL="9525" marR="9525" marT="9525" marB="0" anchor="b"/>
                </a:tc>
                <a:tc>
                  <a:txBody>
                    <a:bodyPr/>
                    <a:lstStyle/>
                    <a:p>
                      <a:pPr algn="r" fontAlgn="b"/>
                      <a:r>
                        <a:rPr lang="cs-CZ" sz="1100" b="1" i="0" u="none" strike="noStrike" dirty="0">
                          <a:solidFill>
                            <a:srgbClr val="000000"/>
                          </a:solidFill>
                          <a:effectLst/>
                          <a:highlight>
                            <a:srgbClr val="FFFF00"/>
                          </a:highlight>
                          <a:latin typeface="Calibri" panose="020F0502020204030204" pitchFamily="34" charset="0"/>
                        </a:rPr>
                        <a:t>2,68</a:t>
                      </a:r>
                    </a:p>
                  </a:txBody>
                  <a:tcPr marL="9525" marR="9525" marT="9525" marB="0" anchor="b"/>
                </a:tc>
                <a:extLst>
                  <a:ext uri="{0D108BD9-81ED-4DB2-BD59-A6C34878D82A}">
                    <a16:rowId xmlns:a16="http://schemas.microsoft.com/office/drawing/2014/main" val="1548237629"/>
                  </a:ext>
                </a:extLst>
              </a:tr>
              <a:tr h="216621">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7427717"/>
                  </a:ext>
                </a:extLst>
              </a:tr>
              <a:tr h="216621">
                <a:tc>
                  <a:txBody>
                    <a:bodyPr/>
                    <a:lstStyle/>
                    <a:p>
                      <a:pPr algn="l" fontAlgn="b"/>
                      <a:r>
                        <a:rPr lang="cs-CZ" sz="1100" b="1" u="none" strike="noStrike" dirty="0" err="1">
                          <a:effectLst/>
                        </a:rPr>
                        <a:t>Marital</a:t>
                      </a:r>
                      <a:r>
                        <a:rPr lang="cs-CZ" sz="1100" b="1" u="none" strike="noStrike" dirty="0">
                          <a:effectLst/>
                        </a:rPr>
                        <a:t> status</a:t>
                      </a:r>
                      <a:endParaRPr lang="cs-CZ" sz="1100" b="1" i="0" u="none" strike="noStrike" dirty="0">
                        <a:solidFill>
                          <a:srgbClr val="000000"/>
                        </a:solidFill>
                        <a:effectLst/>
                        <a:latin typeface="Calibri" panose="020F0502020204030204" pitchFamily="34" charset="0"/>
                      </a:endParaRPr>
                    </a:p>
                  </a:txBody>
                  <a:tcPr marL="6305" marR="6305" marT="6305" marB="0" anchor="b"/>
                </a:tc>
                <a:tc>
                  <a:txBody>
                    <a:bodyPr/>
                    <a:lstStyle/>
                    <a:p>
                      <a:pPr algn="r" fontAlgn="b"/>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05311100"/>
                  </a:ext>
                </a:extLst>
              </a:tr>
              <a:tr h="216621">
                <a:tc>
                  <a:txBody>
                    <a:bodyPr/>
                    <a:lstStyle/>
                    <a:p>
                      <a:pPr algn="l" fontAlgn="b"/>
                      <a:r>
                        <a:rPr lang="cs-CZ" sz="1100" u="none" strike="noStrike">
                          <a:effectLst/>
                        </a:rPr>
                        <a:t>single</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r>
                        <a:rPr lang="cs-CZ" sz="1100" b="0" i="0" u="none" strike="noStrike" dirty="0">
                          <a:solidFill>
                            <a:srgbClr val="000000"/>
                          </a:solidFill>
                          <a:effectLst/>
                          <a:latin typeface="Calibri" panose="020F0502020204030204" pitchFamily="34" charset="0"/>
                        </a:rPr>
                        <a:t>39,9</a:t>
                      </a:r>
                    </a:p>
                  </a:txBody>
                  <a:tcPr marL="9525" marR="9525" marT="9525" marB="0" anchor="b"/>
                </a:tc>
                <a:tc>
                  <a:txBody>
                    <a:bodyPr/>
                    <a:lstStyle/>
                    <a:p>
                      <a:pPr algn="r" fontAlgn="b"/>
                      <a:r>
                        <a:rPr lang="cs-CZ" sz="1100" b="0" i="0" u="none" strike="noStrike" dirty="0">
                          <a:solidFill>
                            <a:srgbClr val="000000"/>
                          </a:solidFill>
                          <a:effectLst/>
                          <a:latin typeface="Calibri" panose="020F0502020204030204" pitchFamily="34" charset="0"/>
                        </a:rPr>
                        <a:t>71,3</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59,5</a:t>
                      </a:r>
                    </a:p>
                  </a:txBody>
                  <a:tcPr marL="9525" marR="9525" marT="9525" marB="0" anchor="b"/>
                </a:tc>
                <a:tc>
                  <a:txBody>
                    <a:bodyPr/>
                    <a:lstStyle/>
                    <a:p>
                      <a:pPr algn="r" fontAlgn="b"/>
                      <a:r>
                        <a:rPr lang="cs-CZ" sz="1100" b="1" i="0" u="none" strike="noStrike" dirty="0">
                          <a:solidFill>
                            <a:srgbClr val="000000"/>
                          </a:solidFill>
                          <a:effectLst/>
                          <a:highlight>
                            <a:srgbClr val="FFFF00"/>
                          </a:highlight>
                          <a:latin typeface="Calibri" panose="020F0502020204030204" pitchFamily="34" charset="0"/>
                        </a:rPr>
                        <a:t>59,7</a:t>
                      </a:r>
                    </a:p>
                  </a:txBody>
                  <a:tcPr marL="9525" marR="9525" marT="9525" marB="0" anchor="b"/>
                </a:tc>
                <a:extLst>
                  <a:ext uri="{0D108BD9-81ED-4DB2-BD59-A6C34878D82A}">
                    <a16:rowId xmlns:a16="http://schemas.microsoft.com/office/drawing/2014/main" val="3733690770"/>
                  </a:ext>
                </a:extLst>
              </a:tr>
              <a:tr h="216621">
                <a:tc>
                  <a:txBody>
                    <a:bodyPr/>
                    <a:lstStyle/>
                    <a:p>
                      <a:pPr algn="l" fontAlgn="b"/>
                      <a:r>
                        <a:rPr lang="cs-CZ" sz="1100" u="none" strike="noStrike">
                          <a:effectLst/>
                        </a:rPr>
                        <a:t>married</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r>
                        <a:rPr lang="cs-CZ" sz="1100" b="1" i="0" u="none" strike="noStrike" dirty="0">
                          <a:solidFill>
                            <a:srgbClr val="000000"/>
                          </a:solidFill>
                          <a:effectLst/>
                          <a:highlight>
                            <a:srgbClr val="FFFF00"/>
                          </a:highlight>
                          <a:latin typeface="Calibri" panose="020F0502020204030204" pitchFamily="34" charset="0"/>
                        </a:rPr>
                        <a:t>42,4</a:t>
                      </a:r>
                    </a:p>
                  </a:txBody>
                  <a:tcPr marL="9525" marR="9525" marT="9525" marB="0" anchor="b"/>
                </a:tc>
                <a:tc>
                  <a:txBody>
                    <a:bodyPr/>
                    <a:lstStyle/>
                    <a:p>
                      <a:pPr algn="r" fontAlgn="b"/>
                      <a:r>
                        <a:rPr lang="cs-CZ" sz="1100" b="0" i="0" u="none" strike="noStrike" dirty="0">
                          <a:solidFill>
                            <a:srgbClr val="000000"/>
                          </a:solidFill>
                          <a:effectLst/>
                          <a:latin typeface="Calibri" panose="020F0502020204030204" pitchFamily="34" charset="0"/>
                        </a:rPr>
                        <a:t>20,1</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27,1</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28,0</a:t>
                      </a:r>
                    </a:p>
                  </a:txBody>
                  <a:tcPr marL="9525" marR="9525" marT="9525" marB="0" anchor="b"/>
                </a:tc>
                <a:extLst>
                  <a:ext uri="{0D108BD9-81ED-4DB2-BD59-A6C34878D82A}">
                    <a16:rowId xmlns:a16="http://schemas.microsoft.com/office/drawing/2014/main" val="488055969"/>
                  </a:ext>
                </a:extLst>
              </a:tr>
              <a:tr h="216621">
                <a:tc>
                  <a:txBody>
                    <a:bodyPr/>
                    <a:lstStyle/>
                    <a:p>
                      <a:pPr algn="l" fontAlgn="b"/>
                      <a:r>
                        <a:rPr lang="cs-CZ" sz="1100" u="none" strike="noStrike">
                          <a:effectLst/>
                        </a:rPr>
                        <a:t>divorced</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r>
                        <a:rPr lang="cs-CZ" sz="1100" b="0" i="0" u="none" strike="noStrike">
                          <a:solidFill>
                            <a:srgbClr val="000000"/>
                          </a:solidFill>
                          <a:effectLst/>
                          <a:latin typeface="Calibri" panose="020F0502020204030204" pitchFamily="34" charset="0"/>
                        </a:rPr>
                        <a:t>10,3</a:t>
                      </a:r>
                    </a:p>
                  </a:txBody>
                  <a:tcPr marL="9525" marR="9525" marT="9525" marB="0" anchor="b"/>
                </a:tc>
                <a:tc>
                  <a:txBody>
                    <a:bodyPr/>
                    <a:lstStyle/>
                    <a:p>
                      <a:pPr algn="r" fontAlgn="b"/>
                      <a:r>
                        <a:rPr lang="cs-CZ" sz="1100" b="0" i="0" u="none" strike="noStrike" dirty="0">
                          <a:solidFill>
                            <a:srgbClr val="000000"/>
                          </a:solidFill>
                          <a:effectLst/>
                          <a:latin typeface="Calibri" panose="020F0502020204030204" pitchFamily="34" charset="0"/>
                        </a:rPr>
                        <a:t>6,6</a:t>
                      </a:r>
                    </a:p>
                  </a:txBody>
                  <a:tcPr marL="9525" marR="9525" marT="9525" marB="0" anchor="b"/>
                </a:tc>
                <a:tc>
                  <a:txBody>
                    <a:bodyPr/>
                    <a:lstStyle/>
                    <a:p>
                      <a:pPr algn="r" fontAlgn="b"/>
                      <a:r>
                        <a:rPr lang="cs-CZ" sz="1100" b="0" i="0" u="none" strike="noStrike" dirty="0">
                          <a:solidFill>
                            <a:srgbClr val="000000"/>
                          </a:solidFill>
                          <a:effectLst/>
                          <a:latin typeface="Calibri" panose="020F0502020204030204" pitchFamily="34" charset="0"/>
                        </a:rPr>
                        <a:t>9,5</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8,6</a:t>
                      </a:r>
                    </a:p>
                  </a:txBody>
                  <a:tcPr marL="9525" marR="9525" marT="9525" marB="0" anchor="b"/>
                </a:tc>
                <a:extLst>
                  <a:ext uri="{0D108BD9-81ED-4DB2-BD59-A6C34878D82A}">
                    <a16:rowId xmlns:a16="http://schemas.microsoft.com/office/drawing/2014/main" val="2397618780"/>
                  </a:ext>
                </a:extLst>
              </a:tr>
              <a:tr h="216621">
                <a:tc>
                  <a:txBody>
                    <a:bodyPr/>
                    <a:lstStyle/>
                    <a:p>
                      <a:pPr algn="l" fontAlgn="b"/>
                      <a:r>
                        <a:rPr lang="cs-CZ" sz="1100" u="none" strike="noStrike">
                          <a:effectLst/>
                        </a:rPr>
                        <a:t>widowed</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r>
                        <a:rPr lang="cs-CZ" sz="1100" b="0" i="0" u="none" strike="noStrike">
                          <a:solidFill>
                            <a:srgbClr val="000000"/>
                          </a:solidFill>
                          <a:effectLst/>
                          <a:latin typeface="Calibri" panose="020F0502020204030204" pitchFamily="34" charset="0"/>
                        </a:rPr>
                        <a:t>7,3</a:t>
                      </a:r>
                    </a:p>
                  </a:txBody>
                  <a:tcPr marL="9525" marR="9525" marT="9525" marB="0" anchor="b"/>
                </a:tc>
                <a:tc>
                  <a:txBody>
                    <a:bodyPr/>
                    <a:lstStyle/>
                    <a:p>
                      <a:pPr algn="r" fontAlgn="b"/>
                      <a:r>
                        <a:rPr lang="cs-CZ" sz="1100" b="0" i="0" u="none" strike="noStrike" dirty="0">
                          <a:solidFill>
                            <a:srgbClr val="000000"/>
                          </a:solidFill>
                          <a:effectLst/>
                          <a:latin typeface="Calibri" panose="020F0502020204030204" pitchFamily="34" charset="0"/>
                        </a:rPr>
                        <a:t>2,1</a:t>
                      </a:r>
                    </a:p>
                  </a:txBody>
                  <a:tcPr marL="9525" marR="9525" marT="9525" marB="0" anchor="b"/>
                </a:tc>
                <a:tc>
                  <a:txBody>
                    <a:bodyPr/>
                    <a:lstStyle/>
                    <a:p>
                      <a:pPr algn="r" fontAlgn="b"/>
                      <a:r>
                        <a:rPr lang="cs-CZ" sz="1100" b="0" i="0" u="none" strike="noStrike" dirty="0">
                          <a:solidFill>
                            <a:srgbClr val="000000"/>
                          </a:solidFill>
                          <a:effectLst/>
                          <a:latin typeface="Calibri" panose="020F0502020204030204" pitchFamily="34" charset="0"/>
                        </a:rPr>
                        <a:t>3,9</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3,6</a:t>
                      </a:r>
                    </a:p>
                  </a:txBody>
                  <a:tcPr marL="9525" marR="9525" marT="9525" marB="0" anchor="b"/>
                </a:tc>
                <a:extLst>
                  <a:ext uri="{0D108BD9-81ED-4DB2-BD59-A6C34878D82A}">
                    <a16:rowId xmlns:a16="http://schemas.microsoft.com/office/drawing/2014/main" val="2165291473"/>
                  </a:ext>
                </a:extLst>
              </a:tr>
              <a:tr h="216621">
                <a:tc>
                  <a:txBody>
                    <a:bodyPr/>
                    <a:lstStyle/>
                    <a:p>
                      <a:pPr algn="l" fontAlgn="b"/>
                      <a:r>
                        <a:rPr lang="cs-CZ" sz="1100" u="none" strike="noStrike" dirty="0" err="1">
                          <a:effectLst/>
                        </a:rPr>
                        <a:t>Total</a:t>
                      </a:r>
                      <a:endParaRPr lang="cs-CZ" sz="1100" b="0" i="0" u="none" strike="noStrike" dirty="0">
                        <a:solidFill>
                          <a:srgbClr val="000000"/>
                        </a:solidFill>
                        <a:effectLst/>
                        <a:latin typeface="Calibri" panose="020F0502020204030204" pitchFamily="34" charset="0"/>
                      </a:endParaRPr>
                    </a:p>
                  </a:txBody>
                  <a:tcPr marL="6305" marR="6305" marT="6305" marB="0" anchor="b"/>
                </a:tc>
                <a:tc>
                  <a:txBody>
                    <a:bodyPr/>
                    <a:lstStyle/>
                    <a:p>
                      <a:pPr algn="r" fontAlgn="b"/>
                      <a:r>
                        <a:rPr lang="cs-CZ" sz="1100" b="0" i="1" u="none" strike="noStrike">
                          <a:solidFill>
                            <a:srgbClr val="000000"/>
                          </a:solidFill>
                          <a:effectLst/>
                          <a:latin typeface="Calibri" panose="020F0502020204030204" pitchFamily="34" charset="0"/>
                        </a:rPr>
                        <a:t>100,0</a:t>
                      </a:r>
                    </a:p>
                  </a:txBody>
                  <a:tcPr marL="9525" marR="9525" marT="9525" marB="0" anchor="b"/>
                </a:tc>
                <a:tc>
                  <a:txBody>
                    <a:bodyPr/>
                    <a:lstStyle/>
                    <a:p>
                      <a:pPr algn="r" fontAlgn="b"/>
                      <a:r>
                        <a:rPr lang="cs-CZ" sz="1100" b="0" i="1" u="none" strike="noStrike">
                          <a:solidFill>
                            <a:srgbClr val="000000"/>
                          </a:solidFill>
                          <a:effectLst/>
                          <a:latin typeface="Calibri" panose="020F0502020204030204" pitchFamily="34" charset="0"/>
                        </a:rPr>
                        <a:t>100,0</a:t>
                      </a:r>
                    </a:p>
                  </a:txBody>
                  <a:tcPr marL="9525" marR="9525" marT="9525" marB="0" anchor="b"/>
                </a:tc>
                <a:tc>
                  <a:txBody>
                    <a:bodyPr/>
                    <a:lstStyle/>
                    <a:p>
                      <a:pPr algn="r" fontAlgn="b"/>
                      <a:r>
                        <a:rPr lang="cs-CZ" sz="1100" b="0" i="1" u="none" strike="noStrike" dirty="0">
                          <a:solidFill>
                            <a:srgbClr val="000000"/>
                          </a:solidFill>
                          <a:effectLst/>
                          <a:latin typeface="Calibri" panose="020F0502020204030204" pitchFamily="34" charset="0"/>
                        </a:rPr>
                        <a:t>100,0</a:t>
                      </a:r>
                    </a:p>
                  </a:txBody>
                  <a:tcPr marL="9525" marR="9525" marT="9525" marB="0" anchor="b"/>
                </a:tc>
                <a:tc>
                  <a:txBody>
                    <a:bodyPr/>
                    <a:lstStyle/>
                    <a:p>
                      <a:pPr algn="r" fontAlgn="b"/>
                      <a:r>
                        <a:rPr lang="cs-CZ" sz="1100" b="0" i="1" u="none" strike="noStrike" dirty="0">
                          <a:solidFill>
                            <a:srgbClr val="000000"/>
                          </a:solidFill>
                          <a:effectLst/>
                          <a:latin typeface="Calibri" panose="020F0502020204030204" pitchFamily="34" charset="0"/>
                        </a:rPr>
                        <a:t>100,0</a:t>
                      </a:r>
                    </a:p>
                  </a:txBody>
                  <a:tcPr marL="9525" marR="9525" marT="9525" marB="0" anchor="b"/>
                </a:tc>
                <a:extLst>
                  <a:ext uri="{0D108BD9-81ED-4DB2-BD59-A6C34878D82A}">
                    <a16:rowId xmlns:a16="http://schemas.microsoft.com/office/drawing/2014/main" val="3220908272"/>
                  </a:ext>
                </a:extLst>
              </a:tr>
              <a:tr h="216621">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endParaRPr lang="cs-CZ" sz="1100" b="0" i="1"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1"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1"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34645980"/>
                  </a:ext>
                </a:extLst>
              </a:tr>
              <a:tr h="216621">
                <a:tc>
                  <a:txBody>
                    <a:bodyPr/>
                    <a:lstStyle/>
                    <a:p>
                      <a:pPr algn="l" fontAlgn="b"/>
                      <a:r>
                        <a:rPr lang="cs-CZ" sz="1100" b="1" u="none" strike="noStrike" dirty="0" err="1">
                          <a:effectLst/>
                        </a:rPr>
                        <a:t>Educational</a:t>
                      </a:r>
                      <a:r>
                        <a:rPr lang="cs-CZ" sz="1100" b="1" u="none" strike="noStrike" dirty="0">
                          <a:effectLst/>
                        </a:rPr>
                        <a:t> </a:t>
                      </a:r>
                      <a:r>
                        <a:rPr lang="cs-CZ" sz="1100" b="1" u="none" strike="noStrike" dirty="0" err="1">
                          <a:effectLst/>
                        </a:rPr>
                        <a:t>attainment</a:t>
                      </a:r>
                      <a:endParaRPr lang="cs-CZ" sz="1100" b="1" i="0" u="none" strike="noStrike" dirty="0">
                        <a:solidFill>
                          <a:srgbClr val="000000"/>
                        </a:solidFill>
                        <a:effectLst/>
                        <a:latin typeface="Calibri" panose="020F0502020204030204" pitchFamily="34" charset="0"/>
                      </a:endParaRPr>
                    </a:p>
                  </a:txBody>
                  <a:tcPr marL="6305" marR="6305" marT="630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21391185"/>
                  </a:ext>
                </a:extLst>
              </a:tr>
              <a:tr h="216621">
                <a:tc>
                  <a:txBody>
                    <a:bodyPr/>
                    <a:lstStyle/>
                    <a:p>
                      <a:pPr algn="l" fontAlgn="b"/>
                      <a:r>
                        <a:rPr lang="cs-CZ" sz="1100" u="none" strike="noStrike">
                          <a:effectLst/>
                        </a:rPr>
                        <a:t>Less than 9th grade</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r>
                        <a:rPr lang="cs-CZ" sz="1100" b="1" i="0" u="none" strike="noStrike" dirty="0">
                          <a:solidFill>
                            <a:srgbClr val="000000"/>
                          </a:solidFill>
                          <a:effectLst/>
                          <a:latin typeface="Calibri" panose="020F0502020204030204" pitchFamily="34" charset="0"/>
                        </a:rPr>
                        <a:t>0,8</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8,1</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13,8</a:t>
                      </a:r>
                    </a:p>
                  </a:txBody>
                  <a:tcPr marL="9525" marR="9525" marT="9525" marB="0" anchor="b"/>
                </a:tc>
                <a:tc>
                  <a:txBody>
                    <a:bodyPr/>
                    <a:lstStyle/>
                    <a:p>
                      <a:pPr algn="r" fontAlgn="b"/>
                      <a:r>
                        <a:rPr lang="cs-CZ" sz="1100" b="1" i="0" u="none" strike="noStrike" dirty="0">
                          <a:solidFill>
                            <a:srgbClr val="000000"/>
                          </a:solidFill>
                          <a:effectLst/>
                          <a:latin typeface="Calibri" panose="020F0502020204030204" pitchFamily="34" charset="0"/>
                        </a:rPr>
                        <a:t>13,2</a:t>
                      </a:r>
                    </a:p>
                  </a:txBody>
                  <a:tcPr marL="9525" marR="9525" marT="9525" marB="0" anchor="b"/>
                </a:tc>
                <a:extLst>
                  <a:ext uri="{0D108BD9-81ED-4DB2-BD59-A6C34878D82A}">
                    <a16:rowId xmlns:a16="http://schemas.microsoft.com/office/drawing/2014/main" val="3565154110"/>
                  </a:ext>
                </a:extLst>
              </a:tr>
              <a:tr h="216621">
                <a:tc>
                  <a:txBody>
                    <a:bodyPr/>
                    <a:lstStyle/>
                    <a:p>
                      <a:pPr algn="l" fontAlgn="b"/>
                      <a:r>
                        <a:rPr lang="cs-CZ" sz="1100" u="none" strike="noStrike">
                          <a:effectLst/>
                        </a:rPr>
                        <a:t>Primary</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r>
                        <a:rPr lang="cs-CZ" sz="1100" b="1" i="0" u="none" strike="noStrike" dirty="0">
                          <a:solidFill>
                            <a:srgbClr val="000000"/>
                          </a:solidFill>
                          <a:effectLst/>
                          <a:latin typeface="Calibri" panose="020F0502020204030204" pitchFamily="34" charset="0"/>
                        </a:rPr>
                        <a:t>18,0</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53,4</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65,8</a:t>
                      </a:r>
                    </a:p>
                  </a:txBody>
                  <a:tcPr marL="9525" marR="9525" marT="9525" marB="0" anchor="b"/>
                </a:tc>
                <a:tc>
                  <a:txBody>
                    <a:bodyPr/>
                    <a:lstStyle/>
                    <a:p>
                      <a:pPr algn="r" fontAlgn="b"/>
                      <a:r>
                        <a:rPr lang="cs-CZ" sz="1100" b="1" i="0" u="none" strike="noStrike" dirty="0">
                          <a:solidFill>
                            <a:srgbClr val="000000"/>
                          </a:solidFill>
                          <a:effectLst/>
                          <a:latin typeface="Calibri" panose="020F0502020204030204" pitchFamily="34" charset="0"/>
                        </a:rPr>
                        <a:t>59,3</a:t>
                      </a:r>
                    </a:p>
                  </a:txBody>
                  <a:tcPr marL="9525" marR="9525" marT="9525" marB="0" anchor="b"/>
                </a:tc>
                <a:extLst>
                  <a:ext uri="{0D108BD9-81ED-4DB2-BD59-A6C34878D82A}">
                    <a16:rowId xmlns:a16="http://schemas.microsoft.com/office/drawing/2014/main" val="368216539"/>
                  </a:ext>
                </a:extLst>
              </a:tr>
              <a:tr h="216621">
                <a:tc>
                  <a:txBody>
                    <a:bodyPr/>
                    <a:lstStyle/>
                    <a:p>
                      <a:pPr algn="l" fontAlgn="b"/>
                      <a:r>
                        <a:rPr lang="cs-CZ" sz="1100" u="none" strike="noStrike">
                          <a:effectLst/>
                        </a:rPr>
                        <a:t>Vocational training</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r>
                        <a:rPr lang="cs-CZ" sz="1100" b="1" i="0" u="none" strike="noStrike" dirty="0">
                          <a:solidFill>
                            <a:srgbClr val="000000"/>
                          </a:solidFill>
                          <a:effectLst/>
                          <a:latin typeface="Calibri" panose="020F0502020204030204" pitchFamily="34" charset="0"/>
                        </a:rPr>
                        <a:t>34,9</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16,3</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15,0</a:t>
                      </a:r>
                    </a:p>
                  </a:txBody>
                  <a:tcPr marL="9525" marR="9525" marT="9525" marB="0" anchor="b"/>
                </a:tc>
                <a:tc>
                  <a:txBody>
                    <a:bodyPr/>
                    <a:lstStyle/>
                    <a:p>
                      <a:pPr algn="r" fontAlgn="b"/>
                      <a:r>
                        <a:rPr lang="cs-CZ" sz="1100" b="1" i="0" u="none" strike="noStrike" dirty="0">
                          <a:solidFill>
                            <a:srgbClr val="000000"/>
                          </a:solidFill>
                          <a:effectLst/>
                          <a:latin typeface="Calibri" panose="020F0502020204030204" pitchFamily="34" charset="0"/>
                        </a:rPr>
                        <a:t>16,0</a:t>
                      </a:r>
                    </a:p>
                  </a:txBody>
                  <a:tcPr marL="9525" marR="9525" marT="9525" marB="0" anchor="b"/>
                </a:tc>
                <a:extLst>
                  <a:ext uri="{0D108BD9-81ED-4DB2-BD59-A6C34878D82A}">
                    <a16:rowId xmlns:a16="http://schemas.microsoft.com/office/drawing/2014/main" val="1911335567"/>
                  </a:ext>
                </a:extLst>
              </a:tr>
              <a:tr h="216621">
                <a:tc>
                  <a:txBody>
                    <a:bodyPr/>
                    <a:lstStyle/>
                    <a:p>
                      <a:pPr algn="l" fontAlgn="b"/>
                      <a:r>
                        <a:rPr lang="cs-CZ" sz="1100" u="none" strike="noStrike">
                          <a:effectLst/>
                        </a:rPr>
                        <a:t>Secondary (with GCSE)  </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r>
                        <a:rPr lang="cs-CZ" sz="1100" b="1" i="0" u="none" strike="noStrike" dirty="0">
                          <a:solidFill>
                            <a:srgbClr val="000000"/>
                          </a:solidFill>
                          <a:effectLst/>
                          <a:latin typeface="Calibri" panose="020F0502020204030204" pitchFamily="34" charset="0"/>
                        </a:rPr>
                        <a:t>33,0</a:t>
                      </a:r>
                    </a:p>
                  </a:txBody>
                  <a:tcPr marL="9525" marR="9525" marT="9525" marB="0" anchor="b"/>
                </a:tc>
                <a:tc>
                  <a:txBody>
                    <a:bodyPr/>
                    <a:lstStyle/>
                    <a:p>
                      <a:pPr algn="r" fontAlgn="b"/>
                      <a:r>
                        <a:rPr lang="cs-CZ" sz="1100" b="0" i="0" u="none" strike="noStrike" dirty="0">
                          <a:solidFill>
                            <a:srgbClr val="000000"/>
                          </a:solidFill>
                          <a:effectLst/>
                          <a:latin typeface="Calibri" panose="020F0502020204030204" pitchFamily="34" charset="0"/>
                        </a:rPr>
                        <a:t>12,1</a:t>
                      </a:r>
                    </a:p>
                  </a:txBody>
                  <a:tcPr marL="9525" marR="9525" marT="9525" marB="0" anchor="b"/>
                </a:tc>
                <a:tc>
                  <a:txBody>
                    <a:bodyPr/>
                    <a:lstStyle/>
                    <a:p>
                      <a:pPr algn="r" fontAlgn="b"/>
                      <a:r>
                        <a:rPr lang="cs-CZ" sz="1100" b="0" i="0" u="none" strike="noStrike" dirty="0">
                          <a:solidFill>
                            <a:srgbClr val="000000"/>
                          </a:solidFill>
                          <a:effectLst/>
                          <a:latin typeface="Calibri" panose="020F0502020204030204" pitchFamily="34" charset="0"/>
                        </a:rPr>
                        <a:t>4,0</a:t>
                      </a:r>
                    </a:p>
                  </a:txBody>
                  <a:tcPr marL="9525" marR="9525" marT="9525" marB="0" anchor="b"/>
                </a:tc>
                <a:tc>
                  <a:txBody>
                    <a:bodyPr/>
                    <a:lstStyle/>
                    <a:p>
                      <a:pPr algn="r" fontAlgn="b"/>
                      <a:r>
                        <a:rPr lang="cs-CZ" sz="1100" b="1" i="0" u="none" strike="noStrike" dirty="0">
                          <a:solidFill>
                            <a:srgbClr val="000000"/>
                          </a:solidFill>
                          <a:effectLst/>
                          <a:latin typeface="Calibri" panose="020F0502020204030204" pitchFamily="34" charset="0"/>
                        </a:rPr>
                        <a:t>6,5</a:t>
                      </a:r>
                    </a:p>
                  </a:txBody>
                  <a:tcPr marL="9525" marR="9525" marT="9525" marB="0" anchor="b"/>
                </a:tc>
                <a:extLst>
                  <a:ext uri="{0D108BD9-81ED-4DB2-BD59-A6C34878D82A}">
                    <a16:rowId xmlns:a16="http://schemas.microsoft.com/office/drawing/2014/main" val="4092832058"/>
                  </a:ext>
                </a:extLst>
              </a:tr>
              <a:tr h="216621">
                <a:tc>
                  <a:txBody>
                    <a:bodyPr/>
                    <a:lstStyle/>
                    <a:p>
                      <a:pPr algn="l" fontAlgn="b"/>
                      <a:r>
                        <a:rPr lang="cs-CZ" sz="1100" u="none" strike="noStrike">
                          <a:effectLst/>
                        </a:rPr>
                        <a:t>Tertiary</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r>
                        <a:rPr lang="cs-CZ" sz="1100" b="1" i="0" u="none" strike="noStrike" dirty="0">
                          <a:solidFill>
                            <a:srgbClr val="000000"/>
                          </a:solidFill>
                          <a:effectLst/>
                          <a:latin typeface="Calibri" panose="020F0502020204030204" pitchFamily="34" charset="0"/>
                        </a:rPr>
                        <a:t>13,2</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10,1</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1,4</a:t>
                      </a:r>
                    </a:p>
                  </a:txBody>
                  <a:tcPr marL="9525" marR="9525" marT="9525" marB="0" anchor="b"/>
                </a:tc>
                <a:tc>
                  <a:txBody>
                    <a:bodyPr/>
                    <a:lstStyle/>
                    <a:p>
                      <a:pPr algn="r" fontAlgn="b"/>
                      <a:r>
                        <a:rPr lang="cs-CZ" sz="1100" b="1" i="0" u="none" strike="noStrike" dirty="0">
                          <a:solidFill>
                            <a:srgbClr val="000000"/>
                          </a:solidFill>
                          <a:effectLst/>
                          <a:latin typeface="Calibri" panose="020F0502020204030204" pitchFamily="34" charset="0"/>
                        </a:rPr>
                        <a:t>5,0</a:t>
                      </a:r>
                    </a:p>
                  </a:txBody>
                  <a:tcPr marL="9525" marR="9525" marT="9525" marB="0" anchor="b"/>
                </a:tc>
                <a:extLst>
                  <a:ext uri="{0D108BD9-81ED-4DB2-BD59-A6C34878D82A}">
                    <a16:rowId xmlns:a16="http://schemas.microsoft.com/office/drawing/2014/main" val="3476373478"/>
                  </a:ext>
                </a:extLst>
              </a:tr>
              <a:tr h="216621">
                <a:tc>
                  <a:txBody>
                    <a:bodyPr/>
                    <a:lstStyle/>
                    <a:p>
                      <a:pPr algn="l" fontAlgn="b"/>
                      <a:r>
                        <a:rPr lang="cs-CZ" sz="1100" u="none" strike="noStrike">
                          <a:effectLst/>
                        </a:rPr>
                        <a:t>Total</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70303800"/>
                  </a:ext>
                </a:extLst>
              </a:tr>
            </a:tbl>
          </a:graphicData>
        </a:graphic>
      </p:graphicFrame>
      <p:sp>
        <p:nvSpPr>
          <p:cNvPr id="4" name="TextovéPole 3">
            <a:extLst>
              <a:ext uri="{FF2B5EF4-FFF2-40B4-BE49-F238E27FC236}">
                <a16:creationId xmlns:a16="http://schemas.microsoft.com/office/drawing/2014/main" id="{87DCDAEF-1CFC-40F7-8C41-C7D9D4EDCBFB}"/>
              </a:ext>
            </a:extLst>
          </p:cNvPr>
          <p:cNvSpPr txBox="1"/>
          <p:nvPr/>
        </p:nvSpPr>
        <p:spPr>
          <a:xfrm>
            <a:off x="4084217" y="6453336"/>
            <a:ext cx="5059783" cy="338554"/>
          </a:xfrm>
          <a:prstGeom prst="rect">
            <a:avLst/>
          </a:prstGeom>
          <a:noFill/>
        </p:spPr>
        <p:txBody>
          <a:bodyPr wrap="none" rtlCol="0">
            <a:spAutoFit/>
          </a:bodyPr>
          <a:lstStyle/>
          <a:p>
            <a:r>
              <a:rPr lang="cs-CZ" sz="1600" i="1" dirty="0"/>
              <a:t>Source </a:t>
            </a:r>
            <a:r>
              <a:rPr lang="cs-CZ" sz="1600" i="1" dirty="0" err="1"/>
              <a:t>of</a:t>
            </a:r>
            <a:r>
              <a:rPr lang="cs-CZ" sz="1600" i="1" dirty="0"/>
              <a:t> data: Czech </a:t>
            </a:r>
            <a:r>
              <a:rPr lang="cs-CZ" sz="1600" i="1" dirty="0" err="1"/>
              <a:t>Statistical</a:t>
            </a:r>
            <a:r>
              <a:rPr lang="cs-CZ" sz="1600" i="1" dirty="0"/>
              <a:t> Office (CZSO)</a:t>
            </a:r>
          </a:p>
        </p:txBody>
      </p:sp>
    </p:spTree>
    <p:extLst>
      <p:ext uri="{BB962C8B-B14F-4D97-AF65-F5344CB8AC3E}">
        <p14:creationId xmlns:p14="http://schemas.microsoft.com/office/powerpoint/2010/main" val="3276860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26FCEF-2DAC-4E84-BE10-DD9683948569}"/>
              </a:ext>
            </a:extLst>
          </p:cNvPr>
          <p:cNvSpPr>
            <a:spLocks noGrp="1"/>
          </p:cNvSpPr>
          <p:nvPr>
            <p:ph type="title"/>
          </p:nvPr>
        </p:nvSpPr>
        <p:spPr>
          <a:xfrm>
            <a:off x="351758" y="393135"/>
            <a:ext cx="8299995" cy="787670"/>
          </a:xfrm>
        </p:spPr>
        <p:txBody>
          <a:bodyPr>
            <a:normAutofit fontScale="90000"/>
          </a:bodyPr>
          <a:lstStyle/>
          <a:p>
            <a:pPr algn="ctr"/>
            <a:r>
              <a:rPr lang="en-US" dirty="0">
                <a:solidFill>
                  <a:srgbClr val="002060"/>
                </a:solidFill>
              </a:rPr>
              <a:t>Distribution of the Roma population </a:t>
            </a:r>
            <a:r>
              <a:rPr lang="cs-CZ" dirty="0">
                <a:solidFill>
                  <a:srgbClr val="002060"/>
                </a:solidFill>
              </a:rPr>
              <a:t>in </a:t>
            </a:r>
            <a:r>
              <a:rPr lang="cs-CZ" dirty="0" err="1">
                <a:solidFill>
                  <a:srgbClr val="002060"/>
                </a:solidFill>
              </a:rPr>
              <a:t>the</a:t>
            </a:r>
            <a:r>
              <a:rPr lang="cs-CZ" dirty="0">
                <a:solidFill>
                  <a:srgbClr val="002060"/>
                </a:solidFill>
              </a:rPr>
              <a:t> CR </a:t>
            </a:r>
            <a:r>
              <a:rPr lang="en-US" dirty="0">
                <a:solidFill>
                  <a:srgbClr val="002060"/>
                </a:solidFill>
              </a:rPr>
              <a:t>by district</a:t>
            </a:r>
            <a:r>
              <a:rPr lang="cs-CZ" dirty="0">
                <a:solidFill>
                  <a:srgbClr val="002060"/>
                </a:solidFill>
              </a:rPr>
              <a:t>s</a:t>
            </a:r>
            <a:r>
              <a:rPr lang="en-US" dirty="0">
                <a:solidFill>
                  <a:srgbClr val="002060"/>
                </a:solidFill>
              </a:rPr>
              <a:t> </a:t>
            </a:r>
            <a:r>
              <a:rPr lang="en-US" altLang="cs-CZ" sz="3600" dirty="0"/>
              <a:t>– </a:t>
            </a:r>
            <a:r>
              <a:rPr lang="cs-CZ" dirty="0">
                <a:solidFill>
                  <a:srgbClr val="002060"/>
                </a:solidFill>
              </a:rPr>
              <a:t>Cenzus 11</a:t>
            </a:r>
            <a:endParaRPr lang="cs-CZ" sz="2344" dirty="0">
              <a:solidFill>
                <a:srgbClr val="002060"/>
              </a:solidFill>
            </a:endParaRPr>
          </a:p>
        </p:txBody>
      </p:sp>
      <p:pic>
        <p:nvPicPr>
          <p:cNvPr id="4" name="Obrázek 3">
            <a:extLst>
              <a:ext uri="{FF2B5EF4-FFF2-40B4-BE49-F238E27FC236}">
                <a16:creationId xmlns:a16="http://schemas.microsoft.com/office/drawing/2014/main" id="{A2684731-5F4B-4C7E-965E-FE04F0F5D307}"/>
              </a:ext>
            </a:extLst>
          </p:cNvPr>
          <p:cNvPicPr>
            <a:picLocks noChangeAspect="1"/>
          </p:cNvPicPr>
          <p:nvPr/>
        </p:nvPicPr>
        <p:blipFill>
          <a:blip r:embed="rId2"/>
          <a:stretch>
            <a:fillRect/>
          </a:stretch>
        </p:blipFill>
        <p:spPr>
          <a:xfrm>
            <a:off x="351758" y="1520479"/>
            <a:ext cx="8616303" cy="5217910"/>
          </a:xfrm>
          <a:prstGeom prst="rect">
            <a:avLst/>
          </a:prstGeom>
        </p:spPr>
      </p:pic>
      <p:sp>
        <p:nvSpPr>
          <p:cNvPr id="5" name="TextovéPole 4">
            <a:extLst>
              <a:ext uri="{FF2B5EF4-FFF2-40B4-BE49-F238E27FC236}">
                <a16:creationId xmlns:a16="http://schemas.microsoft.com/office/drawing/2014/main" id="{5A783BEF-80B7-4F1D-9162-BF23143F9F50}"/>
              </a:ext>
            </a:extLst>
          </p:cNvPr>
          <p:cNvSpPr txBox="1"/>
          <p:nvPr/>
        </p:nvSpPr>
        <p:spPr>
          <a:xfrm>
            <a:off x="6106565" y="6372161"/>
            <a:ext cx="184731" cy="362856"/>
          </a:xfrm>
          <a:prstGeom prst="rect">
            <a:avLst/>
          </a:prstGeom>
          <a:noFill/>
        </p:spPr>
        <p:txBody>
          <a:bodyPr wrap="none" rtlCol="0">
            <a:spAutoFit/>
          </a:bodyPr>
          <a:lstStyle/>
          <a:p>
            <a:endParaRPr lang="cs-CZ" sz="1758" dirty="0"/>
          </a:p>
        </p:txBody>
      </p:sp>
      <p:sp>
        <p:nvSpPr>
          <p:cNvPr id="6" name="TextovéPole 5">
            <a:extLst>
              <a:ext uri="{FF2B5EF4-FFF2-40B4-BE49-F238E27FC236}">
                <a16:creationId xmlns:a16="http://schemas.microsoft.com/office/drawing/2014/main" id="{C666D93F-3883-4083-9131-D5B0297F36CA}"/>
              </a:ext>
            </a:extLst>
          </p:cNvPr>
          <p:cNvSpPr txBox="1"/>
          <p:nvPr/>
        </p:nvSpPr>
        <p:spPr>
          <a:xfrm>
            <a:off x="7536066" y="6309320"/>
            <a:ext cx="1431995" cy="362856"/>
          </a:xfrm>
          <a:prstGeom prst="rect">
            <a:avLst/>
          </a:prstGeom>
          <a:noFill/>
        </p:spPr>
        <p:txBody>
          <a:bodyPr wrap="none" rtlCol="0">
            <a:spAutoFit/>
          </a:bodyPr>
          <a:lstStyle/>
          <a:p>
            <a:r>
              <a:rPr lang="cs-CZ" sz="1758" i="1" dirty="0"/>
              <a:t>Source: CZSO</a:t>
            </a:r>
          </a:p>
        </p:txBody>
      </p:sp>
      <p:sp>
        <p:nvSpPr>
          <p:cNvPr id="3" name="TextovéPole 2">
            <a:extLst>
              <a:ext uri="{FF2B5EF4-FFF2-40B4-BE49-F238E27FC236}">
                <a16:creationId xmlns:a16="http://schemas.microsoft.com/office/drawing/2014/main" id="{A594273B-F12E-4C26-9C4D-00985F051334}"/>
              </a:ext>
            </a:extLst>
          </p:cNvPr>
          <p:cNvSpPr txBox="1"/>
          <p:nvPr/>
        </p:nvSpPr>
        <p:spPr>
          <a:xfrm>
            <a:off x="7740352" y="1628800"/>
            <a:ext cx="689484" cy="276999"/>
          </a:xfrm>
          <a:prstGeom prst="rect">
            <a:avLst/>
          </a:prstGeom>
          <a:noFill/>
        </p:spPr>
        <p:txBody>
          <a:bodyPr wrap="none" rtlCol="0">
            <a:spAutoFit/>
          </a:bodyPr>
          <a:lstStyle/>
          <a:p>
            <a:r>
              <a:rPr lang="cs-CZ" sz="1200" b="1" dirty="0" err="1"/>
              <a:t>districts</a:t>
            </a:r>
            <a:endParaRPr lang="cs-CZ" sz="1200" b="1" dirty="0"/>
          </a:p>
        </p:txBody>
      </p:sp>
    </p:spTree>
    <p:extLst>
      <p:ext uri="{BB962C8B-B14F-4D97-AF65-F5344CB8AC3E}">
        <p14:creationId xmlns:p14="http://schemas.microsoft.com/office/powerpoint/2010/main" val="2130573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s://www.email.cz/download/i/mVvlU5dntODiNn5iSYWA9dpsvZGMz0KuxJA8L7Wd9wME64IqUuXmoRBH2skc0-ZVGV_y4Qc/AZ6A9637.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71550" y="620713"/>
            <a:ext cx="7499350" cy="5360987"/>
          </a:xfrm>
        </p:spPr>
      </p:pic>
      <p:sp>
        <p:nvSpPr>
          <p:cNvPr id="2" name="Zástupný symbol pro číslo snímku 1"/>
          <p:cNvSpPr>
            <a:spLocks noGrp="1"/>
          </p:cNvSpPr>
          <p:nvPr>
            <p:ph type="sldNum" sz="quarter" idx="12"/>
          </p:nvPr>
        </p:nvSpPr>
        <p:spPr/>
        <p:txBody>
          <a:bodyPr/>
          <a:lstStyle/>
          <a:p>
            <a:fld id="{9494B6D5-A0B9-47D8-AD4D-9B608C1A07EE}" type="slidenum">
              <a:rPr lang="en-GB" smtClean="0"/>
              <a:t>29</a:t>
            </a:fld>
            <a:endParaRPr lang="en-GB"/>
          </a:p>
        </p:txBody>
      </p:sp>
      <p:sp>
        <p:nvSpPr>
          <p:cNvPr id="53251" name="TextovéPole 3"/>
          <p:cNvSpPr txBox="1">
            <a:spLocks noChangeArrowheads="1"/>
          </p:cNvSpPr>
          <p:nvPr/>
        </p:nvSpPr>
        <p:spPr bwMode="auto">
          <a:xfrm>
            <a:off x="6804025" y="6015038"/>
            <a:ext cx="1816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r>
              <a:rPr lang="cs-CZ" altLang="cs-CZ"/>
              <a:t>© Jindřich Štreit</a:t>
            </a:r>
          </a:p>
          <a:p>
            <a:endParaRPr lang="cs-CZ" altLang="cs-CZ"/>
          </a:p>
        </p:txBody>
      </p:sp>
    </p:spTree>
    <p:extLst>
      <p:ext uri="{BB962C8B-B14F-4D97-AF65-F5344CB8AC3E}">
        <p14:creationId xmlns:p14="http://schemas.microsoft.com/office/powerpoint/2010/main" val="3591261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422003" y="179861"/>
            <a:ext cx="8299995" cy="787670"/>
          </a:xfrm>
          <a:prstGeom prst="rect">
            <a:avLst/>
          </a:prstGeom>
          <a:noFill/>
          <a:ln>
            <a:noFill/>
          </a:ln>
        </p:spPr>
        <p:txBody>
          <a:bodyPr spcFirstLastPara="1" vert="horz" wrap="square" lIns="85902" tIns="42951" rIns="85902" bIns="42951" numCol="1" anchor="b" anchorCtr="0" compatLnSpc="1">
            <a:prstTxWarp prst="textNoShape">
              <a:avLst/>
            </a:prstTxWarp>
            <a:noAutofit/>
          </a:bodyPr>
          <a:lstStyle/>
          <a:p>
            <a:pPr>
              <a:spcBef>
                <a:spcPts val="0"/>
              </a:spcBef>
              <a:spcAft>
                <a:spcPts val="0"/>
              </a:spcAft>
              <a:buSzPts val="1400"/>
            </a:pPr>
            <a:r>
              <a:rPr lang="cs-CZ" dirty="0" err="1">
                <a:solidFill>
                  <a:schemeClr val="tx1"/>
                </a:solidFill>
              </a:rPr>
              <a:t>Difference</a:t>
            </a:r>
            <a:r>
              <a:rPr lang="cs-CZ" dirty="0">
                <a:solidFill>
                  <a:schemeClr val="tx1"/>
                </a:solidFill>
              </a:rPr>
              <a:t> </a:t>
            </a:r>
            <a:r>
              <a:rPr lang="cs-CZ" dirty="0" err="1">
                <a:solidFill>
                  <a:schemeClr val="tx1"/>
                </a:solidFill>
              </a:rPr>
              <a:t>between</a:t>
            </a:r>
            <a:r>
              <a:rPr lang="cs-CZ" dirty="0">
                <a:solidFill>
                  <a:schemeClr val="tx1"/>
                </a:solidFill>
              </a:rPr>
              <a:t> </a:t>
            </a:r>
            <a:r>
              <a:rPr lang="cs-CZ" dirty="0" err="1">
                <a:solidFill>
                  <a:schemeClr val="tx1"/>
                </a:solidFill>
              </a:rPr>
              <a:t>race</a:t>
            </a:r>
            <a:r>
              <a:rPr lang="cs-CZ" dirty="0">
                <a:solidFill>
                  <a:schemeClr val="tx1"/>
                </a:solidFill>
              </a:rPr>
              <a:t> and </a:t>
            </a:r>
            <a:r>
              <a:rPr lang="cs-CZ" dirty="0" err="1">
                <a:solidFill>
                  <a:schemeClr val="tx1"/>
                </a:solidFill>
              </a:rPr>
              <a:t>ethnicity</a:t>
            </a:r>
            <a:endParaRPr sz="1953" baseline="30000" dirty="0">
              <a:solidFill>
                <a:schemeClr val="tx1"/>
              </a:solidFill>
            </a:endParaRPr>
          </a:p>
        </p:txBody>
      </p:sp>
      <p:sp>
        <p:nvSpPr>
          <p:cNvPr id="102" name="Google Shape;102;p19"/>
          <p:cNvSpPr txBox="1">
            <a:spLocks noGrp="1"/>
          </p:cNvSpPr>
          <p:nvPr>
            <p:ph type="body" idx="1"/>
          </p:nvPr>
        </p:nvSpPr>
        <p:spPr>
          <a:xfrm>
            <a:off x="387981" y="1575640"/>
            <a:ext cx="8299995" cy="4079448"/>
          </a:xfrm>
          <a:prstGeom prst="rect">
            <a:avLst/>
          </a:prstGeom>
          <a:noFill/>
          <a:ln>
            <a:noFill/>
          </a:ln>
        </p:spPr>
        <p:txBody>
          <a:bodyPr spcFirstLastPara="1" vert="horz" wrap="square" lIns="90199" tIns="45100" rIns="90199" bIns="45100" numCol="1" anchor="t" anchorCtr="0" compatLnSpc="1">
            <a:prstTxWarp prst="textNoShape">
              <a:avLst/>
            </a:prstTxWarp>
            <a:noAutofit/>
          </a:bodyPr>
          <a:lstStyle/>
          <a:p>
            <a:pPr marL="0" indent="0">
              <a:spcBef>
                <a:spcPts val="410"/>
              </a:spcBef>
              <a:spcAft>
                <a:spcPts val="0"/>
              </a:spcAft>
              <a:buSzPts val="1400"/>
              <a:buNone/>
            </a:pPr>
            <a:r>
              <a:rPr lang="en-US" dirty="0"/>
              <a:t>Race</a:t>
            </a:r>
          </a:p>
          <a:p>
            <a:pPr marL="334910" indent="-334910">
              <a:spcBef>
                <a:spcPts val="410"/>
              </a:spcBef>
              <a:spcAft>
                <a:spcPts val="0"/>
              </a:spcAft>
              <a:buClrTx/>
              <a:buSzPts val="2100"/>
              <a:buFont typeface="Arial"/>
              <a:buChar char="•"/>
            </a:pPr>
            <a:r>
              <a:rPr lang="en-US" dirty="0"/>
              <a:t>Is not widely used in Europe, but still dominant in the US and UK</a:t>
            </a:r>
          </a:p>
          <a:p>
            <a:pPr marL="334910" indent="-334910">
              <a:spcBef>
                <a:spcPts val="410"/>
              </a:spcBef>
              <a:spcAft>
                <a:spcPts val="0"/>
              </a:spcAft>
              <a:buClrTx/>
              <a:buSzPts val="2100"/>
              <a:buFont typeface="Arial"/>
              <a:buChar char="•"/>
            </a:pPr>
            <a:r>
              <a:rPr lang="en-US" dirty="0"/>
              <a:t>Refers more to physical aspects (skin color, other physical features etc.), recognized typically by other</a:t>
            </a:r>
          </a:p>
          <a:p>
            <a:pPr marL="322506" indent="-322506">
              <a:spcBef>
                <a:spcPts val="0"/>
              </a:spcBef>
              <a:spcAft>
                <a:spcPts val="0"/>
              </a:spcAft>
              <a:buSzPts val="1400"/>
              <a:buNone/>
            </a:pPr>
            <a:endParaRPr lang="cs-CZ" dirty="0"/>
          </a:p>
          <a:p>
            <a:pPr marL="322506" indent="-322506">
              <a:spcBef>
                <a:spcPts val="0"/>
              </a:spcBef>
              <a:spcAft>
                <a:spcPts val="0"/>
              </a:spcAft>
              <a:buSzPts val="1400"/>
              <a:buNone/>
            </a:pPr>
            <a:r>
              <a:rPr lang="cs-CZ" dirty="0" err="1"/>
              <a:t>Ethnicity</a:t>
            </a:r>
            <a:endParaRPr dirty="0"/>
          </a:p>
          <a:p>
            <a:pPr marL="334910" indent="-334910">
              <a:spcBef>
                <a:spcPts val="410"/>
              </a:spcBef>
              <a:spcAft>
                <a:spcPts val="0"/>
              </a:spcAft>
              <a:buClrTx/>
              <a:buSzPts val="2100"/>
              <a:buFont typeface="Arial"/>
              <a:buChar char="•"/>
            </a:pPr>
            <a:r>
              <a:rPr lang="cs-CZ" dirty="0" err="1"/>
              <a:t>Used</a:t>
            </a:r>
            <a:r>
              <a:rPr lang="cs-CZ" dirty="0"/>
              <a:t> more in </a:t>
            </a:r>
            <a:r>
              <a:rPr lang="cs-CZ" dirty="0" err="1"/>
              <a:t>continental</a:t>
            </a:r>
            <a:r>
              <a:rPr lang="cs-CZ" dirty="0"/>
              <a:t> </a:t>
            </a:r>
            <a:r>
              <a:rPr lang="cs-CZ" dirty="0" err="1"/>
              <a:t>Europe</a:t>
            </a:r>
            <a:endParaRPr dirty="0"/>
          </a:p>
          <a:p>
            <a:pPr marL="334910" indent="-334910">
              <a:spcBef>
                <a:spcPts val="410"/>
              </a:spcBef>
              <a:spcAft>
                <a:spcPts val="0"/>
              </a:spcAft>
              <a:buClrTx/>
              <a:buSzPts val="2100"/>
              <a:buFont typeface="Arial"/>
              <a:buChar char="•"/>
            </a:pPr>
            <a:r>
              <a:rPr lang="cs-CZ" dirty="0" err="1"/>
              <a:t>Seeks</a:t>
            </a:r>
            <a:r>
              <a:rPr lang="cs-CZ" dirty="0"/>
              <a:t> to </a:t>
            </a:r>
            <a:r>
              <a:rPr lang="cs-CZ" dirty="0" err="1"/>
              <a:t>reflect</a:t>
            </a:r>
            <a:r>
              <a:rPr lang="cs-CZ" dirty="0"/>
              <a:t> </a:t>
            </a:r>
            <a:r>
              <a:rPr lang="en-US" dirty="0"/>
              <a:t>physical</a:t>
            </a:r>
            <a:r>
              <a:rPr lang="cs-CZ" dirty="0"/>
              <a:t>, </a:t>
            </a:r>
            <a:r>
              <a:rPr lang="cs-CZ" dirty="0" err="1"/>
              <a:t>social</a:t>
            </a:r>
            <a:r>
              <a:rPr lang="cs-CZ" dirty="0"/>
              <a:t> and </a:t>
            </a:r>
            <a:r>
              <a:rPr lang="cs-CZ" dirty="0" err="1"/>
              <a:t>cultural</a:t>
            </a:r>
            <a:r>
              <a:rPr lang="cs-CZ" dirty="0"/>
              <a:t> </a:t>
            </a:r>
            <a:r>
              <a:rPr lang="cs-CZ" dirty="0" err="1"/>
              <a:t>aspects</a:t>
            </a:r>
            <a:endParaRPr dirty="0"/>
          </a:p>
          <a:p>
            <a:pPr marL="334910" indent="-204667">
              <a:spcBef>
                <a:spcPts val="410"/>
              </a:spcBef>
              <a:spcAft>
                <a:spcPts val="0"/>
              </a:spcAft>
              <a:buClr>
                <a:schemeClr val="dk1"/>
              </a:buClr>
              <a:buSzPts val="2100"/>
              <a:buNone/>
            </a:pPr>
            <a:endParaRPr dirty="0">
              <a:solidFill>
                <a:srgbClr val="003096"/>
              </a:solidFill>
            </a:endParaRPr>
          </a:p>
          <a:p>
            <a:pPr marL="334910" indent="-204667">
              <a:lnSpc>
                <a:spcPct val="200000"/>
              </a:lnSpc>
              <a:spcBef>
                <a:spcPts val="410"/>
              </a:spcBef>
              <a:spcAft>
                <a:spcPts val="0"/>
              </a:spcAft>
              <a:buClr>
                <a:srgbClr val="003096"/>
              </a:buClr>
              <a:buSzPts val="2100"/>
              <a:buNone/>
            </a:pPr>
            <a:endParaRPr sz="2344" dirty="0">
              <a:solidFill>
                <a:srgbClr val="003096"/>
              </a:solidFill>
            </a:endParaRPr>
          </a:p>
          <a:p>
            <a:pPr marL="0" indent="0" algn="r">
              <a:spcBef>
                <a:spcPts val="410"/>
              </a:spcBef>
              <a:spcAft>
                <a:spcPts val="0"/>
              </a:spcAft>
              <a:buSzPts val="1400"/>
              <a:buNone/>
            </a:pPr>
            <a:endParaRPr b="0" dirty="0"/>
          </a:p>
        </p:txBody>
      </p:sp>
      <p:sp>
        <p:nvSpPr>
          <p:cNvPr id="104" name="Google Shape;104;p19"/>
          <p:cNvSpPr txBox="1">
            <a:spLocks noGrp="1"/>
          </p:cNvSpPr>
          <p:nvPr>
            <p:ph type="sldNum" idx="12"/>
          </p:nvPr>
        </p:nvSpPr>
        <p:spPr>
          <a:xfrm>
            <a:off x="8464653" y="6333123"/>
            <a:ext cx="535922" cy="525081"/>
          </a:xfrm>
          <a:prstGeom prst="rect">
            <a:avLst/>
          </a:prstGeom>
          <a:noFill/>
          <a:ln>
            <a:noFill/>
          </a:ln>
        </p:spPr>
        <p:txBody>
          <a:bodyPr spcFirstLastPara="1" vert="horz" wrap="square" lIns="90004" tIns="90004" rIns="90004" bIns="90004" numCol="1" anchor="t" anchorCtr="0" compatLnSpc="1">
            <a:prstTxWarp prst="textNoShape">
              <a:avLst/>
            </a:prstTxWarp>
            <a:noAutofit/>
          </a:bodyPr>
          <a:lstStyle/>
          <a:p>
            <a:pPr algn="r">
              <a:spcBef>
                <a:spcPts val="0"/>
              </a:spcBef>
              <a:spcAft>
                <a:spcPts val="0"/>
              </a:spcAft>
              <a:buSzPts val="1300"/>
            </a:pPr>
            <a:fld id="{00000000-1234-1234-1234-123412341234}" type="slidenum">
              <a:rPr lang="cs-CZ">
                <a:solidFill>
                  <a:srgbClr val="003096"/>
                </a:solidFill>
              </a:rPr>
              <a:pPr algn="r">
                <a:spcBef>
                  <a:spcPts val="0"/>
                </a:spcBef>
                <a:spcAft>
                  <a:spcPts val="0"/>
                </a:spcAft>
                <a:buSzPts val="1300"/>
              </a:pPr>
              <a:t>3</a:t>
            </a:fld>
            <a:endParaRPr>
              <a:solidFill>
                <a:srgbClr val="003096"/>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s://www.email.cz/download/i/ORZH7ShxgvfVNUSpsjjak7SGxw9B48wpH0Vs-WL73sRKOMWqtI8MR-5dMGf66TzzN3VIfyE/AZ6A981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00113" y="692150"/>
            <a:ext cx="7504112" cy="4959350"/>
          </a:xfrm>
        </p:spPr>
      </p:pic>
      <p:sp>
        <p:nvSpPr>
          <p:cNvPr id="2" name="Zástupný symbol pro číslo snímku 1"/>
          <p:cNvSpPr>
            <a:spLocks noGrp="1"/>
          </p:cNvSpPr>
          <p:nvPr>
            <p:ph type="sldNum" sz="quarter" idx="12"/>
          </p:nvPr>
        </p:nvSpPr>
        <p:spPr/>
        <p:txBody>
          <a:bodyPr/>
          <a:lstStyle/>
          <a:p>
            <a:fld id="{9494B6D5-A0B9-47D8-AD4D-9B608C1A07EE}" type="slidenum">
              <a:rPr lang="en-GB" smtClean="0"/>
              <a:t>30</a:t>
            </a:fld>
            <a:endParaRPr lang="en-GB"/>
          </a:p>
        </p:txBody>
      </p:sp>
      <p:sp>
        <p:nvSpPr>
          <p:cNvPr id="54275" name="TextovéPole 3"/>
          <p:cNvSpPr txBox="1">
            <a:spLocks noChangeArrowheads="1"/>
          </p:cNvSpPr>
          <p:nvPr/>
        </p:nvSpPr>
        <p:spPr bwMode="auto">
          <a:xfrm>
            <a:off x="6596063" y="5805488"/>
            <a:ext cx="1816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r>
              <a:rPr lang="cs-CZ" altLang="cs-CZ"/>
              <a:t>© Jindřich Štreit</a:t>
            </a:r>
          </a:p>
          <a:p>
            <a:endParaRPr lang="cs-CZ" altLang="cs-CZ"/>
          </a:p>
        </p:txBody>
      </p:sp>
    </p:spTree>
    <p:extLst>
      <p:ext uri="{BB962C8B-B14F-4D97-AF65-F5344CB8AC3E}">
        <p14:creationId xmlns:p14="http://schemas.microsoft.com/office/powerpoint/2010/main" val="1420289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s://www.email.cz/download/i/q2LlVGWdQjyOdt0ONK7hensvXJbucgwygR166uUK1qyXqX8Sc6YHXrEEu849EEfa-BzT5mY/AZ6A014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39813" y="981075"/>
            <a:ext cx="7218362" cy="4813300"/>
          </a:xfrm>
        </p:spPr>
      </p:pic>
      <p:sp>
        <p:nvSpPr>
          <p:cNvPr id="2" name="Zástupný symbol pro číslo snímku 1"/>
          <p:cNvSpPr>
            <a:spLocks noGrp="1"/>
          </p:cNvSpPr>
          <p:nvPr>
            <p:ph type="sldNum" sz="quarter" idx="12"/>
          </p:nvPr>
        </p:nvSpPr>
        <p:spPr/>
        <p:txBody>
          <a:bodyPr/>
          <a:lstStyle/>
          <a:p>
            <a:fld id="{9494B6D5-A0B9-47D8-AD4D-9B608C1A07EE}" type="slidenum">
              <a:rPr lang="en-GB" smtClean="0"/>
              <a:t>31</a:t>
            </a:fld>
            <a:endParaRPr lang="en-GB"/>
          </a:p>
        </p:txBody>
      </p:sp>
      <p:sp>
        <p:nvSpPr>
          <p:cNvPr id="55299" name="TextovéPole 3"/>
          <p:cNvSpPr txBox="1">
            <a:spLocks noChangeArrowheads="1"/>
          </p:cNvSpPr>
          <p:nvPr/>
        </p:nvSpPr>
        <p:spPr bwMode="auto">
          <a:xfrm>
            <a:off x="6588125" y="5794375"/>
            <a:ext cx="1816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r>
              <a:rPr lang="cs-CZ" altLang="cs-CZ"/>
              <a:t>© Jindřich Štreit</a:t>
            </a:r>
          </a:p>
        </p:txBody>
      </p:sp>
    </p:spTree>
    <p:extLst>
      <p:ext uri="{BB962C8B-B14F-4D97-AF65-F5344CB8AC3E}">
        <p14:creationId xmlns:p14="http://schemas.microsoft.com/office/powerpoint/2010/main" val="1232596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Nadpis 1"/>
          <p:cNvSpPr>
            <a:spLocks noGrp="1"/>
          </p:cNvSpPr>
          <p:nvPr>
            <p:ph type="title" idx="4294967295"/>
          </p:nvPr>
        </p:nvSpPr>
        <p:spPr>
          <a:xfrm>
            <a:off x="628650" y="365125"/>
            <a:ext cx="7886700" cy="1325563"/>
          </a:xfrm>
        </p:spPr>
        <p:txBody>
          <a:bodyPr vert="horz" lIns="91440" tIns="45720" rIns="91440" bIns="45720" rtlCol="0" anchor="ctr">
            <a:normAutofit fontScale="90000"/>
          </a:bodyPr>
          <a:lstStyle/>
          <a:p>
            <a:pPr defTabSz="914400"/>
            <a:r>
              <a:rPr lang="en-US" altLang="cs-CZ" sz="4700" b="1" kern="1200">
                <a:solidFill>
                  <a:schemeClr val="tx1"/>
                </a:solidFill>
                <a:latin typeface="+mj-lt"/>
                <a:ea typeface="+mj-ea"/>
                <a:cs typeface="+mj-cs"/>
              </a:rPr>
              <a:t>In the CR we clearly identify</a:t>
            </a:r>
          </a:p>
        </p:txBody>
      </p:sp>
      <p:sp>
        <p:nvSpPr>
          <p:cNvPr id="60419" name="Zástupný symbol pro obsah 2"/>
          <p:cNvSpPr>
            <a:spLocks noGrp="1"/>
          </p:cNvSpPr>
          <p:nvPr>
            <p:ph idx="4294967295"/>
          </p:nvPr>
        </p:nvSpPr>
        <p:spPr>
          <a:xfrm>
            <a:off x="628650" y="1929384"/>
            <a:ext cx="7886700" cy="4251960"/>
          </a:xfrm>
        </p:spPr>
        <p:txBody>
          <a:bodyPr vert="horz" lIns="91440" tIns="45720" rIns="91440" bIns="45720" rtlCol="0">
            <a:normAutofit/>
          </a:bodyPr>
          <a:lstStyle/>
          <a:p>
            <a:pPr indent="-228600" defTabSz="914400"/>
            <a:r>
              <a:rPr lang="en-US" altLang="cs-CZ" sz="1900" dirty="0"/>
              <a:t>Lower economic activity rate of Roma population</a:t>
            </a:r>
          </a:p>
          <a:p>
            <a:pPr indent="-228600" defTabSz="914400"/>
            <a:r>
              <a:rPr lang="en-US" altLang="cs-CZ" sz="1900" dirty="0"/>
              <a:t>The Czech Roma often live concentrated – such areas labelled as ghettos</a:t>
            </a:r>
          </a:p>
          <a:p>
            <a:pPr indent="-228600" defTabSz="914400"/>
            <a:r>
              <a:rPr lang="en-US" altLang="cs-CZ" sz="1900" dirty="0"/>
              <a:t>Low socio-economic status of the Roma – extent of dependency on social allowances/benefits.</a:t>
            </a:r>
          </a:p>
          <a:p>
            <a:pPr indent="-228600" defTabSz="914400"/>
            <a:r>
              <a:rPr lang="en-US" altLang="cs-CZ" sz="1900" dirty="0"/>
              <a:t>The overall inferior social status of the Roma in Czech society.</a:t>
            </a:r>
          </a:p>
          <a:p>
            <a:pPr indent="-228600" defTabSz="914400"/>
            <a:r>
              <a:rPr lang="en-US" altLang="cs-CZ" sz="1900" dirty="0"/>
              <a:t>Significantly lower school success of the Roma (especially from socially excluded localities) than that of the whole Czech population. </a:t>
            </a:r>
          </a:p>
          <a:p>
            <a:pPr lvl="1" indent="-228600" defTabSz="914400"/>
            <a:r>
              <a:rPr lang="en-US" altLang="cs-CZ" sz="1900" dirty="0"/>
              <a:t>In Czech society, the topic of ethnicity and educational inequality is relevant almost exclusively to the Roma. Other ethnic minorities, such as Slovaks, Ukrainians, Vietnamese, and Russians, show a much smaller ethnicity effect as a determinant of educational inequalities compared to the Roma. </a:t>
            </a:r>
          </a:p>
        </p:txBody>
      </p:sp>
      <p:sp>
        <p:nvSpPr>
          <p:cNvPr id="2" name="Zástupný symbol pro číslo snímku 1"/>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9494B6D5-A0B9-47D8-AD4D-9B608C1A07EE}" type="slidenum">
              <a:rPr lang="en-US" sz="1200" smtClean="0"/>
              <a:pPr>
                <a:spcAft>
                  <a:spcPts val="600"/>
                </a:spcAft>
              </a:pPr>
              <a:t>32</a:t>
            </a:fld>
            <a:endParaRPr lang="en-US" sz="1200"/>
          </a:p>
        </p:txBody>
      </p:sp>
    </p:spTree>
    <p:extLst>
      <p:ext uri="{BB962C8B-B14F-4D97-AF65-F5344CB8AC3E}">
        <p14:creationId xmlns:p14="http://schemas.microsoft.com/office/powerpoint/2010/main" val="228545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B5627CEE-1E7E-435B-970E-1A157FC83B4F}"/>
              </a:ext>
            </a:extLst>
          </p:cNvPr>
          <p:cNvSpPr>
            <a:spLocks noGrp="1"/>
          </p:cNvSpPr>
          <p:nvPr>
            <p:ph type="title"/>
          </p:nvPr>
        </p:nvSpPr>
        <p:spPr>
          <a:xfrm>
            <a:off x="603504" y="980728"/>
            <a:ext cx="5170932" cy="1783080"/>
          </a:xfrm>
        </p:spPr>
        <p:txBody>
          <a:bodyPr vert="horz" lIns="91440" tIns="45720" rIns="91440" bIns="45720" rtlCol="0" anchor="b">
            <a:normAutofit/>
          </a:bodyPr>
          <a:lstStyle/>
          <a:p>
            <a:pPr defTabSz="914400"/>
            <a:r>
              <a:rPr lang="en-US" sz="4400" b="1" dirty="0"/>
              <a:t>No Data – </a:t>
            </a:r>
            <a:br>
              <a:rPr lang="cs-CZ" sz="4400" b="1" dirty="0"/>
            </a:br>
            <a:r>
              <a:rPr lang="en-US" sz="4400" b="1" dirty="0"/>
              <a:t>No Progress</a:t>
            </a:r>
          </a:p>
        </p:txBody>
      </p:sp>
      <p:sp>
        <p:nvSpPr>
          <p:cNvPr id="5" name="Zástupný obsah 4">
            <a:extLst>
              <a:ext uri="{FF2B5EF4-FFF2-40B4-BE49-F238E27FC236}">
                <a16:creationId xmlns:a16="http://schemas.microsoft.com/office/drawing/2014/main" id="{83598D9B-329A-4AC5-B8BD-41AB09AB2105}"/>
              </a:ext>
            </a:extLst>
          </p:cNvPr>
          <p:cNvSpPr>
            <a:spLocks noGrp="1"/>
          </p:cNvSpPr>
          <p:nvPr>
            <p:ph idx="1"/>
          </p:nvPr>
        </p:nvSpPr>
        <p:spPr>
          <a:xfrm>
            <a:off x="480060" y="2706624"/>
            <a:ext cx="5170932" cy="3483864"/>
          </a:xfrm>
        </p:spPr>
        <p:txBody>
          <a:bodyPr vert="horz" lIns="91440" tIns="45720" rIns="91440" bIns="45720" rtlCol="0">
            <a:normAutofit/>
          </a:bodyPr>
          <a:lstStyle/>
          <a:p>
            <a:pPr indent="-228600" defTabSz="914400">
              <a:lnSpc>
                <a:spcPct val="90000"/>
              </a:lnSpc>
              <a:buFont typeface="Arial" panose="020B0604020202020204" pitchFamily="34" charset="0"/>
              <a:buChar char="•"/>
            </a:pPr>
            <a:endParaRPr lang="en-US" sz="1900"/>
          </a:p>
          <a:p>
            <a:pPr indent="-228600" defTabSz="914400">
              <a:lnSpc>
                <a:spcPct val="90000"/>
              </a:lnSpc>
              <a:buFont typeface="Arial" panose="020B0604020202020204" pitchFamily="34" charset="0"/>
              <a:buChar char="•"/>
            </a:pPr>
            <a:r>
              <a:rPr lang="en-US" sz="1900"/>
              <a:t>„</a:t>
            </a:r>
            <a:r>
              <a:rPr lang="en-US" sz="1900" u="sng"/>
              <a:t>Hard-to-survey</a:t>
            </a:r>
            <a:r>
              <a:rPr lang="en-US" sz="1900"/>
              <a:t>“ population (Font, Mendez, 2013; Kappelhof, 2015).</a:t>
            </a:r>
          </a:p>
          <a:p>
            <a:pPr indent="-228600" defTabSz="914400">
              <a:lnSpc>
                <a:spcPct val="90000"/>
              </a:lnSpc>
              <a:buFont typeface="Arial" panose="020B0604020202020204" pitchFamily="34" charset="0"/>
              <a:buChar char="•"/>
            </a:pPr>
            <a:r>
              <a:rPr lang="en-US" sz="1900"/>
              <a:t>Initiatives of the European Union, as well as national governments to improve the collection of data relating to Roma.</a:t>
            </a:r>
          </a:p>
          <a:p>
            <a:pPr indent="-228600" defTabSz="914400">
              <a:lnSpc>
                <a:spcPct val="90000"/>
              </a:lnSpc>
              <a:buFont typeface="Arial" panose="020B0604020202020204" pitchFamily="34" charset="0"/>
              <a:buChar char="•"/>
            </a:pPr>
            <a:r>
              <a:rPr lang="en-US" sz="1900"/>
              <a:t>Governments should collect ethnic data and use it for the purposes of analysing the state of equality </a:t>
            </a:r>
          </a:p>
          <a:p>
            <a:pPr indent="-228600" defTabSz="914400">
              <a:lnSpc>
                <a:spcPct val="90000"/>
              </a:lnSpc>
              <a:buFont typeface="Arial" panose="020B0604020202020204" pitchFamily="34" charset="0"/>
              <a:buChar char="•"/>
            </a:pPr>
            <a:endParaRPr lang="en-US" sz="1900" dirty="0"/>
          </a:p>
        </p:txBody>
      </p:sp>
      <p:pic>
        <p:nvPicPr>
          <p:cNvPr id="6" name="Picture 4" descr="Young men and women with different skin color">
            <a:extLst>
              <a:ext uri="{FF2B5EF4-FFF2-40B4-BE49-F238E27FC236}">
                <a16:creationId xmlns:a16="http://schemas.microsoft.com/office/drawing/2014/main" id="{21A4603A-82E7-410D-B60E-76CBE38EFD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897880" y="538836"/>
            <a:ext cx="3010662" cy="3010662"/>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a:extLst>
              <a:ext uri="{FF2B5EF4-FFF2-40B4-BE49-F238E27FC236}">
                <a16:creationId xmlns:a16="http://schemas.microsoft.com/office/drawing/2014/main" id="{5CF0CC63-D97D-4328-93F2-22B977CE3D92}"/>
              </a:ext>
            </a:extLst>
          </p:cNvPr>
          <p:cNvPicPr>
            <a:picLocks noChangeAspect="1"/>
          </p:cNvPicPr>
          <p:nvPr/>
        </p:nvPicPr>
        <p:blipFill>
          <a:blip r:embed="rId4"/>
          <a:stretch>
            <a:fillRect/>
          </a:stretch>
        </p:blipFill>
        <p:spPr>
          <a:xfrm>
            <a:off x="5897880" y="4557950"/>
            <a:ext cx="2996946" cy="1218758"/>
          </a:xfrm>
          <a:prstGeom prst="rect">
            <a:avLst/>
          </a:prstGeom>
        </p:spPr>
      </p:pic>
    </p:spTree>
    <p:extLst>
      <p:ext uri="{BB962C8B-B14F-4D97-AF65-F5344CB8AC3E}">
        <p14:creationId xmlns:p14="http://schemas.microsoft.com/office/powerpoint/2010/main" val="2726521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sz="quarter" idx="1"/>
          </p:nvPr>
        </p:nvSpPr>
        <p:spPr>
          <a:xfrm>
            <a:off x="395536" y="1196752"/>
            <a:ext cx="8496944" cy="4937125"/>
          </a:xfrm>
        </p:spPr>
        <p:txBody>
          <a:bodyPr/>
          <a:lstStyle/>
          <a:p>
            <a:pPr eaLnBrk="1" hangingPunct="1"/>
            <a:r>
              <a:rPr lang="cs-CZ" altLang="cs-CZ" sz="2000" b="1" dirty="0" err="1"/>
              <a:t>Galbraith</a:t>
            </a:r>
            <a:r>
              <a:rPr lang="cs-CZ" altLang="cs-CZ" sz="2000" b="1" dirty="0"/>
              <a:t>, J. K. (2016). „</a:t>
            </a:r>
            <a:r>
              <a:rPr lang="cs-CZ" altLang="cs-CZ" sz="2000" b="1" dirty="0" err="1"/>
              <a:t>Inequality</a:t>
            </a:r>
            <a:r>
              <a:rPr lang="cs-CZ" altLang="cs-CZ" sz="2000" b="1" dirty="0"/>
              <a:t>:  </a:t>
            </a:r>
            <a:r>
              <a:rPr lang="cs-CZ" altLang="cs-CZ" sz="2000" b="1" dirty="0" err="1"/>
              <a:t>What</a:t>
            </a:r>
            <a:r>
              <a:rPr lang="cs-CZ" altLang="cs-CZ" sz="2000" b="1" dirty="0"/>
              <a:t> </a:t>
            </a:r>
            <a:r>
              <a:rPr lang="cs-CZ" altLang="cs-CZ" sz="2000" b="1" dirty="0" err="1"/>
              <a:t>Everyone</a:t>
            </a:r>
            <a:r>
              <a:rPr lang="cs-CZ" altLang="cs-CZ" sz="2000" b="1" dirty="0"/>
              <a:t> </a:t>
            </a:r>
            <a:r>
              <a:rPr lang="cs-CZ" altLang="cs-CZ" sz="2000" b="1" dirty="0" err="1"/>
              <a:t>needs</a:t>
            </a:r>
            <a:r>
              <a:rPr lang="cs-CZ" altLang="cs-CZ" sz="2000" b="1" dirty="0"/>
              <a:t> to </a:t>
            </a:r>
            <a:r>
              <a:rPr lang="cs-CZ" altLang="cs-CZ" sz="2000" b="1" dirty="0" err="1"/>
              <a:t>know</a:t>
            </a:r>
            <a:r>
              <a:rPr lang="cs-CZ" altLang="cs-CZ" sz="2000" b="1" dirty="0"/>
              <a:t>“ (</a:t>
            </a:r>
            <a:r>
              <a:rPr lang="cs-CZ" altLang="cs-CZ" sz="2000" b="1" dirty="0" err="1"/>
              <a:t>Chapter</a:t>
            </a:r>
            <a:r>
              <a:rPr lang="cs-CZ" altLang="cs-CZ" sz="2000" b="1" dirty="0"/>
              <a:t> 3. </a:t>
            </a:r>
            <a:r>
              <a:rPr lang="cs-CZ" altLang="cs-CZ" sz="2000" b="1" dirty="0" err="1"/>
              <a:t>Categorical</a:t>
            </a:r>
            <a:r>
              <a:rPr lang="cs-CZ" altLang="cs-CZ" sz="2000" b="1" dirty="0"/>
              <a:t> </a:t>
            </a:r>
            <a:r>
              <a:rPr lang="cs-CZ" altLang="cs-CZ" sz="2000" b="1" dirty="0" err="1"/>
              <a:t>Inequality</a:t>
            </a:r>
            <a:r>
              <a:rPr lang="cs-CZ" altLang="cs-CZ" sz="2000" b="1" dirty="0"/>
              <a:t>, pp. 32-44). Oxford University </a:t>
            </a:r>
            <a:r>
              <a:rPr lang="cs-CZ" altLang="cs-CZ" sz="2000" b="1" dirty="0" err="1"/>
              <a:t>Press</a:t>
            </a:r>
            <a:r>
              <a:rPr lang="cs-CZ" altLang="cs-CZ" sz="2000" b="1" dirty="0"/>
              <a:t>.</a:t>
            </a:r>
          </a:p>
          <a:p>
            <a:pPr eaLnBrk="1" hangingPunct="1"/>
            <a:r>
              <a:rPr lang="en-GB" sz="2000" dirty="0"/>
              <a:t>Koopmans, R.; </a:t>
            </a:r>
            <a:r>
              <a:rPr lang="en-GB" sz="2000" dirty="0" err="1"/>
              <a:t>Veit</a:t>
            </a:r>
            <a:r>
              <a:rPr lang="en-GB" sz="2000" dirty="0"/>
              <a:t>, S., and </a:t>
            </a:r>
            <a:r>
              <a:rPr lang="en-GB" sz="2000" dirty="0" err="1"/>
              <a:t>Yemane</a:t>
            </a:r>
            <a:r>
              <a:rPr lang="en-GB" sz="2000" dirty="0"/>
              <a:t>, R. 2019. Taste or statistics? </a:t>
            </a:r>
            <a:br>
              <a:rPr lang="cs-CZ" sz="2000" dirty="0"/>
            </a:br>
            <a:r>
              <a:rPr lang="en-GB" sz="2000" dirty="0"/>
              <a:t>A correspondence study of ethnic, racial and religious labour market discrimination in Germany. </a:t>
            </a:r>
            <a:r>
              <a:rPr lang="en-GB" sz="2000" i="1" dirty="0"/>
              <a:t>Ethnic and Racial Studies</a:t>
            </a:r>
            <a:r>
              <a:rPr lang="en-GB" sz="2000" dirty="0"/>
              <a:t>, Vol. 42:16, pp. 233-252.</a:t>
            </a:r>
            <a:endParaRPr lang="cs-CZ" sz="2000" dirty="0"/>
          </a:p>
          <a:p>
            <a:pPr marL="0" indent="0" eaLnBrk="1" hangingPunct="1">
              <a:buNone/>
            </a:pPr>
            <a:endParaRPr lang="cs-CZ" sz="2000" i="1" dirty="0"/>
          </a:p>
          <a:p>
            <a:pPr marL="0" indent="0" eaLnBrk="1" hangingPunct="1">
              <a:buNone/>
            </a:pPr>
            <a:r>
              <a:rPr lang="cs-CZ" sz="2000" i="1" dirty="0" err="1"/>
              <a:t>For</a:t>
            </a:r>
            <a:r>
              <a:rPr lang="cs-CZ" sz="2000" i="1" dirty="0"/>
              <a:t> more data:</a:t>
            </a:r>
          </a:p>
          <a:p>
            <a:pPr>
              <a:buClr>
                <a:srgbClr val="002060"/>
              </a:buClr>
              <a:buFont typeface="Arial" panose="020B0604020202020204" pitchFamily="34" charset="0"/>
              <a:buChar char="̶"/>
            </a:pPr>
            <a:r>
              <a:rPr lang="cs-CZ" altLang="cs-CZ" sz="2000" dirty="0">
                <a:latin typeface="Arial" panose="020B0604020202020204" pitchFamily="34" charset="0"/>
                <a:cs typeface="Arial" panose="020B0604020202020204" pitchFamily="34" charset="0"/>
              </a:rPr>
              <a:t>UNESCO WIDE. </a:t>
            </a:r>
            <a:r>
              <a:rPr lang="cs-CZ" altLang="cs-CZ" sz="2000" dirty="0">
                <a:latin typeface="Arial" panose="020B0604020202020204" pitchFamily="34" charset="0"/>
                <a:cs typeface="Arial" panose="020B0604020202020204" pitchFamily="34" charset="0"/>
                <a:hlinkClick r:id="rId2"/>
              </a:rPr>
              <a:t>https://www.education-inequalities.org</a:t>
            </a:r>
            <a:r>
              <a:rPr lang="cs-CZ" altLang="cs-CZ" sz="2000" dirty="0">
                <a:latin typeface="Arial" panose="020B0604020202020204" pitchFamily="34" charset="0"/>
                <a:cs typeface="Arial" panose="020B0604020202020204" pitchFamily="34" charset="0"/>
                <a:hlinkClick r:id="rId2"/>
              </a:rPr>
              <a:t> /</a:t>
            </a:r>
            <a:endParaRPr lang="cs-CZ" sz="2000" dirty="0">
              <a:latin typeface="Arial" panose="020B0604020202020204" pitchFamily="34" charset="0"/>
              <a:cs typeface="Arial" panose="020B0604020202020204" pitchFamily="34" charset="0"/>
            </a:endParaRPr>
          </a:p>
          <a:p>
            <a:pPr>
              <a:buClr>
                <a:srgbClr val="002060"/>
              </a:buClr>
              <a:buFont typeface="Arial" panose="020B0604020202020204" pitchFamily="34" charset="0"/>
              <a:buChar char="̶"/>
            </a:pPr>
            <a:r>
              <a:rPr lang="cs-CZ" sz="2000" dirty="0">
                <a:latin typeface="Arial" panose="020B0604020202020204" pitchFamily="34" charset="0"/>
                <a:cs typeface="Arial" panose="020B0604020202020204" pitchFamily="34" charset="0"/>
              </a:rPr>
              <a:t>OECD (2018). </a:t>
            </a:r>
            <a:r>
              <a:rPr lang="cs-CZ" sz="2000" dirty="0" err="1">
                <a:latin typeface="Arial" panose="020B0604020202020204" pitchFamily="34" charset="0"/>
                <a:cs typeface="Arial" panose="020B0604020202020204" pitchFamily="34" charset="0"/>
              </a:rPr>
              <a:t>Equity</a:t>
            </a:r>
            <a:r>
              <a:rPr lang="cs-CZ" sz="2000" dirty="0">
                <a:latin typeface="Arial" panose="020B0604020202020204" pitchFamily="34" charset="0"/>
                <a:cs typeface="Arial" panose="020B0604020202020204" pitchFamily="34" charset="0"/>
              </a:rPr>
              <a:t> in </a:t>
            </a:r>
            <a:r>
              <a:rPr lang="cs-CZ" sz="2000" dirty="0" err="1">
                <a:latin typeface="Arial" panose="020B0604020202020204" pitchFamily="34" charset="0"/>
                <a:cs typeface="Arial" panose="020B0604020202020204" pitchFamily="34" charset="0"/>
              </a:rPr>
              <a:t>Education</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Breaking</a:t>
            </a:r>
            <a:r>
              <a:rPr lang="cs-CZ" sz="2000" dirty="0">
                <a:latin typeface="Arial" panose="020B0604020202020204" pitchFamily="34" charset="0"/>
                <a:cs typeface="Arial" panose="020B0604020202020204" pitchFamily="34" charset="0"/>
              </a:rPr>
              <a:t> Down </a:t>
            </a:r>
            <a:r>
              <a:rPr lang="cs-CZ" sz="2000" dirty="0" err="1">
                <a:latin typeface="Arial" panose="020B0604020202020204" pitchFamily="34" charset="0"/>
                <a:cs typeface="Arial" panose="020B0604020202020204" pitchFamily="34" charset="0"/>
              </a:rPr>
              <a:t>Barriers</a:t>
            </a:r>
            <a:r>
              <a:rPr lang="cs-CZ" sz="2000" dirty="0">
                <a:latin typeface="Arial" panose="020B0604020202020204" pitchFamily="34" charset="0"/>
                <a:cs typeface="Arial" panose="020B0604020202020204" pitchFamily="34" charset="0"/>
              </a:rPr>
              <a:t> to </a:t>
            </a:r>
            <a:r>
              <a:rPr lang="cs-CZ" sz="2000" dirty="0" err="1">
                <a:latin typeface="Arial" panose="020B0604020202020204" pitchFamily="34" charset="0"/>
                <a:cs typeface="Arial" panose="020B0604020202020204" pitchFamily="34" charset="0"/>
              </a:rPr>
              <a:t>Social</a:t>
            </a:r>
            <a:r>
              <a:rPr lang="cs-CZ" sz="2000" dirty="0">
                <a:latin typeface="Arial" panose="020B0604020202020204" pitchFamily="34" charset="0"/>
                <a:cs typeface="Arial" panose="020B0604020202020204" pitchFamily="34" charset="0"/>
              </a:rPr>
              <a:t> Mobility, PISA, OECD </a:t>
            </a:r>
            <a:r>
              <a:rPr lang="cs-CZ" sz="2000" dirty="0" err="1">
                <a:latin typeface="Arial" panose="020B0604020202020204" pitchFamily="34" charset="0"/>
                <a:cs typeface="Arial" panose="020B0604020202020204" pitchFamily="34" charset="0"/>
              </a:rPr>
              <a:t>Publishing</a:t>
            </a:r>
            <a:r>
              <a:rPr lang="cs-CZ" sz="2000" dirty="0">
                <a:latin typeface="Arial" panose="020B0604020202020204" pitchFamily="34" charset="0"/>
                <a:cs typeface="Arial" panose="020B0604020202020204" pitchFamily="34" charset="0"/>
              </a:rPr>
              <a:t>, Paris.</a:t>
            </a:r>
          </a:p>
          <a:p>
            <a:pPr>
              <a:buClr>
                <a:srgbClr val="002060"/>
              </a:buClr>
              <a:buFont typeface="Arial" panose="020B0604020202020204" pitchFamily="34" charset="0"/>
              <a:buChar char="̶"/>
            </a:pPr>
            <a:r>
              <a:rPr lang="cs-CZ" sz="2000" dirty="0" err="1">
                <a:hlinkClick r:id="rId3"/>
              </a:rPr>
              <a:t>Equality</a:t>
            </a:r>
            <a:r>
              <a:rPr lang="cs-CZ" sz="2000" dirty="0">
                <a:hlinkClick r:id="rId3"/>
              </a:rPr>
              <a:t> data </a:t>
            </a:r>
            <a:r>
              <a:rPr lang="cs-CZ" sz="2000" dirty="0" err="1">
                <a:hlinkClick r:id="rId3"/>
              </a:rPr>
              <a:t>collection</a:t>
            </a:r>
            <a:r>
              <a:rPr lang="cs-CZ" sz="2000" dirty="0">
                <a:hlinkClick r:id="rId3"/>
              </a:rPr>
              <a:t> - </a:t>
            </a:r>
            <a:r>
              <a:rPr lang="cs-CZ" sz="2000" dirty="0" err="1">
                <a:hlinkClick r:id="rId3"/>
              </a:rPr>
              <a:t>European</a:t>
            </a:r>
            <a:r>
              <a:rPr lang="cs-CZ" sz="2000" dirty="0">
                <a:hlinkClick r:id="rId3"/>
              </a:rPr>
              <a:t> </a:t>
            </a:r>
            <a:r>
              <a:rPr lang="cs-CZ" sz="2000" dirty="0" err="1">
                <a:hlinkClick r:id="rId3"/>
              </a:rPr>
              <a:t>Commission</a:t>
            </a:r>
            <a:r>
              <a:rPr lang="cs-CZ" sz="2000" dirty="0">
                <a:hlinkClick r:id="rId3"/>
              </a:rPr>
              <a:t> (europa.eu)</a:t>
            </a:r>
            <a:endParaRPr lang="cs-CZ" sz="2000" dirty="0">
              <a:latin typeface="Arial" panose="020B0604020202020204" pitchFamily="34" charset="0"/>
              <a:cs typeface="Arial" panose="020B0604020202020204" pitchFamily="34" charset="0"/>
            </a:endParaRPr>
          </a:p>
          <a:p>
            <a:endParaRPr lang="cs-CZ" altLang="cs-CZ" sz="2400" dirty="0">
              <a:latin typeface="Arial" panose="020B0604020202020204" pitchFamily="34" charset="0"/>
              <a:cs typeface="Arial" panose="020B0604020202020204" pitchFamily="34" charset="0"/>
            </a:endParaRPr>
          </a:p>
          <a:p>
            <a:endParaRPr lang="cs-CZ" altLang="cs-CZ" sz="2400" dirty="0">
              <a:latin typeface="Arial" panose="020B0604020202020204" pitchFamily="34" charset="0"/>
              <a:cs typeface="Arial" panose="020B0604020202020204" pitchFamily="34" charset="0"/>
            </a:endParaRPr>
          </a:p>
          <a:p>
            <a:endParaRPr lang="cs-CZ" altLang="cs-CZ" sz="2400" dirty="0">
              <a:latin typeface="Arial" panose="020B0604020202020204" pitchFamily="34" charset="0"/>
              <a:cs typeface="Arial" panose="020B0604020202020204" pitchFamily="34" charset="0"/>
            </a:endParaRPr>
          </a:p>
          <a:p>
            <a:pPr eaLnBrk="1" hangingPunct="1">
              <a:buFont typeface="Wingdings 3" panose="05040102010807070707" pitchFamily="18" charset="2"/>
              <a:buNone/>
            </a:pPr>
            <a:r>
              <a:rPr lang="cs-CZ" altLang="cs-CZ" sz="2400" dirty="0">
                <a:latin typeface="Arial" panose="020B0604020202020204" pitchFamily="34" charset="0"/>
                <a:cs typeface="Arial" panose="020B0604020202020204" pitchFamily="34" charset="0"/>
              </a:rPr>
              <a:t>	</a:t>
            </a:r>
          </a:p>
          <a:p>
            <a:pPr eaLnBrk="1" hangingPunct="1">
              <a:buFont typeface="Wingdings 3" panose="05040102010807070707" pitchFamily="18" charset="2"/>
              <a:buNone/>
            </a:pPr>
            <a:r>
              <a:rPr lang="cs-CZ" altLang="cs-CZ" sz="2400" dirty="0">
                <a:latin typeface="Arial" panose="020B0604020202020204" pitchFamily="34" charset="0"/>
                <a:cs typeface="Arial" panose="020B0604020202020204" pitchFamily="34" charset="0"/>
              </a:rPr>
              <a:t>	</a:t>
            </a:r>
          </a:p>
          <a:p>
            <a:pPr eaLnBrk="1" hangingPunct="1">
              <a:buFont typeface="Wingdings 3" panose="05040102010807070707" pitchFamily="18" charset="2"/>
              <a:buNone/>
            </a:pPr>
            <a:endParaRPr lang="cs-CZ" altLang="cs-CZ" sz="2800" dirty="0">
              <a:latin typeface="Arial" panose="020B0604020202020204" pitchFamily="34" charset="0"/>
              <a:cs typeface="Arial" panose="020B0604020202020204" pitchFamily="34" charset="0"/>
            </a:endParaRPr>
          </a:p>
          <a:p>
            <a:pPr eaLnBrk="1" hangingPunct="1"/>
            <a:endParaRPr lang="cs-CZ" altLang="cs-CZ" sz="2800" dirty="0">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None/>
            </a:pPr>
            <a:endParaRPr lang="cs-CZ" altLang="cs-CZ" sz="1600" dirty="0"/>
          </a:p>
        </p:txBody>
      </p:sp>
      <p:sp>
        <p:nvSpPr>
          <p:cNvPr id="45059" name="TextovéPole 2"/>
          <p:cNvSpPr txBox="1">
            <a:spLocks noChangeArrowheads="1"/>
          </p:cNvSpPr>
          <p:nvPr/>
        </p:nvSpPr>
        <p:spPr bwMode="auto">
          <a:xfrm>
            <a:off x="684213" y="404813"/>
            <a:ext cx="15039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r>
              <a:rPr lang="cs-CZ" altLang="cs-CZ" sz="2800" i="1" dirty="0" err="1">
                <a:latin typeface="Arial" panose="020B0604020202020204" pitchFamily="34" charset="0"/>
                <a:cs typeface="Arial" panose="020B0604020202020204" pitchFamily="34" charset="0"/>
              </a:rPr>
              <a:t>Sources</a:t>
            </a:r>
            <a:endParaRPr lang="cs-CZ" altLang="cs-CZ" sz="2800" i="1" dirty="0">
              <a:latin typeface="Arial" panose="020B0604020202020204" pitchFamily="34" charset="0"/>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lvl1pPr>
              <a:defRPr sz="1000">
                <a:solidFill>
                  <a:schemeClr val="tx1"/>
                </a:solidFill>
                <a:latin typeface="Tahoma" pitchFamily="34" charset="0"/>
              </a:defRPr>
            </a:lvl1pPr>
            <a:lvl2pPr marL="742950" indent="-285750">
              <a:defRPr sz="1000">
                <a:solidFill>
                  <a:schemeClr val="tx1"/>
                </a:solidFill>
                <a:latin typeface="Tahoma" pitchFamily="34" charset="0"/>
              </a:defRPr>
            </a:lvl2pPr>
            <a:lvl3pPr marL="1143000" indent="-228600">
              <a:defRPr sz="1000">
                <a:solidFill>
                  <a:schemeClr val="tx1"/>
                </a:solidFill>
                <a:latin typeface="Tahoma" pitchFamily="34" charset="0"/>
              </a:defRPr>
            </a:lvl3pPr>
            <a:lvl4pPr marL="1600200" indent="-228600">
              <a:defRPr sz="1000">
                <a:solidFill>
                  <a:schemeClr val="tx1"/>
                </a:solidFill>
                <a:latin typeface="Tahoma" pitchFamily="34" charset="0"/>
              </a:defRPr>
            </a:lvl4pPr>
            <a:lvl5pPr marL="2057400" indent="-228600">
              <a:defRPr sz="1000">
                <a:solidFill>
                  <a:schemeClr val="tx1"/>
                </a:solidFill>
                <a:latin typeface="Tahoma" pitchFamily="34" charset="0"/>
              </a:defRPr>
            </a:lvl5pPr>
            <a:lvl6pPr marL="2514600" indent="-228600" eaLnBrk="0" fontAlgn="base" hangingPunct="0">
              <a:spcBef>
                <a:spcPct val="0"/>
              </a:spcBef>
              <a:spcAft>
                <a:spcPct val="0"/>
              </a:spcAft>
              <a:defRPr sz="1000">
                <a:solidFill>
                  <a:schemeClr val="tx1"/>
                </a:solidFill>
                <a:latin typeface="Tahoma" pitchFamily="34" charset="0"/>
              </a:defRPr>
            </a:lvl6pPr>
            <a:lvl7pPr marL="2971800" indent="-228600" eaLnBrk="0" fontAlgn="base" hangingPunct="0">
              <a:spcBef>
                <a:spcPct val="0"/>
              </a:spcBef>
              <a:spcAft>
                <a:spcPct val="0"/>
              </a:spcAft>
              <a:defRPr sz="1000">
                <a:solidFill>
                  <a:schemeClr val="tx1"/>
                </a:solidFill>
                <a:latin typeface="Tahoma" pitchFamily="34" charset="0"/>
              </a:defRPr>
            </a:lvl7pPr>
            <a:lvl8pPr marL="3429000" indent="-228600" eaLnBrk="0" fontAlgn="base" hangingPunct="0">
              <a:spcBef>
                <a:spcPct val="0"/>
              </a:spcBef>
              <a:spcAft>
                <a:spcPct val="0"/>
              </a:spcAft>
              <a:defRPr sz="1000">
                <a:solidFill>
                  <a:schemeClr val="tx1"/>
                </a:solidFill>
                <a:latin typeface="Tahoma" pitchFamily="34" charset="0"/>
              </a:defRPr>
            </a:lvl8pPr>
            <a:lvl9pPr marL="3886200" indent="-228600" eaLnBrk="0" fontAlgn="base" hangingPunct="0">
              <a:spcBef>
                <a:spcPct val="0"/>
              </a:spcBef>
              <a:spcAft>
                <a:spcPct val="0"/>
              </a:spcAft>
              <a:defRPr sz="1000">
                <a:solidFill>
                  <a:schemeClr val="tx1"/>
                </a:solidFill>
                <a:latin typeface="Tahoma" pitchFamily="34" charset="0"/>
              </a:defRPr>
            </a:lvl9pPr>
          </a:lstStyle>
          <a:p>
            <a:pPr algn="r" eaLnBrk="1" hangingPunct="1">
              <a:defRPr/>
            </a:pPr>
            <a:fld id="{EB95DC1B-18CA-4F4F-9E48-E746E584015E}" type="slidenum">
              <a:rPr lang="en-GB" altLang="ja-JP" sz="1200" smtClean="0">
                <a:effectLst>
                  <a:outerShdw blurRad="38100" dist="38100" dir="2700000" algn="tl">
                    <a:srgbClr val="FFFFFF"/>
                  </a:outerShdw>
                </a:effectLst>
              </a:rPr>
              <a:pPr algn="r" eaLnBrk="1" hangingPunct="1">
                <a:defRPr/>
              </a:pPr>
              <a:t>35</a:t>
            </a:fld>
            <a:endParaRPr lang="en-GB" altLang="ja-JP" sz="1200" dirty="0">
              <a:effectLst>
                <a:outerShdw blurRad="38100" dist="38100" dir="2700000" algn="tl">
                  <a:srgbClr val="FFFFFF"/>
                </a:outerShdw>
              </a:effectLst>
            </a:endParaRPr>
          </a:p>
        </p:txBody>
      </p:sp>
      <p:sp>
        <p:nvSpPr>
          <p:cNvPr id="14339" name="Text Box 2"/>
          <p:cNvSpPr txBox="1">
            <a:spLocks noChangeArrowheads="1"/>
          </p:cNvSpPr>
          <p:nvPr/>
        </p:nvSpPr>
        <p:spPr bwMode="auto">
          <a:xfrm>
            <a:off x="0" y="306863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ahoma" pitchFamily="34" charset="0"/>
              </a:defRPr>
            </a:lvl1pPr>
            <a:lvl2pPr marL="742950" indent="-285750">
              <a:defRPr sz="1000">
                <a:solidFill>
                  <a:schemeClr val="tx1"/>
                </a:solidFill>
                <a:latin typeface="Tahoma" pitchFamily="34" charset="0"/>
              </a:defRPr>
            </a:lvl2pPr>
            <a:lvl3pPr marL="1143000" indent="-228600">
              <a:defRPr sz="1000">
                <a:solidFill>
                  <a:schemeClr val="tx1"/>
                </a:solidFill>
                <a:latin typeface="Tahoma" pitchFamily="34" charset="0"/>
              </a:defRPr>
            </a:lvl3pPr>
            <a:lvl4pPr marL="1600200" indent="-228600">
              <a:defRPr sz="1000">
                <a:solidFill>
                  <a:schemeClr val="tx1"/>
                </a:solidFill>
                <a:latin typeface="Tahoma" pitchFamily="34" charset="0"/>
              </a:defRPr>
            </a:lvl4pPr>
            <a:lvl5pPr marL="2057400" indent="-228600">
              <a:defRPr sz="1000">
                <a:solidFill>
                  <a:schemeClr val="tx1"/>
                </a:solidFill>
                <a:latin typeface="Tahoma" pitchFamily="34" charset="0"/>
              </a:defRPr>
            </a:lvl5pPr>
            <a:lvl6pPr marL="2514600" indent="-228600" eaLnBrk="0" fontAlgn="base" hangingPunct="0">
              <a:spcBef>
                <a:spcPct val="0"/>
              </a:spcBef>
              <a:spcAft>
                <a:spcPct val="0"/>
              </a:spcAft>
              <a:defRPr sz="1000">
                <a:solidFill>
                  <a:schemeClr val="tx1"/>
                </a:solidFill>
                <a:latin typeface="Tahoma" pitchFamily="34" charset="0"/>
              </a:defRPr>
            </a:lvl6pPr>
            <a:lvl7pPr marL="2971800" indent="-228600" eaLnBrk="0" fontAlgn="base" hangingPunct="0">
              <a:spcBef>
                <a:spcPct val="0"/>
              </a:spcBef>
              <a:spcAft>
                <a:spcPct val="0"/>
              </a:spcAft>
              <a:defRPr sz="1000">
                <a:solidFill>
                  <a:schemeClr val="tx1"/>
                </a:solidFill>
                <a:latin typeface="Tahoma" pitchFamily="34" charset="0"/>
              </a:defRPr>
            </a:lvl7pPr>
            <a:lvl8pPr marL="3429000" indent="-228600" eaLnBrk="0" fontAlgn="base" hangingPunct="0">
              <a:spcBef>
                <a:spcPct val="0"/>
              </a:spcBef>
              <a:spcAft>
                <a:spcPct val="0"/>
              </a:spcAft>
              <a:defRPr sz="1000">
                <a:solidFill>
                  <a:schemeClr val="tx1"/>
                </a:solidFill>
                <a:latin typeface="Tahoma" pitchFamily="34" charset="0"/>
              </a:defRPr>
            </a:lvl8pPr>
            <a:lvl9pPr marL="3886200" indent="-228600" eaLnBrk="0" fontAlgn="base" hangingPunct="0">
              <a:spcBef>
                <a:spcPct val="0"/>
              </a:spcBef>
              <a:spcAft>
                <a:spcPct val="0"/>
              </a:spcAft>
              <a:defRPr sz="1000">
                <a:solidFill>
                  <a:schemeClr val="tx1"/>
                </a:solidFill>
                <a:latin typeface="Tahoma" pitchFamily="34" charset="0"/>
              </a:defRPr>
            </a:lvl9pPr>
          </a:lstStyle>
          <a:p>
            <a:pPr algn="ctr" eaLnBrk="1" hangingPunct="1"/>
            <a:r>
              <a:rPr lang="en-GB" altLang="zh-CN" sz="2400" b="1" dirty="0">
                <a:solidFill>
                  <a:srgbClr val="820000"/>
                </a:solidFill>
                <a:latin typeface="Arial" pitchFamily="34" charset="0"/>
              </a:rPr>
              <a:t>Thank you for your attention</a:t>
            </a:r>
            <a:r>
              <a:rPr lang="cs-CZ" altLang="zh-CN" sz="2400" b="1" dirty="0">
                <a:solidFill>
                  <a:srgbClr val="820000"/>
                </a:solidFill>
                <a:latin typeface="Arial" pitchFamily="34" charset="0"/>
              </a:rPr>
              <a:t>!</a:t>
            </a:r>
            <a:r>
              <a:rPr lang="en-GB" altLang="zh-CN" sz="2400" b="1" dirty="0">
                <a:solidFill>
                  <a:srgbClr val="820000"/>
                </a:solidFill>
                <a:latin typeface="Arial" pitchFamily="34" charset="0"/>
              </a:rPr>
              <a:t> </a:t>
            </a:r>
            <a:endParaRPr lang="en-GB" altLang="zh-CN" sz="2000" b="1" i="1" dirty="0">
              <a:latin typeface="Arial" pitchFamily="34" charset="0"/>
              <a:ea typeface="SimSun" pitchFamily="2" charset="-122"/>
            </a:endParaRPr>
          </a:p>
          <a:p>
            <a:pPr eaLnBrk="1" hangingPunct="1"/>
            <a:endParaRPr lang="en-GB" altLang="zh-CN" sz="2000" b="1" dirty="0">
              <a:latin typeface="Arial" pitchFamily="34" charset="0"/>
              <a:ea typeface="SimSun" pitchFamily="2" charset="-122"/>
            </a:endParaRPr>
          </a:p>
        </p:txBody>
      </p:sp>
    </p:spTree>
    <p:extLst>
      <p:ext uri="{BB962C8B-B14F-4D97-AF65-F5344CB8AC3E}">
        <p14:creationId xmlns:p14="http://schemas.microsoft.com/office/powerpoint/2010/main" val="17978889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r>
              <a:rPr lang="cs-CZ" altLang="cs-CZ"/>
              <a:t>Ethnic group</a:t>
            </a:r>
          </a:p>
        </p:txBody>
      </p:sp>
      <p:sp>
        <p:nvSpPr>
          <p:cNvPr id="18435" name="Zástupný symbol pro obsah 2"/>
          <p:cNvSpPr>
            <a:spLocks noGrp="1"/>
          </p:cNvSpPr>
          <p:nvPr>
            <p:ph sz="quarter" idx="1"/>
          </p:nvPr>
        </p:nvSpPr>
        <p:spPr>
          <a:xfrm>
            <a:off x="457200" y="1219200"/>
            <a:ext cx="8229600" cy="4937125"/>
          </a:xfrm>
        </p:spPr>
        <p:txBody>
          <a:bodyPr/>
          <a:lstStyle/>
          <a:p>
            <a:endParaRPr lang="cs-CZ" altLang="cs-CZ" sz="2800"/>
          </a:p>
          <a:p>
            <a:r>
              <a:rPr lang="en-US" altLang="cs-CZ" sz="2800"/>
              <a:t>An </a:t>
            </a:r>
            <a:r>
              <a:rPr lang="en-US" altLang="cs-CZ" sz="2800" b="1"/>
              <a:t>ethnic group</a:t>
            </a:r>
            <a:r>
              <a:rPr lang="en-US" altLang="cs-CZ" sz="2800"/>
              <a:t> may define themselves as different because of their language, religion, geography, history, ancestry, or physical traits.</a:t>
            </a:r>
          </a:p>
          <a:p>
            <a:endParaRPr lang="en-US" altLang="cs-CZ" sz="2800"/>
          </a:p>
          <a:p>
            <a:r>
              <a:rPr lang="en-US" altLang="cs-CZ" sz="2800"/>
              <a:t>Ethnicity entails identification with a given ethnic group, but it also involves the maintenance of </a:t>
            </a:r>
            <a:br>
              <a:rPr lang="cs-CZ" altLang="cs-CZ" sz="2800"/>
            </a:br>
            <a:r>
              <a:rPr lang="en-US" altLang="cs-CZ" sz="2800"/>
              <a:t>a distinction from other groups.</a:t>
            </a:r>
            <a:endParaRPr lang="cs-CZ" altLang="cs-CZ" sz="2800"/>
          </a:p>
          <a:p>
            <a:endParaRPr lang="cs-CZ" altLang="cs-C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obsah 2"/>
          <p:cNvSpPr>
            <a:spLocks noGrp="1"/>
          </p:cNvSpPr>
          <p:nvPr>
            <p:ph idx="1"/>
          </p:nvPr>
        </p:nvSpPr>
        <p:spPr>
          <a:xfrm>
            <a:off x="503238" y="530225"/>
            <a:ext cx="8183562" cy="5346700"/>
          </a:xfrm>
        </p:spPr>
        <p:txBody>
          <a:bodyPr/>
          <a:lstStyle/>
          <a:p>
            <a:pPr eaLnBrk="1" hangingPunct="1">
              <a:lnSpc>
                <a:spcPct val="90000"/>
              </a:lnSpc>
            </a:pPr>
            <a:r>
              <a:rPr lang="cs-CZ" altLang="cs-CZ" sz="3000" b="1" dirty="0" err="1"/>
              <a:t>Concept</a:t>
            </a:r>
            <a:r>
              <a:rPr lang="cs-CZ" altLang="cs-CZ" sz="3000" b="1" dirty="0"/>
              <a:t> </a:t>
            </a:r>
            <a:r>
              <a:rPr lang="cs-CZ" altLang="cs-CZ" sz="3000" b="1" dirty="0" err="1"/>
              <a:t>of</a:t>
            </a:r>
            <a:r>
              <a:rPr lang="cs-CZ" altLang="cs-CZ" sz="3000" b="1" dirty="0"/>
              <a:t> (</a:t>
            </a:r>
            <a:r>
              <a:rPr lang="cs-CZ" altLang="cs-CZ" sz="3000" b="1" dirty="0" err="1"/>
              <a:t>un</a:t>
            </a:r>
            <a:r>
              <a:rPr lang="cs-CZ" altLang="cs-CZ" sz="3000" b="1" dirty="0"/>
              <a:t>)</a:t>
            </a:r>
            <a:r>
              <a:rPr lang="cs-CZ" altLang="cs-CZ" sz="3000" b="1" dirty="0" err="1"/>
              <a:t>equal</a:t>
            </a:r>
            <a:r>
              <a:rPr lang="cs-CZ" altLang="cs-CZ" sz="3000" b="1" dirty="0"/>
              <a:t> </a:t>
            </a:r>
            <a:r>
              <a:rPr lang="cs-CZ" altLang="cs-CZ" sz="3000" b="1" dirty="0" err="1"/>
              <a:t>chances</a:t>
            </a:r>
            <a:endParaRPr lang="cs-CZ" altLang="cs-CZ" sz="3000" b="1" dirty="0"/>
          </a:p>
          <a:p>
            <a:pPr algn="ctr" eaLnBrk="1" hangingPunct="1">
              <a:lnSpc>
                <a:spcPct val="90000"/>
              </a:lnSpc>
              <a:buFont typeface="Wingdings 2" panose="05020102010507070707" pitchFamily="18" charset="2"/>
              <a:buNone/>
            </a:pPr>
            <a:r>
              <a:rPr lang="cs-CZ" altLang="cs-CZ" sz="3000" b="1" dirty="0"/>
              <a:t>	</a:t>
            </a:r>
          </a:p>
          <a:p>
            <a:pPr algn="ctr" eaLnBrk="1" hangingPunct="1">
              <a:lnSpc>
                <a:spcPct val="90000"/>
              </a:lnSpc>
              <a:buFont typeface="Wingdings 2" panose="05020102010507070707" pitchFamily="18" charset="2"/>
              <a:buNone/>
            </a:pPr>
            <a:endParaRPr lang="cs-CZ" altLang="cs-CZ" sz="3000" b="1" dirty="0"/>
          </a:p>
          <a:p>
            <a:pPr eaLnBrk="1" hangingPunct="1">
              <a:lnSpc>
                <a:spcPct val="90000"/>
              </a:lnSpc>
              <a:buFont typeface="Wingdings 2" panose="05020102010507070707" pitchFamily="18" charset="2"/>
              <a:buNone/>
            </a:pPr>
            <a:r>
              <a:rPr lang="cs-CZ" altLang="cs-CZ" sz="3000" dirty="0" err="1"/>
              <a:t>From</a:t>
            </a:r>
            <a:r>
              <a:rPr lang="cs-CZ" altLang="cs-CZ" sz="3000" dirty="0"/>
              <a:t> </a:t>
            </a:r>
            <a:r>
              <a:rPr lang="cs-CZ" altLang="cs-CZ" sz="3000" dirty="0" err="1"/>
              <a:t>the</a:t>
            </a:r>
            <a:r>
              <a:rPr lang="cs-CZ" altLang="cs-CZ" sz="3000" dirty="0"/>
              <a:t> </a:t>
            </a:r>
            <a:r>
              <a:rPr lang="cs-CZ" altLang="cs-CZ" sz="3000" dirty="0" err="1"/>
              <a:t>sociological</a:t>
            </a:r>
            <a:r>
              <a:rPr lang="cs-CZ" altLang="cs-CZ" sz="3000" dirty="0"/>
              <a:t> point </a:t>
            </a:r>
            <a:r>
              <a:rPr lang="cs-CZ" altLang="cs-CZ" sz="3000" dirty="0" err="1"/>
              <a:t>of</a:t>
            </a:r>
            <a:r>
              <a:rPr lang="cs-CZ" altLang="cs-CZ" sz="3000" dirty="0"/>
              <a:t> </a:t>
            </a:r>
            <a:r>
              <a:rPr lang="cs-CZ" altLang="cs-CZ" sz="3000" dirty="0" err="1"/>
              <a:t>view</a:t>
            </a:r>
            <a:r>
              <a:rPr lang="cs-CZ" altLang="cs-CZ" sz="3000" dirty="0"/>
              <a:t> </a:t>
            </a:r>
            <a:r>
              <a:rPr lang="cs-CZ" altLang="cs-CZ" sz="3000" dirty="0" err="1"/>
              <a:t>equal</a:t>
            </a:r>
            <a:r>
              <a:rPr lang="cs-CZ" altLang="cs-CZ" sz="3000" dirty="0"/>
              <a:t> </a:t>
            </a:r>
            <a:r>
              <a:rPr lang="cs-CZ" altLang="cs-CZ" sz="3000" dirty="0" err="1"/>
              <a:t>chances</a:t>
            </a:r>
            <a:r>
              <a:rPr lang="cs-CZ" altLang="cs-CZ" sz="3000" dirty="0"/>
              <a:t> </a:t>
            </a:r>
            <a:r>
              <a:rPr lang="cs-CZ" altLang="cs-CZ" sz="3000" dirty="0" err="1"/>
              <a:t>means</a:t>
            </a:r>
            <a:r>
              <a:rPr lang="cs-CZ" altLang="cs-CZ" sz="3000" dirty="0"/>
              <a:t>, </a:t>
            </a:r>
            <a:r>
              <a:rPr lang="cs-CZ" altLang="cs-CZ" sz="3000" dirty="0" err="1"/>
              <a:t>that</a:t>
            </a:r>
            <a:r>
              <a:rPr lang="cs-CZ" altLang="cs-CZ" sz="3000" dirty="0"/>
              <a:t> </a:t>
            </a:r>
            <a:r>
              <a:rPr lang="cs-CZ" altLang="cs-CZ" sz="3000" dirty="0" err="1"/>
              <a:t>the</a:t>
            </a:r>
            <a:r>
              <a:rPr lang="cs-CZ" altLang="cs-CZ" sz="3000" dirty="0"/>
              <a:t> </a:t>
            </a:r>
            <a:r>
              <a:rPr lang="cs-CZ" altLang="cs-CZ" sz="3000" dirty="0" err="1"/>
              <a:t>family</a:t>
            </a:r>
            <a:r>
              <a:rPr lang="cs-CZ" altLang="cs-CZ" sz="3000" dirty="0"/>
              <a:t> </a:t>
            </a:r>
            <a:r>
              <a:rPr lang="cs-CZ" altLang="cs-CZ" sz="3000" dirty="0" err="1"/>
              <a:t>of</a:t>
            </a:r>
            <a:r>
              <a:rPr lang="cs-CZ" altLang="cs-CZ" sz="3000" dirty="0"/>
              <a:t> </a:t>
            </a:r>
            <a:r>
              <a:rPr lang="cs-CZ" altLang="cs-CZ" sz="3000" dirty="0" err="1"/>
              <a:t>origin</a:t>
            </a:r>
            <a:r>
              <a:rPr lang="cs-CZ" altLang="cs-CZ" sz="3000" dirty="0"/>
              <a:t> </a:t>
            </a:r>
            <a:r>
              <a:rPr lang="cs-CZ" altLang="cs-CZ" sz="3000" dirty="0" err="1"/>
              <a:t>does</a:t>
            </a:r>
            <a:r>
              <a:rPr lang="cs-CZ" altLang="cs-CZ" sz="3000" dirty="0"/>
              <a:t> not influence </a:t>
            </a:r>
            <a:r>
              <a:rPr lang="cs-CZ" altLang="cs-CZ" sz="3000" dirty="0" err="1"/>
              <a:t>destination</a:t>
            </a:r>
            <a:r>
              <a:rPr lang="cs-CZ" altLang="cs-CZ" sz="3000" dirty="0"/>
              <a:t> </a:t>
            </a:r>
            <a:r>
              <a:rPr lang="cs-CZ" altLang="cs-CZ" sz="3000" dirty="0" err="1"/>
              <a:t>of</a:t>
            </a:r>
            <a:r>
              <a:rPr lang="cs-CZ" altLang="cs-CZ" sz="3000" dirty="0"/>
              <a:t> </a:t>
            </a:r>
            <a:r>
              <a:rPr lang="cs-CZ" altLang="cs-CZ" sz="3000" dirty="0" err="1"/>
              <a:t>an</a:t>
            </a:r>
            <a:r>
              <a:rPr lang="cs-CZ" altLang="cs-CZ" sz="3000" dirty="0"/>
              <a:t> </a:t>
            </a:r>
            <a:r>
              <a:rPr lang="cs-CZ" altLang="cs-CZ" sz="3000" dirty="0" err="1"/>
              <a:t>individual</a:t>
            </a:r>
            <a:r>
              <a:rPr lang="cs-CZ" altLang="cs-CZ" sz="3000" dirty="0"/>
              <a:t>.</a:t>
            </a:r>
          </a:p>
          <a:p>
            <a:pPr eaLnBrk="1" hangingPunct="1">
              <a:lnSpc>
                <a:spcPct val="90000"/>
              </a:lnSpc>
              <a:buFont typeface="Wingdings 2" panose="05020102010507070707" pitchFamily="18" charset="2"/>
              <a:buNone/>
            </a:pPr>
            <a:endParaRPr lang="cs-CZ" altLang="cs-CZ" sz="3000" dirty="0"/>
          </a:p>
          <a:p>
            <a:pPr eaLnBrk="1" hangingPunct="1">
              <a:lnSpc>
                <a:spcPct val="90000"/>
              </a:lnSpc>
              <a:buFont typeface="Wingdings 3" panose="05040102010807070707" pitchFamily="18" charset="2"/>
              <a:buNone/>
            </a:pPr>
            <a:r>
              <a:rPr lang="cs-CZ" altLang="cs-CZ" sz="2800" dirty="0" err="1">
                <a:latin typeface="Arial" panose="020B0604020202020204" pitchFamily="34" charset="0"/>
              </a:rPr>
              <a:t>Although</a:t>
            </a:r>
            <a:r>
              <a:rPr lang="cs-CZ" altLang="cs-CZ" sz="2800" dirty="0">
                <a:latin typeface="Arial" panose="020B0604020202020204" pitchFamily="34" charset="0"/>
              </a:rPr>
              <a:t> </a:t>
            </a:r>
            <a:r>
              <a:rPr lang="cs-CZ" altLang="cs-CZ" sz="2800" dirty="0" err="1">
                <a:latin typeface="Arial" panose="020B0604020202020204" pitchFamily="34" charset="0"/>
              </a:rPr>
              <a:t>the</a:t>
            </a:r>
            <a:r>
              <a:rPr lang="cs-CZ" altLang="cs-CZ" sz="2800" dirty="0">
                <a:latin typeface="Arial" panose="020B0604020202020204" pitchFamily="34" charset="0"/>
              </a:rPr>
              <a:t> e</a:t>
            </a:r>
            <a:r>
              <a:rPr lang="en-US" altLang="cs-CZ" sz="2800" dirty="0" err="1">
                <a:latin typeface="Arial" panose="020B0604020202020204" pitchFamily="34" charset="0"/>
              </a:rPr>
              <a:t>vidence</a:t>
            </a:r>
            <a:r>
              <a:rPr lang="en-US" altLang="cs-CZ" sz="2800" dirty="0">
                <a:latin typeface="Arial" panose="020B0604020202020204" pitchFamily="34" charset="0"/>
              </a:rPr>
              <a:t> from social research varies by country, minority group, and economic well-being</a:t>
            </a:r>
            <a:r>
              <a:rPr lang="cs-CZ" altLang="cs-CZ" sz="2800" dirty="0">
                <a:latin typeface="Arial" panose="020B0604020202020204" pitchFamily="34" charset="0"/>
              </a:rPr>
              <a:t> </a:t>
            </a:r>
            <a:r>
              <a:rPr lang="en-US" altLang="cs-CZ" sz="2800" dirty="0">
                <a:latin typeface="Arial" panose="020B0604020202020204" pitchFamily="34" charset="0"/>
              </a:rPr>
              <a:t>indicators</a:t>
            </a:r>
            <a:r>
              <a:rPr lang="cs-CZ" altLang="cs-CZ" sz="2800" dirty="0">
                <a:latin typeface="Arial" panose="020B0604020202020204" pitchFamily="34" charset="0"/>
              </a:rPr>
              <a:t>, </a:t>
            </a:r>
            <a:r>
              <a:rPr lang="cs-CZ" altLang="cs-CZ" sz="2800" dirty="0" err="1">
                <a:latin typeface="Arial" panose="020B0604020202020204" pitchFamily="34" charset="0"/>
              </a:rPr>
              <a:t>there</a:t>
            </a:r>
            <a:r>
              <a:rPr lang="cs-CZ" altLang="cs-CZ" sz="2800" dirty="0">
                <a:latin typeface="Arial" panose="020B0604020202020204" pitchFamily="34" charset="0"/>
              </a:rPr>
              <a:t> </a:t>
            </a:r>
            <a:r>
              <a:rPr lang="cs-CZ" altLang="cs-CZ" sz="2800" dirty="0" err="1">
                <a:latin typeface="Arial" panose="020B0604020202020204" pitchFamily="34" charset="0"/>
              </a:rPr>
              <a:t>is</a:t>
            </a:r>
            <a:r>
              <a:rPr lang="cs-CZ" altLang="cs-CZ" sz="2800" dirty="0">
                <a:latin typeface="Arial" panose="020B0604020202020204" pitchFamily="34" charset="0"/>
              </a:rPr>
              <a:t> a </a:t>
            </a:r>
            <a:r>
              <a:rPr lang="cs-CZ" altLang="cs-CZ" sz="2800" dirty="0" err="1">
                <a:latin typeface="Arial" panose="020B0604020202020204" pitchFamily="34" charset="0"/>
              </a:rPr>
              <a:t>significant</a:t>
            </a:r>
            <a:r>
              <a:rPr lang="cs-CZ" altLang="cs-CZ" sz="2800" dirty="0">
                <a:latin typeface="Arial" panose="020B0604020202020204" pitchFamily="34" charset="0"/>
              </a:rPr>
              <a:t> </a:t>
            </a:r>
            <a:r>
              <a:rPr lang="cs-CZ" altLang="cs-CZ" sz="3000" dirty="0" err="1"/>
              <a:t>correlation</a:t>
            </a:r>
            <a:r>
              <a:rPr lang="cs-CZ" altLang="cs-CZ" sz="3000" dirty="0"/>
              <a:t> </a:t>
            </a:r>
            <a:r>
              <a:rPr lang="cs-CZ" altLang="cs-CZ" sz="3000" dirty="0" err="1"/>
              <a:t>between</a:t>
            </a:r>
            <a:r>
              <a:rPr lang="cs-CZ" altLang="cs-CZ" sz="3000" dirty="0"/>
              <a:t> </a:t>
            </a:r>
            <a:r>
              <a:rPr lang="cs-CZ" altLang="cs-CZ" sz="3000" dirty="0" err="1"/>
              <a:t>ethnicity</a:t>
            </a:r>
            <a:r>
              <a:rPr lang="cs-CZ" altLang="cs-CZ" sz="3000" dirty="0"/>
              <a:t> and </a:t>
            </a:r>
            <a:r>
              <a:rPr lang="cs-CZ" altLang="cs-CZ" sz="3000" dirty="0" err="1"/>
              <a:t>social</a:t>
            </a:r>
            <a:r>
              <a:rPr lang="cs-CZ" altLang="cs-CZ" sz="3000" dirty="0"/>
              <a:t> </a:t>
            </a:r>
            <a:r>
              <a:rPr lang="cs-CZ" altLang="cs-CZ" sz="3000" dirty="0" err="1"/>
              <a:t>disadvantages</a:t>
            </a:r>
            <a:r>
              <a:rPr lang="cs-CZ" altLang="cs-CZ" sz="3000" dirty="0"/>
              <a:t>. </a:t>
            </a:r>
          </a:p>
          <a:p>
            <a:pPr eaLnBrk="1" hangingPunct="1">
              <a:lnSpc>
                <a:spcPct val="90000"/>
              </a:lnSpc>
              <a:buFont typeface="Wingdings 2" panose="05020102010507070707" pitchFamily="18" charset="2"/>
              <a:buNone/>
            </a:pPr>
            <a:r>
              <a:rPr lang="cs-CZ" altLang="cs-CZ" sz="2200" dirty="0"/>
              <a:t>	</a:t>
            </a:r>
          </a:p>
        </p:txBody>
      </p:sp>
      <p:sp>
        <p:nvSpPr>
          <p:cNvPr id="14339" name="TextovéPole 3"/>
          <p:cNvSpPr txBox="1">
            <a:spLocks noChangeArrowheads="1"/>
          </p:cNvSpPr>
          <p:nvPr/>
        </p:nvSpPr>
        <p:spPr bwMode="auto">
          <a:xfrm>
            <a:off x="971550" y="4221163"/>
            <a:ext cx="349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r>
              <a:rPr lang="cs-CZ" altLang="cs-CZ"/>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xEl>
                                              <p:pRg st="3" end="3"/>
                                            </p:txEl>
                                          </p:spTgt>
                                        </p:tgtEl>
                                        <p:attrNameLst>
                                          <p:attrName>style.visibility</p:attrName>
                                        </p:attrNameLst>
                                      </p:cBhvr>
                                      <p:to>
                                        <p:strVal val="visible"/>
                                      </p:to>
                                    </p:set>
                                    <p:animEffect transition="in" filter="fade">
                                      <p:cBhvr>
                                        <p:cTn id="7" dur="500"/>
                                        <p:tgtEl>
                                          <p:spTgt spid="1433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8">
                                            <p:txEl>
                                              <p:pRg st="5" end="5"/>
                                            </p:txEl>
                                          </p:spTgt>
                                        </p:tgtEl>
                                        <p:attrNameLst>
                                          <p:attrName>style.visibility</p:attrName>
                                        </p:attrNameLst>
                                      </p:cBhvr>
                                      <p:to>
                                        <p:strVal val="visible"/>
                                      </p:to>
                                    </p:set>
                                    <p:animEffect transition="in" filter="fade">
                                      <p:cBhvr>
                                        <p:cTn id="12" dur="500"/>
                                        <p:tgtEl>
                                          <p:spTgt spid="1433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pPr eaLnBrk="1" hangingPunct="1"/>
            <a:r>
              <a:rPr lang="cs-CZ" altLang="cs-CZ"/>
              <a:t>Integration</a:t>
            </a:r>
          </a:p>
        </p:txBody>
      </p:sp>
      <p:sp>
        <p:nvSpPr>
          <p:cNvPr id="20483" name="Rectangle 3"/>
          <p:cNvSpPr>
            <a:spLocks noGrp="1"/>
          </p:cNvSpPr>
          <p:nvPr>
            <p:ph type="body" idx="1"/>
          </p:nvPr>
        </p:nvSpPr>
        <p:spPr>
          <a:xfrm>
            <a:off x="457200" y="1341438"/>
            <a:ext cx="8229600" cy="4784725"/>
          </a:xfrm>
        </p:spPr>
        <p:txBody>
          <a:bodyPr/>
          <a:lstStyle/>
          <a:p>
            <a:pPr eaLnBrk="1" hangingPunct="1">
              <a:lnSpc>
                <a:spcPct val="90000"/>
              </a:lnSpc>
              <a:buFont typeface="Wingdings 3" panose="05040102010807070707" pitchFamily="18" charset="2"/>
              <a:buNone/>
            </a:pPr>
            <a:endParaRPr lang="cs-CZ" altLang="cs-CZ" sz="2400" dirty="0"/>
          </a:p>
          <a:p>
            <a:pPr eaLnBrk="1" hangingPunct="1">
              <a:lnSpc>
                <a:spcPct val="90000"/>
              </a:lnSpc>
            </a:pPr>
            <a:r>
              <a:rPr lang="cs-CZ" altLang="cs-CZ" sz="2400" dirty="0" err="1"/>
              <a:t>Integration</a:t>
            </a:r>
            <a:r>
              <a:rPr lang="cs-CZ" altLang="cs-CZ" sz="2400" dirty="0"/>
              <a:t> in </a:t>
            </a:r>
            <a:r>
              <a:rPr lang="cs-CZ" altLang="cs-CZ" sz="2400" dirty="0" err="1"/>
              <a:t>both</a:t>
            </a:r>
            <a:r>
              <a:rPr lang="cs-CZ" altLang="cs-CZ" sz="2400" dirty="0"/>
              <a:t> </a:t>
            </a:r>
            <a:r>
              <a:rPr lang="cs-CZ" altLang="cs-CZ" sz="2400" dirty="0" err="1"/>
              <a:t>social</a:t>
            </a:r>
            <a:r>
              <a:rPr lang="cs-CZ" altLang="cs-CZ" sz="2400" dirty="0"/>
              <a:t> and </a:t>
            </a:r>
            <a:r>
              <a:rPr lang="cs-CZ" altLang="cs-CZ" sz="2400" dirty="0" err="1"/>
              <a:t>civic</a:t>
            </a:r>
            <a:r>
              <a:rPr lang="cs-CZ" altLang="cs-CZ" sz="2400" dirty="0"/>
              <a:t> </a:t>
            </a:r>
            <a:r>
              <a:rPr lang="cs-CZ" altLang="cs-CZ" sz="2400" dirty="0" err="1"/>
              <a:t>terms</a:t>
            </a:r>
            <a:r>
              <a:rPr lang="cs-CZ" altLang="cs-CZ" sz="2400" dirty="0"/>
              <a:t> </a:t>
            </a:r>
            <a:r>
              <a:rPr lang="cs-CZ" altLang="cs-CZ" sz="2400" dirty="0" err="1"/>
              <a:t>rests</a:t>
            </a:r>
            <a:r>
              <a:rPr lang="cs-CZ" altLang="cs-CZ" sz="2400" dirty="0"/>
              <a:t> on </a:t>
            </a:r>
            <a:r>
              <a:rPr lang="cs-CZ" altLang="cs-CZ" sz="2400" dirty="0" err="1"/>
              <a:t>the</a:t>
            </a:r>
            <a:r>
              <a:rPr lang="cs-CZ" altLang="cs-CZ" sz="2400" dirty="0"/>
              <a:t> </a:t>
            </a:r>
            <a:r>
              <a:rPr lang="cs-CZ" altLang="cs-CZ" sz="2400" dirty="0" err="1"/>
              <a:t>demand</a:t>
            </a:r>
            <a:r>
              <a:rPr lang="cs-CZ" altLang="cs-CZ" sz="2400" dirty="0"/>
              <a:t> </a:t>
            </a:r>
            <a:r>
              <a:rPr lang="cs-CZ" altLang="cs-CZ" sz="2400" dirty="0" err="1"/>
              <a:t>of</a:t>
            </a:r>
            <a:r>
              <a:rPr lang="cs-CZ" altLang="cs-CZ" sz="2400" dirty="0"/>
              <a:t> </a:t>
            </a:r>
            <a:r>
              <a:rPr lang="cs-CZ" altLang="cs-CZ" sz="2400" dirty="0" err="1"/>
              <a:t>equal</a:t>
            </a:r>
            <a:r>
              <a:rPr lang="cs-CZ" altLang="cs-CZ" sz="2400" dirty="0"/>
              <a:t> </a:t>
            </a:r>
            <a:r>
              <a:rPr lang="cs-CZ" altLang="cs-CZ" sz="2400" dirty="0" err="1"/>
              <a:t>opportunities</a:t>
            </a:r>
            <a:r>
              <a:rPr lang="cs-CZ" altLang="cs-CZ" sz="2400" dirty="0"/>
              <a:t> </a:t>
            </a:r>
            <a:r>
              <a:rPr lang="cs-CZ" altLang="cs-CZ" sz="2400" dirty="0" err="1"/>
              <a:t>for</a:t>
            </a:r>
            <a:r>
              <a:rPr lang="cs-CZ" altLang="cs-CZ" sz="2400" dirty="0"/>
              <a:t> </a:t>
            </a:r>
            <a:r>
              <a:rPr lang="cs-CZ" altLang="cs-CZ" sz="2400" dirty="0" err="1"/>
              <a:t>all</a:t>
            </a:r>
            <a:r>
              <a:rPr lang="cs-CZ" altLang="cs-CZ" sz="2400" dirty="0"/>
              <a:t>. In socio-</a:t>
            </a:r>
            <a:r>
              <a:rPr lang="cs-CZ" altLang="cs-CZ" sz="2400" dirty="0" err="1"/>
              <a:t>economic</a:t>
            </a:r>
            <a:r>
              <a:rPr lang="cs-CZ" altLang="cs-CZ" sz="2400" dirty="0"/>
              <a:t> </a:t>
            </a:r>
            <a:r>
              <a:rPr lang="cs-CZ" altLang="cs-CZ" sz="2400" dirty="0" err="1"/>
              <a:t>terms</a:t>
            </a:r>
            <a:r>
              <a:rPr lang="cs-CZ" altLang="cs-CZ" sz="2400" dirty="0"/>
              <a:t>, </a:t>
            </a:r>
            <a:r>
              <a:rPr lang="cs-CZ" altLang="cs-CZ" sz="2400" dirty="0" err="1"/>
              <a:t>migrants</a:t>
            </a:r>
            <a:r>
              <a:rPr lang="cs-CZ" altLang="cs-CZ" sz="2400" dirty="0"/>
              <a:t> </a:t>
            </a:r>
            <a:r>
              <a:rPr lang="cs-CZ" altLang="cs-CZ" sz="2400" dirty="0" err="1"/>
              <a:t>or</a:t>
            </a:r>
            <a:r>
              <a:rPr lang="cs-CZ" altLang="cs-CZ" sz="2400" dirty="0"/>
              <a:t> </a:t>
            </a:r>
            <a:r>
              <a:rPr lang="cs-CZ" altLang="cs-CZ" sz="2400" dirty="0" err="1"/>
              <a:t>ethnic</a:t>
            </a:r>
            <a:r>
              <a:rPr lang="cs-CZ" altLang="cs-CZ" sz="2400" dirty="0"/>
              <a:t> </a:t>
            </a:r>
            <a:r>
              <a:rPr lang="cs-CZ" altLang="cs-CZ" sz="2400" dirty="0" err="1"/>
              <a:t>groups</a:t>
            </a:r>
            <a:r>
              <a:rPr lang="cs-CZ" altLang="cs-CZ" sz="2400" dirty="0"/>
              <a:t> </a:t>
            </a:r>
            <a:r>
              <a:rPr lang="cs-CZ" altLang="cs-CZ" sz="2400" dirty="0" err="1"/>
              <a:t>must</a:t>
            </a:r>
            <a:r>
              <a:rPr lang="cs-CZ" altLang="cs-CZ" sz="2400" dirty="0"/>
              <a:t> </a:t>
            </a:r>
            <a:r>
              <a:rPr lang="cs-CZ" altLang="cs-CZ" sz="2400" dirty="0" err="1"/>
              <a:t>have</a:t>
            </a:r>
            <a:r>
              <a:rPr lang="cs-CZ" altLang="cs-CZ" sz="2400" dirty="0"/>
              <a:t> </a:t>
            </a:r>
            <a:r>
              <a:rPr lang="cs-CZ" altLang="cs-CZ" sz="2400" dirty="0" err="1"/>
              <a:t>equal</a:t>
            </a:r>
            <a:r>
              <a:rPr lang="cs-CZ" altLang="cs-CZ" sz="2400" dirty="0"/>
              <a:t> </a:t>
            </a:r>
            <a:r>
              <a:rPr lang="cs-CZ" altLang="cs-CZ" sz="2400" dirty="0" err="1"/>
              <a:t>opportunities</a:t>
            </a:r>
            <a:r>
              <a:rPr lang="cs-CZ" altLang="cs-CZ" sz="2400" dirty="0"/>
              <a:t> to lead just as </a:t>
            </a:r>
            <a:r>
              <a:rPr lang="cs-CZ" altLang="cs-CZ" sz="2400" dirty="0" err="1"/>
              <a:t>dignified</a:t>
            </a:r>
            <a:r>
              <a:rPr lang="cs-CZ" altLang="cs-CZ" sz="2400" dirty="0"/>
              <a:t>, independent and </a:t>
            </a:r>
            <a:r>
              <a:rPr lang="cs-CZ" altLang="cs-CZ" sz="2400" dirty="0" err="1"/>
              <a:t>active</a:t>
            </a:r>
            <a:r>
              <a:rPr lang="cs-CZ" altLang="cs-CZ" sz="2400" dirty="0"/>
              <a:t> </a:t>
            </a:r>
            <a:r>
              <a:rPr lang="cs-CZ" altLang="cs-CZ" sz="2400" dirty="0" err="1"/>
              <a:t>lives</a:t>
            </a:r>
            <a:r>
              <a:rPr lang="cs-CZ" altLang="cs-CZ" sz="2400" dirty="0"/>
              <a:t> as </a:t>
            </a:r>
            <a:r>
              <a:rPr lang="cs-CZ" altLang="cs-CZ" sz="2400" dirty="0" err="1"/>
              <a:t>the</a:t>
            </a:r>
            <a:r>
              <a:rPr lang="cs-CZ" altLang="cs-CZ" sz="2400" dirty="0"/>
              <a:t> rest </a:t>
            </a:r>
            <a:r>
              <a:rPr lang="cs-CZ" altLang="cs-CZ" sz="2400" dirty="0" err="1"/>
              <a:t>of</a:t>
            </a:r>
            <a:r>
              <a:rPr lang="cs-CZ" altLang="cs-CZ" sz="2400" dirty="0"/>
              <a:t> </a:t>
            </a:r>
            <a:r>
              <a:rPr lang="cs-CZ" altLang="cs-CZ" sz="2400" dirty="0" err="1"/>
              <a:t>the</a:t>
            </a:r>
            <a:r>
              <a:rPr lang="cs-CZ" altLang="cs-CZ" sz="2400" dirty="0"/>
              <a:t> </a:t>
            </a:r>
            <a:r>
              <a:rPr lang="cs-CZ" altLang="cs-CZ" sz="2400" dirty="0" err="1"/>
              <a:t>population</a:t>
            </a:r>
            <a:r>
              <a:rPr lang="cs-CZ" altLang="cs-CZ" sz="2400" dirty="0"/>
              <a:t>.</a:t>
            </a:r>
          </a:p>
          <a:p>
            <a:pPr eaLnBrk="1" hangingPunct="1">
              <a:lnSpc>
                <a:spcPct val="90000"/>
              </a:lnSpc>
            </a:pPr>
            <a:endParaRPr lang="cs-CZ" altLang="cs-CZ" sz="2400" dirty="0"/>
          </a:p>
          <a:p>
            <a:pPr eaLnBrk="1" hangingPunct="1">
              <a:lnSpc>
                <a:spcPct val="90000"/>
              </a:lnSpc>
            </a:pPr>
            <a:r>
              <a:rPr lang="cs-CZ" altLang="cs-CZ" sz="2400" u="sng" dirty="0" err="1"/>
              <a:t>Integration</a:t>
            </a:r>
            <a:r>
              <a:rPr lang="cs-CZ" altLang="cs-CZ" sz="2400" u="sng" dirty="0"/>
              <a:t> </a:t>
            </a:r>
            <a:r>
              <a:rPr lang="cs-CZ" altLang="cs-CZ" sz="2400" u="sng" dirty="0" err="1"/>
              <a:t>is</a:t>
            </a:r>
            <a:r>
              <a:rPr lang="cs-CZ" altLang="cs-CZ" sz="2400" u="sng" dirty="0"/>
              <a:t> </a:t>
            </a:r>
            <a:r>
              <a:rPr lang="cs-CZ" altLang="cs-CZ" sz="2400" u="sng" dirty="0" err="1"/>
              <a:t>successful</a:t>
            </a:r>
            <a:r>
              <a:rPr lang="cs-CZ" altLang="cs-CZ" sz="2400" dirty="0"/>
              <a:t> </a:t>
            </a:r>
            <a:r>
              <a:rPr lang="cs-CZ" altLang="cs-CZ" sz="2400" dirty="0" err="1"/>
              <a:t>when</a:t>
            </a:r>
            <a:r>
              <a:rPr lang="cs-CZ" altLang="cs-CZ" sz="2400" dirty="0"/>
              <a:t> </a:t>
            </a:r>
            <a:r>
              <a:rPr lang="cs-CZ" altLang="cs-CZ" sz="2400" dirty="0" err="1"/>
              <a:t>minorities</a:t>
            </a:r>
            <a:r>
              <a:rPr lang="cs-CZ" altLang="cs-CZ" sz="2400" dirty="0"/>
              <a:t> and </a:t>
            </a:r>
            <a:r>
              <a:rPr lang="cs-CZ" altLang="cs-CZ" sz="2400" dirty="0" err="1"/>
              <a:t>migrants</a:t>
            </a:r>
            <a:r>
              <a:rPr lang="cs-CZ" altLang="cs-CZ" sz="2400" dirty="0"/>
              <a:t> </a:t>
            </a:r>
            <a:r>
              <a:rPr lang="cs-CZ" altLang="cs-CZ" sz="2400" dirty="0" err="1"/>
              <a:t>become</a:t>
            </a:r>
            <a:r>
              <a:rPr lang="cs-CZ" altLang="cs-CZ" sz="2400" dirty="0"/>
              <a:t> part </a:t>
            </a:r>
            <a:r>
              <a:rPr lang="cs-CZ" altLang="cs-CZ" sz="2400" dirty="0" err="1"/>
              <a:t>of</a:t>
            </a:r>
            <a:r>
              <a:rPr lang="cs-CZ" altLang="cs-CZ" sz="2400" dirty="0"/>
              <a:t> </a:t>
            </a:r>
            <a:r>
              <a:rPr lang="cs-CZ" altLang="cs-CZ" sz="2400" dirty="0" err="1"/>
              <a:t>the</a:t>
            </a:r>
            <a:r>
              <a:rPr lang="cs-CZ" altLang="cs-CZ" sz="2400" dirty="0"/>
              <a:t> </a:t>
            </a:r>
            <a:r>
              <a:rPr lang="cs-CZ" altLang="cs-CZ" sz="2400" dirty="0" err="1"/>
              <a:t>core</a:t>
            </a:r>
            <a:r>
              <a:rPr lang="cs-CZ" altLang="cs-CZ" sz="2400" dirty="0"/>
              <a:t> in </a:t>
            </a:r>
            <a:r>
              <a:rPr lang="cs-CZ" altLang="cs-CZ" sz="2400" dirty="0" err="1"/>
              <a:t>all</a:t>
            </a:r>
            <a:r>
              <a:rPr lang="cs-CZ" altLang="cs-CZ" sz="2400" dirty="0"/>
              <a:t> </a:t>
            </a:r>
            <a:r>
              <a:rPr lang="cs-CZ" altLang="cs-CZ" sz="2400" dirty="0" err="1"/>
              <a:t>aspects</a:t>
            </a:r>
            <a:r>
              <a:rPr lang="cs-CZ" altLang="cs-CZ" sz="2400" dirty="0"/>
              <a:t> </a:t>
            </a:r>
            <a:r>
              <a:rPr lang="cs-CZ" altLang="cs-CZ" sz="2400" dirty="0" err="1"/>
              <a:t>of</a:t>
            </a:r>
            <a:r>
              <a:rPr lang="cs-CZ" altLang="cs-CZ" sz="2400" dirty="0"/>
              <a:t> </a:t>
            </a:r>
            <a:r>
              <a:rPr lang="cs-CZ" altLang="cs-CZ" sz="2400" dirty="0" err="1"/>
              <a:t>life</a:t>
            </a:r>
            <a:r>
              <a:rPr lang="cs-CZ" altLang="cs-CZ" sz="2400" dirty="0"/>
              <a:t>: </a:t>
            </a:r>
            <a:r>
              <a:rPr lang="cs-CZ" altLang="cs-CZ" sz="2400" dirty="0" err="1"/>
              <a:t>social</a:t>
            </a:r>
            <a:r>
              <a:rPr lang="cs-CZ" altLang="cs-CZ" sz="2400" dirty="0"/>
              <a:t>,  </a:t>
            </a:r>
            <a:r>
              <a:rPr lang="cs-CZ" altLang="cs-CZ" sz="2400" dirty="0" err="1"/>
              <a:t>economic</a:t>
            </a:r>
            <a:r>
              <a:rPr lang="cs-CZ" altLang="cs-CZ" sz="2400" dirty="0"/>
              <a:t>, </a:t>
            </a:r>
            <a:r>
              <a:rPr lang="cs-CZ" altLang="cs-CZ" sz="2400" dirty="0" err="1"/>
              <a:t>political</a:t>
            </a:r>
            <a:r>
              <a:rPr lang="cs-CZ" altLang="cs-CZ" sz="2400" dirty="0"/>
              <a:t>, </a:t>
            </a:r>
            <a:r>
              <a:rPr lang="cs-CZ" altLang="cs-CZ" sz="2400" dirty="0" err="1"/>
              <a:t>cultural</a:t>
            </a:r>
            <a:r>
              <a:rPr lang="cs-CZ" altLang="cs-CZ" sz="2400" dirty="0"/>
              <a:t>, and </a:t>
            </a:r>
            <a:r>
              <a:rPr lang="cs-CZ" altLang="cs-CZ" sz="2400" dirty="0" err="1"/>
              <a:t>symbolic</a:t>
            </a:r>
            <a:r>
              <a:rPr lang="cs-CZ" altLang="cs-CZ" sz="2400" dirty="0"/>
              <a:t> </a:t>
            </a:r>
            <a:r>
              <a:rPr lang="cs-CZ" altLang="cs-CZ" sz="2400" dirty="0" err="1"/>
              <a:t>ones</a:t>
            </a:r>
            <a:r>
              <a:rPr lang="cs-CZ" altLang="cs-CZ" sz="2400" dirty="0"/>
              <a:t>. </a:t>
            </a:r>
            <a:r>
              <a:rPr lang="cs-CZ" altLang="cs-CZ" sz="2400" dirty="0" err="1"/>
              <a:t>Integration</a:t>
            </a:r>
            <a:r>
              <a:rPr lang="cs-CZ" altLang="cs-CZ" sz="2400" dirty="0"/>
              <a:t> </a:t>
            </a:r>
            <a:r>
              <a:rPr lang="cs-CZ" altLang="cs-CZ" sz="2400" u="sng" dirty="0" err="1"/>
              <a:t>is</a:t>
            </a:r>
            <a:r>
              <a:rPr lang="cs-CZ" altLang="cs-CZ" sz="2400" u="sng" dirty="0"/>
              <a:t> not </a:t>
            </a:r>
            <a:r>
              <a:rPr lang="cs-CZ" altLang="cs-CZ" sz="2400" u="sng" dirty="0" err="1"/>
              <a:t>successful</a:t>
            </a:r>
            <a:r>
              <a:rPr lang="cs-CZ" altLang="cs-CZ" sz="2400" dirty="0"/>
              <a:t> </a:t>
            </a:r>
            <a:r>
              <a:rPr lang="cs-CZ" altLang="cs-CZ" sz="2400" dirty="0" err="1"/>
              <a:t>when</a:t>
            </a:r>
            <a:r>
              <a:rPr lang="cs-CZ" altLang="cs-CZ" sz="2400" dirty="0"/>
              <a:t> </a:t>
            </a:r>
            <a:r>
              <a:rPr lang="cs-CZ" altLang="cs-CZ" sz="2400" dirty="0" err="1"/>
              <a:t>minorities</a:t>
            </a:r>
            <a:r>
              <a:rPr lang="cs-CZ" altLang="cs-CZ" sz="2400" dirty="0"/>
              <a:t>/</a:t>
            </a:r>
            <a:r>
              <a:rPr lang="cs-CZ" altLang="cs-CZ" sz="2400" dirty="0" err="1"/>
              <a:t>migrants</a:t>
            </a:r>
            <a:r>
              <a:rPr lang="cs-CZ" altLang="cs-CZ" sz="2400" dirty="0"/>
              <a:t> </a:t>
            </a:r>
            <a:r>
              <a:rPr lang="cs-CZ" altLang="cs-CZ" sz="2400" dirty="0" err="1"/>
              <a:t>have</a:t>
            </a:r>
            <a:r>
              <a:rPr lang="cs-CZ" altLang="cs-CZ" sz="2400" dirty="0"/>
              <a:t> </a:t>
            </a:r>
            <a:r>
              <a:rPr lang="cs-CZ" altLang="cs-CZ" sz="2400" dirty="0" err="1"/>
              <a:t>problems</a:t>
            </a:r>
            <a:r>
              <a:rPr lang="cs-CZ" altLang="cs-CZ" sz="2400" dirty="0"/>
              <a:t> </a:t>
            </a:r>
            <a:r>
              <a:rPr lang="cs-CZ" altLang="cs-CZ" sz="2400" dirty="0" err="1"/>
              <a:t>penetrating</a:t>
            </a:r>
            <a:r>
              <a:rPr lang="cs-CZ" altLang="cs-CZ" sz="2400" dirty="0"/>
              <a:t> </a:t>
            </a:r>
            <a:r>
              <a:rPr lang="cs-CZ" altLang="cs-CZ" sz="2400" dirty="0" err="1"/>
              <a:t>the</a:t>
            </a:r>
            <a:r>
              <a:rPr lang="cs-CZ" altLang="cs-CZ" sz="2400" dirty="0"/>
              <a:t> </a:t>
            </a:r>
            <a:r>
              <a:rPr lang="cs-CZ" altLang="cs-CZ" sz="2400" dirty="0" err="1"/>
              <a:t>core</a:t>
            </a:r>
            <a:r>
              <a:rPr lang="cs-CZ" altLang="cs-CZ" sz="2400" dirty="0"/>
              <a:t> </a:t>
            </a:r>
            <a:r>
              <a:rPr lang="cs-CZ" altLang="cs-CZ" sz="2400" dirty="0" err="1"/>
              <a:t>of</a:t>
            </a:r>
            <a:r>
              <a:rPr lang="cs-CZ" altLang="cs-CZ" sz="2400" dirty="0"/>
              <a:t> society. </a:t>
            </a:r>
          </a:p>
          <a:p>
            <a:pPr eaLnBrk="1" hangingPunct="1">
              <a:lnSpc>
                <a:spcPct val="90000"/>
              </a:lnSpc>
            </a:pPr>
            <a:endParaRPr lang="cs-CZ" altLang="cs-CZ" sz="2400" dirty="0"/>
          </a:p>
          <a:p>
            <a:pPr eaLnBrk="1" hangingPunct="1">
              <a:lnSpc>
                <a:spcPct val="90000"/>
              </a:lnSpc>
            </a:pPr>
            <a:endParaRPr lang="cs-CZ" altLang="cs-CZ"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219200"/>
            <a:ext cx="8229600" cy="4937125"/>
          </a:xfrm>
        </p:spPr>
        <p:txBody>
          <a:bodyPr/>
          <a:lstStyle/>
          <a:p>
            <a:pPr eaLnBrk="1" hangingPunct="1">
              <a:defRPr/>
            </a:pPr>
            <a:endParaRPr lang="cs-CZ" dirty="0"/>
          </a:p>
          <a:p>
            <a:pPr eaLnBrk="1" hangingPunct="1">
              <a:defRPr/>
            </a:pPr>
            <a:endParaRPr lang="cs-CZ" dirty="0"/>
          </a:p>
          <a:p>
            <a:pPr marL="109537" indent="0" algn="ctr" eaLnBrk="1" hangingPunct="1">
              <a:buFont typeface="Wingdings 3" panose="05040102010807070707" pitchFamily="18" charset="2"/>
              <a:buNone/>
              <a:defRPr/>
            </a:pPr>
            <a:endParaRPr lang="cs-CZ" dirty="0"/>
          </a:p>
          <a:p>
            <a:pPr marL="109537" indent="0" algn="ctr" eaLnBrk="1" hangingPunct="1">
              <a:buFont typeface="Wingdings 3" panose="05040102010807070707" pitchFamily="18" charset="2"/>
              <a:buNone/>
              <a:defRPr/>
            </a:pPr>
            <a:r>
              <a:rPr lang="en-US" dirty="0"/>
              <a:t>What </a:t>
            </a:r>
            <a:r>
              <a:rPr lang="cs-CZ" dirty="0"/>
              <a:t>are </a:t>
            </a:r>
            <a:r>
              <a:rPr lang="cs-CZ" dirty="0" err="1"/>
              <a:t>the</a:t>
            </a:r>
            <a:r>
              <a:rPr lang="cs-CZ" dirty="0"/>
              <a:t> </a:t>
            </a:r>
            <a:r>
              <a:rPr lang="cs-CZ" dirty="0" err="1"/>
              <a:t>main</a:t>
            </a:r>
            <a:r>
              <a:rPr lang="cs-CZ" dirty="0"/>
              <a:t> </a:t>
            </a:r>
            <a:r>
              <a:rPr lang="cs-CZ" dirty="0" err="1"/>
              <a:t>areas</a:t>
            </a:r>
            <a:r>
              <a:rPr lang="cs-CZ" dirty="0"/>
              <a:t> </a:t>
            </a:r>
            <a:r>
              <a:rPr lang="cs-CZ" dirty="0" err="1"/>
              <a:t>of</a:t>
            </a:r>
            <a:r>
              <a:rPr lang="cs-CZ" dirty="0"/>
              <a:t> </a:t>
            </a:r>
            <a:r>
              <a:rPr lang="cs-CZ" dirty="0" err="1"/>
              <a:t>socio</a:t>
            </a:r>
            <a:r>
              <a:rPr lang="cs-CZ" dirty="0"/>
              <a:t>-</a:t>
            </a:r>
            <a:r>
              <a:rPr lang="cs-CZ" dirty="0" err="1"/>
              <a:t>economic</a:t>
            </a:r>
            <a:r>
              <a:rPr lang="cs-CZ" dirty="0"/>
              <a:t> </a:t>
            </a:r>
            <a:r>
              <a:rPr lang="cs-CZ" dirty="0" err="1"/>
              <a:t>integration</a:t>
            </a:r>
            <a:r>
              <a:rPr lang="en-US" dirty="0"/>
              <a:t>?</a:t>
            </a:r>
          </a:p>
          <a:p>
            <a:pPr eaLnBrk="1" hangingPunct="1">
              <a:defRPr/>
            </a:pPr>
            <a:endParaRPr lang="cs-CZ" dirty="0"/>
          </a:p>
          <a:p>
            <a:pPr marL="109537" indent="0" eaLnBrk="1" hangingPunct="1">
              <a:buFont typeface="Wingdings 3" panose="05040102010807070707" pitchFamily="18" charset="2"/>
              <a:buNone/>
              <a:defRPr/>
            </a:pPr>
            <a:endParaRPr lang="cs-CZ" dirty="0"/>
          </a:p>
          <a:p>
            <a:pPr marL="109537" indent="0" eaLnBrk="1" hangingPunct="1">
              <a:buFont typeface="Wingdings 3" panose="05040102010807070707" pitchFamily="18" charset="2"/>
              <a:buNone/>
              <a:defRPr/>
            </a:pPr>
            <a:endParaRPr lang="en-US" dirty="0"/>
          </a:p>
        </p:txBody>
      </p:sp>
      <p:sp>
        <p:nvSpPr>
          <p:cNvPr id="22531" name="Nadpis 2"/>
          <p:cNvSpPr>
            <a:spLocks noGrp="1"/>
          </p:cNvSpPr>
          <p:nvPr>
            <p:ph type="title"/>
          </p:nvPr>
        </p:nvSpPr>
        <p:spPr/>
        <p:txBody>
          <a:bodyPr/>
          <a:lstStyle/>
          <a:p>
            <a:pPr eaLnBrk="1" hangingPunct="1"/>
            <a:r>
              <a:rPr lang="cs-CZ" altLang="cs-CZ"/>
              <a:t>Question</a:t>
            </a:r>
            <a:endParaRPr lang="en-US" altLang="cs-CZ"/>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D6F266-1384-4DCF-9B4B-B8C62FC9B758}"/>
              </a:ext>
            </a:extLst>
          </p:cNvPr>
          <p:cNvSpPr>
            <a:spLocks noGrp="1"/>
          </p:cNvSpPr>
          <p:nvPr>
            <p:ph type="title"/>
          </p:nvPr>
        </p:nvSpPr>
        <p:spPr>
          <a:xfrm>
            <a:off x="457200" y="152400"/>
            <a:ext cx="8229600" cy="990600"/>
          </a:xfrm>
        </p:spPr>
        <p:txBody>
          <a:bodyPr wrap="square" anchor="b">
            <a:normAutofit/>
          </a:bodyPr>
          <a:lstStyle/>
          <a:p>
            <a:pPr algn="ctr"/>
            <a:r>
              <a:rPr lang="cs-CZ" dirty="0" err="1"/>
              <a:t>Assimilation</a:t>
            </a:r>
            <a:r>
              <a:rPr lang="cs-CZ" dirty="0"/>
              <a:t>, </a:t>
            </a:r>
            <a:r>
              <a:rPr lang="cs-CZ" dirty="0" err="1"/>
              <a:t>Integration</a:t>
            </a:r>
            <a:r>
              <a:rPr lang="cs-CZ" dirty="0"/>
              <a:t>, </a:t>
            </a:r>
            <a:r>
              <a:rPr lang="cs-CZ" dirty="0" err="1"/>
              <a:t>Inclusion</a:t>
            </a:r>
            <a:endParaRPr lang="cs-CZ" dirty="0"/>
          </a:p>
        </p:txBody>
      </p:sp>
      <p:pic>
        <p:nvPicPr>
          <p:cNvPr id="6" name="Zástupný obsah 5" descr="Obsah obrázku text, snímek obrazovky, Písmo, číslo&#10;&#10;Popis byl vytvořen automaticky">
            <a:extLst>
              <a:ext uri="{FF2B5EF4-FFF2-40B4-BE49-F238E27FC236}">
                <a16:creationId xmlns:a16="http://schemas.microsoft.com/office/drawing/2014/main" id="{9E4EB36F-F36B-4E52-A263-354E17E6E530}"/>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1620393"/>
            <a:ext cx="8229600" cy="4135373"/>
          </a:xfrm>
          <a:noFill/>
        </p:spPr>
      </p:pic>
      <p:sp>
        <p:nvSpPr>
          <p:cNvPr id="9" name="TextovéPole 8">
            <a:extLst>
              <a:ext uri="{FF2B5EF4-FFF2-40B4-BE49-F238E27FC236}">
                <a16:creationId xmlns:a16="http://schemas.microsoft.com/office/drawing/2014/main" id="{CB1AF069-C57A-4713-A995-4A15675510C5}"/>
              </a:ext>
            </a:extLst>
          </p:cNvPr>
          <p:cNvSpPr txBox="1"/>
          <p:nvPr/>
        </p:nvSpPr>
        <p:spPr>
          <a:xfrm>
            <a:off x="3352948" y="5805264"/>
            <a:ext cx="5349541" cy="523220"/>
          </a:xfrm>
          <a:prstGeom prst="rect">
            <a:avLst/>
          </a:prstGeom>
          <a:noFill/>
        </p:spPr>
        <p:txBody>
          <a:bodyPr wrap="none" rtlCol="0">
            <a:spAutoFit/>
          </a:bodyPr>
          <a:lstStyle/>
          <a:p>
            <a:pPr algn="r"/>
            <a:r>
              <a:rPr lang="cs-CZ" sz="1400" dirty="0">
                <a:latin typeface="Arial" panose="020B0604020202020204" pitchFamily="34" charset="0"/>
                <a:cs typeface="Arial" panose="020B0604020202020204" pitchFamily="34" charset="0"/>
              </a:rPr>
              <a:t>UNESCO (2019). </a:t>
            </a:r>
            <a:r>
              <a:rPr lang="cs-CZ" sz="1400" i="1" dirty="0" err="1">
                <a:latin typeface="Arial" panose="020B0604020202020204" pitchFamily="34" charset="0"/>
                <a:cs typeface="Arial" panose="020B0604020202020204" pitchFamily="34" charset="0"/>
              </a:rPr>
              <a:t>Migration</a:t>
            </a:r>
            <a:r>
              <a:rPr lang="cs-CZ" sz="1400" i="1" dirty="0">
                <a:latin typeface="Arial" panose="020B0604020202020204" pitchFamily="34" charset="0"/>
                <a:cs typeface="Arial" panose="020B0604020202020204" pitchFamily="34" charset="0"/>
              </a:rPr>
              <a:t>, </a:t>
            </a:r>
            <a:r>
              <a:rPr lang="cs-CZ" sz="1400" i="1" dirty="0" err="1">
                <a:latin typeface="Arial" panose="020B0604020202020204" pitchFamily="34" charset="0"/>
                <a:cs typeface="Arial" panose="020B0604020202020204" pitchFamily="34" charset="0"/>
              </a:rPr>
              <a:t>displacement</a:t>
            </a:r>
            <a:r>
              <a:rPr lang="cs-CZ" sz="1400" i="1" dirty="0">
                <a:latin typeface="Arial" panose="020B0604020202020204" pitchFamily="34" charset="0"/>
                <a:cs typeface="Arial" panose="020B0604020202020204" pitchFamily="34" charset="0"/>
              </a:rPr>
              <a:t> and </a:t>
            </a:r>
            <a:r>
              <a:rPr lang="cs-CZ" sz="1400" i="1" dirty="0" err="1">
                <a:latin typeface="Arial" panose="020B0604020202020204" pitchFamily="34" charset="0"/>
                <a:cs typeface="Arial" panose="020B0604020202020204" pitchFamily="34" charset="0"/>
              </a:rPr>
              <a:t>education</a:t>
            </a:r>
            <a:r>
              <a:rPr lang="cs-CZ" sz="1400" dirty="0">
                <a:latin typeface="Arial" panose="020B0604020202020204" pitchFamily="34" charset="0"/>
                <a:cs typeface="Arial" panose="020B0604020202020204" pitchFamily="34" charset="0"/>
              </a:rPr>
              <a:t>. </a:t>
            </a:r>
            <a:r>
              <a:rPr lang="cs-CZ" sz="1400" dirty="0" err="1">
                <a:latin typeface="Arial" panose="020B0604020202020204" pitchFamily="34" charset="0"/>
                <a:cs typeface="Arial" panose="020B0604020202020204" pitchFamily="34" charset="0"/>
              </a:rPr>
              <a:t>Global</a:t>
            </a:r>
            <a:r>
              <a:rPr lang="cs-CZ" sz="1400" dirty="0">
                <a:latin typeface="Arial" panose="020B0604020202020204" pitchFamily="34" charset="0"/>
                <a:cs typeface="Arial" panose="020B0604020202020204" pitchFamily="34" charset="0"/>
              </a:rPr>
              <a:t> </a:t>
            </a:r>
            <a:br>
              <a:rPr lang="cs-CZ" sz="1400" dirty="0">
                <a:latin typeface="Arial" panose="020B0604020202020204" pitchFamily="34" charset="0"/>
                <a:cs typeface="Arial" panose="020B0604020202020204" pitchFamily="34" charset="0"/>
              </a:rPr>
            </a:br>
            <a:r>
              <a:rPr lang="cs-CZ" sz="1400" dirty="0" err="1">
                <a:latin typeface="Arial" panose="020B0604020202020204" pitchFamily="34" charset="0"/>
                <a:cs typeface="Arial" panose="020B0604020202020204" pitchFamily="34" charset="0"/>
              </a:rPr>
              <a:t>Education</a:t>
            </a:r>
            <a:r>
              <a:rPr lang="cs-CZ" sz="1400" dirty="0">
                <a:latin typeface="Arial" panose="020B0604020202020204" pitchFamily="34" charset="0"/>
                <a:cs typeface="Arial" panose="020B0604020202020204" pitchFamily="34" charset="0"/>
              </a:rPr>
              <a:t> Monitoring Report, p. 84. </a:t>
            </a:r>
          </a:p>
        </p:txBody>
      </p:sp>
    </p:spTree>
    <p:extLst>
      <p:ext uri="{BB962C8B-B14F-4D97-AF65-F5344CB8AC3E}">
        <p14:creationId xmlns:p14="http://schemas.microsoft.com/office/powerpoint/2010/main" val="2830141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p:cNvSpPr>
            <a:spLocks noGrp="1"/>
          </p:cNvSpPr>
          <p:nvPr>
            <p:ph type="title"/>
          </p:nvPr>
        </p:nvSpPr>
        <p:spPr/>
        <p:txBody>
          <a:bodyPr/>
          <a:lstStyle/>
          <a:p>
            <a:r>
              <a:rPr lang="cs-CZ" altLang="cs-CZ" dirty="0" err="1"/>
              <a:t>Empirical</a:t>
            </a:r>
            <a:r>
              <a:rPr lang="cs-CZ" altLang="cs-CZ" dirty="0"/>
              <a:t> evidence</a:t>
            </a:r>
          </a:p>
        </p:txBody>
      </p:sp>
      <p:sp>
        <p:nvSpPr>
          <p:cNvPr id="25603" name="Zástupný symbol pro obsah 2"/>
          <p:cNvSpPr>
            <a:spLocks noGrp="1"/>
          </p:cNvSpPr>
          <p:nvPr>
            <p:ph sz="quarter" idx="1"/>
          </p:nvPr>
        </p:nvSpPr>
        <p:spPr>
          <a:xfrm>
            <a:off x="457200" y="1219200"/>
            <a:ext cx="8229600" cy="4937125"/>
          </a:xfrm>
        </p:spPr>
        <p:txBody>
          <a:bodyPr/>
          <a:lstStyle/>
          <a:p>
            <a:endParaRPr lang="cs-CZ" altLang="cs-CZ" sz="2800" dirty="0">
              <a:latin typeface="Arial" panose="020B0604020202020204" pitchFamily="34" charset="0"/>
            </a:endParaRPr>
          </a:p>
          <a:p>
            <a:r>
              <a:rPr lang="cs-CZ" altLang="cs-CZ" sz="2800" dirty="0">
                <a:latin typeface="Arial" panose="020B0604020202020204" pitchFamily="34" charset="0"/>
              </a:rPr>
              <a:t>R</a:t>
            </a:r>
            <a:r>
              <a:rPr lang="en-US" altLang="cs-CZ" sz="2800" dirty="0" err="1">
                <a:latin typeface="Arial" panose="020B0604020202020204" pitchFamily="34" charset="0"/>
              </a:rPr>
              <a:t>esearch</a:t>
            </a:r>
            <a:r>
              <a:rPr lang="en-US" altLang="cs-CZ" sz="2800" dirty="0">
                <a:latin typeface="Arial" panose="020B0604020202020204" pitchFamily="34" charset="0"/>
              </a:rPr>
              <a:t> on ethnic minorities in Europe agrees on the</a:t>
            </a:r>
            <a:r>
              <a:rPr lang="cs-CZ" altLang="cs-CZ" sz="2800" dirty="0">
                <a:latin typeface="Arial" panose="020B0604020202020204" pitchFamily="34" charset="0"/>
              </a:rPr>
              <a:t> </a:t>
            </a:r>
            <a:r>
              <a:rPr lang="en-US" altLang="cs-CZ" sz="2800" dirty="0">
                <a:latin typeface="Arial" panose="020B0604020202020204" pitchFamily="34" charset="0"/>
              </a:rPr>
              <a:t>existence of </a:t>
            </a:r>
            <a:r>
              <a:rPr lang="en-US" altLang="cs-CZ" sz="2800" dirty="0" err="1">
                <a:latin typeface="Arial" panose="020B0604020202020204" pitchFamily="34" charset="0"/>
              </a:rPr>
              <a:t>labour</a:t>
            </a:r>
            <a:r>
              <a:rPr lang="en-US" altLang="cs-CZ" sz="2800" dirty="0">
                <a:latin typeface="Arial" panose="020B0604020202020204" pitchFamily="34" charset="0"/>
              </a:rPr>
              <a:t> market disadvantages for ethnic minorities. </a:t>
            </a:r>
            <a:endParaRPr lang="cs-CZ" altLang="cs-CZ" sz="2800" dirty="0">
              <a:latin typeface="Arial" panose="020B0604020202020204" pitchFamily="34" charset="0"/>
            </a:endParaRPr>
          </a:p>
          <a:p>
            <a:r>
              <a:rPr lang="en-US" altLang="cs-CZ" sz="2800" dirty="0">
                <a:latin typeface="Arial" panose="020B0604020202020204" pitchFamily="34" charset="0"/>
              </a:rPr>
              <a:t>Ethnic minorities typically</a:t>
            </a:r>
            <a:r>
              <a:rPr lang="cs-CZ" altLang="cs-CZ" sz="2800" dirty="0">
                <a:latin typeface="Arial" panose="020B0604020202020204" pitchFamily="34" charset="0"/>
              </a:rPr>
              <a:t> </a:t>
            </a:r>
            <a:r>
              <a:rPr lang="en-US" altLang="cs-CZ" sz="2800" dirty="0">
                <a:latin typeface="Arial" panose="020B0604020202020204" pitchFamily="34" charset="0"/>
              </a:rPr>
              <a:t>have significantly</a:t>
            </a:r>
            <a:r>
              <a:rPr lang="cs-CZ" altLang="cs-CZ" sz="2800" dirty="0">
                <a:latin typeface="Arial" panose="020B0604020202020204" pitchFamily="34" charset="0"/>
              </a:rPr>
              <a:t>:</a:t>
            </a:r>
            <a:r>
              <a:rPr lang="en-US" altLang="cs-CZ" sz="2800" dirty="0">
                <a:latin typeface="Arial" panose="020B0604020202020204" pitchFamily="34" charset="0"/>
              </a:rPr>
              <a:t> </a:t>
            </a:r>
            <a:endParaRPr lang="cs-CZ" altLang="cs-CZ" sz="2800" dirty="0">
              <a:latin typeface="Arial" panose="020B0604020202020204" pitchFamily="34" charset="0"/>
            </a:endParaRPr>
          </a:p>
          <a:p>
            <a:pPr>
              <a:buFont typeface="Wingdings 3" panose="05040102010807070707" pitchFamily="18" charset="2"/>
              <a:buNone/>
            </a:pPr>
            <a:r>
              <a:rPr lang="cs-CZ" altLang="cs-CZ" sz="2800" dirty="0">
                <a:latin typeface="Arial" panose="020B0604020202020204" pitchFamily="34" charset="0"/>
              </a:rPr>
              <a:t>		- </a:t>
            </a:r>
            <a:r>
              <a:rPr lang="en-US" altLang="cs-CZ" dirty="0">
                <a:latin typeface="Arial" panose="020B0604020202020204" pitchFamily="34" charset="0"/>
              </a:rPr>
              <a:t>higher unemployment rates,</a:t>
            </a:r>
            <a:endParaRPr lang="cs-CZ" altLang="cs-CZ" dirty="0">
              <a:latin typeface="Arial" panose="020B0604020202020204" pitchFamily="34" charset="0"/>
            </a:endParaRPr>
          </a:p>
          <a:p>
            <a:pPr>
              <a:buFont typeface="Wingdings 3" panose="05040102010807070707" pitchFamily="18" charset="2"/>
              <a:buNone/>
            </a:pPr>
            <a:r>
              <a:rPr lang="cs-CZ" altLang="cs-CZ" dirty="0">
                <a:latin typeface="Arial" panose="020B0604020202020204" pitchFamily="34" charset="0"/>
              </a:rPr>
              <a:t>		- </a:t>
            </a:r>
            <a:r>
              <a:rPr lang="en-US" altLang="cs-CZ" dirty="0">
                <a:latin typeface="Arial" panose="020B0604020202020204" pitchFamily="34" charset="0"/>
              </a:rPr>
              <a:t>lower </a:t>
            </a:r>
            <a:r>
              <a:rPr lang="en-US" altLang="cs-CZ" dirty="0" err="1">
                <a:latin typeface="Arial" panose="020B0604020202020204" pitchFamily="34" charset="0"/>
              </a:rPr>
              <a:t>labour</a:t>
            </a:r>
            <a:r>
              <a:rPr lang="en-US" altLang="cs-CZ" dirty="0">
                <a:latin typeface="Arial" panose="020B0604020202020204" pitchFamily="34" charset="0"/>
              </a:rPr>
              <a:t> income, and </a:t>
            </a:r>
            <a:endParaRPr lang="cs-CZ" altLang="cs-CZ" dirty="0">
              <a:latin typeface="Arial" panose="020B0604020202020204" pitchFamily="34" charset="0"/>
            </a:endParaRPr>
          </a:p>
          <a:p>
            <a:pPr>
              <a:buFont typeface="Wingdings 3" panose="05040102010807070707" pitchFamily="18" charset="2"/>
              <a:buNone/>
            </a:pPr>
            <a:r>
              <a:rPr lang="cs-CZ" altLang="cs-CZ" dirty="0">
                <a:latin typeface="Arial" panose="020B0604020202020204" pitchFamily="34" charset="0"/>
              </a:rPr>
              <a:t>		- </a:t>
            </a:r>
            <a:r>
              <a:rPr lang="en-US" altLang="cs-CZ" dirty="0">
                <a:latin typeface="Arial" panose="020B0604020202020204" pitchFamily="34" charset="0"/>
              </a:rPr>
              <a:t>they are less likely</a:t>
            </a:r>
            <a:r>
              <a:rPr lang="cs-CZ" altLang="cs-CZ" dirty="0">
                <a:latin typeface="Arial" panose="020B0604020202020204" pitchFamily="34" charset="0"/>
              </a:rPr>
              <a:t> </a:t>
            </a:r>
            <a:r>
              <a:rPr lang="en-US" altLang="cs-CZ" dirty="0">
                <a:latin typeface="Arial" panose="020B0604020202020204" pitchFamily="34" charset="0"/>
              </a:rPr>
              <a:t>to find and keep their jobs </a:t>
            </a:r>
            <a:r>
              <a:rPr lang="cs-CZ" altLang="cs-CZ" dirty="0">
                <a:latin typeface="Arial" panose="020B0604020202020204" pitchFamily="34" charset="0"/>
              </a:rPr>
              <a:t>		</a:t>
            </a:r>
            <a:r>
              <a:rPr lang="en-US" altLang="cs-CZ" dirty="0">
                <a:latin typeface="Arial" panose="020B0604020202020204" pitchFamily="34" charset="0"/>
              </a:rPr>
              <a:t>than the majority</a:t>
            </a:r>
            <a:r>
              <a:rPr lang="cs-CZ" altLang="cs-CZ" dirty="0">
                <a:latin typeface="Arial" panose="020B0604020202020204" pitchFamily="34" charset="0"/>
              </a:rPr>
              <a:t> (</a:t>
            </a:r>
            <a:r>
              <a:rPr lang="cs-CZ" altLang="cs-CZ" dirty="0" err="1">
                <a:latin typeface="Arial" panose="020B0604020202020204" pitchFamily="34" charset="0"/>
              </a:rPr>
              <a:t>general</a:t>
            </a:r>
            <a:r>
              <a:rPr lang="cs-CZ" altLang="cs-CZ" dirty="0">
                <a:latin typeface="Arial" panose="020B0604020202020204" pitchFamily="34" charset="0"/>
              </a:rPr>
              <a:t>)</a:t>
            </a:r>
            <a:r>
              <a:rPr lang="en-US" altLang="cs-CZ" dirty="0">
                <a:latin typeface="Arial" panose="020B0604020202020204" pitchFamily="34" charset="0"/>
              </a:rPr>
              <a:t> population</a:t>
            </a:r>
            <a:endParaRPr lang="en-US" altLang="cs-CZ" dirty="0"/>
          </a:p>
          <a:p>
            <a:endParaRPr lang="cs-CZ" alt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fade">
                                      <p:cBhvr>
                                        <p:cTn id="7" dur="500"/>
                                        <p:tgtEl>
                                          <p:spTgt spid="2560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603">
                                            <p:txEl>
                                              <p:pRg st="2" end="2"/>
                                            </p:txEl>
                                          </p:spTgt>
                                        </p:tgtEl>
                                        <p:attrNameLst>
                                          <p:attrName>style.visibility</p:attrName>
                                        </p:attrNameLst>
                                      </p:cBhvr>
                                      <p:to>
                                        <p:strVal val="visible"/>
                                      </p:to>
                                    </p:set>
                                    <p:animEffect transition="in" filter="fade">
                                      <p:cBhvr>
                                        <p:cTn id="10" dur="500"/>
                                        <p:tgtEl>
                                          <p:spTgt spid="2560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5603">
                                            <p:txEl>
                                              <p:pRg st="3" end="3"/>
                                            </p:txEl>
                                          </p:spTgt>
                                        </p:tgtEl>
                                        <p:attrNameLst>
                                          <p:attrName>style.visibility</p:attrName>
                                        </p:attrNameLst>
                                      </p:cBhvr>
                                      <p:to>
                                        <p:strVal val="visible"/>
                                      </p:to>
                                    </p:set>
                                    <p:animEffect transition="in" filter="fade">
                                      <p:cBhvr>
                                        <p:cTn id="13" dur="500"/>
                                        <p:tgtEl>
                                          <p:spTgt spid="2560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5603">
                                            <p:txEl>
                                              <p:pRg st="4" end="4"/>
                                            </p:txEl>
                                          </p:spTgt>
                                        </p:tgtEl>
                                        <p:attrNameLst>
                                          <p:attrName>style.visibility</p:attrName>
                                        </p:attrNameLst>
                                      </p:cBhvr>
                                      <p:to>
                                        <p:strVal val="visible"/>
                                      </p:to>
                                    </p:set>
                                    <p:animEffect transition="in" filter="fade">
                                      <p:cBhvr>
                                        <p:cTn id="16" dur="500"/>
                                        <p:tgtEl>
                                          <p:spTgt spid="2560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5603">
                                            <p:txEl>
                                              <p:pRg st="5" end="5"/>
                                            </p:txEl>
                                          </p:spTgt>
                                        </p:tgtEl>
                                        <p:attrNameLst>
                                          <p:attrName>style.visibility</p:attrName>
                                        </p:attrNameLst>
                                      </p:cBhvr>
                                      <p:to>
                                        <p:strVal val="visible"/>
                                      </p:to>
                                    </p:set>
                                    <p:animEffect transition="in" filter="fade">
                                      <p:cBhvr>
                                        <p:cTn id="19" dur="500"/>
                                        <p:tgtEl>
                                          <p:spTgt spid="25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ůvod">
  <a:themeElements>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ůvod">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7588</TotalTime>
  <Words>2869</Words>
  <Application>Microsoft Office PowerPoint</Application>
  <PresentationFormat>Předvádění na obrazovce (4:3)</PresentationFormat>
  <Paragraphs>417</Paragraphs>
  <Slides>35</Slides>
  <Notes>25</Notes>
  <HiddenSlides>0</HiddenSlides>
  <MMClips>0</MMClips>
  <ScaleCrop>false</ScaleCrop>
  <HeadingPairs>
    <vt:vector size="6" baseType="variant">
      <vt:variant>
        <vt:lpstr>Použitá písma</vt:lpstr>
      </vt:variant>
      <vt:variant>
        <vt:i4>10</vt:i4>
      </vt:variant>
      <vt:variant>
        <vt:lpstr>Motiv</vt:lpstr>
      </vt:variant>
      <vt:variant>
        <vt:i4>2</vt:i4>
      </vt:variant>
      <vt:variant>
        <vt:lpstr>Nadpisy snímků</vt:lpstr>
      </vt:variant>
      <vt:variant>
        <vt:i4>35</vt:i4>
      </vt:variant>
    </vt:vector>
  </HeadingPairs>
  <TitlesOfParts>
    <vt:vector size="47" baseType="lpstr">
      <vt:lpstr>Arial</vt:lpstr>
      <vt:lpstr>Bookman Old Style</vt:lpstr>
      <vt:lpstr>Calibri</vt:lpstr>
      <vt:lpstr>Calibri Light</vt:lpstr>
      <vt:lpstr>Gill Sans MT</vt:lpstr>
      <vt:lpstr>Tahoma</vt:lpstr>
      <vt:lpstr>Verdana</vt:lpstr>
      <vt:lpstr>Wingdings</vt:lpstr>
      <vt:lpstr>Wingdings 2</vt:lpstr>
      <vt:lpstr>Wingdings 3</vt:lpstr>
      <vt:lpstr>Původ</vt:lpstr>
      <vt:lpstr>Motiv Office</vt:lpstr>
      <vt:lpstr>Inequality and Ethnicity</vt:lpstr>
      <vt:lpstr>Question</vt:lpstr>
      <vt:lpstr>Difference between race and ethnicity</vt:lpstr>
      <vt:lpstr>Ethnic group</vt:lpstr>
      <vt:lpstr>Prezentace aplikace PowerPoint</vt:lpstr>
      <vt:lpstr>Integration</vt:lpstr>
      <vt:lpstr>Question</vt:lpstr>
      <vt:lpstr>Assimilation, Integration, Inclusion</vt:lpstr>
      <vt:lpstr>Empirical evidence</vt:lpstr>
      <vt:lpstr>For more empirical data</vt:lpstr>
      <vt:lpstr>Ethnic disadvantages and socio-economic integration</vt:lpstr>
      <vt:lpstr>Human capital theory </vt:lpstr>
      <vt:lpstr>   Social capital theory (incl. the “Strength of Weak Ties“)  </vt:lpstr>
      <vt:lpstr> Unfavourable attitudes of employers </vt:lpstr>
      <vt:lpstr>    Theory of reference groups and acculturation/assimilation processes </vt:lpstr>
      <vt:lpstr>Three images of the long-term situation of ethnic groups</vt:lpstr>
      <vt:lpstr>Segmented assimilation</vt:lpstr>
      <vt:lpstr>Different types of Minority Status </vt:lpstr>
      <vt:lpstr>Explanation of different outcomes</vt:lpstr>
      <vt:lpstr>Seven principles of labour market integration for migrant youth (in the US)</vt:lpstr>
      <vt:lpstr>To discuss</vt:lpstr>
      <vt:lpstr>Number of foreigners in the Czech Republic according to the most frequent nationality</vt:lpstr>
      <vt:lpstr>Social chances of the Roma  in the Czech Republic </vt:lpstr>
      <vt:lpstr>Number of the Roma in CR and SR comparison between Cenzus and estimates</vt:lpstr>
      <vt:lpstr>Prezentace aplikace PowerPoint</vt:lpstr>
      <vt:lpstr>Three different system of classification </vt:lpstr>
      <vt:lpstr>Prezentace aplikace PowerPoint</vt:lpstr>
      <vt:lpstr>Distribution of the Roma population in the CR by districts – Cenzus 11</vt:lpstr>
      <vt:lpstr>Prezentace aplikace PowerPoint</vt:lpstr>
      <vt:lpstr>Prezentace aplikace PowerPoint</vt:lpstr>
      <vt:lpstr>Prezentace aplikace PowerPoint</vt:lpstr>
      <vt:lpstr>In the CR we clearly identify</vt:lpstr>
      <vt:lpstr>No Data –  No Progress</vt:lpstr>
      <vt:lpstr>Prezentace aplikace PowerPoint</vt:lpstr>
      <vt:lpstr>Prezentace aplikace PowerPoint</vt:lpstr>
    </vt:vector>
  </TitlesOfParts>
  <Company>VUPSV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PROMĚNY TRHU PRÁCE V ČESKÉ REPUBLICE PO ROCE 1989 SE ZŘETELEM NA PRACOVNÍ MIGRACI</dc:title>
  <dc:creator>Laura</dc:creator>
  <cp:lastModifiedBy>Laura Fónadová</cp:lastModifiedBy>
  <cp:revision>451</cp:revision>
  <cp:lastPrinted>2023-04-18T13:44:31Z</cp:lastPrinted>
  <dcterms:created xsi:type="dcterms:W3CDTF">2005-05-11T08:28:02Z</dcterms:created>
  <dcterms:modified xsi:type="dcterms:W3CDTF">2024-04-23T15:23:32Z</dcterms:modified>
</cp:coreProperties>
</file>