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61" r:id="rId6"/>
    <p:sldId id="26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ít Dostál" userId="a62528d40f0d3ca1" providerId="LiveId" clId="{2B9CAF40-8099-4650-A157-B65509B043DD}"/>
    <pc:docChg chg="custSel modSld">
      <pc:chgData name="Vít Dostál" userId="a62528d40f0d3ca1" providerId="LiveId" clId="{2B9CAF40-8099-4650-A157-B65509B043DD}" dt="2024-03-24T22:15:43.649" v="57" actId="20577"/>
      <pc:docMkLst>
        <pc:docMk/>
      </pc:docMkLst>
      <pc:sldChg chg="modSp mod">
        <pc:chgData name="Vít Dostál" userId="a62528d40f0d3ca1" providerId="LiveId" clId="{2B9CAF40-8099-4650-A157-B65509B043DD}" dt="2024-03-24T22:15:31.616" v="46" actId="20577"/>
        <pc:sldMkLst>
          <pc:docMk/>
          <pc:sldMk cId="3352921754" sldId="261"/>
        </pc:sldMkLst>
        <pc:spChg chg="mod">
          <ac:chgData name="Vít Dostál" userId="a62528d40f0d3ca1" providerId="LiveId" clId="{2B9CAF40-8099-4650-A157-B65509B043DD}" dt="2024-03-24T22:15:17.335" v="10" actId="20577"/>
          <ac:spMkLst>
            <pc:docMk/>
            <pc:sldMk cId="3352921754" sldId="261"/>
            <ac:spMk id="2" creationId="{00000000-0000-0000-0000-000000000000}"/>
          </ac:spMkLst>
        </pc:spChg>
        <pc:spChg chg="mod">
          <ac:chgData name="Vít Dostál" userId="a62528d40f0d3ca1" providerId="LiveId" clId="{2B9CAF40-8099-4650-A157-B65509B043DD}" dt="2024-03-24T22:15:31.616" v="46" actId="20577"/>
          <ac:spMkLst>
            <pc:docMk/>
            <pc:sldMk cId="3352921754" sldId="261"/>
            <ac:spMk id="3" creationId="{00000000-0000-0000-0000-000000000000}"/>
          </ac:spMkLst>
        </pc:spChg>
      </pc:sldChg>
      <pc:sldChg chg="modSp mod">
        <pc:chgData name="Vít Dostál" userId="a62528d40f0d3ca1" providerId="LiveId" clId="{2B9CAF40-8099-4650-A157-B65509B043DD}" dt="2024-03-24T22:15:43.649" v="57" actId="20577"/>
        <pc:sldMkLst>
          <pc:docMk/>
          <pc:sldMk cId="968400522" sldId="264"/>
        </pc:sldMkLst>
        <pc:spChg chg="mod">
          <ac:chgData name="Vít Dostál" userId="a62528d40f0d3ca1" providerId="LiveId" clId="{2B9CAF40-8099-4650-A157-B65509B043DD}" dt="2024-03-24T22:15:43.649" v="57" actId="20577"/>
          <ac:spMkLst>
            <pc:docMk/>
            <pc:sldMk cId="968400522" sldId="264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3B641DB-D88B-4469-A5BD-FFB66B5BEC20}" type="datetimeFigureOut">
              <a:rPr lang="cs-CZ" smtClean="0"/>
              <a:t>24.03.2024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8540569-17D2-4D61-A222-F7BDD2B8092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/>
              <a:t>Polsko-litevské vztahy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982544" cy="2732112"/>
          </a:xfrm>
        </p:spPr>
        <p:txBody>
          <a:bodyPr>
            <a:normAutofit/>
          </a:bodyPr>
          <a:lstStyle/>
          <a:p>
            <a:r>
              <a:rPr lang="cs-CZ" dirty="0"/>
              <a:t>Historické břemeno vztahů</a:t>
            </a:r>
          </a:p>
          <a:p>
            <a:r>
              <a:rPr lang="cs-CZ" dirty="0"/>
              <a:t>Polsko, polská menšina, SSSR a litevská nezávislost</a:t>
            </a:r>
          </a:p>
          <a:p>
            <a:r>
              <a:rPr lang="cs-CZ" dirty="0"/>
              <a:t>Smlouva o přátelství a Polsko a Litva se společnými ambicemi (NATO, EU)</a:t>
            </a:r>
          </a:p>
          <a:p>
            <a:r>
              <a:rPr lang="cs-CZ" dirty="0"/>
              <a:t>Návrat minulosti</a:t>
            </a:r>
          </a:p>
        </p:txBody>
      </p:sp>
    </p:spTree>
    <p:extLst>
      <p:ext uri="{BB962C8B-B14F-4D97-AF65-F5344CB8AC3E}">
        <p14:creationId xmlns:p14="http://schemas.microsoft.com/office/powerpoint/2010/main" val="340596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Wilno</a:t>
            </a:r>
            <a:r>
              <a:rPr lang="cs-CZ" dirty="0"/>
              <a:t> vs. Vilnius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876800"/>
          </a:xfrm>
        </p:spPr>
        <p:txBody>
          <a:bodyPr/>
          <a:lstStyle/>
          <a:p>
            <a:r>
              <a:rPr lang="cs-CZ" sz="2800" dirty="0"/>
              <a:t>Komu patří </a:t>
            </a:r>
            <a:r>
              <a:rPr lang="cs-CZ" sz="2800" dirty="0" err="1"/>
              <a:t>Wilno</a:t>
            </a:r>
            <a:r>
              <a:rPr lang="cs-CZ" sz="2800" dirty="0"/>
              <a:t>?</a:t>
            </a:r>
          </a:p>
          <a:p>
            <a:r>
              <a:rPr lang="cs-CZ" sz="2800" dirty="0"/>
              <a:t>Dědictví let 1920, 1939, 1941, 1944-1946</a:t>
            </a:r>
          </a:p>
          <a:p>
            <a:r>
              <a:rPr lang="cs-CZ" sz="2800" dirty="0"/>
              <a:t>Polská zahraničněpolitická koncepce nových elit nepředpokládala změny hranic.</a:t>
            </a:r>
          </a:p>
          <a:p>
            <a:endParaRPr lang="cs-CZ" sz="2800" dirty="0"/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1028" name="Picture 4" descr="http://upload.wikimedia.org/wikipedia/commons/thumb/8/81/Mapa_rozsiedlenia_ludno%C5%9Bci_polskiej_na_terenie_Litwy_w_1929.jpg/300px-Mapa_rozsiedlenia_ludno%C5%9Bci_polskiej_na_terenie_Litwy_w_19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800" y="1988840"/>
            <a:ext cx="4855959" cy="3674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51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Litevské národní hnutí, Polsko, polská menšina a SSSR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Polská opozice se držela koncepce </a:t>
            </a:r>
            <a:r>
              <a:rPr lang="cs-CZ" dirty="0" err="1"/>
              <a:t>Giedroyca</a:t>
            </a:r>
            <a:r>
              <a:rPr lang="cs-CZ" dirty="0"/>
              <a:t> a podporovala </a:t>
            </a:r>
            <a:r>
              <a:rPr lang="cs-CZ" dirty="0" err="1"/>
              <a:t>Sąjūdis</a:t>
            </a:r>
            <a:endParaRPr lang="cs-CZ" dirty="0"/>
          </a:p>
          <a:p>
            <a:r>
              <a:rPr lang="cs-CZ" dirty="0"/>
              <a:t>Polská menšina nebyla integrována, bála se litevské dominance a hledala ochranný štít v SSSR a Polsku. Na hnutí národního uvědomění se dívala s nedůvěrou.</a:t>
            </a:r>
          </a:p>
          <a:p>
            <a:r>
              <a:rPr lang="cs-CZ" dirty="0"/>
              <a:t>Polská menšina se stala instrumentem SSSR proti litevské nezávislosti. Po přijetí zákona o nezávislosti Litvy během potravinového embarga zásoboval SSSR „polské“ oblasti.</a:t>
            </a:r>
          </a:p>
          <a:p>
            <a:r>
              <a:rPr lang="cs-CZ" dirty="0"/>
              <a:t>Polsko podpořilo litevské národní hnutí (především po událostech z ledna 1991) a odmítlo snahy polské menšiny o autonomii; „Sověti </a:t>
            </a:r>
            <a:r>
              <a:rPr lang="cs-CZ"/>
              <a:t>polského původu“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50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1991-1994 Hledání dobrého sousedství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Po neúspěšném moskevském puči v srpnu 1991 byla uznána litevská nezávislost</a:t>
            </a:r>
          </a:p>
          <a:p>
            <a:r>
              <a:rPr lang="cs-CZ" sz="2400" dirty="0"/>
              <a:t>Při dlouhých jednáních o sousedské smlouvě se předmětem rozporu staly historické otázky a pozice polské menšiny</a:t>
            </a:r>
          </a:p>
          <a:p>
            <a:pPr lvl="1"/>
            <a:r>
              <a:rPr lang="cs-CZ" dirty="0"/>
              <a:t>Litevská pravice dominující politické scéně trvala na omluvě za rok 1920</a:t>
            </a:r>
          </a:p>
          <a:p>
            <a:pPr lvl="1"/>
            <a:r>
              <a:rPr lang="cs-CZ" dirty="0"/>
              <a:t>Polsko očekávalo uspořádání lokálních voleb ve dvou regionech s polskou většinou</a:t>
            </a:r>
          </a:p>
          <a:p>
            <a:pPr marL="182880" lvl="1"/>
            <a:r>
              <a:rPr lang="cs-CZ" sz="2400" dirty="0"/>
              <a:t>Po ruském souhlasu s polským členstvím v NATO se litevská pravice obávala geopolitické pozice nárazníkové zóny =&gt; vyhlásila členství v NATO jako svůj cíl =&gt; cesta do NATO vedla pouze přes polskou podporu =&gt; Litva ustoupila a smlouva o dobrém sousedství byla podepsána a ratifikována v roce 1994.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96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Strategické partnerství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Polsko advokátem litevského členství v NATO =&gt; posiluje polskou bezpečnost</a:t>
            </a:r>
          </a:p>
          <a:p>
            <a:r>
              <a:rPr lang="cs-CZ" sz="2800" dirty="0"/>
              <a:t>Polsko advokátem litevského členství v EU =&gt; mj. lepší pozice pro polskou menšinu</a:t>
            </a:r>
          </a:p>
          <a:p>
            <a:r>
              <a:rPr lang="cs-CZ" sz="2800" dirty="0"/>
              <a:t>Podobný pohled na transatlantické vztahy, vztahy s Ruskem, Běloruskem, energetickou bezpečnost, další politiky v EU, protiraketový štít a zejména Ukrajinu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92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3" lvl="1" indent="-182563"/>
            <a:r>
              <a:rPr lang="cs-CZ" sz="2800" dirty="0"/>
              <a:t>Investice PKN </a:t>
            </a:r>
            <a:r>
              <a:rPr lang="cs-CZ" sz="2800" dirty="0" err="1"/>
              <a:t>Orlen</a:t>
            </a:r>
            <a:r>
              <a:rPr lang="cs-CZ" sz="2800" dirty="0"/>
              <a:t> do rafinérie v </a:t>
            </a:r>
            <a:r>
              <a:rPr lang="cs-CZ" sz="2800" dirty="0" err="1"/>
              <a:t>Možejkách</a:t>
            </a:r>
            <a:endParaRPr lang="cs-CZ" sz="2800" dirty="0"/>
          </a:p>
          <a:p>
            <a:pPr marL="182563" lvl="1" indent="-182563"/>
            <a:r>
              <a:rPr lang="cs-CZ" sz="2800" dirty="0"/>
              <a:t>Psaní polských příjmení</a:t>
            </a:r>
          </a:p>
          <a:p>
            <a:pPr marL="182563" lvl="1" indent="-182563"/>
            <a:r>
              <a:rPr lang="cs-CZ" sz="2800" dirty="0" err="1"/>
              <a:t>Polskojazyčné</a:t>
            </a:r>
            <a:r>
              <a:rPr lang="cs-CZ" sz="2800" dirty="0"/>
              <a:t> místopisné názvy</a:t>
            </a:r>
          </a:p>
          <a:p>
            <a:pPr marL="182563" lvl="1" indent="-182563"/>
            <a:r>
              <a:rPr lang="cs-CZ" sz="2800" dirty="0"/>
              <a:t>Pomalá restituce půdy</a:t>
            </a:r>
          </a:p>
          <a:p>
            <a:pPr marL="182563" lvl="1" indent="-182563"/>
            <a:r>
              <a:rPr lang="cs-CZ" sz="2800" dirty="0"/>
              <a:t>Menšinové školství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93096"/>
            <a:ext cx="38100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400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1726</TotalTime>
  <Words>327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Arial</vt:lpstr>
      <vt:lpstr>Přehlednost</vt:lpstr>
      <vt:lpstr>Polsko-litevské vztahy</vt:lpstr>
      <vt:lpstr>Wilno vs. Vilnius</vt:lpstr>
      <vt:lpstr>Litevské národní hnutí, Polsko, polská menšina a SSSR</vt:lpstr>
      <vt:lpstr>1991-1994 Hledání dobrého sousedství</vt:lpstr>
      <vt:lpstr>Strategické partnerství</vt:lpstr>
      <vt:lpstr>Problémy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polského zahraničně-politického myšlení před 2. světovou válkou</dc:title>
  <dc:creator>Vitek</dc:creator>
  <cp:lastModifiedBy>Vít Dostál</cp:lastModifiedBy>
  <cp:revision>108</cp:revision>
  <dcterms:created xsi:type="dcterms:W3CDTF">2012-07-20T07:09:27Z</dcterms:created>
  <dcterms:modified xsi:type="dcterms:W3CDTF">2024-03-24T22:15:52Z</dcterms:modified>
</cp:coreProperties>
</file>