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5" r:id="rId3"/>
  </p:sldMasterIdLst>
  <p:notesMasterIdLst>
    <p:notesMasterId r:id="rId22"/>
  </p:notesMasterIdLst>
  <p:sldIdLst>
    <p:sldId id="275" r:id="rId4"/>
    <p:sldId id="276" r:id="rId5"/>
    <p:sldId id="268" r:id="rId6"/>
    <p:sldId id="283" r:id="rId7"/>
    <p:sldId id="277" r:id="rId8"/>
    <p:sldId id="260" r:id="rId9"/>
    <p:sldId id="292" r:id="rId10"/>
    <p:sldId id="280" r:id="rId11"/>
    <p:sldId id="282" r:id="rId12"/>
    <p:sldId id="287" r:id="rId13"/>
    <p:sldId id="261" r:id="rId14"/>
    <p:sldId id="293" r:id="rId15"/>
    <p:sldId id="298" r:id="rId16"/>
    <p:sldId id="296" r:id="rId17"/>
    <p:sldId id="299" r:id="rId18"/>
    <p:sldId id="294" r:id="rId19"/>
    <p:sldId id="295" r:id="rId20"/>
    <p:sldId id="263" r:id="rId21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244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1428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1990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Dublin</a:t>
          </a:r>
        </a:p>
        <a:p>
          <a:r>
            <a:rPr lang="nl-NL" dirty="0" err="1"/>
            <a:t>Convention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1997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 custLinFactNeighborX="51865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 custLinFactNeighborX="92121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6577F95E-A87D-4370-8414-D720AF4D3092}" type="presOf" srcId="{BD29F86C-288A-49CE-AC4D-8FEDAAC49BB7}" destId="{94C5115D-34D4-4075-9489-89F7C8A1177C}" srcOrd="0" destOrd="0" presId="urn:microsoft.com/office/officeart/2005/8/layout/hProcess9"/>
    <dgm:cxn modelId="{48916760-480D-4DD0-AB54-C29F391AEB61}" type="presOf" srcId="{E249C257-D107-4C18-9DC1-138AC568188B}" destId="{BF94D11B-C0FF-469F-B2EB-EC146E163857}" srcOrd="0" destOrd="0" presId="urn:microsoft.com/office/officeart/2005/8/layout/hProcess9"/>
    <dgm:cxn modelId="{B4625D56-D7B4-48E6-BC2B-B0794340A383}" type="presOf" srcId="{A6446DB6-F396-442E-9F0B-B670A3C34412}" destId="{183AE76A-6BC4-45B7-A578-67188A29BF57}" srcOrd="0" destOrd="0" presId="urn:microsoft.com/office/officeart/2005/8/layout/hProcess9"/>
    <dgm:cxn modelId="{5D29DEBE-CBEE-4195-A12A-7C5DEC9476D3}" type="presOf" srcId="{6AA5899C-820D-4C95-AC70-331AEEEE3FA8}" destId="{152B8A83-4855-4078-A71A-6B3FF177CBAB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6FFF49FD-011C-4CE6-ABA5-A805EC779623}" type="presParOf" srcId="{183AE76A-6BC4-45B7-A578-67188A29BF57}" destId="{71318EDB-9A13-48FA-847E-0B082D9525FB}" srcOrd="0" destOrd="0" presId="urn:microsoft.com/office/officeart/2005/8/layout/hProcess9"/>
    <dgm:cxn modelId="{DC264DE7-6768-47FE-B15C-6CF1BB151464}" type="presParOf" srcId="{183AE76A-6BC4-45B7-A578-67188A29BF57}" destId="{A72B1ADC-5B95-4967-9543-128AB0951E9F}" srcOrd="1" destOrd="0" presId="urn:microsoft.com/office/officeart/2005/8/layout/hProcess9"/>
    <dgm:cxn modelId="{D171F281-B0AA-481E-8855-DDADE2A44F74}" type="presParOf" srcId="{A72B1ADC-5B95-4967-9543-128AB0951E9F}" destId="{BF94D11B-C0FF-469F-B2EB-EC146E163857}" srcOrd="0" destOrd="0" presId="urn:microsoft.com/office/officeart/2005/8/layout/hProcess9"/>
    <dgm:cxn modelId="{ECFEEA27-F097-43B6-8FF1-5A4CA973D854}" type="presParOf" srcId="{A72B1ADC-5B95-4967-9543-128AB0951E9F}" destId="{B5A486C3-E7FD-4A1E-B2F5-9D5FF3524534}" srcOrd="1" destOrd="0" presId="urn:microsoft.com/office/officeart/2005/8/layout/hProcess9"/>
    <dgm:cxn modelId="{B63A3E47-A4C4-494F-BAD3-50D111F221A3}" type="presParOf" srcId="{A72B1ADC-5B95-4967-9543-128AB0951E9F}" destId="{152B8A83-4855-4078-A71A-6B3FF177CBAB}" srcOrd="2" destOrd="0" presId="urn:microsoft.com/office/officeart/2005/8/layout/hProcess9"/>
    <dgm:cxn modelId="{7F8CD3E1-B9F9-49F5-9E89-71DDA3EAC282}" type="presParOf" srcId="{A72B1ADC-5B95-4967-9543-128AB0951E9F}" destId="{5A2AA2F0-6F21-4332-A97D-3B1ACD76EFC9}" srcOrd="3" destOrd="0" presId="urn:microsoft.com/office/officeart/2005/8/layout/hProcess9"/>
    <dgm:cxn modelId="{8333411C-4CAF-4BA6-8B8F-D00357440CA8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2021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en-GB" b="1" dirty="0"/>
            <a:t>New Pact on Asylum And Migration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 err="1"/>
            <a:t>Today</a:t>
          </a:r>
          <a:endParaRPr lang="nl-NL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85AA108-A933-44C1-AB9A-6735794A9957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60634153-AC47-4B03-B3EB-1796CE890FEE}" type="presOf" srcId="{E249C257-D107-4C18-9DC1-138AC568188B}" destId="{BF94D11B-C0FF-469F-B2EB-EC146E163857}" srcOrd="0" destOrd="0" presId="urn:microsoft.com/office/officeart/2005/8/layout/hProcess9"/>
    <dgm:cxn modelId="{BB7E3A9E-341F-4081-9D9A-C6982B44F6B4}" type="presOf" srcId="{BD29F86C-288A-49CE-AC4D-8FEDAAC49BB7}" destId="{94C5115D-34D4-4075-9489-89F7C8A1177C}" srcOrd="0" destOrd="0" presId="urn:microsoft.com/office/officeart/2005/8/layout/hProcess9"/>
    <dgm:cxn modelId="{3AD622A4-E564-4EFC-B062-5424AEE9FB48}" type="presOf" srcId="{A6446DB6-F396-442E-9F0B-B670A3C34412}" destId="{183AE76A-6BC4-45B7-A578-67188A29BF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02A52FBF-C4BB-4D7A-8DBB-2FA999936A36}" type="presParOf" srcId="{183AE76A-6BC4-45B7-A578-67188A29BF57}" destId="{71318EDB-9A13-48FA-847E-0B082D9525FB}" srcOrd="0" destOrd="0" presId="urn:microsoft.com/office/officeart/2005/8/layout/hProcess9"/>
    <dgm:cxn modelId="{0CA0F42B-FD35-495A-BDA3-F1D0A5131975}" type="presParOf" srcId="{183AE76A-6BC4-45B7-A578-67188A29BF57}" destId="{A72B1ADC-5B95-4967-9543-128AB0951E9F}" srcOrd="1" destOrd="0" presId="urn:microsoft.com/office/officeart/2005/8/layout/hProcess9"/>
    <dgm:cxn modelId="{DCE9CDE3-0747-47B8-9CAD-669C4A984435}" type="presParOf" srcId="{A72B1ADC-5B95-4967-9543-128AB0951E9F}" destId="{BF94D11B-C0FF-469F-B2EB-EC146E163857}" srcOrd="0" destOrd="0" presId="urn:microsoft.com/office/officeart/2005/8/layout/hProcess9"/>
    <dgm:cxn modelId="{F269868B-D06A-4682-AF7E-10D769E32ECE}" type="presParOf" srcId="{A72B1ADC-5B95-4967-9543-128AB0951E9F}" destId="{B5A486C3-E7FD-4A1E-B2F5-9D5FF3524534}" srcOrd="1" destOrd="0" presId="urn:microsoft.com/office/officeart/2005/8/layout/hProcess9"/>
    <dgm:cxn modelId="{27C4306B-5397-4CEF-ADF2-836A0461ABFA}" type="presParOf" srcId="{A72B1ADC-5B95-4967-9543-128AB0951E9F}" destId="{152B8A83-4855-4078-A71A-6B3FF177CBAB}" srcOrd="2" destOrd="0" presId="urn:microsoft.com/office/officeart/2005/8/layout/hProcess9"/>
    <dgm:cxn modelId="{7A61D20F-0E78-4DBD-BA36-6F4D13A2544D}" type="presParOf" srcId="{A72B1ADC-5B95-4967-9543-128AB0951E9F}" destId="{5A2AA2F0-6F21-4332-A97D-3B1ACD76EFC9}" srcOrd="3" destOrd="0" presId="urn:microsoft.com/office/officeart/2005/8/layout/hProcess9"/>
    <dgm:cxn modelId="{669D6E93-5384-4BD1-87F6-8FD30CD8657E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2021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en-GB" b="1" dirty="0"/>
            <a:t>New Pact on Asylum And Migration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 err="1"/>
            <a:t>Today</a:t>
          </a:r>
          <a:endParaRPr lang="nl-NL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85AA108-A933-44C1-AB9A-6735794A9957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60634153-AC47-4B03-B3EB-1796CE890FEE}" type="presOf" srcId="{E249C257-D107-4C18-9DC1-138AC568188B}" destId="{BF94D11B-C0FF-469F-B2EB-EC146E163857}" srcOrd="0" destOrd="0" presId="urn:microsoft.com/office/officeart/2005/8/layout/hProcess9"/>
    <dgm:cxn modelId="{BB7E3A9E-341F-4081-9D9A-C6982B44F6B4}" type="presOf" srcId="{BD29F86C-288A-49CE-AC4D-8FEDAAC49BB7}" destId="{94C5115D-34D4-4075-9489-89F7C8A1177C}" srcOrd="0" destOrd="0" presId="urn:microsoft.com/office/officeart/2005/8/layout/hProcess9"/>
    <dgm:cxn modelId="{3AD622A4-E564-4EFC-B062-5424AEE9FB48}" type="presOf" srcId="{A6446DB6-F396-442E-9F0B-B670A3C34412}" destId="{183AE76A-6BC4-45B7-A578-67188A29BF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02A52FBF-C4BB-4D7A-8DBB-2FA999936A36}" type="presParOf" srcId="{183AE76A-6BC4-45B7-A578-67188A29BF57}" destId="{71318EDB-9A13-48FA-847E-0B082D9525FB}" srcOrd="0" destOrd="0" presId="urn:microsoft.com/office/officeart/2005/8/layout/hProcess9"/>
    <dgm:cxn modelId="{0CA0F42B-FD35-495A-BDA3-F1D0A5131975}" type="presParOf" srcId="{183AE76A-6BC4-45B7-A578-67188A29BF57}" destId="{A72B1ADC-5B95-4967-9543-128AB0951E9F}" srcOrd="1" destOrd="0" presId="urn:microsoft.com/office/officeart/2005/8/layout/hProcess9"/>
    <dgm:cxn modelId="{DCE9CDE3-0747-47B8-9CAD-669C4A984435}" type="presParOf" srcId="{A72B1ADC-5B95-4967-9543-128AB0951E9F}" destId="{BF94D11B-C0FF-469F-B2EB-EC146E163857}" srcOrd="0" destOrd="0" presId="urn:microsoft.com/office/officeart/2005/8/layout/hProcess9"/>
    <dgm:cxn modelId="{F269868B-D06A-4682-AF7E-10D769E32ECE}" type="presParOf" srcId="{A72B1ADC-5B95-4967-9543-128AB0951E9F}" destId="{B5A486C3-E7FD-4A1E-B2F5-9D5FF3524534}" srcOrd="1" destOrd="0" presId="urn:microsoft.com/office/officeart/2005/8/layout/hProcess9"/>
    <dgm:cxn modelId="{27C4306B-5397-4CEF-ADF2-836A0461ABFA}" type="presParOf" srcId="{A72B1ADC-5B95-4967-9543-128AB0951E9F}" destId="{152B8A83-4855-4078-A71A-6B3FF177CBAB}" srcOrd="2" destOrd="0" presId="urn:microsoft.com/office/officeart/2005/8/layout/hProcess9"/>
    <dgm:cxn modelId="{7A61D20F-0E78-4DBD-BA36-6F4D13A2544D}" type="presParOf" srcId="{A72B1ADC-5B95-4967-9543-128AB0951E9F}" destId="{5A2AA2F0-6F21-4332-A97D-3B1ACD76EFC9}" srcOrd="3" destOrd="0" presId="urn:microsoft.com/office/officeart/2005/8/layout/hProcess9"/>
    <dgm:cxn modelId="{669D6E93-5384-4BD1-87F6-8FD30CD8657E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BD29F86C-288A-49CE-AC4D-8FEDAAC49BB7}">
      <dgm:prSet phldrT="[Tekst]" custT="1"/>
      <dgm:spPr/>
      <dgm:t>
        <a:bodyPr/>
        <a:lstStyle/>
        <a:p>
          <a:r>
            <a:rPr lang="nl-NL" sz="1600" dirty="0"/>
            <a:t>2000</a:t>
          </a:r>
          <a:endParaRPr lang="nl-NL" sz="24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ScaleY="84387" custLinFactNeighborX="-5258" custLinFactNeighborY="-4167"/>
      <dgm:spPr/>
    </dgm:pt>
    <dgm:pt modelId="{A72B1ADC-5B95-4967-9543-128AB0951E9F}" type="pres">
      <dgm:prSet presAssocID="{A6446DB6-F396-442E-9F0B-B670A3C34412}" presName="linearProcess" presStyleCnt="0"/>
      <dgm:spPr/>
    </dgm:pt>
    <dgm:pt modelId="{94C5115D-34D4-4075-9489-89F7C8A1177C}" type="pres">
      <dgm:prSet presAssocID="{BD29F86C-288A-49CE-AC4D-8FEDAAC49BB7}" presName="textNode" presStyleLbl="node1" presStyleIdx="0" presStyleCnt="1" custScaleX="106574" custScaleY="95162" custLinFactNeighborX="52347" custLinFactNeighborY="-9112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2C655618-02E5-473F-BD87-796C407EC2AB}" type="presOf" srcId="{BD29F86C-288A-49CE-AC4D-8FEDAAC49BB7}" destId="{94C5115D-34D4-4075-9489-89F7C8A1177C}" srcOrd="0" destOrd="0" presId="urn:microsoft.com/office/officeart/2005/8/layout/hProcess9"/>
    <dgm:cxn modelId="{0D77B232-4B11-472D-B77E-6E270B136A65}" type="presOf" srcId="{A6446DB6-F396-442E-9F0B-B670A3C34412}" destId="{183AE76A-6BC4-45B7-A578-67188A29BF57}" srcOrd="0" destOrd="0" presId="urn:microsoft.com/office/officeart/2005/8/layout/hProcess9"/>
    <dgm:cxn modelId="{0D75E1CC-2D98-4B12-AAD3-7A7A946AA764}" srcId="{A6446DB6-F396-442E-9F0B-B670A3C34412}" destId="{BD29F86C-288A-49CE-AC4D-8FEDAAC49BB7}" srcOrd="0" destOrd="0" parTransId="{0E2E9DA3-517C-4105-929E-72D783205267}" sibTransId="{15D8988A-E27B-49AA-A7B6-A7136060C481}"/>
    <dgm:cxn modelId="{82C389B3-0C0B-4854-A453-394B808A3144}" type="presParOf" srcId="{183AE76A-6BC4-45B7-A578-67188A29BF57}" destId="{71318EDB-9A13-48FA-847E-0B082D9525FB}" srcOrd="0" destOrd="0" presId="urn:microsoft.com/office/officeart/2005/8/layout/hProcess9"/>
    <dgm:cxn modelId="{27023EF9-2167-4990-8D73-8899535CC8CE}" type="presParOf" srcId="{183AE76A-6BC4-45B7-A578-67188A29BF57}" destId="{A72B1ADC-5B95-4967-9543-128AB0951E9F}" srcOrd="1" destOrd="0" presId="urn:microsoft.com/office/officeart/2005/8/layout/hProcess9"/>
    <dgm:cxn modelId="{463A5EB9-6E08-4F3C-B591-465E36E75506}" type="presParOf" srcId="{A72B1ADC-5B95-4967-9543-128AB0951E9F}" destId="{94C5115D-34D4-4075-9489-89F7C8A1177C}" srcOrd="0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1990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Dublin</a:t>
          </a:r>
        </a:p>
        <a:p>
          <a:r>
            <a:rPr lang="nl-NL" dirty="0" err="1"/>
            <a:t>Convention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1997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 custLinFactNeighborX="51865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 custLinFactNeighborX="92121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91BEFF0F-1E75-4A2B-90AA-10474EA303FC}" type="presOf" srcId="{E249C257-D107-4C18-9DC1-138AC568188B}" destId="{BF94D11B-C0FF-469F-B2EB-EC146E163857}" srcOrd="0" destOrd="0" presId="urn:microsoft.com/office/officeart/2005/8/layout/hProcess9"/>
    <dgm:cxn modelId="{51786D27-5438-404C-B6E9-40B319D96E50}" type="presOf" srcId="{A6446DB6-F396-442E-9F0B-B670A3C34412}" destId="{183AE76A-6BC4-45B7-A578-67188A29BF57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71AD014C-84F8-4DBC-970D-1D0B94C3D910}" type="presOf" srcId="{BD29F86C-288A-49CE-AC4D-8FEDAAC49BB7}" destId="{94C5115D-34D4-4075-9489-89F7C8A1177C}" srcOrd="0" destOrd="0" presId="urn:microsoft.com/office/officeart/2005/8/layout/hProcess9"/>
    <dgm:cxn modelId="{257DC076-E68A-4325-8607-99946BA7F8A8}" type="presOf" srcId="{6AA5899C-820D-4C95-AC70-331AEEEE3FA8}" destId="{152B8A83-4855-4078-A71A-6B3FF177CBAB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B0984472-B5BD-432E-B60C-2ECEE257543A}" type="presParOf" srcId="{183AE76A-6BC4-45B7-A578-67188A29BF57}" destId="{71318EDB-9A13-48FA-847E-0B082D9525FB}" srcOrd="0" destOrd="0" presId="urn:microsoft.com/office/officeart/2005/8/layout/hProcess9"/>
    <dgm:cxn modelId="{C2AA8E5A-13E8-4507-8787-3FFDB97AB8C4}" type="presParOf" srcId="{183AE76A-6BC4-45B7-A578-67188A29BF57}" destId="{A72B1ADC-5B95-4967-9543-128AB0951E9F}" srcOrd="1" destOrd="0" presId="urn:microsoft.com/office/officeart/2005/8/layout/hProcess9"/>
    <dgm:cxn modelId="{CB1068FB-1F0B-4513-922A-7FFD98130FFB}" type="presParOf" srcId="{A72B1ADC-5B95-4967-9543-128AB0951E9F}" destId="{BF94D11B-C0FF-469F-B2EB-EC146E163857}" srcOrd="0" destOrd="0" presId="urn:microsoft.com/office/officeart/2005/8/layout/hProcess9"/>
    <dgm:cxn modelId="{962D702E-0A8F-4DB1-AED6-E61F4DAA2DD5}" type="presParOf" srcId="{A72B1ADC-5B95-4967-9543-128AB0951E9F}" destId="{B5A486C3-E7FD-4A1E-B2F5-9D5FF3524534}" srcOrd="1" destOrd="0" presId="urn:microsoft.com/office/officeart/2005/8/layout/hProcess9"/>
    <dgm:cxn modelId="{97C08F91-D13E-430A-9637-8B93F32FC2BE}" type="presParOf" srcId="{A72B1ADC-5B95-4967-9543-128AB0951E9F}" destId="{152B8A83-4855-4078-A71A-6B3FF177CBAB}" srcOrd="2" destOrd="0" presId="urn:microsoft.com/office/officeart/2005/8/layout/hProcess9"/>
    <dgm:cxn modelId="{0529F1A5-A233-4DFB-9C83-DEDCA9976CCC}" type="presParOf" srcId="{A72B1ADC-5B95-4967-9543-128AB0951E9F}" destId="{5A2AA2F0-6F21-4332-A97D-3B1ACD76EFC9}" srcOrd="3" destOrd="0" presId="urn:microsoft.com/office/officeart/2005/8/layout/hProcess9"/>
    <dgm:cxn modelId="{7FDFBB2C-382C-44F9-B415-1A0BFC3B87B5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2000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Eurodac </a:t>
          </a:r>
          <a:r>
            <a:rPr lang="nl-NL" dirty="0" err="1"/>
            <a:t>Regulation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2003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13146C97-1E17-4028-BDF2-36BFD3576331}" type="presOf" srcId="{A6446DB6-F396-442E-9F0B-B670A3C34412}" destId="{183AE76A-6BC4-45B7-A578-67188A29BF57}" srcOrd="0" destOrd="0" presId="urn:microsoft.com/office/officeart/2005/8/layout/hProcess9"/>
    <dgm:cxn modelId="{CD1D3BBA-4A74-45EC-8E15-90134DF71A51}" type="presOf" srcId="{BD29F86C-288A-49CE-AC4D-8FEDAAC49BB7}" destId="{94C5115D-34D4-4075-9489-89F7C8A1177C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E5B750C9-FF5E-4971-B792-22AABD3503A2}" type="presOf" srcId="{E249C257-D107-4C18-9DC1-138AC568188B}" destId="{BF94D11B-C0FF-469F-B2EB-EC146E163857}" srcOrd="0" destOrd="0" presId="urn:microsoft.com/office/officeart/2005/8/layout/hProcess9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369919DB-5AC9-461B-A322-123A7A9C0C0A}" type="presOf" srcId="{6AA5899C-820D-4C95-AC70-331AEEEE3FA8}" destId="{152B8A83-4855-4078-A71A-6B3FF177CBAB}" srcOrd="0" destOrd="0" presId="urn:microsoft.com/office/officeart/2005/8/layout/hProcess9"/>
    <dgm:cxn modelId="{D521673F-EBD7-4481-AEC0-5B2511F8EE4B}" type="presParOf" srcId="{183AE76A-6BC4-45B7-A578-67188A29BF57}" destId="{71318EDB-9A13-48FA-847E-0B082D9525FB}" srcOrd="0" destOrd="0" presId="urn:microsoft.com/office/officeart/2005/8/layout/hProcess9"/>
    <dgm:cxn modelId="{DCBCD05A-1CBB-4021-B8FD-079111F1C5A7}" type="presParOf" srcId="{183AE76A-6BC4-45B7-A578-67188A29BF57}" destId="{A72B1ADC-5B95-4967-9543-128AB0951E9F}" srcOrd="1" destOrd="0" presId="urn:microsoft.com/office/officeart/2005/8/layout/hProcess9"/>
    <dgm:cxn modelId="{7DE917CB-7A88-46A0-BC4E-5B6229B275F0}" type="presParOf" srcId="{A72B1ADC-5B95-4967-9543-128AB0951E9F}" destId="{BF94D11B-C0FF-469F-B2EB-EC146E163857}" srcOrd="0" destOrd="0" presId="urn:microsoft.com/office/officeart/2005/8/layout/hProcess9"/>
    <dgm:cxn modelId="{843BF66A-866A-491E-B901-90AB8F8D6074}" type="presParOf" srcId="{A72B1ADC-5B95-4967-9543-128AB0951E9F}" destId="{B5A486C3-E7FD-4A1E-B2F5-9D5FF3524534}" srcOrd="1" destOrd="0" presId="urn:microsoft.com/office/officeart/2005/8/layout/hProcess9"/>
    <dgm:cxn modelId="{68D68DAB-E299-44B1-9DF9-3C7E7F8BA0CB}" type="presParOf" srcId="{A72B1ADC-5B95-4967-9543-128AB0951E9F}" destId="{152B8A83-4855-4078-A71A-6B3FF177CBAB}" srcOrd="2" destOrd="0" presId="urn:microsoft.com/office/officeart/2005/8/layout/hProcess9"/>
    <dgm:cxn modelId="{21F2B5C0-58F6-4245-B206-07D5E9E6994D}" type="presParOf" srcId="{A72B1ADC-5B95-4967-9543-128AB0951E9F}" destId="{5A2AA2F0-6F21-4332-A97D-3B1ACD76EFC9}" srcOrd="3" destOrd="0" presId="urn:microsoft.com/office/officeart/2005/8/layout/hProcess9"/>
    <dgm:cxn modelId="{E519EA38-F989-4A72-AF4C-26B863AEADD1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2003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Dublin II </a:t>
          </a:r>
          <a:r>
            <a:rPr lang="nl-NL" dirty="0" err="1"/>
            <a:t>Regulation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6332" custLinFactNeighborY="-1046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B86FE463-4A5E-45BC-9974-2BCDD0BAA749}" type="presOf" srcId="{A6446DB6-F396-442E-9F0B-B670A3C34412}" destId="{183AE76A-6BC4-45B7-A578-67188A29BF57}" srcOrd="0" destOrd="0" presId="urn:microsoft.com/office/officeart/2005/8/layout/hProcess9"/>
    <dgm:cxn modelId="{377C7B6E-2740-4518-B433-1F6F85A5B6A3}" type="presOf" srcId="{BD29F86C-288A-49CE-AC4D-8FEDAAC49BB7}" destId="{94C5115D-34D4-4075-9489-89F7C8A1177C}" srcOrd="0" destOrd="0" presId="urn:microsoft.com/office/officeart/2005/8/layout/hProcess9"/>
    <dgm:cxn modelId="{42CC4972-2EB1-4855-837E-7E08E4A121C7}" type="presOf" srcId="{6AA5899C-820D-4C95-AC70-331AEEEE3FA8}" destId="{152B8A83-4855-4078-A71A-6B3FF177CBAB}" srcOrd="0" destOrd="0" presId="urn:microsoft.com/office/officeart/2005/8/layout/hProcess9"/>
    <dgm:cxn modelId="{D9BC4D7D-7CF1-4DC0-B422-93A759C0F357}" type="presOf" srcId="{E249C257-D107-4C18-9DC1-138AC568188B}" destId="{BF94D11B-C0FF-469F-B2EB-EC146E1638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7B367BAA-A9C0-4816-89C2-2ACFE4E38728}" type="presParOf" srcId="{183AE76A-6BC4-45B7-A578-67188A29BF57}" destId="{71318EDB-9A13-48FA-847E-0B082D9525FB}" srcOrd="0" destOrd="0" presId="urn:microsoft.com/office/officeart/2005/8/layout/hProcess9"/>
    <dgm:cxn modelId="{3A675C06-3D85-471D-822B-50F4B1AEDB35}" type="presParOf" srcId="{183AE76A-6BC4-45B7-A578-67188A29BF57}" destId="{A72B1ADC-5B95-4967-9543-128AB0951E9F}" srcOrd="1" destOrd="0" presId="urn:microsoft.com/office/officeart/2005/8/layout/hProcess9"/>
    <dgm:cxn modelId="{D8961AB8-53C4-4E44-978C-B77D5C0C5A70}" type="presParOf" srcId="{A72B1ADC-5B95-4967-9543-128AB0951E9F}" destId="{BF94D11B-C0FF-469F-B2EB-EC146E163857}" srcOrd="0" destOrd="0" presId="urn:microsoft.com/office/officeart/2005/8/layout/hProcess9"/>
    <dgm:cxn modelId="{DDB068C2-355D-4C50-BA64-9EA3A63786CC}" type="presParOf" srcId="{A72B1ADC-5B95-4967-9543-128AB0951E9F}" destId="{B5A486C3-E7FD-4A1E-B2F5-9D5FF3524534}" srcOrd="1" destOrd="0" presId="urn:microsoft.com/office/officeart/2005/8/layout/hProcess9"/>
    <dgm:cxn modelId="{2653E51F-FB2A-40C0-BF18-AF017583F3B9}" type="presParOf" srcId="{A72B1ADC-5B95-4967-9543-128AB0951E9F}" destId="{152B8A83-4855-4078-A71A-6B3FF177CBAB}" srcOrd="2" destOrd="0" presId="urn:microsoft.com/office/officeart/2005/8/layout/hProcess9"/>
    <dgm:cxn modelId="{6A131B37-AD35-49BF-8357-57B3C987B96C}" type="presParOf" srcId="{A72B1ADC-5B95-4967-9543-128AB0951E9F}" destId="{5A2AA2F0-6F21-4332-A97D-3B1ACD76EFC9}" srcOrd="3" destOrd="0" presId="urn:microsoft.com/office/officeart/2005/8/layout/hProcess9"/>
    <dgm:cxn modelId="{040B584D-B80D-4F5D-8F09-4237D76AAB31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Lisbon Changes</a:t>
          </a:r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2011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6332" custLinFactNeighborY="-1046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B86FE463-4A5E-45BC-9974-2BCDD0BAA749}" type="presOf" srcId="{A6446DB6-F396-442E-9F0B-B670A3C34412}" destId="{183AE76A-6BC4-45B7-A578-67188A29BF57}" srcOrd="0" destOrd="0" presId="urn:microsoft.com/office/officeart/2005/8/layout/hProcess9"/>
    <dgm:cxn modelId="{377C7B6E-2740-4518-B433-1F6F85A5B6A3}" type="presOf" srcId="{BD29F86C-288A-49CE-AC4D-8FEDAAC49BB7}" destId="{94C5115D-34D4-4075-9489-89F7C8A1177C}" srcOrd="0" destOrd="0" presId="urn:microsoft.com/office/officeart/2005/8/layout/hProcess9"/>
    <dgm:cxn modelId="{42CC4972-2EB1-4855-837E-7E08E4A121C7}" type="presOf" srcId="{6AA5899C-820D-4C95-AC70-331AEEEE3FA8}" destId="{152B8A83-4855-4078-A71A-6B3FF177CBAB}" srcOrd="0" destOrd="0" presId="urn:microsoft.com/office/officeart/2005/8/layout/hProcess9"/>
    <dgm:cxn modelId="{D9BC4D7D-7CF1-4DC0-B422-93A759C0F357}" type="presOf" srcId="{E249C257-D107-4C18-9DC1-138AC568188B}" destId="{BF94D11B-C0FF-469F-B2EB-EC146E1638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7B367BAA-A9C0-4816-89C2-2ACFE4E38728}" type="presParOf" srcId="{183AE76A-6BC4-45B7-A578-67188A29BF57}" destId="{71318EDB-9A13-48FA-847E-0B082D9525FB}" srcOrd="0" destOrd="0" presId="urn:microsoft.com/office/officeart/2005/8/layout/hProcess9"/>
    <dgm:cxn modelId="{3A675C06-3D85-471D-822B-50F4B1AEDB35}" type="presParOf" srcId="{183AE76A-6BC4-45B7-A578-67188A29BF57}" destId="{A72B1ADC-5B95-4967-9543-128AB0951E9F}" srcOrd="1" destOrd="0" presId="urn:microsoft.com/office/officeart/2005/8/layout/hProcess9"/>
    <dgm:cxn modelId="{D8961AB8-53C4-4E44-978C-B77D5C0C5A70}" type="presParOf" srcId="{A72B1ADC-5B95-4967-9543-128AB0951E9F}" destId="{BF94D11B-C0FF-469F-B2EB-EC146E163857}" srcOrd="0" destOrd="0" presId="urn:microsoft.com/office/officeart/2005/8/layout/hProcess9"/>
    <dgm:cxn modelId="{DDB068C2-355D-4C50-BA64-9EA3A63786CC}" type="presParOf" srcId="{A72B1ADC-5B95-4967-9543-128AB0951E9F}" destId="{B5A486C3-E7FD-4A1E-B2F5-9D5FF3524534}" srcOrd="1" destOrd="0" presId="urn:microsoft.com/office/officeart/2005/8/layout/hProcess9"/>
    <dgm:cxn modelId="{2653E51F-FB2A-40C0-BF18-AF017583F3B9}" type="presParOf" srcId="{A72B1ADC-5B95-4967-9543-128AB0951E9F}" destId="{152B8A83-4855-4078-A71A-6B3FF177CBAB}" srcOrd="2" destOrd="0" presId="urn:microsoft.com/office/officeart/2005/8/layout/hProcess9"/>
    <dgm:cxn modelId="{6A131B37-AD35-49BF-8357-57B3C987B96C}" type="presParOf" srcId="{A72B1ADC-5B95-4967-9543-128AB0951E9F}" destId="{5A2AA2F0-6F21-4332-A97D-3B1ACD76EFC9}" srcOrd="3" destOrd="0" presId="urn:microsoft.com/office/officeart/2005/8/layout/hProcess9"/>
    <dgm:cxn modelId="{040B584D-B80D-4F5D-8F09-4237D76AAB31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6AA5899C-820D-4C95-AC70-331AEEEE3FA8}">
      <dgm:prSet phldrT="[Tekst]" custT="1"/>
      <dgm:spPr/>
      <dgm:t>
        <a:bodyPr/>
        <a:lstStyle/>
        <a:p>
          <a:r>
            <a:rPr lang="nl-NL" sz="1800" dirty="0"/>
            <a:t>EASO</a:t>
          </a:r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 custT="1"/>
      <dgm:spPr/>
      <dgm:t>
        <a:bodyPr/>
        <a:lstStyle/>
        <a:p>
          <a:r>
            <a:rPr lang="nl-NL" sz="1800" dirty="0"/>
            <a:t>2013</a:t>
          </a:r>
          <a:endParaRPr lang="nl-NL" sz="2500" dirty="0"/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4167"/>
      <dgm:spPr/>
    </dgm:pt>
    <dgm:pt modelId="{A72B1ADC-5B95-4967-9543-128AB0951E9F}" type="pres">
      <dgm:prSet presAssocID="{A6446DB6-F396-442E-9F0B-B670A3C34412}" presName="linearProcess" presStyleCnt="0"/>
      <dgm:spPr/>
    </dgm:pt>
    <dgm:pt modelId="{152B8A83-4855-4078-A71A-6B3FF177CBAB}" type="pres">
      <dgm:prSet presAssocID="{6AA5899C-820D-4C95-AC70-331AEEEE3FA8}" presName="textNode" presStyleLbl="node1" presStyleIdx="0" presStyleCnt="2" custScaleX="85973" custScaleY="99736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1" presStyleCnt="2" custLinFactNeighborX="96888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34C9DF3F-A4BD-4A1C-A859-441E3CABC049}" srcId="{A6446DB6-F396-442E-9F0B-B670A3C34412}" destId="{6AA5899C-820D-4C95-AC70-331AEEEE3FA8}" srcOrd="0" destOrd="0" parTransId="{0892763E-CF51-4934-A403-C78906CC4ED5}" sibTransId="{8BA35C8A-29BC-4726-BBA9-7FEB1CD6BCF5}"/>
    <dgm:cxn modelId="{582D06AE-82B4-46C2-9E81-9A231BC44BFD}" type="presOf" srcId="{6AA5899C-820D-4C95-AC70-331AEEEE3FA8}" destId="{152B8A83-4855-4078-A71A-6B3FF177CBAB}" srcOrd="0" destOrd="0" presId="urn:microsoft.com/office/officeart/2005/8/layout/hProcess9"/>
    <dgm:cxn modelId="{0D75E1CC-2D98-4B12-AAD3-7A7A946AA764}" srcId="{A6446DB6-F396-442E-9F0B-B670A3C34412}" destId="{BD29F86C-288A-49CE-AC4D-8FEDAAC49BB7}" srcOrd="1" destOrd="0" parTransId="{0E2E9DA3-517C-4105-929E-72D783205267}" sibTransId="{15D8988A-E27B-49AA-A7B6-A7136060C481}"/>
    <dgm:cxn modelId="{462F33CE-3BE5-48FD-A208-5BC337B78222}" type="presOf" srcId="{BD29F86C-288A-49CE-AC4D-8FEDAAC49BB7}" destId="{94C5115D-34D4-4075-9489-89F7C8A1177C}" srcOrd="0" destOrd="0" presId="urn:microsoft.com/office/officeart/2005/8/layout/hProcess9"/>
    <dgm:cxn modelId="{16779AD2-5CC1-4A13-853E-744BD4D13385}" type="presOf" srcId="{A6446DB6-F396-442E-9F0B-B670A3C34412}" destId="{183AE76A-6BC4-45B7-A578-67188A29BF57}" srcOrd="0" destOrd="0" presId="urn:microsoft.com/office/officeart/2005/8/layout/hProcess9"/>
    <dgm:cxn modelId="{C231099B-D1E4-47F3-9E5D-329EEF780E0B}" type="presParOf" srcId="{183AE76A-6BC4-45B7-A578-67188A29BF57}" destId="{71318EDB-9A13-48FA-847E-0B082D9525FB}" srcOrd="0" destOrd="0" presId="urn:microsoft.com/office/officeart/2005/8/layout/hProcess9"/>
    <dgm:cxn modelId="{3769D9BC-D89B-48B9-9009-3E5AB053A072}" type="presParOf" srcId="{183AE76A-6BC4-45B7-A578-67188A29BF57}" destId="{A72B1ADC-5B95-4967-9543-128AB0951E9F}" srcOrd="1" destOrd="0" presId="urn:microsoft.com/office/officeart/2005/8/layout/hProcess9"/>
    <dgm:cxn modelId="{7CCCDA52-E1A6-4DFF-BB5B-C49ECA1F17B8}" type="presParOf" srcId="{A72B1ADC-5B95-4967-9543-128AB0951E9F}" destId="{152B8A83-4855-4078-A71A-6B3FF177CBAB}" srcOrd="0" destOrd="0" presId="urn:microsoft.com/office/officeart/2005/8/layout/hProcess9"/>
    <dgm:cxn modelId="{56B452C8-0BF0-4859-9157-A9ED6471C628}" type="presParOf" srcId="{A72B1ADC-5B95-4967-9543-128AB0951E9F}" destId="{5A2AA2F0-6F21-4332-A97D-3B1ACD76EFC9}" srcOrd="1" destOrd="0" presId="urn:microsoft.com/office/officeart/2005/8/layout/hProcess9"/>
    <dgm:cxn modelId="{13EB4522-5AAE-48EE-BE11-232EAC46C5AF}" type="presParOf" srcId="{A72B1ADC-5B95-4967-9543-128AB0951E9F}" destId="{94C5115D-34D4-4075-9489-89F7C8A1177C}" srcOrd="2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2009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Lisbon Changes</a:t>
          </a:r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2011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6332" custLinFactNeighborY="-1046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87CE023E-AC0E-4555-9F0D-EDFFEE5CB9BE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E076BD5A-08C3-4218-85EC-C4AA2E5B3F32}" type="presOf" srcId="{A6446DB6-F396-442E-9F0B-B670A3C34412}" destId="{183AE76A-6BC4-45B7-A578-67188A29BF57}" srcOrd="0" destOrd="0" presId="urn:microsoft.com/office/officeart/2005/8/layout/hProcess9"/>
    <dgm:cxn modelId="{D3CB3B96-DAD3-483A-BCBB-1651365970F6}" type="presOf" srcId="{BD29F86C-288A-49CE-AC4D-8FEDAAC49BB7}" destId="{94C5115D-34D4-4075-9489-89F7C8A1177C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EF5D79E6-9869-4DE3-851B-8D8B482FADB1}" type="presOf" srcId="{E249C257-D107-4C18-9DC1-138AC568188B}" destId="{BF94D11B-C0FF-469F-B2EB-EC146E163857}" srcOrd="0" destOrd="0" presId="urn:microsoft.com/office/officeart/2005/8/layout/hProcess9"/>
    <dgm:cxn modelId="{F30E366E-E792-4D20-B739-07449BE0CCFC}" type="presParOf" srcId="{183AE76A-6BC4-45B7-A578-67188A29BF57}" destId="{71318EDB-9A13-48FA-847E-0B082D9525FB}" srcOrd="0" destOrd="0" presId="urn:microsoft.com/office/officeart/2005/8/layout/hProcess9"/>
    <dgm:cxn modelId="{8EA9BF31-88DB-4A70-9B7A-13233AC0D5BE}" type="presParOf" srcId="{183AE76A-6BC4-45B7-A578-67188A29BF57}" destId="{A72B1ADC-5B95-4967-9543-128AB0951E9F}" srcOrd="1" destOrd="0" presId="urn:microsoft.com/office/officeart/2005/8/layout/hProcess9"/>
    <dgm:cxn modelId="{697FBCB6-B3CD-4905-BDD8-93DCF88AADB5}" type="presParOf" srcId="{A72B1ADC-5B95-4967-9543-128AB0951E9F}" destId="{BF94D11B-C0FF-469F-B2EB-EC146E163857}" srcOrd="0" destOrd="0" presId="urn:microsoft.com/office/officeart/2005/8/layout/hProcess9"/>
    <dgm:cxn modelId="{39601DBB-44DF-4A49-B5EF-1826993645C8}" type="presParOf" srcId="{A72B1ADC-5B95-4967-9543-128AB0951E9F}" destId="{B5A486C3-E7FD-4A1E-B2F5-9D5FF3524534}" srcOrd="1" destOrd="0" presId="urn:microsoft.com/office/officeart/2005/8/layout/hProcess9"/>
    <dgm:cxn modelId="{51400EFD-1E91-4AB2-A7D1-2ADBB491924A}" type="presParOf" srcId="{A72B1ADC-5B95-4967-9543-128AB0951E9F}" destId="{152B8A83-4855-4078-A71A-6B3FF177CBAB}" srcOrd="2" destOrd="0" presId="urn:microsoft.com/office/officeart/2005/8/layout/hProcess9"/>
    <dgm:cxn modelId="{DAEEC161-2DBC-424E-AE73-984B81ECEB54}" type="presParOf" srcId="{A72B1ADC-5B95-4967-9543-128AB0951E9F}" destId="{5A2AA2F0-6F21-4332-A97D-3B1ACD76EFC9}" srcOrd="3" destOrd="0" presId="urn:microsoft.com/office/officeart/2005/8/layout/hProcess9"/>
    <dgm:cxn modelId="{FE19B781-6B40-42A6-92F9-F4A1570728A5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446DB6-F396-442E-9F0B-B670A3C34412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</dgm:pt>
    <dgm:pt modelId="{E249C257-D107-4C18-9DC1-138AC568188B}">
      <dgm:prSet phldrT="[Tekst]"/>
      <dgm:spPr/>
      <dgm:t>
        <a:bodyPr/>
        <a:lstStyle/>
        <a:p>
          <a:r>
            <a:rPr lang="nl-NL" dirty="0"/>
            <a:t>2013</a:t>
          </a:r>
        </a:p>
      </dgm:t>
    </dgm:pt>
    <dgm:pt modelId="{0A9555F6-2C72-4398-9B96-E3BA47B3DFC9}" type="parTrans" cxnId="{7E40D9C4-561E-44FD-863C-02379A3CED0F}">
      <dgm:prSet/>
      <dgm:spPr/>
      <dgm:t>
        <a:bodyPr/>
        <a:lstStyle/>
        <a:p>
          <a:endParaRPr lang="nl-NL"/>
        </a:p>
      </dgm:t>
    </dgm:pt>
    <dgm:pt modelId="{1E29819D-C587-4070-A9C3-7BE660812042}" type="sibTrans" cxnId="{7E40D9C4-561E-44FD-863C-02379A3CED0F}">
      <dgm:prSet/>
      <dgm:spPr/>
      <dgm:t>
        <a:bodyPr/>
        <a:lstStyle/>
        <a:p>
          <a:endParaRPr lang="nl-NL"/>
        </a:p>
      </dgm:t>
    </dgm:pt>
    <dgm:pt modelId="{6AA5899C-820D-4C95-AC70-331AEEEE3FA8}">
      <dgm:prSet phldrT="[Tekst]"/>
      <dgm:spPr/>
      <dgm:t>
        <a:bodyPr/>
        <a:lstStyle/>
        <a:p>
          <a:r>
            <a:rPr lang="nl-NL" dirty="0"/>
            <a:t>Dublin III </a:t>
          </a:r>
          <a:r>
            <a:rPr lang="nl-NL" dirty="0" err="1"/>
            <a:t>Regulation</a:t>
          </a:r>
          <a:endParaRPr lang="nl-NL" dirty="0"/>
        </a:p>
      </dgm:t>
    </dgm:pt>
    <dgm:pt modelId="{0892763E-CF51-4934-A403-C78906CC4ED5}" type="parTrans" cxnId="{34C9DF3F-A4BD-4A1C-A859-441E3CABC049}">
      <dgm:prSet/>
      <dgm:spPr/>
      <dgm:t>
        <a:bodyPr/>
        <a:lstStyle/>
        <a:p>
          <a:endParaRPr lang="nl-NL"/>
        </a:p>
      </dgm:t>
    </dgm:pt>
    <dgm:pt modelId="{8BA35C8A-29BC-4726-BBA9-7FEB1CD6BCF5}" type="sibTrans" cxnId="{34C9DF3F-A4BD-4A1C-A859-441E3CABC049}">
      <dgm:prSet/>
      <dgm:spPr/>
      <dgm:t>
        <a:bodyPr/>
        <a:lstStyle/>
        <a:p>
          <a:endParaRPr lang="nl-NL"/>
        </a:p>
      </dgm:t>
    </dgm:pt>
    <dgm:pt modelId="{BD29F86C-288A-49CE-AC4D-8FEDAAC49BB7}">
      <dgm:prSet phldrT="[Tekst]"/>
      <dgm:spPr/>
      <dgm:t>
        <a:bodyPr/>
        <a:lstStyle/>
        <a:p>
          <a:r>
            <a:rPr lang="nl-NL" dirty="0"/>
            <a:t>2016</a:t>
          </a:r>
        </a:p>
      </dgm:t>
    </dgm:pt>
    <dgm:pt modelId="{0E2E9DA3-517C-4105-929E-72D783205267}" type="parTrans" cxnId="{0D75E1CC-2D98-4B12-AAD3-7A7A946AA764}">
      <dgm:prSet/>
      <dgm:spPr/>
      <dgm:t>
        <a:bodyPr/>
        <a:lstStyle/>
        <a:p>
          <a:endParaRPr lang="nl-NL"/>
        </a:p>
      </dgm:t>
    </dgm:pt>
    <dgm:pt modelId="{15D8988A-E27B-49AA-A7B6-A7136060C481}" type="sibTrans" cxnId="{0D75E1CC-2D98-4B12-AAD3-7A7A946AA764}">
      <dgm:prSet/>
      <dgm:spPr/>
      <dgm:t>
        <a:bodyPr/>
        <a:lstStyle/>
        <a:p>
          <a:endParaRPr lang="nl-NL"/>
        </a:p>
      </dgm:t>
    </dgm:pt>
    <dgm:pt modelId="{183AE76A-6BC4-45B7-A578-67188A29BF57}" type="pres">
      <dgm:prSet presAssocID="{A6446DB6-F396-442E-9F0B-B670A3C34412}" presName="CompostProcess" presStyleCnt="0">
        <dgm:presLayoutVars>
          <dgm:dir/>
          <dgm:resizeHandles val="exact"/>
        </dgm:presLayoutVars>
      </dgm:prSet>
      <dgm:spPr/>
    </dgm:pt>
    <dgm:pt modelId="{71318EDB-9A13-48FA-847E-0B082D9525FB}" type="pres">
      <dgm:prSet presAssocID="{A6446DB6-F396-442E-9F0B-B670A3C34412}" presName="arrow" presStyleLbl="bgShp" presStyleIdx="0" presStyleCnt="1" custLinFactNeighborX="-5258" custLinFactNeighborY="-5882"/>
      <dgm:spPr/>
    </dgm:pt>
    <dgm:pt modelId="{A72B1ADC-5B95-4967-9543-128AB0951E9F}" type="pres">
      <dgm:prSet presAssocID="{A6446DB6-F396-442E-9F0B-B670A3C34412}" presName="linearProcess" presStyleCnt="0"/>
      <dgm:spPr/>
    </dgm:pt>
    <dgm:pt modelId="{BF94D11B-C0FF-469F-B2EB-EC146E163857}" type="pres">
      <dgm:prSet presAssocID="{E249C257-D107-4C18-9DC1-138AC568188B}" presName="textNode" presStyleLbl="node1" presStyleIdx="0" presStyleCnt="3">
        <dgm:presLayoutVars>
          <dgm:bulletEnabled val="1"/>
        </dgm:presLayoutVars>
      </dgm:prSet>
      <dgm:spPr>
        <a:prstGeom prst="ellipse">
          <a:avLst/>
        </a:prstGeom>
      </dgm:spPr>
    </dgm:pt>
    <dgm:pt modelId="{B5A486C3-E7FD-4A1E-B2F5-9D5FF3524534}" type="pres">
      <dgm:prSet presAssocID="{1E29819D-C587-4070-A9C3-7BE660812042}" presName="sibTrans" presStyleCnt="0"/>
      <dgm:spPr/>
    </dgm:pt>
    <dgm:pt modelId="{152B8A83-4855-4078-A71A-6B3FF177CBAB}" type="pres">
      <dgm:prSet presAssocID="{6AA5899C-820D-4C95-AC70-331AEEEE3FA8}" presName="textNode" presStyleLbl="node1" presStyleIdx="1" presStyleCnt="3">
        <dgm:presLayoutVars>
          <dgm:bulletEnabled val="1"/>
        </dgm:presLayoutVars>
      </dgm:prSet>
      <dgm:spPr/>
    </dgm:pt>
    <dgm:pt modelId="{5A2AA2F0-6F21-4332-A97D-3B1ACD76EFC9}" type="pres">
      <dgm:prSet presAssocID="{8BA35C8A-29BC-4726-BBA9-7FEB1CD6BCF5}" presName="sibTrans" presStyleCnt="0"/>
      <dgm:spPr/>
    </dgm:pt>
    <dgm:pt modelId="{94C5115D-34D4-4075-9489-89F7C8A1177C}" type="pres">
      <dgm:prSet presAssocID="{BD29F86C-288A-49CE-AC4D-8FEDAAC49BB7}" presName="textNode" presStyleLbl="node1" presStyleIdx="2" presStyleCnt="3">
        <dgm:presLayoutVars>
          <dgm:bulletEnabled val="1"/>
        </dgm:presLayoutVars>
      </dgm:prSet>
      <dgm:spPr>
        <a:prstGeom prst="ellipse">
          <a:avLst/>
        </a:prstGeom>
      </dgm:spPr>
    </dgm:pt>
  </dgm:ptLst>
  <dgm:cxnLst>
    <dgm:cxn modelId="{685AA108-A933-44C1-AB9A-6735794A9957}" type="presOf" srcId="{6AA5899C-820D-4C95-AC70-331AEEEE3FA8}" destId="{152B8A83-4855-4078-A71A-6B3FF177CBAB}" srcOrd="0" destOrd="0" presId="urn:microsoft.com/office/officeart/2005/8/layout/hProcess9"/>
    <dgm:cxn modelId="{34C9DF3F-A4BD-4A1C-A859-441E3CABC049}" srcId="{A6446DB6-F396-442E-9F0B-B670A3C34412}" destId="{6AA5899C-820D-4C95-AC70-331AEEEE3FA8}" srcOrd="1" destOrd="0" parTransId="{0892763E-CF51-4934-A403-C78906CC4ED5}" sibTransId="{8BA35C8A-29BC-4726-BBA9-7FEB1CD6BCF5}"/>
    <dgm:cxn modelId="{60634153-AC47-4B03-B3EB-1796CE890FEE}" type="presOf" srcId="{E249C257-D107-4C18-9DC1-138AC568188B}" destId="{BF94D11B-C0FF-469F-B2EB-EC146E163857}" srcOrd="0" destOrd="0" presId="urn:microsoft.com/office/officeart/2005/8/layout/hProcess9"/>
    <dgm:cxn modelId="{BB7E3A9E-341F-4081-9D9A-C6982B44F6B4}" type="presOf" srcId="{BD29F86C-288A-49CE-AC4D-8FEDAAC49BB7}" destId="{94C5115D-34D4-4075-9489-89F7C8A1177C}" srcOrd="0" destOrd="0" presId="urn:microsoft.com/office/officeart/2005/8/layout/hProcess9"/>
    <dgm:cxn modelId="{3AD622A4-E564-4EFC-B062-5424AEE9FB48}" type="presOf" srcId="{A6446DB6-F396-442E-9F0B-B670A3C34412}" destId="{183AE76A-6BC4-45B7-A578-67188A29BF57}" srcOrd="0" destOrd="0" presId="urn:microsoft.com/office/officeart/2005/8/layout/hProcess9"/>
    <dgm:cxn modelId="{7E40D9C4-561E-44FD-863C-02379A3CED0F}" srcId="{A6446DB6-F396-442E-9F0B-B670A3C34412}" destId="{E249C257-D107-4C18-9DC1-138AC568188B}" srcOrd="0" destOrd="0" parTransId="{0A9555F6-2C72-4398-9B96-E3BA47B3DFC9}" sibTransId="{1E29819D-C587-4070-A9C3-7BE660812042}"/>
    <dgm:cxn modelId="{0D75E1CC-2D98-4B12-AAD3-7A7A946AA764}" srcId="{A6446DB6-F396-442E-9F0B-B670A3C34412}" destId="{BD29F86C-288A-49CE-AC4D-8FEDAAC49BB7}" srcOrd="2" destOrd="0" parTransId="{0E2E9DA3-517C-4105-929E-72D783205267}" sibTransId="{15D8988A-E27B-49AA-A7B6-A7136060C481}"/>
    <dgm:cxn modelId="{02A52FBF-C4BB-4D7A-8DBB-2FA999936A36}" type="presParOf" srcId="{183AE76A-6BC4-45B7-A578-67188A29BF57}" destId="{71318EDB-9A13-48FA-847E-0B082D9525FB}" srcOrd="0" destOrd="0" presId="urn:microsoft.com/office/officeart/2005/8/layout/hProcess9"/>
    <dgm:cxn modelId="{0CA0F42B-FD35-495A-BDA3-F1D0A5131975}" type="presParOf" srcId="{183AE76A-6BC4-45B7-A578-67188A29BF57}" destId="{A72B1ADC-5B95-4967-9543-128AB0951E9F}" srcOrd="1" destOrd="0" presId="urn:microsoft.com/office/officeart/2005/8/layout/hProcess9"/>
    <dgm:cxn modelId="{DCE9CDE3-0747-47B8-9CAD-669C4A984435}" type="presParOf" srcId="{A72B1ADC-5B95-4967-9543-128AB0951E9F}" destId="{BF94D11B-C0FF-469F-B2EB-EC146E163857}" srcOrd="0" destOrd="0" presId="urn:microsoft.com/office/officeart/2005/8/layout/hProcess9"/>
    <dgm:cxn modelId="{F269868B-D06A-4682-AF7E-10D769E32ECE}" type="presParOf" srcId="{A72B1ADC-5B95-4967-9543-128AB0951E9F}" destId="{B5A486C3-E7FD-4A1E-B2F5-9D5FF3524534}" srcOrd="1" destOrd="0" presId="urn:microsoft.com/office/officeart/2005/8/layout/hProcess9"/>
    <dgm:cxn modelId="{27C4306B-5397-4CEF-ADF2-836A0461ABFA}" type="presParOf" srcId="{A72B1ADC-5B95-4967-9543-128AB0951E9F}" destId="{152B8A83-4855-4078-A71A-6B3FF177CBAB}" srcOrd="2" destOrd="0" presId="urn:microsoft.com/office/officeart/2005/8/layout/hProcess9"/>
    <dgm:cxn modelId="{7A61D20F-0E78-4DBD-BA36-6F4D13A2544D}" type="presParOf" srcId="{A72B1ADC-5B95-4967-9543-128AB0951E9F}" destId="{5A2AA2F0-6F21-4332-A97D-3B1ACD76EFC9}" srcOrd="3" destOrd="0" presId="urn:microsoft.com/office/officeart/2005/8/layout/hProcess9"/>
    <dgm:cxn modelId="{669D6E93-5384-4BD1-87F6-8FD30CD8657E}" type="presParOf" srcId="{A72B1ADC-5B95-4967-9543-128AB0951E9F}" destId="{94C5115D-34D4-4075-9489-89F7C8A1177C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69116" y="0"/>
          <a:ext cx="4743095" cy="17281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154" y="518457"/>
          <a:ext cx="1674033" cy="69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1990</a:t>
          </a:r>
        </a:p>
      </dsp:txBody>
      <dsp:txXfrm>
        <a:off x="368310" y="619692"/>
        <a:ext cx="1183721" cy="488806"/>
      </dsp:txXfrm>
    </dsp:sp>
    <dsp:sp modelId="{152B8A83-4855-4078-A71A-6B3FF177CBAB}">
      <dsp:nvSpPr>
        <dsp:cNvPr id="0" name=""/>
        <dsp:cNvSpPr/>
      </dsp:nvSpPr>
      <dsp:spPr>
        <a:xfrm>
          <a:off x="2033871" y="518457"/>
          <a:ext cx="1674033" cy="691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Dublin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Convention</a:t>
          </a:r>
          <a:endParaRPr lang="nl-NL" sz="1500" kern="1200" dirty="0"/>
        </a:p>
      </dsp:txBody>
      <dsp:txXfrm>
        <a:off x="2067616" y="552202"/>
        <a:ext cx="1606543" cy="623786"/>
      </dsp:txXfrm>
    </dsp:sp>
    <dsp:sp modelId="{94C5115D-34D4-4075-9489-89F7C8A1177C}">
      <dsp:nvSpPr>
        <dsp:cNvPr id="0" name=""/>
        <dsp:cNvSpPr/>
      </dsp:nvSpPr>
      <dsp:spPr>
        <a:xfrm>
          <a:off x="3906078" y="518457"/>
          <a:ext cx="1674033" cy="69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1997</a:t>
          </a:r>
        </a:p>
      </dsp:txBody>
      <dsp:txXfrm>
        <a:off x="4151234" y="619692"/>
        <a:ext cx="1183721" cy="48880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6804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2021</a:t>
          </a:r>
        </a:p>
      </dsp:txBody>
      <dsp:txXfrm>
        <a:off x="394216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New Pact on Asylum And Migration</a:t>
          </a:r>
          <a:endParaRPr lang="nl-NL" sz="13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35603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Today</a:t>
          </a:r>
          <a:endParaRPr lang="nl-NL" sz="1300" kern="1200" dirty="0"/>
        </a:p>
      </dsp:txBody>
      <dsp:txXfrm>
        <a:off x="3661778" y="661514"/>
        <a:ext cx="1092069" cy="52179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6804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/>
            <a:t>2021</a:t>
          </a:r>
        </a:p>
      </dsp:txBody>
      <dsp:txXfrm>
        <a:off x="394216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300" b="1" kern="1200" dirty="0"/>
            <a:t>New Pact on Asylum And Migration</a:t>
          </a:r>
          <a:endParaRPr lang="nl-NL" sz="13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35603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300" kern="1200" dirty="0" err="1"/>
            <a:t>Today</a:t>
          </a:r>
          <a:endParaRPr lang="nl-NL" sz="1300" kern="1200" dirty="0"/>
        </a:p>
      </dsp:txBody>
      <dsp:txXfrm>
        <a:off x="3661778" y="661514"/>
        <a:ext cx="1092069" cy="52179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4946" y="67142"/>
          <a:ext cx="4345682" cy="1556791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C5115D-34D4-4075-9489-89F7C8A1177C}">
      <dsp:nvSpPr>
        <dsp:cNvPr id="0" name=""/>
        <dsp:cNvSpPr/>
      </dsp:nvSpPr>
      <dsp:spPr>
        <a:xfrm>
          <a:off x="2541866" y="504057"/>
          <a:ext cx="1634600" cy="702228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600" kern="1200" dirty="0"/>
            <a:t>2000</a:t>
          </a:r>
          <a:endParaRPr lang="nl-NL" sz="2400" kern="1200" dirty="0"/>
        </a:p>
      </dsp:txBody>
      <dsp:txXfrm>
        <a:off x="2781248" y="606896"/>
        <a:ext cx="1155836" cy="49655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69116" y="0"/>
          <a:ext cx="4743095" cy="172819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154" y="518457"/>
          <a:ext cx="1674033" cy="69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1990</a:t>
          </a:r>
        </a:p>
      </dsp:txBody>
      <dsp:txXfrm>
        <a:off x="368310" y="619692"/>
        <a:ext cx="1183721" cy="488806"/>
      </dsp:txXfrm>
    </dsp:sp>
    <dsp:sp modelId="{152B8A83-4855-4078-A71A-6B3FF177CBAB}">
      <dsp:nvSpPr>
        <dsp:cNvPr id="0" name=""/>
        <dsp:cNvSpPr/>
      </dsp:nvSpPr>
      <dsp:spPr>
        <a:xfrm>
          <a:off x="2033871" y="518457"/>
          <a:ext cx="1674033" cy="691276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Dublin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 err="1"/>
            <a:t>Convention</a:t>
          </a:r>
          <a:endParaRPr lang="nl-NL" sz="1500" kern="1200" dirty="0"/>
        </a:p>
      </dsp:txBody>
      <dsp:txXfrm>
        <a:off x="2067616" y="552202"/>
        <a:ext cx="1606543" cy="623786"/>
      </dsp:txXfrm>
    </dsp:sp>
    <dsp:sp modelId="{94C5115D-34D4-4075-9489-89F7C8A1177C}">
      <dsp:nvSpPr>
        <dsp:cNvPr id="0" name=""/>
        <dsp:cNvSpPr/>
      </dsp:nvSpPr>
      <dsp:spPr>
        <a:xfrm>
          <a:off x="3906078" y="518457"/>
          <a:ext cx="1674033" cy="6912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500" kern="1200" dirty="0"/>
            <a:t>1997</a:t>
          </a:r>
        </a:p>
      </dsp:txBody>
      <dsp:txXfrm>
        <a:off x="4151234" y="619692"/>
        <a:ext cx="1183721" cy="48880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3840" y="0"/>
          <a:ext cx="4314647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1696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2000</a:t>
          </a:r>
        </a:p>
      </dsp:txBody>
      <dsp:txXfrm>
        <a:off x="344707" y="661514"/>
        <a:ext cx="1076794" cy="521795"/>
      </dsp:txXfrm>
    </dsp:sp>
    <dsp:sp modelId="{152B8A83-4855-4078-A71A-6B3FF177CBAB}">
      <dsp:nvSpPr>
        <dsp:cNvPr id="0" name=""/>
        <dsp:cNvSpPr/>
      </dsp:nvSpPr>
      <dsp:spPr>
        <a:xfrm>
          <a:off x="1776619" y="553447"/>
          <a:ext cx="1522816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Eurodac </a:t>
          </a:r>
          <a:r>
            <a:rPr lang="nl-NL" sz="1800" kern="1200" dirty="0" err="1"/>
            <a:t>Regulation</a:t>
          </a:r>
          <a:endParaRPr lang="nl-NL" sz="1800" kern="1200" dirty="0"/>
        </a:p>
      </dsp:txBody>
      <dsp:txXfrm>
        <a:off x="1812642" y="589470"/>
        <a:ext cx="1450770" cy="665883"/>
      </dsp:txXfrm>
    </dsp:sp>
    <dsp:sp modelId="{94C5115D-34D4-4075-9489-89F7C8A1177C}">
      <dsp:nvSpPr>
        <dsp:cNvPr id="0" name=""/>
        <dsp:cNvSpPr/>
      </dsp:nvSpPr>
      <dsp:spPr>
        <a:xfrm>
          <a:off x="3431542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2003</a:t>
          </a:r>
        </a:p>
      </dsp:txBody>
      <dsp:txXfrm>
        <a:off x="3654553" y="661514"/>
        <a:ext cx="1076794" cy="52179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07500" y="0"/>
          <a:ext cx="4314647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1696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2003</a:t>
          </a:r>
        </a:p>
      </dsp:txBody>
      <dsp:txXfrm>
        <a:off x="344707" y="661514"/>
        <a:ext cx="1076794" cy="521795"/>
      </dsp:txXfrm>
    </dsp:sp>
    <dsp:sp modelId="{152B8A83-4855-4078-A71A-6B3FF177CBAB}">
      <dsp:nvSpPr>
        <dsp:cNvPr id="0" name=""/>
        <dsp:cNvSpPr/>
      </dsp:nvSpPr>
      <dsp:spPr>
        <a:xfrm>
          <a:off x="1776619" y="553447"/>
          <a:ext cx="1522816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Dublin II </a:t>
          </a:r>
          <a:r>
            <a:rPr lang="nl-NL" sz="1800" kern="1200" dirty="0" err="1"/>
            <a:t>Regulation</a:t>
          </a:r>
          <a:endParaRPr lang="nl-NL" sz="1800" kern="1200" dirty="0"/>
        </a:p>
      </dsp:txBody>
      <dsp:txXfrm>
        <a:off x="1812642" y="589470"/>
        <a:ext cx="1450770" cy="665883"/>
      </dsp:txXfrm>
    </dsp:sp>
    <dsp:sp modelId="{94C5115D-34D4-4075-9489-89F7C8A1177C}">
      <dsp:nvSpPr>
        <dsp:cNvPr id="0" name=""/>
        <dsp:cNvSpPr/>
      </dsp:nvSpPr>
      <dsp:spPr>
        <a:xfrm>
          <a:off x="3431542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654553" y="661514"/>
        <a:ext cx="1076794" cy="521795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07500" y="0"/>
          <a:ext cx="4314647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1696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44707" y="661514"/>
        <a:ext cx="1076794" cy="521795"/>
      </dsp:txXfrm>
    </dsp:sp>
    <dsp:sp modelId="{152B8A83-4855-4078-A71A-6B3FF177CBAB}">
      <dsp:nvSpPr>
        <dsp:cNvPr id="0" name=""/>
        <dsp:cNvSpPr/>
      </dsp:nvSpPr>
      <dsp:spPr>
        <a:xfrm>
          <a:off x="1776619" y="553447"/>
          <a:ext cx="1522816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Lisbon Changes</a:t>
          </a:r>
        </a:p>
      </dsp:txBody>
      <dsp:txXfrm>
        <a:off x="1812642" y="589470"/>
        <a:ext cx="1450770" cy="665883"/>
      </dsp:txXfrm>
    </dsp:sp>
    <dsp:sp modelId="{94C5115D-34D4-4075-9489-89F7C8A1177C}">
      <dsp:nvSpPr>
        <dsp:cNvPr id="0" name=""/>
        <dsp:cNvSpPr/>
      </dsp:nvSpPr>
      <dsp:spPr>
        <a:xfrm>
          <a:off x="3431542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2011</a:t>
          </a:r>
        </a:p>
      </dsp:txBody>
      <dsp:txXfrm>
        <a:off x="3654553" y="661514"/>
        <a:ext cx="1076794" cy="521795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916832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52B8A83-4855-4078-A71A-6B3FF177CBAB}">
      <dsp:nvSpPr>
        <dsp:cNvPr id="0" name=""/>
        <dsp:cNvSpPr/>
      </dsp:nvSpPr>
      <dsp:spPr>
        <a:xfrm>
          <a:off x="1009229" y="576061"/>
          <a:ext cx="1327783" cy="76470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EASO</a:t>
          </a:r>
        </a:p>
      </dsp:txBody>
      <dsp:txXfrm>
        <a:off x="1046559" y="613391"/>
        <a:ext cx="1253123" cy="690048"/>
      </dsp:txXfrm>
    </dsp:sp>
    <dsp:sp modelId="{94C5115D-34D4-4075-9489-89F7C8A1177C}">
      <dsp:nvSpPr>
        <dsp:cNvPr id="0" name=""/>
        <dsp:cNvSpPr/>
      </dsp:nvSpPr>
      <dsp:spPr>
        <a:xfrm>
          <a:off x="2843808" y="575049"/>
          <a:ext cx="1544419" cy="76673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2013</a:t>
          </a:r>
          <a:endParaRPr lang="nl-NL" sz="2500" kern="1200" dirty="0"/>
        </a:p>
      </dsp:txBody>
      <dsp:txXfrm>
        <a:off x="3069983" y="687334"/>
        <a:ext cx="1092069" cy="542162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07500" y="0"/>
          <a:ext cx="4314647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1696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2009</a:t>
          </a:r>
        </a:p>
      </dsp:txBody>
      <dsp:txXfrm>
        <a:off x="344707" y="661514"/>
        <a:ext cx="1076794" cy="521795"/>
      </dsp:txXfrm>
    </dsp:sp>
    <dsp:sp modelId="{152B8A83-4855-4078-A71A-6B3FF177CBAB}">
      <dsp:nvSpPr>
        <dsp:cNvPr id="0" name=""/>
        <dsp:cNvSpPr/>
      </dsp:nvSpPr>
      <dsp:spPr>
        <a:xfrm>
          <a:off x="1776619" y="553447"/>
          <a:ext cx="1522816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Lisbon Changes</a:t>
          </a:r>
        </a:p>
      </dsp:txBody>
      <dsp:txXfrm>
        <a:off x="1812642" y="589470"/>
        <a:ext cx="1450770" cy="665883"/>
      </dsp:txXfrm>
    </dsp:sp>
    <dsp:sp modelId="{94C5115D-34D4-4075-9489-89F7C8A1177C}">
      <dsp:nvSpPr>
        <dsp:cNvPr id="0" name=""/>
        <dsp:cNvSpPr/>
      </dsp:nvSpPr>
      <dsp:spPr>
        <a:xfrm>
          <a:off x="3431542" y="553447"/>
          <a:ext cx="1522816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2011</a:t>
          </a:r>
        </a:p>
      </dsp:txBody>
      <dsp:txXfrm>
        <a:off x="3654553" y="661514"/>
        <a:ext cx="1076794" cy="52179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318EDB-9A13-48FA-847E-0B082D9525FB}">
      <dsp:nvSpPr>
        <dsp:cNvPr id="0" name=""/>
        <dsp:cNvSpPr/>
      </dsp:nvSpPr>
      <dsp:spPr>
        <a:xfrm>
          <a:off x="156022" y="0"/>
          <a:ext cx="4375854" cy="1844824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94D11B-C0FF-469F-B2EB-EC146E163857}">
      <dsp:nvSpPr>
        <dsp:cNvPr id="0" name=""/>
        <dsp:cNvSpPr/>
      </dsp:nvSpPr>
      <dsp:spPr>
        <a:xfrm>
          <a:off x="123422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2013</a:t>
          </a:r>
        </a:p>
      </dsp:txBody>
      <dsp:txXfrm>
        <a:off x="349597" y="661514"/>
        <a:ext cx="1092069" cy="521795"/>
      </dsp:txXfrm>
    </dsp:sp>
    <dsp:sp modelId="{152B8A83-4855-4078-A71A-6B3FF177CBAB}">
      <dsp:nvSpPr>
        <dsp:cNvPr id="0" name=""/>
        <dsp:cNvSpPr/>
      </dsp:nvSpPr>
      <dsp:spPr>
        <a:xfrm>
          <a:off x="1801822" y="553447"/>
          <a:ext cx="1544419" cy="73792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Dublin III </a:t>
          </a:r>
          <a:r>
            <a:rPr lang="nl-NL" sz="1800" kern="1200" dirty="0" err="1"/>
            <a:t>Regulation</a:t>
          </a:r>
          <a:endParaRPr lang="nl-NL" sz="1800" kern="1200" dirty="0"/>
        </a:p>
      </dsp:txBody>
      <dsp:txXfrm>
        <a:off x="1837845" y="589470"/>
        <a:ext cx="1472373" cy="665883"/>
      </dsp:txXfrm>
    </dsp:sp>
    <dsp:sp modelId="{94C5115D-34D4-4075-9489-89F7C8A1177C}">
      <dsp:nvSpPr>
        <dsp:cNvPr id="0" name=""/>
        <dsp:cNvSpPr/>
      </dsp:nvSpPr>
      <dsp:spPr>
        <a:xfrm>
          <a:off x="3480221" y="553447"/>
          <a:ext cx="1544419" cy="737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NL" sz="1800" kern="1200" dirty="0"/>
            <a:t>2016</a:t>
          </a:r>
        </a:p>
      </dsp:txBody>
      <dsp:txXfrm>
        <a:off x="3706396" y="661514"/>
        <a:ext cx="1092069" cy="5217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E3DBDB-D3E4-4323-A103-6B67CAE0481B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7B7D21-610E-4D4E-909B-99C3642C4B7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578056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1627590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/>
      </p:sp>
    </p:spTree>
    <p:extLst>
      <p:ext uri="{BB962C8B-B14F-4D97-AF65-F5344CB8AC3E}">
        <p14:creationId xmlns:p14="http://schemas.microsoft.com/office/powerpoint/2010/main" val="29615638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B13-F637-48F7-A6A9-3E448B13556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3671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64B13-F637-48F7-A6A9-3E448B13556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0469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05067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71063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139616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9376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283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99490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1111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903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7806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911345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24015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5756405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8869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6597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275540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61723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1623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76108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0304172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93406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27766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11981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36174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7260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8B2560-9FE6-4C11-A38F-3EEA13F99618}" type="datetimeFigureOut">
              <a:rPr lang="nl-NL" smtClean="0"/>
              <a:t>28-4-2023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1B6131-E64D-4105-9331-4816AEAF8BD3}" type="slidenum">
              <a:rPr lang="nl-NL" smtClean="0"/>
              <a:t>‹#›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5383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l="-23000" r="-2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4C7614-15A9-43A8-9E98-106A33ED6C4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ED3CB9-049B-4F4F-82D1-8A95299C975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736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Klik om de stijl te bewerken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EF05EF-6168-407F-8025-E41839E1250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4/28/2023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1C692C-4F2D-45F6-A9A8-8A3A8FE2780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28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Relationship Id="rId5" Type="http://schemas.microsoft.com/office/2007/relationships/hdphoto" Target="../media/hdphoto1.wdp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8.xml"/><Relationship Id="rId3" Type="http://schemas.openxmlformats.org/officeDocument/2006/relationships/diagramLayout" Target="../diagrams/layout7.xml"/><Relationship Id="rId7" Type="http://schemas.openxmlformats.org/officeDocument/2006/relationships/diagramData" Target="../diagrams/data8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11" Type="http://schemas.microsoft.com/office/2007/relationships/diagramDrawing" Target="../diagrams/drawing8.xml"/><Relationship Id="rId5" Type="http://schemas.openxmlformats.org/officeDocument/2006/relationships/diagramColors" Target="../diagrams/colors7.xml"/><Relationship Id="rId10" Type="http://schemas.openxmlformats.org/officeDocument/2006/relationships/diagramColors" Target="../diagrams/colors8.xml"/><Relationship Id="rId4" Type="http://schemas.openxmlformats.org/officeDocument/2006/relationships/diagramQuickStyle" Target="../diagrams/quickStyle7.xml"/><Relationship Id="rId9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4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40000"/>
                <a:satMod val="350000"/>
              </a:schemeClr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rgbClr val="E8E3D8"/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914400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4107394" y="1066799"/>
            <a:ext cx="487680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Justice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&amp; Home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Affairs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1512125"/>
            <a:ext cx="8686800" cy="2895600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7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74" t="5862" r="1174" b="21548"/>
          <a:stretch/>
        </p:blipFill>
        <p:spPr>
          <a:xfrm>
            <a:off x="914400" y="6844"/>
            <a:ext cx="2390503" cy="3998220"/>
          </a:xfrm>
          <a:prstGeom prst="rect">
            <a:avLst/>
          </a:prstGeom>
          <a:solidFill>
            <a:schemeClr val="accent1">
              <a:alpha val="29000"/>
            </a:schemeClr>
          </a:solidFill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4371424" y="2159706"/>
            <a:ext cx="4038600" cy="12618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3600" i="1" dirty="0" err="1">
                <a:solidFill>
                  <a:prstClr val="white"/>
                </a:solidFill>
                <a:cs typeface="Arial" pitchFamily="34" charset="0"/>
              </a:rPr>
              <a:t>Session</a:t>
            </a:r>
            <a:r>
              <a:rPr lang="nl-NL" sz="3600" i="1" dirty="0">
                <a:solidFill>
                  <a:prstClr val="white"/>
                </a:solidFill>
                <a:cs typeface="Arial" pitchFamily="34" charset="0"/>
              </a:rPr>
              <a:t> 3</a:t>
            </a:r>
          </a:p>
          <a:p>
            <a:pPr>
              <a:spcAft>
                <a:spcPts val="1200"/>
              </a:spcAft>
            </a:pPr>
            <a:r>
              <a:rPr lang="nl-NL" sz="3600" i="1" dirty="0">
                <a:solidFill>
                  <a:prstClr val="white"/>
                </a:solidFill>
                <a:cs typeface="Arial" pitchFamily="34" charset="0"/>
              </a:rPr>
              <a:t>EU </a:t>
            </a:r>
            <a:r>
              <a:rPr lang="nl-NL" sz="3600" i="1" dirty="0" err="1">
                <a:solidFill>
                  <a:prstClr val="white"/>
                </a:solidFill>
                <a:cs typeface="Arial" pitchFamily="34" charset="0"/>
              </a:rPr>
              <a:t>Asylum</a:t>
            </a:r>
            <a:r>
              <a:rPr lang="nl-NL" sz="3600" i="1" dirty="0">
                <a:solidFill>
                  <a:prstClr val="white"/>
                </a:solidFill>
                <a:cs typeface="Arial" pitchFamily="34" charset="0"/>
              </a:rPr>
              <a:t> policy</a:t>
            </a:r>
          </a:p>
        </p:txBody>
      </p:sp>
      <p:sp>
        <p:nvSpPr>
          <p:cNvPr id="2" name="Tekstvak 1"/>
          <p:cNvSpPr txBox="1"/>
          <p:nvPr/>
        </p:nvSpPr>
        <p:spPr>
          <a:xfrm rot="20522448">
            <a:off x="4613861" y="4711626"/>
            <a:ext cx="1816968" cy="646331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Dublin II </a:t>
            </a:r>
            <a:r>
              <a:rPr lang="nl-NL" dirty="0" err="1">
                <a:solidFill>
                  <a:prstClr val="white"/>
                </a:solidFill>
              </a:rPr>
              <a:t>Regulation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/>
          <p:nvPr/>
        </p:nvSpPr>
        <p:spPr>
          <a:xfrm rot="1192957">
            <a:off x="6800581" y="4956676"/>
            <a:ext cx="1816968" cy="646331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Dublin </a:t>
            </a:r>
            <a:r>
              <a:rPr lang="nl-NL" dirty="0" err="1">
                <a:solidFill>
                  <a:prstClr val="white"/>
                </a:solidFill>
              </a:rPr>
              <a:t>Convention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282899" y="4941168"/>
            <a:ext cx="1929061" cy="369332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 err="1">
                <a:solidFill>
                  <a:prstClr val="white"/>
                </a:solidFill>
              </a:rPr>
              <a:t>Rule</a:t>
            </a:r>
            <a:r>
              <a:rPr lang="nl-NL" dirty="0">
                <a:solidFill>
                  <a:prstClr val="white"/>
                </a:solidFill>
              </a:rPr>
              <a:t> of ‘first entry’</a:t>
            </a:r>
          </a:p>
        </p:txBody>
      </p:sp>
      <p:sp>
        <p:nvSpPr>
          <p:cNvPr id="10" name="Tekstvak 9"/>
          <p:cNvSpPr txBox="1"/>
          <p:nvPr/>
        </p:nvSpPr>
        <p:spPr>
          <a:xfrm rot="843445">
            <a:off x="3360786" y="5683206"/>
            <a:ext cx="1816968" cy="923330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prstClr val="white"/>
                </a:solidFill>
              </a:rPr>
              <a:t>European Asylum Support Office (EASO) 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 rot="20643827">
            <a:off x="288556" y="4725144"/>
            <a:ext cx="1816968" cy="369332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Eurodac</a:t>
            </a:r>
          </a:p>
        </p:txBody>
      </p:sp>
      <p:sp>
        <p:nvSpPr>
          <p:cNvPr id="12" name="Tekstvak 11"/>
          <p:cNvSpPr txBox="1"/>
          <p:nvPr/>
        </p:nvSpPr>
        <p:spPr>
          <a:xfrm>
            <a:off x="6663092" y="6093296"/>
            <a:ext cx="1816968" cy="646331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Geneva </a:t>
            </a:r>
            <a:r>
              <a:rPr lang="nl-NL" dirty="0" err="1">
                <a:solidFill>
                  <a:prstClr val="white"/>
                </a:solidFill>
              </a:rPr>
              <a:t>Refugee</a:t>
            </a:r>
            <a:r>
              <a:rPr lang="nl-NL" dirty="0">
                <a:solidFill>
                  <a:prstClr val="white"/>
                </a:solidFill>
              </a:rPr>
              <a:t> </a:t>
            </a:r>
            <a:r>
              <a:rPr lang="nl-NL" dirty="0" err="1">
                <a:solidFill>
                  <a:prstClr val="white"/>
                </a:solidFill>
              </a:rPr>
              <a:t>Convention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3" name="Tekstvak 12"/>
          <p:cNvSpPr txBox="1"/>
          <p:nvPr/>
        </p:nvSpPr>
        <p:spPr>
          <a:xfrm rot="19830711">
            <a:off x="289077" y="5516196"/>
            <a:ext cx="1816968" cy="92333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nl-NL" dirty="0">
                <a:solidFill>
                  <a:prstClr val="white"/>
                </a:solidFill>
              </a:rPr>
              <a:t>Non Refoulement </a:t>
            </a:r>
            <a:r>
              <a:rPr lang="nl-NL" dirty="0" err="1">
                <a:solidFill>
                  <a:prstClr val="white"/>
                </a:solidFill>
              </a:rPr>
              <a:t>principle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14" name="Rectangle 16"/>
          <p:cNvSpPr/>
          <p:nvPr/>
        </p:nvSpPr>
        <p:spPr>
          <a:xfrm>
            <a:off x="1231696" y="4797152"/>
            <a:ext cx="6652672" cy="1666969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b="1" i="1" dirty="0">
                <a:solidFill>
                  <a:prstClr val="white"/>
                </a:solidFill>
              </a:rPr>
              <a:t>Assigned readings for this session: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prstClr val="white"/>
                </a:solidFill>
              </a:rPr>
              <a:t>Peers (2011), 357-366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>
                <a:solidFill>
                  <a:prstClr val="white"/>
                </a:solidFill>
              </a:rPr>
              <a:t>MEDAM (2017), pp 30-43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err="1">
                <a:solidFill>
                  <a:prstClr val="white"/>
                </a:solidFill>
              </a:rPr>
              <a:t>Scipioni</a:t>
            </a:r>
            <a:r>
              <a:rPr lang="en-GB" sz="2000" b="1" i="1" dirty="0">
                <a:solidFill>
                  <a:prstClr val="white"/>
                </a:solidFill>
              </a:rPr>
              <a:t> (2018), pp. 1357–1375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b="1" i="1" dirty="0" err="1">
                <a:solidFill>
                  <a:prstClr val="white"/>
                </a:solidFill>
              </a:rPr>
              <a:t>Guiraudon</a:t>
            </a:r>
            <a:r>
              <a:rPr lang="en-GB" sz="2000" b="1" i="1" dirty="0">
                <a:solidFill>
                  <a:prstClr val="white"/>
                </a:solidFill>
              </a:rPr>
              <a:t> (2018), 151-160</a:t>
            </a:r>
          </a:p>
        </p:txBody>
      </p:sp>
    </p:spTree>
    <p:extLst>
      <p:ext uri="{BB962C8B-B14F-4D97-AF65-F5344CB8AC3E}">
        <p14:creationId xmlns:p14="http://schemas.microsoft.com/office/powerpoint/2010/main" val="148785581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675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75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25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75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8250"/>
                            </p:stCondLst>
                            <p:childTnLst>
                              <p:par>
                                <p:cTn id="4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2" presetClass="exit" presetSubtype="2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500"/>
                            </p:stCondLst>
                            <p:childTnLst>
                              <p:par>
                                <p:cTn id="8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1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  <p:bldP spid="2" grpId="0" animBg="1"/>
      <p:bldP spid="2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3" grpId="2" animBg="1"/>
      <p:bldP spid="1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0" y="1772816"/>
            <a:ext cx="9144000" cy="4896544"/>
          </a:xfrm>
        </p:spPr>
        <p:txBody>
          <a:bodyPr>
            <a:normAutofit lnSpcReduction="100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European Asylum Support Office (EASO)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established by Regulation 439/2010; it became operational in 2011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i="1" dirty="0" err="1"/>
              <a:t>Main</a:t>
            </a:r>
            <a:r>
              <a:rPr lang="nl-NL" i="1" dirty="0"/>
              <a:t> </a:t>
            </a:r>
            <a:r>
              <a:rPr lang="nl-NL" i="1" dirty="0" err="1"/>
              <a:t>aims</a:t>
            </a:r>
            <a:r>
              <a:rPr lang="nl-NL" i="1" dirty="0"/>
              <a:t>:</a:t>
            </a:r>
            <a:endParaRPr lang="en-GB" i="1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facilitate protection for asylum seekers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smoother relocation procedure between EU countries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Some of its tasks 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organising temporary support to member states subject to pressure  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organizing and providing assistance to repair or rebuild asylum and reception systems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64590432"/>
              </p:ext>
            </p:extLst>
          </p:nvPr>
        </p:nvGraphicFramePr>
        <p:xfrm>
          <a:off x="4464496" y="0"/>
          <a:ext cx="5148064" cy="19168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288325833"/>
              </p:ext>
            </p:extLst>
          </p:nvPr>
        </p:nvGraphicFramePr>
        <p:xfrm>
          <a:off x="144016" y="0"/>
          <a:ext cx="5076056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88953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6500"/>
                            </p:stCondLst>
                            <p:childTnLst>
                              <p:par>
                                <p:cTn id="2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8000"/>
                            </p:stCondLst>
                            <p:childTnLst>
                              <p:par>
                                <p:cTn id="3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8500"/>
                            </p:stCondLst>
                            <p:childTnLst>
                              <p:par>
                                <p:cTn id="4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-36512" y="1628801"/>
            <a:ext cx="9396536" cy="496855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Dublin III </a:t>
            </a:r>
            <a:r>
              <a:rPr lang="nl-NL" dirty="0" err="1"/>
              <a:t>Regulation</a:t>
            </a:r>
            <a:r>
              <a:rPr lang="nl-NL" dirty="0"/>
              <a:t> (</a:t>
            </a:r>
            <a:r>
              <a:rPr lang="en-GB" dirty="0"/>
              <a:t>604/2013</a:t>
            </a:r>
            <a:r>
              <a:rPr lang="nl-NL" dirty="0"/>
              <a:t>)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 err="1"/>
              <a:t>One</a:t>
            </a:r>
            <a:r>
              <a:rPr lang="nl-NL" dirty="0"/>
              <a:t> of </a:t>
            </a:r>
            <a:r>
              <a:rPr lang="nl-NL" dirty="0" err="1"/>
              <a:t>key</a:t>
            </a:r>
            <a:r>
              <a:rPr lang="nl-NL" dirty="0"/>
              <a:t> </a:t>
            </a:r>
            <a:r>
              <a:rPr lang="nl-NL" dirty="0" err="1"/>
              <a:t>reasons</a:t>
            </a:r>
            <a:r>
              <a:rPr lang="nl-NL" dirty="0"/>
              <a:t> </a:t>
            </a:r>
            <a:r>
              <a:rPr lang="nl-NL" dirty="0" err="1"/>
              <a:t>to</a:t>
            </a:r>
            <a:r>
              <a:rPr lang="nl-NL" dirty="0"/>
              <a:t> change: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court </a:t>
            </a:r>
            <a:r>
              <a:rPr lang="nl-NL" dirty="0" err="1"/>
              <a:t>rulings</a:t>
            </a:r>
            <a:r>
              <a:rPr lang="nl-NL" dirty="0"/>
              <a:t> of (ECJ) 2011 </a:t>
            </a:r>
            <a:r>
              <a:rPr lang="nl-NL" dirty="0" err="1"/>
              <a:t>and</a:t>
            </a:r>
            <a:r>
              <a:rPr lang="nl-NL" dirty="0"/>
              <a:t> (ECHR) 2012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 err="1"/>
              <a:t>failing</a:t>
            </a:r>
            <a:r>
              <a:rPr lang="nl-NL" dirty="0"/>
              <a:t> </a:t>
            </a:r>
            <a:r>
              <a:rPr lang="nl-NL" dirty="0" err="1"/>
              <a:t>reception</a:t>
            </a:r>
            <a:r>
              <a:rPr lang="nl-NL" dirty="0"/>
              <a:t> </a:t>
            </a:r>
            <a:r>
              <a:rPr lang="nl-NL" dirty="0" err="1"/>
              <a:t>conditions</a:t>
            </a:r>
            <a:r>
              <a:rPr lang="nl-NL" dirty="0"/>
              <a:t>: </a:t>
            </a:r>
            <a:r>
              <a:rPr lang="nl-NL" dirty="0" err="1"/>
              <a:t>also</a:t>
            </a:r>
            <a:r>
              <a:rPr lang="nl-NL" dirty="0"/>
              <a:t> </a:t>
            </a:r>
            <a:r>
              <a:rPr lang="nl-NL" dirty="0" err="1"/>
              <a:t>violation</a:t>
            </a:r>
            <a:r>
              <a:rPr lang="nl-NL" dirty="0"/>
              <a:t> of non-refoulement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i="1" dirty="0" err="1"/>
              <a:t>Main</a:t>
            </a:r>
            <a:r>
              <a:rPr lang="nl-NL" i="1" dirty="0"/>
              <a:t> changes </a:t>
            </a:r>
            <a:r>
              <a:rPr lang="nl-NL" i="1" dirty="0" err="1"/>
              <a:t>from</a:t>
            </a:r>
            <a:r>
              <a:rPr lang="nl-NL" i="1" dirty="0"/>
              <a:t> Dublin II </a:t>
            </a:r>
            <a:r>
              <a:rPr lang="nl-NL" i="1" dirty="0" err="1"/>
              <a:t>Regulation</a:t>
            </a:r>
            <a:r>
              <a:rPr lang="nl-NL" i="1" dirty="0"/>
              <a:t>:</a:t>
            </a:r>
            <a:endParaRPr lang="en-GB" i="1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widens the definition of family members (for relocation to other member states)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introduces more legal measures to safeguard the asylum seekers during the relocation and transfer procedure 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the first entered Member State still bears the responsibility of handling the asylum application</a:t>
            </a:r>
            <a:endParaRPr lang="nl-NL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686205161"/>
              </p:ext>
            </p:extLst>
          </p:nvPr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37552142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20515" y="1700808"/>
            <a:ext cx="9226787" cy="4968552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b="1" dirty="0"/>
              <a:t>‘New Pact on Asylum and Migration’</a:t>
            </a:r>
            <a:endParaRPr lang="nl-NL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 err="1"/>
              <a:t>adopted</a:t>
            </a:r>
            <a:r>
              <a:rPr lang="nl-NL" dirty="0"/>
              <a:t> </a:t>
            </a:r>
            <a:r>
              <a:rPr lang="nl-NL" dirty="0" err="1"/>
              <a:t>by</a:t>
            </a:r>
            <a:r>
              <a:rPr lang="nl-NL" dirty="0"/>
              <a:t> </a:t>
            </a:r>
            <a:r>
              <a:rPr lang="nl-NL" dirty="0" err="1"/>
              <a:t>Commission</a:t>
            </a:r>
            <a:r>
              <a:rPr lang="nl-NL" dirty="0"/>
              <a:t> in </a:t>
            </a:r>
            <a:r>
              <a:rPr lang="en-GB" dirty="0"/>
              <a:t>September 2020</a:t>
            </a:r>
            <a:r>
              <a:rPr lang="nl-NL" dirty="0"/>
              <a:t> 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It foresees among other things: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streamlining procedures and rules on asylum and return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new solidarity mechanism for search and rescue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improved management of external borders  (next class)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US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It also addresses the basic rule of ‘first entry’ ……….</a:t>
            </a:r>
            <a:endParaRPr lang="nl-NL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401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287016" y="1628800"/>
            <a:ext cx="8856984" cy="5112568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 err="1"/>
              <a:t>Replacing</a:t>
            </a:r>
            <a:r>
              <a:rPr lang="nl-NL" dirty="0"/>
              <a:t> </a:t>
            </a:r>
            <a:r>
              <a:rPr lang="en-US" dirty="0"/>
              <a:t>the ‘first entry’ rule with a relocation </a:t>
            </a:r>
            <a:r>
              <a:rPr lang="en-US" dirty="0" err="1"/>
              <a:t>programme</a:t>
            </a:r>
            <a:r>
              <a:rPr lang="en-US" dirty="0"/>
              <a:t> or quota system of relocation (based on the solidarity principle)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en-US" dirty="0"/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Currently, the Commission and EP try to force this through a package deal with the </a:t>
            </a:r>
            <a:r>
              <a:rPr lang="en-US" dirty="0" err="1"/>
              <a:t>ms</a:t>
            </a:r>
            <a:r>
              <a:rPr lang="en-US" dirty="0"/>
              <a:t> 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who ask for EU money in financing border control (next lecture)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A relocation program based on quotas has actually been applied, albeit temporarily: in 2015-2016.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/>
              <a:t>And with deficiencies</a:t>
            </a:r>
            <a:endParaRPr lang="en-US" dirty="0"/>
          </a:p>
        </p:txBody>
      </p:sp>
      <p:graphicFrame>
        <p:nvGraphicFramePr>
          <p:cNvPr id="4" name="Diagram 3"/>
          <p:cNvGraphicFramePr/>
          <p:nvPr/>
        </p:nvGraphicFramePr>
        <p:xfrm>
          <a:off x="144016" y="0"/>
          <a:ext cx="5148064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13453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" name="Afbeelding 30" descr="D:\Users\Santino\Documents\Werk\Santino\Onderzoek\ONDERZOEKPROJECTEN\ErasmusPLUS programmes\Mazaryk Brno\JHA Course Spring 2018\PPP Material\relocation stats.png">
            <a:extLst>
              <a:ext uri="{FF2B5EF4-FFF2-40B4-BE49-F238E27FC236}">
                <a16:creationId xmlns:a16="http://schemas.microsoft.com/office/drawing/2014/main" id="{C134C0DE-C511-4863-BA54-926C0B2A6533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840121"/>
            <a:ext cx="8856984" cy="6017879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>
          <a:xfrm>
            <a:off x="0" y="836713"/>
            <a:ext cx="8686800" cy="23762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grpSp>
        <p:nvGrpSpPr>
          <p:cNvPr id="6" name="Groep 5"/>
          <p:cNvGrpSpPr/>
          <p:nvPr/>
        </p:nvGrpSpPr>
        <p:grpSpPr>
          <a:xfrm>
            <a:off x="1691680" y="2566066"/>
            <a:ext cx="6365730" cy="646910"/>
            <a:chOff x="1610506" y="2566065"/>
            <a:chExt cx="4084790" cy="646910"/>
          </a:xfrm>
        </p:grpSpPr>
        <p:sp>
          <p:nvSpPr>
            <p:cNvPr id="19" name="TextBox 23"/>
            <p:cNvSpPr txBox="1"/>
            <p:nvPr/>
          </p:nvSpPr>
          <p:spPr>
            <a:xfrm>
              <a:off x="1939833" y="2566065"/>
              <a:ext cx="375546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GB" sz="2800" i="1" dirty="0">
                  <a:solidFill>
                    <a:prstClr val="white"/>
                  </a:solidFill>
                  <a:cs typeface="Arial" pitchFamily="34" charset="0"/>
                </a:rPr>
                <a:t>uneven distribution of responsibilities</a:t>
              </a:r>
              <a:endParaRPr lang="nl-NL" sz="2800" i="1" dirty="0">
                <a:solidFill>
                  <a:prstClr val="white"/>
                </a:solidFill>
                <a:cs typeface="Arial" pitchFamily="34" charset="0"/>
              </a:endParaRPr>
            </a:p>
          </p:txBody>
        </p:sp>
        <p:sp>
          <p:nvSpPr>
            <p:cNvPr id="4" name="Gelijkbenige driehoek 3"/>
            <p:cNvSpPr/>
            <p:nvPr/>
          </p:nvSpPr>
          <p:spPr>
            <a:xfrm rot="10800000">
              <a:off x="1610506" y="2719709"/>
              <a:ext cx="319037" cy="49326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2" name="Tekstvak 31"/>
          <p:cNvSpPr txBox="1"/>
          <p:nvPr/>
        </p:nvSpPr>
        <p:spPr>
          <a:xfrm>
            <a:off x="2052453" y="3429000"/>
            <a:ext cx="3561279" cy="1692771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prstClr val="white"/>
                </a:solidFill>
              </a:rPr>
              <a:t>poor conditions in first-entry countries induce asylum seekers to apply for asylum elsewhere and refuse cooperation with authorities implementing Dublin rules</a:t>
            </a:r>
          </a:p>
          <a:p>
            <a:r>
              <a:rPr lang="en-US" sz="1400" i="1" dirty="0">
                <a:solidFill>
                  <a:prstClr val="white"/>
                </a:solidFill>
              </a:rPr>
              <a:t>(Hess &amp; </a:t>
            </a:r>
            <a:r>
              <a:rPr lang="en-US" sz="1400" i="1" dirty="0" err="1">
                <a:solidFill>
                  <a:prstClr val="white"/>
                </a:solidFill>
              </a:rPr>
              <a:t>Kasparek</a:t>
            </a:r>
            <a:r>
              <a:rPr lang="en-US" sz="1400" i="1" dirty="0">
                <a:solidFill>
                  <a:prstClr val="white"/>
                </a:solidFill>
              </a:rPr>
              <a:t> 2017: 38</a:t>
            </a:r>
            <a:r>
              <a:rPr lang="en-US" sz="1400" dirty="0">
                <a:solidFill>
                  <a:prstClr val="white"/>
                </a:solidFill>
              </a:rPr>
              <a:t>)</a:t>
            </a:r>
          </a:p>
        </p:txBody>
      </p:sp>
      <p:sp>
        <p:nvSpPr>
          <p:cNvPr id="3" name="Tekstvak 2"/>
          <p:cNvSpPr txBox="1"/>
          <p:nvPr/>
        </p:nvSpPr>
        <p:spPr>
          <a:xfrm>
            <a:off x="1115616" y="1643077"/>
            <a:ext cx="7776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 2014:</a:t>
            </a:r>
            <a:r>
              <a:rPr lang="en-GB" b="1" dirty="0">
                <a:solidFill>
                  <a:schemeClr val="bg1"/>
                </a:solidFill>
              </a:rPr>
              <a:t> 662 680</a:t>
            </a:r>
            <a:r>
              <a:rPr lang="en-GB" dirty="0">
                <a:solidFill>
                  <a:schemeClr val="bg1"/>
                </a:solidFill>
              </a:rPr>
              <a:t> applications were recorded in the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 2015: </a:t>
            </a:r>
            <a:r>
              <a:rPr lang="en-GB" b="1" dirty="0">
                <a:solidFill>
                  <a:schemeClr val="bg1"/>
                </a:solidFill>
              </a:rPr>
              <a:t>1 349 638 </a:t>
            </a:r>
            <a:r>
              <a:rPr lang="en-GB" dirty="0">
                <a:solidFill>
                  <a:schemeClr val="bg1"/>
                </a:solidFill>
              </a:rPr>
              <a:t>applications (more than twice the level of 2014)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 2016: </a:t>
            </a:r>
            <a:r>
              <a:rPr lang="en-GB" b="1" dirty="0">
                <a:solidFill>
                  <a:schemeClr val="bg1"/>
                </a:solidFill>
              </a:rPr>
              <a:t>1 236 325 </a:t>
            </a:r>
            <a:r>
              <a:rPr lang="en-GB" dirty="0">
                <a:solidFill>
                  <a:schemeClr val="bg1"/>
                </a:solidFill>
              </a:rPr>
              <a:t>asylum applications (9 % decrease compared to 2015)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bg1"/>
                </a:solidFill>
              </a:rPr>
              <a:t>In 2017: </a:t>
            </a:r>
            <a:r>
              <a:rPr lang="en-GB" b="1" dirty="0">
                <a:solidFill>
                  <a:schemeClr val="bg1"/>
                </a:solidFill>
              </a:rPr>
              <a:t>707 000 </a:t>
            </a:r>
            <a:r>
              <a:rPr lang="en-GB" dirty="0">
                <a:solidFill>
                  <a:schemeClr val="bg1"/>
                </a:solidFill>
              </a:rPr>
              <a:t>asylum applications (43 % decrease compared to 2016)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664" y="980728"/>
            <a:ext cx="5341179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i="1" dirty="0">
                <a:solidFill>
                  <a:prstClr val="white"/>
                </a:solidFill>
                <a:cs typeface="Arial" pitchFamily="34" charset="0"/>
              </a:rPr>
              <a:t>The refugee crisis of 2015-2016</a:t>
            </a:r>
            <a:endParaRPr lang="nl-NL" sz="32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332656"/>
            <a:ext cx="869563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Critical Issues of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Asylum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Policy</a:t>
            </a:r>
          </a:p>
        </p:txBody>
      </p:sp>
      <p:sp>
        <p:nvSpPr>
          <p:cNvPr id="11" name="Tekstvak 10"/>
          <p:cNvSpPr txBox="1"/>
          <p:nvPr/>
        </p:nvSpPr>
        <p:spPr>
          <a:xfrm>
            <a:off x="179512" y="3441774"/>
            <a:ext cx="1632320" cy="1754326"/>
          </a:xfrm>
          <a:prstGeom prst="rect">
            <a:avLst/>
          </a:prstGeom>
          <a:solidFill>
            <a:srgbClr val="98303E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burden of dealing with illegal entry falls onto external border member states</a:t>
            </a:r>
            <a:endParaRPr lang="nl-NL" dirty="0">
              <a:solidFill>
                <a:prstClr val="white"/>
              </a:solidFill>
            </a:endParaRPr>
          </a:p>
        </p:txBody>
      </p:sp>
      <p:sp>
        <p:nvSpPr>
          <p:cNvPr id="27" name="TextBox 24"/>
          <p:cNvSpPr txBox="1"/>
          <p:nvPr/>
        </p:nvSpPr>
        <p:spPr>
          <a:xfrm>
            <a:off x="1535077" y="1701969"/>
            <a:ext cx="6876977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i="1" dirty="0">
                <a:solidFill>
                  <a:prstClr val="white"/>
                </a:solidFill>
                <a:cs typeface="Arial" pitchFamily="34" charset="0"/>
              </a:rPr>
              <a:t>Weaknesses and responses</a:t>
            </a:r>
            <a:endParaRPr lang="nl-NL" sz="32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33" name="Tekstvak 32"/>
          <p:cNvSpPr txBox="1"/>
          <p:nvPr/>
        </p:nvSpPr>
        <p:spPr>
          <a:xfrm>
            <a:off x="3005159" y="5301208"/>
            <a:ext cx="2718969" cy="1415772"/>
          </a:xfrm>
          <a:prstGeom prst="rect">
            <a:avLst/>
          </a:prstGeom>
          <a:solidFill>
            <a:srgbClr val="52448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solidFill>
                  <a:prstClr val="white"/>
                </a:solidFill>
              </a:rPr>
              <a:t>member states most affected started to move towards lax fingerprint registration practice</a:t>
            </a:r>
          </a:p>
          <a:p>
            <a:r>
              <a:rPr lang="nl-NL" sz="1400" i="1" dirty="0">
                <a:solidFill>
                  <a:prstClr val="white"/>
                </a:solidFill>
              </a:rPr>
              <a:t>(Hess &amp; </a:t>
            </a:r>
            <a:r>
              <a:rPr lang="nl-NL" sz="1400" i="1" dirty="0" err="1">
                <a:solidFill>
                  <a:prstClr val="white"/>
                </a:solidFill>
              </a:rPr>
              <a:t>Kasparek</a:t>
            </a:r>
            <a:r>
              <a:rPr lang="nl-NL" sz="1400" i="1" dirty="0">
                <a:solidFill>
                  <a:prstClr val="white"/>
                </a:solidFill>
              </a:rPr>
              <a:t> 2017: 58)</a:t>
            </a:r>
            <a:endParaRPr lang="nl-NL" sz="1600" i="1" dirty="0">
              <a:solidFill>
                <a:prstClr val="white"/>
              </a:solidFill>
            </a:endParaRPr>
          </a:p>
        </p:txBody>
      </p:sp>
      <p:sp>
        <p:nvSpPr>
          <p:cNvPr id="34" name="Tekstvak 33"/>
          <p:cNvSpPr txBox="1"/>
          <p:nvPr/>
        </p:nvSpPr>
        <p:spPr>
          <a:xfrm>
            <a:off x="197623" y="5310792"/>
            <a:ext cx="2465562" cy="1477328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b="1" i="1" dirty="0">
                <a:solidFill>
                  <a:prstClr val="white"/>
                </a:solidFill>
              </a:rPr>
              <a:t>once a migrant’s data was registered in Eurodac, he or she was obliged to remain in the country of first entry</a:t>
            </a:r>
            <a:endParaRPr lang="nl-NL" b="1" i="1" dirty="0">
              <a:solidFill>
                <a:prstClr val="white"/>
              </a:solidFill>
            </a:endParaRPr>
          </a:p>
        </p:txBody>
      </p:sp>
      <p:sp>
        <p:nvSpPr>
          <p:cNvPr id="30" name="Tekstvak 29">
            <a:extLst>
              <a:ext uri="{FF2B5EF4-FFF2-40B4-BE49-F238E27FC236}">
                <a16:creationId xmlns:a16="http://schemas.microsoft.com/office/drawing/2014/main" id="{8E5AF74F-F363-4C8C-807F-D62DA6B18077}"/>
              </a:ext>
            </a:extLst>
          </p:cNvPr>
          <p:cNvSpPr txBox="1"/>
          <p:nvPr/>
        </p:nvSpPr>
        <p:spPr>
          <a:xfrm>
            <a:off x="5819958" y="4221088"/>
            <a:ext cx="3216538" cy="1200329"/>
          </a:xfrm>
          <a:prstGeom prst="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31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prstClr val="white"/>
                </a:solidFill>
              </a:rPr>
              <a:t>During the 2015-16 Crisis:</a:t>
            </a:r>
          </a:p>
          <a:p>
            <a:r>
              <a:rPr lang="en-US" dirty="0">
                <a:solidFill>
                  <a:prstClr val="white"/>
                </a:solidFill>
              </a:rPr>
              <a:t>a hard-fought compromise on a relocation scheme (2015) was weakly materialized</a:t>
            </a:r>
            <a:endParaRPr lang="en-GB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23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8353E-6 L -0.86666 3.78353E-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xit" presetSubtype="8" fill="hold" grpId="1" nodeType="clickEffect">
                                  <p:stCondLst>
                                    <p:cond delay="25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5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4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500"/>
                            </p:stCondLst>
                            <p:childTnLst>
                              <p:par>
                                <p:cTn id="7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000"/>
                            </p:stCondLst>
                            <p:childTnLst>
                              <p:par>
                                <p:cTn id="82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2500"/>
                            </p:stCondLst>
                            <p:childTnLst>
                              <p:par>
                                <p:cTn id="87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3000"/>
                            </p:stCondLst>
                            <p:childTnLst>
                              <p:par>
                                <p:cTn id="92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2" grpId="0" animBg="1"/>
      <p:bldP spid="32" grpId="1" animBg="1"/>
      <p:bldP spid="3" grpId="0"/>
      <p:bldP spid="3" grpId="1"/>
      <p:bldP spid="25" grpId="0"/>
      <p:bldP spid="25" grpId="1"/>
      <p:bldP spid="24" grpId="0"/>
      <p:bldP spid="24" grpId="1"/>
      <p:bldP spid="11" grpId="0" animBg="1"/>
      <p:bldP spid="11" grpId="1" animBg="1"/>
      <p:bldP spid="27" grpId="0"/>
      <p:bldP spid="27" grpId="1"/>
      <p:bldP spid="33" grpId="0" animBg="1"/>
      <p:bldP spid="33" grpId="1" animBg="1"/>
      <p:bldP spid="34" grpId="0" animBg="1"/>
      <p:bldP spid="34" grpId="1" animBg="1"/>
      <p:bldP spid="30" grpId="0" animBg="1"/>
      <p:bldP spid="30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ep 13">
            <a:extLst>
              <a:ext uri="{FF2B5EF4-FFF2-40B4-BE49-F238E27FC236}">
                <a16:creationId xmlns:a16="http://schemas.microsoft.com/office/drawing/2014/main" id="{0E7E20E3-D280-4224-9036-F0C2A75E9F5B}"/>
              </a:ext>
            </a:extLst>
          </p:cNvPr>
          <p:cNvGrpSpPr/>
          <p:nvPr/>
        </p:nvGrpSpPr>
        <p:grpSpPr>
          <a:xfrm>
            <a:off x="1289502" y="2581717"/>
            <a:ext cx="5672925" cy="4038865"/>
            <a:chOff x="1289502" y="2581717"/>
            <a:chExt cx="5672925" cy="4038865"/>
          </a:xfrm>
        </p:grpSpPr>
        <p:grpSp>
          <p:nvGrpSpPr>
            <p:cNvPr id="18" name="Groep 17">
              <a:extLst>
                <a:ext uri="{FF2B5EF4-FFF2-40B4-BE49-F238E27FC236}">
                  <a16:creationId xmlns:a16="http://schemas.microsoft.com/office/drawing/2014/main" id="{5F3E5140-6484-4BBE-8BFB-D8F6B211F772}"/>
                </a:ext>
              </a:extLst>
            </p:cNvPr>
            <p:cNvGrpSpPr/>
            <p:nvPr/>
          </p:nvGrpSpPr>
          <p:grpSpPr>
            <a:xfrm>
              <a:off x="1289502" y="2581717"/>
              <a:ext cx="5672925" cy="4038865"/>
              <a:chOff x="1289502" y="2697307"/>
              <a:chExt cx="5583401" cy="3943626"/>
            </a:xfrm>
          </p:grpSpPr>
          <p:grpSp>
            <p:nvGrpSpPr>
              <p:cNvPr id="13" name="Groep 12">
                <a:extLst>
                  <a:ext uri="{FF2B5EF4-FFF2-40B4-BE49-F238E27FC236}">
                    <a16:creationId xmlns:a16="http://schemas.microsoft.com/office/drawing/2014/main" id="{5F88B4A7-9C59-4000-9980-332872F93D8E}"/>
                  </a:ext>
                </a:extLst>
              </p:cNvPr>
              <p:cNvGrpSpPr/>
              <p:nvPr/>
            </p:nvGrpSpPr>
            <p:grpSpPr>
              <a:xfrm>
                <a:off x="1289502" y="2697307"/>
                <a:ext cx="5583401" cy="3943626"/>
                <a:chOff x="1289502" y="2697307"/>
                <a:chExt cx="5583401" cy="3943626"/>
              </a:xfrm>
            </p:grpSpPr>
            <p:cxnSp>
              <p:nvCxnSpPr>
                <p:cNvPr id="12" name="Rechte verbindingslijn 11">
                  <a:extLst>
                    <a:ext uri="{FF2B5EF4-FFF2-40B4-BE49-F238E27FC236}">
                      <a16:creationId xmlns:a16="http://schemas.microsoft.com/office/drawing/2014/main" id="{F889EC32-E3E3-4286-BBC1-E761E32A2C40}"/>
                    </a:ext>
                  </a:extLst>
                </p:cNvPr>
                <p:cNvCxnSpPr/>
                <p:nvPr/>
              </p:nvCxnSpPr>
              <p:spPr>
                <a:xfrm flipV="1">
                  <a:off x="6556082" y="2697307"/>
                  <a:ext cx="316821" cy="2963941"/>
                </a:xfrm>
                <a:prstGeom prst="line">
                  <a:avLst/>
                </a:prstGeom>
                <a:ln w="19050"/>
              </p:spPr>
              <p:style>
                <a:lnRef idx="1">
                  <a:schemeClr val="accent2"/>
                </a:lnRef>
                <a:fillRef idx="0">
                  <a:schemeClr val="accent2"/>
                </a:fillRef>
                <a:effectRef idx="0">
                  <a:schemeClr val="accent2"/>
                </a:effectRef>
                <a:fontRef idx="minor">
                  <a:schemeClr val="tx1"/>
                </a:fontRef>
              </p:style>
            </p:cxnSp>
            <p:pic>
              <p:nvPicPr>
                <p:cNvPr id="30" name="Afbeelding 29">
                  <a:extLst>
                    <a:ext uri="{FF2B5EF4-FFF2-40B4-BE49-F238E27FC236}">
                      <a16:creationId xmlns:a16="http://schemas.microsoft.com/office/drawing/2014/main" id="{04A5ABAB-D974-49E1-9659-B235C0C530BC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1289502" y="3501008"/>
                  <a:ext cx="5002653" cy="3139925"/>
                </a:xfrm>
                <a:prstGeom prst="rect">
                  <a:avLst/>
                </a:prstGeom>
              </p:spPr>
            </p:pic>
          </p:grpSp>
          <p:cxnSp>
            <p:nvCxnSpPr>
              <p:cNvPr id="35" name="Rechte verbindingslijn 34">
                <a:extLst>
                  <a:ext uri="{FF2B5EF4-FFF2-40B4-BE49-F238E27FC236}">
                    <a16:creationId xmlns:a16="http://schemas.microsoft.com/office/drawing/2014/main" id="{C6EF9713-F1D5-41C7-B020-2F3CD16E606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066102" y="5589240"/>
                <a:ext cx="489980" cy="52417"/>
              </a:xfrm>
              <a:prstGeom prst="line">
                <a:avLst/>
              </a:prstGeom>
              <a:ln w="12700">
                <a:headEnd type="oval"/>
                <a:tailEnd type="none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  <p:grpSp>
          <p:nvGrpSpPr>
            <p:cNvPr id="8" name="Groep 7">
              <a:extLst>
                <a:ext uri="{FF2B5EF4-FFF2-40B4-BE49-F238E27FC236}">
                  <a16:creationId xmlns:a16="http://schemas.microsoft.com/office/drawing/2014/main" id="{2141426A-5AF8-470A-BA7D-3624764E316F}"/>
                </a:ext>
              </a:extLst>
            </p:cNvPr>
            <p:cNvGrpSpPr/>
            <p:nvPr/>
          </p:nvGrpSpPr>
          <p:grpSpPr>
            <a:xfrm>
              <a:off x="1673360" y="3228149"/>
              <a:ext cx="452899" cy="423390"/>
              <a:chOff x="1673360" y="3228149"/>
              <a:chExt cx="452899" cy="423390"/>
            </a:xfrm>
          </p:grpSpPr>
          <p:cxnSp>
            <p:nvCxnSpPr>
              <p:cNvPr id="29" name="Rechte verbindingslijn 28">
                <a:extLst>
                  <a:ext uri="{FF2B5EF4-FFF2-40B4-BE49-F238E27FC236}">
                    <a16:creationId xmlns:a16="http://schemas.microsoft.com/office/drawing/2014/main" id="{7561B63D-2DB6-4B76-8388-35E0F3066AE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07248" y="3446837"/>
                <a:ext cx="204593" cy="204702"/>
              </a:xfrm>
              <a:prstGeom prst="line">
                <a:avLst/>
              </a:prstGeom>
              <a:ln w="19050"/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  <p:sp>
            <p:nvSpPr>
              <p:cNvPr id="5" name="Tekstvak 4">
                <a:extLst>
                  <a:ext uri="{FF2B5EF4-FFF2-40B4-BE49-F238E27FC236}">
                    <a16:creationId xmlns:a16="http://schemas.microsoft.com/office/drawing/2014/main" id="{24D3796B-589E-4041-97FF-25B42BBF3FA6}"/>
                  </a:ext>
                </a:extLst>
              </p:cNvPr>
              <p:cNvSpPr txBox="1"/>
              <p:nvPr/>
            </p:nvSpPr>
            <p:spPr>
              <a:xfrm>
                <a:off x="1673360" y="3228149"/>
                <a:ext cx="45289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nl-NL" dirty="0">
                    <a:solidFill>
                      <a:srgbClr val="FF0000"/>
                    </a:solidFill>
                  </a:rPr>
                  <a:t>4</a:t>
                </a:r>
              </a:p>
            </p:txBody>
          </p:sp>
        </p:grpSp>
      </p:grpSp>
      <p:sp>
        <p:nvSpPr>
          <p:cNvPr id="10" name="Tekstvak 9"/>
          <p:cNvSpPr txBox="1"/>
          <p:nvPr/>
        </p:nvSpPr>
        <p:spPr>
          <a:xfrm>
            <a:off x="5076056" y="3501008"/>
            <a:ext cx="3840642" cy="3293209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r>
              <a:rPr lang="en-GB" sz="1600" b="1" i="1" dirty="0">
                <a:solidFill>
                  <a:prstClr val="white"/>
                </a:solidFill>
              </a:rPr>
              <a:t>In a week, after the Russian invasion on 24/2: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humanitarian exception clause of Schengen Borders Code (Art. 6(5c)) activated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reprogramming funding of initially around 200 million for border management support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crisis management coordination team established (IPCR)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solidFill>
                  <a:prstClr val="white"/>
                </a:solidFill>
              </a:rPr>
              <a:t>Temporary Protection Directive (TPD) granting </a:t>
            </a:r>
            <a:r>
              <a:rPr lang="en-US" sz="1600" dirty="0" err="1">
                <a:solidFill>
                  <a:prstClr val="white"/>
                </a:solidFill>
              </a:rPr>
              <a:t>en</a:t>
            </a:r>
            <a:r>
              <a:rPr lang="en-US" sz="1600" dirty="0">
                <a:solidFill>
                  <a:prstClr val="white"/>
                </a:solidFill>
              </a:rPr>
              <a:t> masse collective protection status</a:t>
            </a: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836713"/>
            <a:ext cx="8686800" cy="2376264"/>
          </a:xfrm>
          <a:prstGeom prst="rect">
            <a:avLst/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nl-NL" dirty="0"/>
          </a:p>
        </p:txBody>
      </p:sp>
      <p:grpSp>
        <p:nvGrpSpPr>
          <p:cNvPr id="15" name="Groep 14"/>
          <p:cNvGrpSpPr/>
          <p:nvPr/>
        </p:nvGrpSpPr>
        <p:grpSpPr>
          <a:xfrm>
            <a:off x="746411" y="2710295"/>
            <a:ext cx="6503250" cy="625837"/>
            <a:chOff x="899592" y="2545740"/>
            <a:chExt cx="6503250" cy="625837"/>
          </a:xfrm>
        </p:grpSpPr>
        <p:sp>
          <p:nvSpPr>
            <p:cNvPr id="7" name="Rechthoek 6"/>
            <p:cNvSpPr/>
            <p:nvPr/>
          </p:nvSpPr>
          <p:spPr>
            <a:xfrm>
              <a:off x="899592" y="2545740"/>
              <a:ext cx="6503250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sz="2800" i="1" dirty="0">
                  <a:solidFill>
                    <a:prstClr val="white"/>
                  </a:solidFill>
                  <a:cs typeface="Arial" pitchFamily="34" charset="0"/>
                </a:rPr>
                <a:t>EU measures</a:t>
              </a:r>
              <a:endParaRPr lang="nl-NL" dirty="0"/>
            </a:p>
          </p:txBody>
        </p:sp>
        <p:sp>
          <p:nvSpPr>
            <p:cNvPr id="22" name="Gelijkbenige driehoek 21"/>
            <p:cNvSpPr/>
            <p:nvPr/>
          </p:nvSpPr>
          <p:spPr>
            <a:xfrm rot="10800000">
              <a:off x="5373253" y="2678311"/>
              <a:ext cx="441213" cy="493266"/>
            </a:xfrm>
            <a:prstGeom prst="triangle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nl-NL"/>
            </a:p>
          </p:txBody>
        </p:sp>
      </p:grpSp>
      <p:sp>
        <p:nvSpPr>
          <p:cNvPr id="3" name="Tekstvak 2"/>
          <p:cNvSpPr txBox="1"/>
          <p:nvPr/>
        </p:nvSpPr>
        <p:spPr>
          <a:xfrm>
            <a:off x="1115616" y="1643077"/>
            <a:ext cx="77768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from 2013 to 2021: nearly 6 million people applied for asylum in EU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about 2.5 million sought asylum during 2015 and 2016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/>
                </a:solidFill>
              </a:rPr>
              <a:t>March 2022: over 4 million fled Ukraine within a month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1547664" y="980728"/>
            <a:ext cx="576064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200" i="1" dirty="0">
                <a:solidFill>
                  <a:prstClr val="white"/>
                </a:solidFill>
                <a:cs typeface="Arial" pitchFamily="34" charset="0"/>
              </a:rPr>
              <a:t>2022: Ukrainian refugees in the EU</a:t>
            </a:r>
            <a:endParaRPr lang="nl-NL" sz="32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270429" y="3587646"/>
            <a:ext cx="3919748" cy="2985433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prstClr val="white"/>
                </a:solidFill>
              </a:rPr>
              <a:t>On 23 March adoption of a financial package: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white"/>
                </a:solidFill>
              </a:rPr>
              <a:t>release of €3.4 billion in recovery funds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white"/>
                </a:solidFill>
              </a:rPr>
              <a:t>to help MS absorb refugees (chiefly those </a:t>
            </a:r>
            <a:r>
              <a:rPr lang="en-US" sz="1600" b="1" i="1" dirty="0" err="1">
                <a:solidFill>
                  <a:prstClr val="white"/>
                </a:solidFill>
              </a:rPr>
              <a:t>neighbouring</a:t>
            </a:r>
            <a:r>
              <a:rPr lang="en-US" sz="1600" b="1" i="1" dirty="0">
                <a:solidFill>
                  <a:prstClr val="white"/>
                </a:solidFill>
              </a:rPr>
              <a:t> Ukraine)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white"/>
                </a:solidFill>
              </a:rPr>
              <a:t>intended for housing, education, health, employment and child care.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i="1" dirty="0">
                <a:solidFill>
                  <a:prstClr val="white"/>
                </a:solidFill>
              </a:rPr>
              <a:t>drawn from REACT-EU recovery program (intended for recovery from corona pandemic)</a:t>
            </a:r>
          </a:p>
          <a:p>
            <a:endParaRPr lang="nl-NL" b="1" i="1" dirty="0">
              <a:solidFill>
                <a:prstClr val="white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496" y="332656"/>
            <a:ext cx="8695638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Critical Issues of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Asylum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Policy</a:t>
            </a:r>
          </a:p>
        </p:txBody>
      </p:sp>
      <p:sp>
        <p:nvSpPr>
          <p:cNvPr id="38" name="Gelijkbenige driehoek 37">
            <a:extLst>
              <a:ext uri="{FF2B5EF4-FFF2-40B4-BE49-F238E27FC236}">
                <a16:creationId xmlns:a16="http://schemas.microsoft.com/office/drawing/2014/main" id="{AB462F13-AD6D-4BC8-9A7C-B508273CEA28}"/>
              </a:ext>
            </a:extLst>
          </p:cNvPr>
          <p:cNvSpPr/>
          <p:nvPr/>
        </p:nvSpPr>
        <p:spPr>
          <a:xfrm rot="16200000">
            <a:off x="4315388" y="4968289"/>
            <a:ext cx="441213" cy="493266"/>
          </a:xfrm>
          <a:prstGeom prst="triangle">
            <a:avLst/>
          </a:prstGeom>
          <a:solidFill>
            <a:schemeClr val="bg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7724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60000"/>
    </mc:Choice>
    <mc:Fallback xmlns="">
      <p:transition spd="slow" advClick="0" advTm="60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25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75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25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2" presetClass="exit" presetSubtype="4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3" grpId="0"/>
      <p:bldP spid="3" grpId="1"/>
      <p:bldP spid="25" grpId="0"/>
      <p:bldP spid="9" grpId="0" animBg="1"/>
      <p:bldP spid="9" grpId="1" animBg="1"/>
      <p:bldP spid="38" grpId="0" animBg="1"/>
      <p:bldP spid="38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0" y="836712"/>
            <a:ext cx="90364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u="sng" dirty="0" err="1">
                <a:solidFill>
                  <a:srgbClr val="D6A300"/>
                </a:solidFill>
              </a:rPr>
              <a:t>Leading</a:t>
            </a:r>
            <a:r>
              <a:rPr lang="nl-NL" sz="3600" b="1" i="1" u="sng" dirty="0">
                <a:solidFill>
                  <a:srgbClr val="D6A300"/>
                </a:solidFill>
              </a:rPr>
              <a:t> statement </a:t>
            </a:r>
            <a:r>
              <a:rPr lang="nl-NL" sz="3600" b="1" i="1" u="sng" dirty="0" err="1">
                <a:solidFill>
                  <a:srgbClr val="D6A300"/>
                </a:solidFill>
              </a:rPr>
              <a:t>for</a:t>
            </a:r>
            <a:r>
              <a:rPr lang="nl-NL" sz="3600" b="1" i="1" u="sng" dirty="0">
                <a:solidFill>
                  <a:srgbClr val="D6A300"/>
                </a:solidFill>
              </a:rPr>
              <a:t> in-class </a:t>
            </a:r>
            <a:r>
              <a:rPr lang="nl-NL" sz="3600" b="1" i="1" u="sng" dirty="0" err="1">
                <a:solidFill>
                  <a:srgbClr val="D6A300"/>
                </a:solidFill>
              </a:rPr>
              <a:t>debate</a:t>
            </a:r>
            <a:r>
              <a:rPr lang="nl-NL" sz="3600" b="1" i="1" u="sng" dirty="0">
                <a:solidFill>
                  <a:srgbClr val="D6A300"/>
                </a:solidFill>
              </a:rPr>
              <a:t> of </a:t>
            </a:r>
            <a:r>
              <a:rPr lang="nl-NL" sz="3600" b="1" i="1" u="sng" dirty="0" err="1">
                <a:solidFill>
                  <a:srgbClr val="D6A300"/>
                </a:solidFill>
              </a:rPr>
              <a:t>tomorrow</a:t>
            </a:r>
            <a:r>
              <a:rPr lang="nl-NL" sz="3600" b="1" i="1" u="sng" dirty="0">
                <a:solidFill>
                  <a:srgbClr val="D6A300"/>
                </a:solidFill>
              </a:rPr>
              <a:t>:</a:t>
            </a:r>
          </a:p>
          <a:p>
            <a:pPr algn="ctr"/>
            <a:endParaRPr lang="nl-NL" sz="3600" b="1" i="1" u="sng" dirty="0">
              <a:solidFill>
                <a:srgbClr val="D6A300"/>
              </a:solidFill>
            </a:endParaRPr>
          </a:p>
          <a:p>
            <a:pPr algn="ctr"/>
            <a:endParaRPr lang="nl-NL" sz="3600" b="1" i="1" u="sng" dirty="0">
              <a:solidFill>
                <a:srgbClr val="D6A300"/>
              </a:solidFill>
            </a:endParaRPr>
          </a:p>
          <a:p>
            <a:pPr algn="ctr"/>
            <a:r>
              <a:rPr lang="en-US" sz="3600" b="1" i="1" dirty="0">
                <a:solidFill>
                  <a:srgbClr val="D6A300"/>
                </a:solidFill>
              </a:rPr>
              <a:t>Member states should be allowed to (continue to) externalize reception and registration in </a:t>
            </a:r>
            <a:r>
              <a:rPr lang="en-US" sz="3600" b="1" i="1" dirty="0" err="1">
                <a:solidFill>
                  <a:srgbClr val="D6A300"/>
                </a:solidFill>
              </a:rPr>
              <a:t>neighbouring</a:t>
            </a:r>
            <a:r>
              <a:rPr lang="en-US" sz="3600" b="1" i="1" dirty="0">
                <a:solidFill>
                  <a:srgbClr val="D6A300"/>
                </a:solidFill>
              </a:rPr>
              <a:t> (third-state) countries.</a:t>
            </a:r>
            <a:endParaRPr lang="nl-NL" sz="3600" b="1" i="1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545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395536" y="1052736"/>
            <a:ext cx="828092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3600" b="1" i="1" u="sng" dirty="0" err="1">
                <a:solidFill>
                  <a:srgbClr val="D6A300"/>
                </a:solidFill>
              </a:rPr>
              <a:t>Leading</a:t>
            </a:r>
            <a:r>
              <a:rPr lang="nl-NL" sz="3600" b="1" i="1" u="sng" dirty="0">
                <a:solidFill>
                  <a:srgbClr val="D6A300"/>
                </a:solidFill>
              </a:rPr>
              <a:t> statement </a:t>
            </a:r>
            <a:r>
              <a:rPr lang="nl-NL" sz="3600" b="1" i="1" u="sng" dirty="0" err="1">
                <a:solidFill>
                  <a:srgbClr val="D6A300"/>
                </a:solidFill>
              </a:rPr>
              <a:t>for</a:t>
            </a:r>
            <a:r>
              <a:rPr lang="nl-NL" sz="3600" b="1" i="1" u="sng" dirty="0">
                <a:solidFill>
                  <a:srgbClr val="D6A300"/>
                </a:solidFill>
              </a:rPr>
              <a:t> in-class </a:t>
            </a:r>
            <a:r>
              <a:rPr lang="nl-NL" sz="3600" b="1" i="1" u="sng" dirty="0" err="1">
                <a:solidFill>
                  <a:srgbClr val="D6A300"/>
                </a:solidFill>
              </a:rPr>
              <a:t>debate</a:t>
            </a:r>
            <a:r>
              <a:rPr lang="nl-NL" sz="3600" b="1" i="1" u="sng" dirty="0">
                <a:solidFill>
                  <a:srgbClr val="D6A300"/>
                </a:solidFill>
              </a:rPr>
              <a:t> of </a:t>
            </a:r>
            <a:r>
              <a:rPr lang="nl-NL" sz="3600" b="1" i="1" u="sng" dirty="0" err="1">
                <a:solidFill>
                  <a:srgbClr val="D6A300"/>
                </a:solidFill>
              </a:rPr>
              <a:t>today</a:t>
            </a:r>
            <a:r>
              <a:rPr lang="nl-NL" sz="3600" b="1" i="1" u="sng" dirty="0">
                <a:solidFill>
                  <a:srgbClr val="D6A300"/>
                </a:solidFill>
              </a:rPr>
              <a:t>:</a:t>
            </a:r>
          </a:p>
          <a:p>
            <a:pPr algn="ctr"/>
            <a:endParaRPr lang="nl-NL" sz="3600" b="1" i="1" u="sng" dirty="0">
              <a:solidFill>
                <a:srgbClr val="D6A300"/>
              </a:solidFill>
            </a:endParaRPr>
          </a:p>
          <a:p>
            <a:pPr algn="ctr"/>
            <a:r>
              <a:rPr lang="en-US" sz="4400" b="1" i="1" dirty="0">
                <a:solidFill>
                  <a:srgbClr val="D6A300"/>
                </a:solidFill>
              </a:rPr>
              <a:t>The Dublin mechanism should be based on a system of quotas. </a:t>
            </a:r>
          </a:p>
          <a:p>
            <a:pPr algn="ctr"/>
            <a:endParaRPr lang="en-US" sz="4400" b="1" i="1" dirty="0">
              <a:solidFill>
                <a:srgbClr val="D6A300"/>
              </a:solidFill>
            </a:endParaRPr>
          </a:p>
          <a:p>
            <a:pPr algn="ctr"/>
            <a:r>
              <a:rPr lang="en-US" sz="3200" b="1" i="1" dirty="0">
                <a:solidFill>
                  <a:srgbClr val="D6A300"/>
                </a:solidFill>
              </a:rPr>
              <a:t>(that is: refugees should be distributed amongst member-states according to a formula pre-established at EU level)</a:t>
            </a:r>
            <a:endParaRPr lang="nl-NL" sz="3600" b="1" i="1" dirty="0">
              <a:solidFill>
                <a:srgbClr val="D6A3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7652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15000"/>
    </mc:Choice>
    <mc:Fallback xmlns="">
      <p:transition spd="slow" advClick="0" advTm="1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vak 2"/>
          <p:cNvSpPr txBox="1"/>
          <p:nvPr/>
        </p:nvSpPr>
        <p:spPr>
          <a:xfrm>
            <a:off x="563320" y="1581180"/>
            <a:ext cx="828092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5400" b="1" i="1" dirty="0">
                <a:solidFill>
                  <a:srgbClr val="D6A300"/>
                </a:solidFill>
              </a:rPr>
              <a:t>END</a:t>
            </a:r>
            <a:endParaRPr lang="nl-NL" sz="3200" b="1" i="1" dirty="0">
              <a:solidFill>
                <a:srgbClr val="D6A300"/>
              </a:solidFill>
            </a:endParaRPr>
          </a:p>
          <a:p>
            <a:pPr algn="ctr"/>
            <a:endParaRPr lang="nl-NL" sz="3200" b="1" i="1" dirty="0">
              <a:solidFill>
                <a:srgbClr val="D6A300"/>
              </a:solidFill>
            </a:endParaRPr>
          </a:p>
        </p:txBody>
      </p:sp>
      <p:sp>
        <p:nvSpPr>
          <p:cNvPr id="4" name="Tekstvak 3"/>
          <p:cNvSpPr txBox="1"/>
          <p:nvPr/>
        </p:nvSpPr>
        <p:spPr>
          <a:xfrm>
            <a:off x="419304" y="4509120"/>
            <a:ext cx="8568952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buClr>
                <a:srgbClr val="D6A300"/>
              </a:buClr>
            </a:pPr>
            <a:r>
              <a:rPr lang="en-GB" sz="2400" i="1" dirty="0">
                <a:solidFill>
                  <a:prstClr val="black"/>
                </a:solidFill>
              </a:rPr>
              <a:t>Santino Lo Bianco PhD</a:t>
            </a:r>
          </a:p>
          <a:p>
            <a:pPr lvl="1">
              <a:buClr>
                <a:srgbClr val="D6A300"/>
              </a:buClr>
            </a:pPr>
            <a:r>
              <a:rPr lang="en-GB" sz="2400" i="1" dirty="0">
                <a:solidFill>
                  <a:prstClr val="black"/>
                </a:solidFill>
              </a:rPr>
              <a:t>Email: s.lobianco@hhs.nl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nl-NL" sz="2800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749163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7452320" y="0"/>
            <a:ext cx="1512168" cy="1340768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339752" y="404664"/>
            <a:ext cx="39604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EU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Asylum</a:t>
            </a:r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 Policy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908720"/>
            <a:ext cx="5795704" cy="2986014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537" y="0"/>
            <a:ext cx="1393159" cy="274056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2267744" y="1340768"/>
            <a:ext cx="3384376" cy="18774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Obligations</a:t>
            </a:r>
            <a:r>
              <a:rPr lang="nl-NL" sz="2800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under</a:t>
            </a:r>
            <a:r>
              <a:rPr lang="nl-NL" sz="2800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international</a:t>
            </a:r>
            <a:r>
              <a:rPr lang="nl-NL" sz="2800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law</a:t>
            </a:r>
            <a:endParaRPr lang="nl-NL" sz="2800" i="1" dirty="0">
              <a:solidFill>
                <a:prstClr val="white"/>
              </a:solidFill>
              <a:cs typeface="Arial" pitchFamily="34" charset="0"/>
            </a:endParaRPr>
          </a:p>
          <a:p>
            <a:pPr>
              <a:spcAft>
                <a:spcPts val="1200"/>
              </a:spcAft>
            </a:pP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and</a:t>
            </a:r>
            <a:r>
              <a:rPr lang="nl-NL" sz="2800" i="1" dirty="0">
                <a:solidFill>
                  <a:prstClr val="white"/>
                </a:solidFill>
                <a:cs typeface="Arial" pitchFamily="34" charset="0"/>
              </a:rPr>
              <a:t>  EU </a:t>
            </a: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Asylum</a:t>
            </a:r>
            <a:r>
              <a:rPr lang="nl-NL" sz="2800" i="1" dirty="0">
                <a:solidFill>
                  <a:prstClr val="white"/>
                </a:solidFill>
                <a:cs typeface="Arial" pitchFamily="34" charset="0"/>
              </a:rPr>
              <a:t> </a:t>
            </a:r>
            <a:r>
              <a:rPr lang="nl-NL" sz="2800" i="1" dirty="0" err="1">
                <a:solidFill>
                  <a:prstClr val="white"/>
                </a:solidFill>
                <a:cs typeface="Arial" pitchFamily="34" charset="0"/>
              </a:rPr>
              <a:t>Objectives</a:t>
            </a:r>
            <a:r>
              <a:rPr lang="nl-NL" sz="2800" i="1" dirty="0">
                <a:solidFill>
                  <a:prstClr val="white"/>
                </a:solidFill>
                <a:cs typeface="Arial" pitchFamily="34" charset="0"/>
              </a:rPr>
              <a:t> </a:t>
            </a:r>
          </a:p>
        </p:txBody>
      </p:sp>
      <p:sp>
        <p:nvSpPr>
          <p:cNvPr id="2" name="Tekstvak 1"/>
          <p:cNvSpPr txBox="1"/>
          <p:nvPr/>
        </p:nvSpPr>
        <p:spPr>
          <a:xfrm>
            <a:off x="0" y="4205987"/>
            <a:ext cx="5796136" cy="2031325"/>
          </a:xfrm>
          <a:prstGeom prst="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31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nl-NL" sz="2100" dirty="0">
                <a:solidFill>
                  <a:prstClr val="white"/>
                </a:solidFill>
              </a:rPr>
              <a:t>The </a:t>
            </a:r>
            <a:r>
              <a:rPr lang="nl-NL" sz="2100" dirty="0" err="1">
                <a:solidFill>
                  <a:prstClr val="white"/>
                </a:solidFill>
              </a:rPr>
              <a:t>international</a:t>
            </a:r>
            <a:r>
              <a:rPr lang="nl-NL" sz="2100" dirty="0">
                <a:solidFill>
                  <a:prstClr val="white"/>
                </a:solidFill>
              </a:rPr>
              <a:t> </a:t>
            </a:r>
            <a:r>
              <a:rPr lang="nl-NL" sz="2100" dirty="0" err="1">
                <a:solidFill>
                  <a:prstClr val="white"/>
                </a:solidFill>
              </a:rPr>
              <a:t>legal</a:t>
            </a:r>
            <a:r>
              <a:rPr lang="nl-NL" sz="2100" dirty="0">
                <a:solidFill>
                  <a:prstClr val="white"/>
                </a:solidFill>
              </a:rPr>
              <a:t> context</a:t>
            </a:r>
            <a:endParaRPr lang="en-GB" sz="2100" dirty="0">
              <a:solidFill>
                <a:prstClr val="white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white"/>
                </a:solidFill>
              </a:rPr>
              <a:t>the 1951 Geneva Refugee Convention and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100" dirty="0">
                <a:solidFill>
                  <a:prstClr val="white"/>
                </a:solidFill>
              </a:rPr>
              <a:t>the 1967 Protocol thereto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provide obligations under international law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100" dirty="0">
                <a:solidFill>
                  <a:prstClr val="white"/>
                </a:solidFill>
              </a:rPr>
              <a:t>which also serve as objectives  of EU’s  asylum  policy</a:t>
            </a:r>
            <a:endParaRPr lang="nl-NL" sz="2100" dirty="0">
              <a:solidFill>
                <a:prstClr val="white"/>
              </a:solidFill>
            </a:endParaRPr>
          </a:p>
        </p:txBody>
      </p:sp>
      <p:sp>
        <p:nvSpPr>
          <p:cNvPr id="8" name="Tekstvak 7"/>
          <p:cNvSpPr txBox="1">
            <a:spLocks/>
          </p:cNvSpPr>
          <p:nvPr/>
        </p:nvSpPr>
        <p:spPr>
          <a:xfrm>
            <a:off x="6216209" y="2492896"/>
            <a:ext cx="2964303" cy="1631216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</a:rPr>
              <a:t>to offer appropriate status to third-country nationals who need international protection on the basis of harmonised EU rules</a:t>
            </a:r>
            <a:endParaRPr lang="nl-NL" sz="2000" dirty="0">
              <a:solidFill>
                <a:prstClr val="white"/>
              </a:solidFill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51063" y="4429561"/>
            <a:ext cx="3029449" cy="1015663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cs typeface="Arial" pitchFamily="34" charset="0"/>
              </a:rPr>
              <a:t>to ensure that the </a:t>
            </a:r>
            <a:r>
              <a:rPr lang="en-GB" sz="2000" b="1" i="1" dirty="0">
                <a:solidFill>
                  <a:prstClr val="white"/>
                </a:solidFill>
                <a:cs typeface="Arial" pitchFamily="34" charset="0"/>
              </a:rPr>
              <a:t>inter-national</a:t>
            </a:r>
            <a:r>
              <a:rPr lang="en-GB" sz="2000" dirty="0">
                <a:solidFill>
                  <a:prstClr val="white"/>
                </a:solidFill>
                <a:cs typeface="Arial" pitchFamily="34" charset="0"/>
              </a:rPr>
              <a:t> principle of ‘non-refoulement’ is observed</a:t>
            </a:r>
            <a:endParaRPr lang="en-US" sz="2000" dirty="0">
              <a:solidFill>
                <a:prstClr val="white"/>
              </a:solidFill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6191672" y="1700808"/>
            <a:ext cx="3014016" cy="46166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solidFill>
                  <a:prstClr val="white"/>
                </a:solidFill>
                <a:cs typeface="Arial" pitchFamily="34" charset="0"/>
              </a:rPr>
              <a:t>EU objectives</a:t>
            </a:r>
            <a:endParaRPr lang="en-GB" sz="1400" b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178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0116 L -0.8868 -0.0011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275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75"/>
                            </p:stCondLst>
                            <p:childTnLst>
                              <p:par>
                                <p:cTn id="19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7525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8275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775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  <p:bldP spid="2" grpId="0" animBg="1"/>
      <p:bldP spid="8" grpId="0" animBg="1"/>
      <p:bldP spid="10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75031304"/>
              </p:ext>
            </p:extLst>
          </p:nvPr>
        </p:nvGraphicFramePr>
        <p:xfrm>
          <a:off x="0" y="116632"/>
          <a:ext cx="55801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60240"/>
            <a:ext cx="8435280" cy="2908920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Dublin </a:t>
            </a:r>
            <a:r>
              <a:rPr lang="nl-NL" dirty="0" err="1"/>
              <a:t>Convention</a:t>
            </a:r>
            <a:r>
              <a:rPr lang="nl-NL" dirty="0"/>
              <a:t> (1990)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b="1" dirty="0"/>
              <a:t>key function</a:t>
            </a:r>
            <a:r>
              <a:rPr lang="en-US" i="1" dirty="0"/>
              <a:t>: assigning member state responsibility for registering and hosting refugees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b="1" i="1" dirty="0"/>
              <a:t>main aim</a:t>
            </a:r>
            <a:r>
              <a:rPr lang="en-US" i="1" dirty="0"/>
              <a:t>: preventing ‘asylum shopping’</a:t>
            </a:r>
          </a:p>
          <a:p>
            <a:pPr lvl="1"/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438137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500"/>
                            </p:stCondLst>
                            <p:childTnLst>
                              <p:par>
                                <p:cTn id="1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000"/>
                            </p:stCondLst>
                            <p:childTnLst>
                              <p:par>
                                <p:cTn id="1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323528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2051720" y="539969"/>
            <a:ext cx="39604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Dublin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Convention</a:t>
            </a:r>
            <a:endParaRPr lang="nl-NL" sz="3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052735"/>
            <a:ext cx="5795704" cy="2986014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393159" cy="274056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1979712" y="1484784"/>
            <a:ext cx="3528392" cy="215443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cs typeface="Arial" pitchFamily="34" charset="0"/>
              </a:rPr>
              <a:t>Criteria for determining responsibility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cs typeface="Arial" pitchFamily="34" charset="0"/>
              </a:rPr>
              <a:t>‘Rule of first entry’</a:t>
            </a:r>
          </a:p>
          <a:p>
            <a:pPr marL="342900" indent="-34290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2400" i="1" dirty="0">
                <a:solidFill>
                  <a:prstClr val="white"/>
                </a:solidFill>
                <a:cs typeface="Arial" pitchFamily="34" charset="0"/>
              </a:rPr>
              <a:t>What the Convention meant in practice</a:t>
            </a:r>
            <a:endParaRPr lang="nl-NL" sz="24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kstvak 7"/>
          <p:cNvSpPr txBox="1">
            <a:spLocks/>
          </p:cNvSpPr>
          <p:nvPr/>
        </p:nvSpPr>
        <p:spPr>
          <a:xfrm>
            <a:off x="6222516" y="692696"/>
            <a:ext cx="2952328" cy="1754326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The Convention does not say that the first member state where an asylum seeker may pass through, has the responsibility to register and host the refugee.</a:t>
            </a:r>
            <a:endParaRPr lang="en-GB" sz="1600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97824" y="2806863"/>
            <a:ext cx="3014016" cy="1200329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  <a:cs typeface="Arial" pitchFamily="34" charset="0"/>
              </a:rPr>
              <a:t>It ‘merely says that only after all ‘prior criteria’  have been exhausted, the first member state becomes responsible</a:t>
            </a:r>
            <a:endParaRPr lang="en-GB" sz="11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6191672" y="4524796"/>
            <a:ext cx="2988840" cy="2009781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GB" sz="1780" dirty="0">
                <a:solidFill>
                  <a:prstClr val="white"/>
                </a:solidFill>
                <a:cs typeface="Arial" pitchFamily="34" charset="0"/>
              </a:rPr>
              <a:t>Prior criteria </a:t>
            </a:r>
            <a:r>
              <a:rPr lang="en-GB" sz="1780" i="1" dirty="0">
                <a:solidFill>
                  <a:prstClr val="white"/>
                </a:solidFill>
                <a:cs typeface="Arial" pitchFamily="34" charset="0"/>
              </a:rPr>
              <a:t>inter alia </a:t>
            </a:r>
            <a:r>
              <a:rPr lang="en-GB" sz="1780" dirty="0">
                <a:solidFill>
                  <a:prstClr val="white"/>
                </a:solidFill>
                <a:cs typeface="Arial" pitchFamily="34" charset="0"/>
              </a:rPr>
              <a:t>include:</a:t>
            </a:r>
          </a:p>
          <a:p>
            <a:pPr marL="358775" lvl="1" indent="-273050">
              <a:buFont typeface="Arial" panose="020B0604020202020204" pitchFamily="34" charset="0"/>
              <a:buChar char="•"/>
            </a:pPr>
            <a:r>
              <a:rPr lang="en-GB" sz="1780" dirty="0">
                <a:solidFill>
                  <a:prstClr val="white"/>
                </a:solidFill>
                <a:cs typeface="Arial" pitchFamily="34" charset="0"/>
              </a:rPr>
              <a:t>family unity</a:t>
            </a:r>
          </a:p>
          <a:p>
            <a:pPr marL="358775" lvl="1" indent="-273050">
              <a:buFont typeface="Arial" panose="020B0604020202020204" pitchFamily="34" charset="0"/>
              <a:buChar char="•"/>
            </a:pPr>
            <a:r>
              <a:rPr lang="en-GB" sz="1780" dirty="0">
                <a:solidFill>
                  <a:prstClr val="white"/>
                </a:solidFill>
                <a:cs typeface="Arial" pitchFamily="34" charset="0"/>
              </a:rPr>
              <a:t>applicant has residence permit from another member state</a:t>
            </a:r>
          </a:p>
          <a:p>
            <a:pPr marL="358775" lvl="1" indent="-273050">
              <a:buFont typeface="Arial" panose="020B0604020202020204" pitchFamily="34" charset="0"/>
              <a:buChar char="•"/>
            </a:pPr>
            <a:r>
              <a:rPr lang="en-GB" sz="1780" dirty="0">
                <a:solidFill>
                  <a:prstClr val="white"/>
                </a:solidFill>
                <a:cs typeface="Arial" pitchFamily="34" charset="0"/>
              </a:rPr>
              <a:t>applicant has visa from another member state</a:t>
            </a:r>
            <a:endParaRPr lang="en-GB" sz="178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1" name="Tekstvak 10"/>
          <p:cNvSpPr txBox="1"/>
          <p:nvPr/>
        </p:nvSpPr>
        <p:spPr>
          <a:xfrm>
            <a:off x="759289" y="4524796"/>
            <a:ext cx="5004048" cy="1754326"/>
          </a:xfrm>
          <a:prstGeom prst="rect">
            <a:avLst/>
          </a:prstGeom>
          <a:gradFill>
            <a:gsLst>
              <a:gs pos="100000">
                <a:schemeClr val="accent3">
                  <a:lumMod val="60000"/>
                  <a:lumOff val="40000"/>
                </a:schemeClr>
              </a:gs>
              <a:gs pos="31000">
                <a:schemeClr val="accent3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GB" dirty="0">
                <a:solidFill>
                  <a:prstClr val="white"/>
                </a:solidFill>
              </a:rPr>
              <a:t>What it meant in practice: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only 4.2% of asylum applications were subject to ‘prior criteria’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71.4% of these requests were accepted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</a:rPr>
              <a:t>In short: 3% of the total asylum applications resulted in relocation to another member state</a:t>
            </a:r>
          </a:p>
        </p:txBody>
      </p:sp>
    </p:spTree>
    <p:extLst>
      <p:ext uri="{BB962C8B-B14F-4D97-AF65-F5344CB8AC3E}">
        <p14:creationId xmlns:p14="http://schemas.microsoft.com/office/powerpoint/2010/main" val="383874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0116 L -0.8868 -0.0011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375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3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75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325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75"/>
                            </p:stCondLst>
                            <p:childTnLst>
                              <p:par>
                                <p:cTn id="33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8575"/>
                            </p:stCondLst>
                            <p:childTnLst>
                              <p:par>
                                <p:cTn id="38" presetID="2" presetClass="entr" presetSubtype="8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uiExpand="1" build="p"/>
      <p:bldP spid="8" grpId="0" animBg="1"/>
      <p:bldP spid="9" grpId="0" animBg="1"/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89606059"/>
              </p:ext>
            </p:extLst>
          </p:nvPr>
        </p:nvGraphicFramePr>
        <p:xfrm>
          <a:off x="4427984" y="116632"/>
          <a:ext cx="5112568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37403339"/>
              </p:ext>
            </p:extLst>
          </p:nvPr>
        </p:nvGraphicFramePr>
        <p:xfrm>
          <a:off x="0" y="116632"/>
          <a:ext cx="5580112" cy="172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960240"/>
            <a:ext cx="8435280" cy="4637112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Dublin </a:t>
            </a:r>
            <a:r>
              <a:rPr lang="en-GB" dirty="0"/>
              <a:t>Convention</a:t>
            </a:r>
            <a:r>
              <a:rPr lang="nl-NL" dirty="0"/>
              <a:t> (1990)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b="1" dirty="0"/>
              <a:t>key function</a:t>
            </a:r>
            <a:r>
              <a:rPr lang="en-US" i="1" dirty="0"/>
              <a:t>: assigning member state responsibility for registering and hosting refugees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b="1" i="1" dirty="0"/>
              <a:t>main aim</a:t>
            </a:r>
            <a:r>
              <a:rPr lang="en-US" i="1" dirty="0"/>
              <a:t>: preventing ‘asylum shopping’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What it meant in practice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i="1" dirty="0"/>
              <a:t>responsibility lies with country of first entry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i="1" dirty="0"/>
              <a:t>the Convention induced asylum seekers to destroy travel documents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dirty="0"/>
              <a:t>It entered into force in 1997 (due to ratification difficulties)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73313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5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75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5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145235017"/>
              </p:ext>
            </p:extLst>
          </p:nvPr>
        </p:nvGraphicFramePr>
        <p:xfrm>
          <a:off x="107504" y="0"/>
          <a:ext cx="5076056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472608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Eurodac </a:t>
            </a:r>
            <a:r>
              <a:rPr lang="en-GB" dirty="0"/>
              <a:t>Regulation</a:t>
            </a:r>
            <a:r>
              <a:rPr lang="nl-NL" dirty="0"/>
              <a:t> (2725/2000)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dirty="0"/>
              <a:t>establishing an integrated fingerprint database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took effect only in 2003 (due to technical difficulties)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its aim: comparing </a:t>
            </a:r>
            <a:r>
              <a:rPr lang="en-US" i="1" dirty="0"/>
              <a:t>fingerprints for the effective application of Dublin Convention</a:t>
            </a:r>
            <a:r>
              <a:rPr lang="en-GB" i="1" dirty="0"/>
              <a:t> and its rules:</a:t>
            </a:r>
          </a:p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/>
              <a:t>Impact in </a:t>
            </a:r>
            <a:r>
              <a:rPr lang="nl-NL" dirty="0" err="1"/>
              <a:t>practice</a:t>
            </a:r>
            <a:r>
              <a:rPr lang="nl-NL" dirty="0"/>
              <a:t>: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i="1" dirty="0"/>
              <a:t>substantial increase in percentage of multiple asylum applications detected  (from 7% in 2003 to 17.5% in 2008) </a:t>
            </a:r>
            <a:r>
              <a:rPr lang="en-US" i="1" baseline="-25000" dirty="0"/>
              <a:t>Source: Peers 2010, p. 365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US" i="1" dirty="0"/>
              <a:t>actually ensures that the ‘rule of first entry’ is safeguarded </a:t>
            </a: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1753582843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016224"/>
            <a:ext cx="8712968" cy="4221088"/>
          </a:xfrm>
        </p:spPr>
        <p:txBody>
          <a:bodyPr>
            <a:normAutofit fontScale="92500"/>
          </a:bodyPr>
          <a:lstStyle/>
          <a:p>
            <a:pPr lvl="0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>
                <a:solidFill>
                  <a:prstClr val="black"/>
                </a:solidFill>
              </a:rPr>
              <a:t>Dublin II </a:t>
            </a:r>
            <a:r>
              <a:rPr lang="nl-NL" dirty="0" err="1">
                <a:solidFill>
                  <a:prstClr val="black"/>
                </a:solidFill>
              </a:rPr>
              <a:t>Regulation</a:t>
            </a:r>
            <a:r>
              <a:rPr lang="nl-NL" dirty="0">
                <a:solidFill>
                  <a:prstClr val="black"/>
                </a:solidFill>
              </a:rPr>
              <a:t> (343/2003)</a:t>
            </a:r>
          </a:p>
          <a:p>
            <a:pPr lvl="0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i="1" dirty="0" err="1">
                <a:solidFill>
                  <a:prstClr val="black"/>
                </a:solidFill>
              </a:rPr>
              <a:t>Main</a:t>
            </a:r>
            <a:r>
              <a:rPr lang="nl-NL" i="1" dirty="0">
                <a:solidFill>
                  <a:prstClr val="black"/>
                </a:solidFill>
              </a:rPr>
              <a:t> changes </a:t>
            </a:r>
            <a:r>
              <a:rPr lang="nl-NL" i="1" dirty="0" err="1">
                <a:solidFill>
                  <a:prstClr val="black"/>
                </a:solidFill>
              </a:rPr>
              <a:t>from</a:t>
            </a:r>
            <a:r>
              <a:rPr lang="nl-NL" i="1" dirty="0">
                <a:solidFill>
                  <a:prstClr val="black"/>
                </a:solidFill>
              </a:rPr>
              <a:t> Dublin </a:t>
            </a:r>
            <a:r>
              <a:rPr lang="nl-NL" i="1" dirty="0" err="1">
                <a:solidFill>
                  <a:prstClr val="black"/>
                </a:solidFill>
              </a:rPr>
              <a:t>Convention</a:t>
            </a:r>
            <a:r>
              <a:rPr lang="nl-NL" i="1" dirty="0">
                <a:solidFill>
                  <a:prstClr val="black"/>
                </a:solidFill>
              </a:rPr>
              <a:t>:</a:t>
            </a:r>
            <a:endParaRPr lang="en-GB" i="1" dirty="0">
              <a:solidFill>
                <a:prstClr val="black"/>
              </a:solidFill>
            </a:endParaRP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>
                <a:solidFill>
                  <a:prstClr val="black"/>
                </a:solidFill>
              </a:rPr>
              <a:t>speedier procedure for transferring asylum seekers between member states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>
                <a:solidFill>
                  <a:prstClr val="black"/>
                </a:solidFill>
              </a:rPr>
              <a:t>additional criteria related to family relationships (on top of family reunion), including:</a:t>
            </a:r>
          </a:p>
          <a:p>
            <a:pPr lvl="2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>
                <a:solidFill>
                  <a:prstClr val="black"/>
                </a:solidFill>
              </a:rPr>
              <a:t>the member state responsible for unaccompanied minors is the member state where a family member can take care of them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>
                <a:solidFill>
                  <a:prstClr val="black"/>
                </a:solidFill>
              </a:rPr>
              <a:t>Now supported by </a:t>
            </a:r>
            <a:r>
              <a:rPr lang="en-GB" i="1" dirty="0" err="1">
                <a:solidFill>
                  <a:prstClr val="black"/>
                </a:solidFill>
              </a:rPr>
              <a:t>Eurodac</a:t>
            </a:r>
            <a:endParaRPr lang="en-US" i="1" dirty="0">
              <a:solidFill>
                <a:prstClr val="black"/>
              </a:solidFill>
            </a:endParaRPr>
          </a:p>
        </p:txBody>
      </p:sp>
      <p:graphicFrame>
        <p:nvGraphicFramePr>
          <p:cNvPr id="4" name="Diagram 3"/>
          <p:cNvGraphicFramePr/>
          <p:nvPr/>
        </p:nvGraphicFramePr>
        <p:xfrm>
          <a:off x="144016" y="0"/>
          <a:ext cx="5076056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03150337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 descr="2691115301_f3b8699d5a_b.jpg"/>
          <p:cNvPicPr>
            <a:picLocks noChangeAspect="1"/>
          </p:cNvPicPr>
          <p:nvPr/>
        </p:nvPicPr>
        <p:blipFill>
          <a:blip r:embed="rId3" cstate="print">
            <a:lum bright="70000" contrast="-70000"/>
          </a:blip>
          <a:srcRect b="-1457"/>
          <a:stretch>
            <a:fillRect/>
          </a:stretch>
        </p:blipFill>
        <p:spPr>
          <a:xfrm>
            <a:off x="323528" y="4645742"/>
            <a:ext cx="2386584" cy="2235094"/>
          </a:xfrm>
          <a:prstGeom prst="rect">
            <a:avLst/>
          </a:prstGeom>
          <a:ln>
            <a:noFill/>
          </a:ln>
          <a:effectLst/>
        </p:spPr>
      </p:pic>
      <p:sp>
        <p:nvSpPr>
          <p:cNvPr id="24" name="TextBox 23"/>
          <p:cNvSpPr txBox="1"/>
          <p:nvPr/>
        </p:nvSpPr>
        <p:spPr>
          <a:xfrm>
            <a:off x="1835696" y="539969"/>
            <a:ext cx="3960440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nl-NL" sz="3800" b="1" dirty="0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Dublin II </a:t>
            </a:r>
            <a:r>
              <a:rPr lang="nl-NL" sz="3800" b="1" dirty="0" err="1">
                <a:solidFill>
                  <a:srgbClr val="F79646">
                    <a:lumMod val="75000"/>
                  </a:srgbClr>
                </a:solidFill>
                <a:cs typeface="Arial" pitchFamily="34" charset="0"/>
              </a:rPr>
              <a:t>Regulation</a:t>
            </a:r>
            <a:endParaRPr lang="nl-NL" sz="3800" b="1" dirty="0">
              <a:solidFill>
                <a:srgbClr val="F79646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0" y="1052735"/>
            <a:ext cx="5795704" cy="2986014"/>
          </a:xfrm>
          <a:prstGeom prst="rect">
            <a:avLst/>
          </a:prstGeom>
          <a:gradFill flip="none" rotWithShape="1">
            <a:gsLst>
              <a:gs pos="3000">
                <a:schemeClr val="accent6">
                  <a:lumMod val="50000"/>
                </a:schemeClr>
              </a:gs>
              <a:gs pos="100000">
                <a:schemeClr val="accent6">
                  <a:lumMod val="75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0"/>
            <a:ext cx="1393159" cy="2740565"/>
          </a:xfrm>
          <a:prstGeom prst="rect">
            <a:avLst/>
          </a:prstGeom>
          <a:effectLst>
            <a:glow rad="101600">
              <a:schemeClr val="bg1">
                <a:alpha val="40000"/>
              </a:schemeClr>
            </a:glow>
          </a:effectLst>
        </p:spPr>
      </p:pic>
      <p:sp>
        <p:nvSpPr>
          <p:cNvPr id="25" name="TextBox 24"/>
          <p:cNvSpPr txBox="1"/>
          <p:nvPr/>
        </p:nvSpPr>
        <p:spPr>
          <a:xfrm>
            <a:off x="2267744" y="1600924"/>
            <a:ext cx="3384376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i="1" dirty="0">
                <a:solidFill>
                  <a:prstClr val="white"/>
                </a:solidFill>
                <a:cs typeface="Arial" pitchFamily="34" charset="0"/>
              </a:rPr>
              <a:t>What the Dublin II Regulation means in practice</a:t>
            </a:r>
            <a:endParaRPr lang="nl-NL" sz="2400" i="1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8" name="Tekstvak 7"/>
          <p:cNvSpPr txBox="1">
            <a:spLocks/>
          </p:cNvSpPr>
          <p:nvPr/>
        </p:nvSpPr>
        <p:spPr>
          <a:xfrm>
            <a:off x="6222516" y="1052735"/>
            <a:ext cx="2952328" cy="1631216"/>
          </a:xfrm>
          <a:prstGeom prst="rect">
            <a:avLst/>
          </a:prstGeom>
          <a:solidFill>
            <a:srgbClr val="D6A300"/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</a:rPr>
              <a:t>The default criterion (still)  is the member state where the asylum seeker submitted first his or her application</a:t>
            </a:r>
            <a:endParaRPr lang="en-GB" dirty="0">
              <a:solidFill>
                <a:prstClr val="white"/>
              </a:solidFill>
            </a:endParaRPr>
          </a:p>
        </p:txBody>
      </p:sp>
      <p:sp>
        <p:nvSpPr>
          <p:cNvPr id="9" name="Tekstvak 8"/>
          <p:cNvSpPr txBox="1"/>
          <p:nvPr/>
        </p:nvSpPr>
        <p:spPr>
          <a:xfrm>
            <a:off x="6191672" y="2929007"/>
            <a:ext cx="3014016" cy="1508105"/>
          </a:xfrm>
          <a:prstGeom prst="rect">
            <a:avLst/>
          </a:prstGeom>
          <a:solidFill>
            <a:schemeClr val="bg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cs typeface="Arial" pitchFamily="34" charset="0"/>
              </a:rPr>
              <a:t>Overall 4.1% of asylum seekers were relocated under the Dublin II Regulation rules</a:t>
            </a:r>
            <a:endParaRPr lang="en-GB" sz="1400" dirty="0">
              <a:solidFill>
                <a:prstClr val="white"/>
              </a:solidFill>
              <a:cs typeface="Arial" pitchFamily="34" charset="0"/>
            </a:endParaRPr>
          </a:p>
          <a:p>
            <a:pPr algn="r"/>
            <a:r>
              <a:rPr lang="en-GB" sz="1200" i="1" dirty="0">
                <a:solidFill>
                  <a:prstClr val="white"/>
                </a:solidFill>
                <a:cs typeface="Arial" pitchFamily="34" charset="0"/>
              </a:rPr>
              <a:t>Source: Peers 2010: 362</a:t>
            </a:r>
            <a:endParaRPr lang="en-GB" sz="1200" dirty="0">
              <a:solidFill>
                <a:prstClr val="white"/>
              </a:solidFill>
              <a:cs typeface="Arial" pitchFamily="34" charset="0"/>
            </a:endParaRPr>
          </a:p>
        </p:txBody>
      </p:sp>
      <p:sp>
        <p:nvSpPr>
          <p:cNvPr id="10" name="Tekstvak 9"/>
          <p:cNvSpPr txBox="1"/>
          <p:nvPr/>
        </p:nvSpPr>
        <p:spPr>
          <a:xfrm>
            <a:off x="1187624" y="4524796"/>
            <a:ext cx="5069497" cy="2000548"/>
          </a:xfrm>
          <a:prstGeom prst="rect">
            <a:avLst/>
          </a:prstGeom>
          <a:gradFill>
            <a:gsLst>
              <a:gs pos="27000">
                <a:schemeClr val="accent2">
                  <a:lumMod val="75000"/>
                </a:schemeClr>
              </a:gs>
              <a:gs pos="84000">
                <a:srgbClr val="B76765"/>
              </a:gs>
              <a:gs pos="98000">
                <a:schemeClr val="accent2">
                  <a:lumMod val="75000"/>
                </a:schemeClr>
              </a:gs>
              <a:gs pos="0">
                <a:schemeClr val="accent2">
                  <a:lumMod val="7500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prstClr val="white"/>
                </a:solidFill>
                <a:cs typeface="Arial" pitchFamily="34" charset="0"/>
              </a:rPr>
              <a:t>Failure to carry out half of the transfers, due to: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cs typeface="Arial" pitchFamily="34" charset="0"/>
              </a:rPr>
              <a:t>absconding (i.e. hiding from the authorities)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cs typeface="Arial" pitchFamily="34" charset="0"/>
              </a:rPr>
              <a:t>suspensive effect of appeals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cs typeface="Arial" pitchFamily="34" charset="0"/>
              </a:rPr>
              <a:t>illness or humanitarian reasons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prstClr val="white"/>
                </a:solidFill>
                <a:cs typeface="Arial" pitchFamily="34" charset="0"/>
              </a:rPr>
              <a:t>voluntary return to country of origin</a:t>
            </a:r>
          </a:p>
          <a:p>
            <a:pPr lvl="1" algn="r"/>
            <a:r>
              <a:rPr lang="en-GB" sz="1200" i="1" dirty="0">
                <a:solidFill>
                  <a:prstClr val="white"/>
                </a:solidFill>
                <a:cs typeface="Arial" pitchFamily="34" charset="0"/>
              </a:rPr>
              <a:t>Source: Peers 2010: 362</a:t>
            </a:r>
            <a:endParaRPr lang="en-GB" i="1" dirty="0">
              <a:solidFill>
                <a:prstClr val="white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80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14 -0.00116 L -0.8868 -0.00116 " pathEditMode="relative" rAng="0" ptsTypes="AA">
                                      <p:cBhvr>
                                        <p:cTn id="9" dur="2000" spd="-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33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475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225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975"/>
                            </p:stCondLst>
                            <p:childTnLst>
                              <p:par>
                                <p:cTn id="25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4" grpId="1"/>
      <p:bldP spid="25" grpId="0" build="p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79512" y="2016224"/>
            <a:ext cx="8712968" cy="3501008"/>
          </a:xfrm>
        </p:spPr>
        <p:txBody>
          <a:bodyPr>
            <a:normAutofit/>
          </a:bodyPr>
          <a:lstStyle/>
          <a:p>
            <a:pPr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nl-NL" dirty="0" err="1"/>
              <a:t>Main</a:t>
            </a:r>
            <a:r>
              <a:rPr lang="nl-NL" dirty="0"/>
              <a:t> change </a:t>
            </a:r>
            <a:r>
              <a:rPr lang="nl-NL" dirty="0" err="1"/>
              <a:t>from</a:t>
            </a:r>
            <a:r>
              <a:rPr lang="nl-NL" dirty="0"/>
              <a:t> Lisbon </a:t>
            </a:r>
            <a:r>
              <a:rPr lang="nl-NL" dirty="0" err="1"/>
              <a:t>Treaty</a:t>
            </a:r>
            <a:r>
              <a:rPr lang="nl-NL" dirty="0"/>
              <a:t> (2009)</a:t>
            </a:r>
            <a:r>
              <a:rPr lang="nl-NL" i="1" dirty="0"/>
              <a:t>:</a:t>
            </a:r>
            <a:endParaRPr lang="en-GB" i="1" dirty="0"/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art. 87 TFEU: creation of a </a:t>
            </a:r>
            <a:r>
              <a:rPr lang="en-GB" b="1" i="1" dirty="0"/>
              <a:t>common</a:t>
            </a:r>
            <a:r>
              <a:rPr lang="en-GB" i="1" dirty="0"/>
              <a:t> asylum policy (with uniform procedures; no longer minimum  standards)</a:t>
            </a:r>
          </a:p>
          <a:p>
            <a:pPr lvl="1">
              <a:buClr>
                <a:srgbClr val="D6A300"/>
              </a:buClr>
              <a:buFont typeface="Calibri" panose="020F0502020204030204" pitchFamily="34" charset="0"/>
              <a:buChar char="●"/>
            </a:pPr>
            <a:r>
              <a:rPr lang="en-GB" i="1" dirty="0"/>
              <a:t>no change to the decision-making procedure </a:t>
            </a:r>
            <a:endParaRPr lang="en-US" i="1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259639403"/>
              </p:ext>
            </p:extLst>
          </p:nvPr>
        </p:nvGraphicFramePr>
        <p:xfrm>
          <a:off x="144016" y="0"/>
          <a:ext cx="5076056" cy="1844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0542295"/>
      </p:ext>
    </p:extLst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nimated_picture_list_with_color_text_tab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Terberg_TitleMov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4143</TotalTime>
  <Words>1357</Words>
  <Application>Microsoft Office PowerPoint</Application>
  <PresentationFormat>On-screen Show (4:3)</PresentationFormat>
  <Paragraphs>186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Kantoorthema</vt:lpstr>
      <vt:lpstr>Animated_picture_list_with_color_text_tabs</vt:lpstr>
      <vt:lpstr>1_Terberg_TitleMoves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Santino</dc:creator>
  <cp:lastModifiedBy>Santino Lo Bianco</cp:lastModifiedBy>
  <cp:revision>172</cp:revision>
  <dcterms:created xsi:type="dcterms:W3CDTF">2018-01-28T17:15:14Z</dcterms:created>
  <dcterms:modified xsi:type="dcterms:W3CDTF">2023-04-28T15:51:20Z</dcterms:modified>
</cp:coreProperties>
</file>