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8" r:id="rId2"/>
    <p:sldId id="259" r:id="rId3"/>
    <p:sldId id="260" r:id="rId4"/>
    <p:sldId id="261" r:id="rId5"/>
    <p:sldId id="264" r:id="rId6"/>
    <p:sldId id="262" r:id="rId7"/>
    <p:sldId id="263" r:id="rId8"/>
    <p:sldId id="265" r:id="rId9"/>
    <p:sldId id="268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1242" autoAdjust="0"/>
  </p:normalViewPr>
  <p:slideViewPr>
    <p:cSldViewPr snapToGrid="0">
      <p:cViewPr varScale="1">
        <p:scale>
          <a:sx n="58" d="100"/>
          <a:sy n="58" d="100"/>
        </p:scale>
        <p:origin x="164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517B6-0A8C-46C1-8B5A-F165449E2D5C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F4B01-9E2B-4242-A563-7BCFD77DC1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199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5F4B01-9E2B-4242-A563-7BCFD77DC11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780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688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24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7366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6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0661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370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820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92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559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423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678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29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504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05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421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AA5-4CF3-4C58-BAB7-E2823E9DF98D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18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16AA5-4CF3-4C58-BAB7-E2823E9DF98D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B3974EC-21E0-499A-87DB-DA72E34B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072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A398B-50BE-55B2-485B-FD8DC429A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Distinction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Key thinkers: Pierre Bourdieu &amp; Robert Putnam</a:t>
            </a:r>
            <a:endParaRPr lang="en-GB" sz="2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6D71ED-8BC2-B3B2-96D4-F2EE7D17B7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4824" y="5038530"/>
            <a:ext cx="8923176" cy="1334277"/>
          </a:xfrm>
        </p:spPr>
        <p:txBody>
          <a:bodyPr>
            <a:normAutofit/>
          </a:bodyPr>
          <a:lstStyle/>
          <a:p>
            <a:pPr algn="l"/>
            <a:r>
              <a:rPr lang="en-US" sz="1800" dirty="0"/>
              <a:t>					Lecturer: Olivera Tesnohlidkova</a:t>
            </a:r>
          </a:p>
          <a:p>
            <a:pPr algn="l"/>
            <a:r>
              <a:rPr lang="en-US" sz="1800" dirty="0"/>
              <a:t>					o.tesnohlidkova@mail.muni.cz </a:t>
            </a:r>
          </a:p>
          <a:p>
            <a:pPr algn="l"/>
            <a:r>
              <a:rPr lang="en-US" sz="1800" dirty="0"/>
              <a:t>					Office hours: contact via e-mail beforehand				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10702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0E846CD-9090-380E-F3A9-9DF36AA71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dimensions of social capital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589672-87D8-DFFC-735B-AD1B66FD4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0043"/>
            <a:ext cx="8596668" cy="4501320"/>
          </a:xfrm>
        </p:spPr>
        <p:txBody>
          <a:bodyPr>
            <a:normAutofit/>
          </a:bodyPr>
          <a:lstStyle/>
          <a:p>
            <a:r>
              <a:rPr lang="en-GB" dirty="0"/>
              <a:t>Groups and Networks </a:t>
            </a:r>
          </a:p>
          <a:p>
            <a:r>
              <a:rPr lang="en-GB" dirty="0"/>
              <a:t>Trust and Solidarity</a:t>
            </a:r>
          </a:p>
          <a:p>
            <a:r>
              <a:rPr lang="en-GB" dirty="0"/>
              <a:t>Collective Action and Cooperation</a:t>
            </a:r>
          </a:p>
          <a:p>
            <a:r>
              <a:rPr lang="en-GB" dirty="0"/>
              <a:t>Social Cohesion and Inclusion</a:t>
            </a:r>
          </a:p>
          <a:p>
            <a:r>
              <a:rPr lang="en-GB" dirty="0"/>
              <a:t>Information and Communication</a:t>
            </a:r>
          </a:p>
          <a:p>
            <a:endParaRPr lang="en-GB" dirty="0"/>
          </a:p>
          <a:p>
            <a:r>
              <a:rPr lang="en-GB" dirty="0"/>
              <a:t>Generalized reciprocity – similar to “paying it forward”</a:t>
            </a:r>
          </a:p>
        </p:txBody>
      </p:sp>
    </p:spTree>
    <p:extLst>
      <p:ext uri="{BB962C8B-B14F-4D97-AF65-F5344CB8AC3E}">
        <p14:creationId xmlns:p14="http://schemas.microsoft.com/office/powerpoint/2010/main" val="4047943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4A6EE-A049-736A-4874-7BFBCE466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Pierre Bourdieu (1930-2002)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FAD363-A1D2-78BA-6411-5510711632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7235025" cy="3880772"/>
          </a:xfrm>
        </p:spPr>
        <p:txBody>
          <a:bodyPr/>
          <a:lstStyle/>
          <a:p>
            <a:r>
              <a:rPr lang="en-US" i="1" dirty="0"/>
              <a:t>Distinction: A Critique of the Judgement of Taste </a:t>
            </a:r>
            <a:r>
              <a:rPr lang="en-US" dirty="0"/>
              <a:t>(1979)</a:t>
            </a:r>
          </a:p>
          <a:p>
            <a:r>
              <a:rPr lang="en-US" dirty="0"/>
              <a:t>Distinction – double meaning: to distinguish &amp; taste (to differentiate and appreciate)</a:t>
            </a:r>
          </a:p>
          <a:p>
            <a:r>
              <a:rPr lang="en-US" dirty="0"/>
              <a:t>Choices which we tend to attribute to individual taste (e.g., what to wear) originate in society and depend on our training, (length of) our education and our social environment</a:t>
            </a:r>
          </a:p>
          <a:p>
            <a:r>
              <a:rPr lang="en-US" dirty="0"/>
              <a:t>There is a link between different tastes/preferences (e.g., between music and food preferences)</a:t>
            </a:r>
            <a:endParaRPr lang="en-GB" dirty="0"/>
          </a:p>
        </p:txBody>
      </p:sp>
      <p:pic>
        <p:nvPicPr>
          <p:cNvPr id="7" name="Content Placeholder 6" descr="A person with his hand on his chin&#10;&#10;Description automatically generated with medium confidence">
            <a:extLst>
              <a:ext uri="{FF2B5EF4-FFF2-40B4-BE49-F238E27FC236}">
                <a16:creationId xmlns:a16="http://schemas.microsoft.com/office/drawing/2014/main" id="{A7252F6B-D84E-597D-E642-0F47120B934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5086" y="2159924"/>
            <a:ext cx="2689217" cy="3881437"/>
          </a:xfrm>
        </p:spPr>
      </p:pic>
    </p:spTree>
    <p:extLst>
      <p:ext uri="{BB962C8B-B14F-4D97-AF65-F5344CB8AC3E}">
        <p14:creationId xmlns:p14="http://schemas.microsoft.com/office/powerpoint/2010/main" val="2831726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261D1-1FA1-3AC4-8CF7-B318F9E2B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9322"/>
          </a:xfrm>
        </p:spPr>
        <p:txBody>
          <a:bodyPr/>
          <a:lstStyle/>
          <a:p>
            <a:r>
              <a:rPr lang="en-US" dirty="0"/>
              <a:t>3 types of taste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85257F-5533-036C-2CAF-C5C60F118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8213"/>
            <a:ext cx="8596668" cy="4483150"/>
          </a:xfrm>
        </p:spPr>
        <p:txBody>
          <a:bodyPr>
            <a:normAutofit/>
          </a:bodyPr>
          <a:lstStyle/>
          <a:p>
            <a:r>
              <a:rPr lang="en-US" dirty="0"/>
              <a:t>(corresponding to educational levels and social classes)</a:t>
            </a:r>
          </a:p>
          <a:p>
            <a:endParaRPr lang="en-US" dirty="0"/>
          </a:p>
          <a:p>
            <a:r>
              <a:rPr lang="en-GB" dirty="0"/>
              <a:t>1) Legitimate taste - increases with educational level and is highest in those fractions of the dominant class that are richest in educational capital</a:t>
            </a:r>
          </a:p>
          <a:p>
            <a:r>
              <a:rPr lang="en-GB" dirty="0"/>
              <a:t>2) Middle-brow taste - more common in the middle classes </a:t>
            </a:r>
          </a:p>
          <a:p>
            <a:r>
              <a:rPr lang="en-GB" dirty="0"/>
              <a:t>3) Popular taste – most frequent among the working classes and varies in inverse ratio to education capital</a:t>
            </a:r>
          </a:p>
        </p:txBody>
      </p:sp>
    </p:spTree>
    <p:extLst>
      <p:ext uri="{BB962C8B-B14F-4D97-AF65-F5344CB8AC3E}">
        <p14:creationId xmlns:p14="http://schemas.microsoft.com/office/powerpoint/2010/main" val="1241807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1C0BE-06F4-21CF-E22C-F4909A2DA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3339"/>
          </a:xfrm>
        </p:spPr>
        <p:txBody>
          <a:bodyPr/>
          <a:lstStyle/>
          <a:p>
            <a:r>
              <a:rPr lang="en-US" dirty="0"/>
              <a:t>Capital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26BAF-F690-A3F0-2834-CD60E0BEB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0043"/>
            <a:ext cx="8596668" cy="450132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Social inequality is organized in class inequality</a:t>
            </a:r>
          </a:p>
          <a:p>
            <a:pPr lvl="1"/>
            <a:r>
              <a:rPr lang="en-US" dirty="0"/>
              <a:t>Class divisions are based on the different conditions of existence</a:t>
            </a:r>
            <a:r>
              <a:rPr lang="en-GB" dirty="0"/>
              <a:t> - endowments of capital and social conditioning, i.e., sets of dispositions (habitus)</a:t>
            </a:r>
            <a:endParaRPr lang="en-US" dirty="0"/>
          </a:p>
          <a:p>
            <a:r>
              <a:rPr lang="en-GB" dirty="0"/>
              <a:t>Capital - resources enabling people to profit from participating in different fields</a:t>
            </a:r>
          </a:p>
          <a:p>
            <a:r>
              <a:rPr lang="en-GB" dirty="0"/>
              <a:t>4 main types of capital</a:t>
            </a:r>
          </a:p>
          <a:p>
            <a:pPr lvl="1"/>
            <a:r>
              <a:rPr lang="en-GB" b="1" dirty="0"/>
              <a:t>Economic</a:t>
            </a:r>
            <a:r>
              <a:rPr lang="en-GB" dirty="0"/>
              <a:t> (financial wealth, assets, material goods)</a:t>
            </a:r>
          </a:p>
          <a:p>
            <a:pPr lvl="1"/>
            <a:r>
              <a:rPr lang="en-GB" b="1" dirty="0"/>
              <a:t>Cultural</a:t>
            </a:r>
            <a:r>
              <a:rPr lang="en-GB" dirty="0"/>
              <a:t> (cultural skills, knowledge, titles, qualifications)</a:t>
            </a:r>
          </a:p>
          <a:p>
            <a:pPr lvl="1"/>
            <a:r>
              <a:rPr lang="en-GB" b="1" dirty="0"/>
              <a:t>Social</a:t>
            </a:r>
            <a:r>
              <a:rPr lang="en-GB" dirty="0"/>
              <a:t> (useful social connections)</a:t>
            </a:r>
          </a:p>
          <a:p>
            <a:pPr lvl="1"/>
            <a:r>
              <a:rPr lang="en-GB" b="1" dirty="0"/>
              <a:t>Symbolic</a:t>
            </a:r>
            <a:r>
              <a:rPr lang="en-GB" dirty="0"/>
              <a:t> (social legitimation, honour, respect) – legitimated form of other capitals</a:t>
            </a:r>
          </a:p>
          <a:p>
            <a:r>
              <a:rPr lang="en-GB" dirty="0"/>
              <a:t>Social positions of individuals depend on the overall volume and composition of their capital</a:t>
            </a:r>
          </a:p>
          <a:p>
            <a:pPr lvl="1"/>
            <a:r>
              <a:rPr lang="en-GB" dirty="0"/>
              <a:t>Volume and composition of capital can vary over time; they mark the trajectory of one’s social biography</a:t>
            </a:r>
          </a:p>
        </p:txBody>
      </p:sp>
    </p:spTree>
    <p:extLst>
      <p:ext uri="{BB962C8B-B14F-4D97-AF65-F5344CB8AC3E}">
        <p14:creationId xmlns:p14="http://schemas.microsoft.com/office/powerpoint/2010/main" val="1371197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2E2A3-39CD-9DB7-E8EE-DA40D73D0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0021"/>
          </a:xfrm>
        </p:spPr>
        <p:txBody>
          <a:bodyPr/>
          <a:lstStyle/>
          <a:p>
            <a:r>
              <a:rPr lang="en-US" dirty="0"/>
              <a:t>Cultural capital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47C6E-049C-DAA7-CEFE-F6E9C5F94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4421"/>
            <a:ext cx="8596668" cy="4356941"/>
          </a:xfrm>
        </p:spPr>
        <p:txBody>
          <a:bodyPr/>
          <a:lstStyle/>
          <a:p>
            <a:r>
              <a:rPr lang="en-US" dirty="0"/>
              <a:t>Determines collective identity (people with similar cultural capital are likely to associate with each other) </a:t>
            </a:r>
            <a:endParaRPr lang="en-GB" dirty="0"/>
          </a:p>
          <a:p>
            <a:r>
              <a:rPr lang="en-GB" dirty="0"/>
              <a:t>3 forms:</a:t>
            </a:r>
          </a:p>
          <a:p>
            <a:pPr lvl="1"/>
            <a:r>
              <a:rPr lang="en-GB" dirty="0"/>
              <a:t>Embodied – inherited and acquired, usually through family socialization(e.g., language/dialect)</a:t>
            </a:r>
          </a:p>
          <a:p>
            <a:pPr lvl="1"/>
            <a:r>
              <a:rPr lang="en-GB" dirty="0"/>
              <a:t>Objectified – material objects/artifacts</a:t>
            </a:r>
          </a:p>
          <a:p>
            <a:pPr lvl="1"/>
            <a:r>
              <a:rPr lang="en-GB" dirty="0"/>
              <a:t>Institutionalized – institutional recognition of cultural capital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862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560EA-1FD8-37D7-B8D2-F80DDA26D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6063"/>
          </a:xfrm>
        </p:spPr>
        <p:txBody>
          <a:bodyPr/>
          <a:lstStyle/>
          <a:p>
            <a:r>
              <a:rPr lang="en-US" dirty="0"/>
              <a:t>Habitus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FAFE5-BC6D-47A0-C278-BB97FC33A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5663"/>
            <a:ext cx="8596668" cy="4645699"/>
          </a:xfrm>
        </p:spPr>
        <p:txBody>
          <a:bodyPr/>
          <a:lstStyle/>
          <a:p>
            <a:r>
              <a:rPr lang="en-US" dirty="0"/>
              <a:t>Set of durable, transposable dispositions that shape our practices (perceptions, judgement, how we act and make sense of the world)</a:t>
            </a:r>
          </a:p>
          <a:p>
            <a:r>
              <a:rPr lang="en-GB" dirty="0"/>
              <a:t>Culture of a social group embodied in the individual - "society written into the body, into the biological individual" (</a:t>
            </a:r>
            <a:r>
              <a:rPr lang="en-GB" i="1" dirty="0"/>
              <a:t>In Other Words: Essays Towards a Reflexive Sociology, </a:t>
            </a:r>
            <a:r>
              <a:rPr lang="en-GB" dirty="0"/>
              <a:t>1990: 63)</a:t>
            </a:r>
          </a:p>
          <a:p>
            <a:r>
              <a:rPr lang="en-GB" dirty="0"/>
              <a:t>Habitus </a:t>
            </a:r>
            <a:r>
              <a:rPr lang="en-GB" sz="2400" dirty="0"/>
              <a:t>≠ </a:t>
            </a:r>
            <a:r>
              <a:rPr lang="en-GB" dirty="0"/>
              <a:t>habit</a:t>
            </a:r>
          </a:p>
          <a:p>
            <a:r>
              <a:rPr lang="en-US" dirty="0"/>
              <a:t>Class-specific; durable (historically conditioned and internalized); transposable (operates across different settings – political, social, religious etc.)</a:t>
            </a:r>
          </a:p>
          <a:p>
            <a:r>
              <a:rPr lang="en-GB" dirty="0"/>
              <a:t>Judgements of taste are part of social identity, as they express class-based habitus (i.e., our tastes affirm our class)</a:t>
            </a:r>
          </a:p>
          <a:p>
            <a:r>
              <a:rPr lang="en-GB" dirty="0"/>
              <a:t>Structured and structuring – it is the product of our social class and reaffirms our social class by shaping our practices</a:t>
            </a:r>
          </a:p>
        </p:txBody>
      </p:sp>
    </p:spTree>
    <p:extLst>
      <p:ext uri="{BB962C8B-B14F-4D97-AF65-F5344CB8AC3E}">
        <p14:creationId xmlns:p14="http://schemas.microsoft.com/office/powerpoint/2010/main" val="1866388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0530E-9461-FDE7-7001-21084DC3D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1684"/>
          </a:xfrm>
        </p:spPr>
        <p:txBody>
          <a:bodyPr/>
          <a:lstStyle/>
          <a:p>
            <a:r>
              <a:rPr lang="en-US" dirty="0"/>
              <a:t>Field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68CDD-2F97-E426-DF2D-D8DBAF921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/>
          <a:lstStyle/>
          <a:p>
            <a:r>
              <a:rPr lang="en-US" dirty="0"/>
              <a:t>Society is divided into different spheres, i.e., fields (economy, art, politics, science, religion, etc.)</a:t>
            </a:r>
          </a:p>
          <a:p>
            <a:r>
              <a:rPr lang="en-US" dirty="0"/>
              <a:t>Semi-autonomous – each field has its own sets of rules, structures, forms of authority</a:t>
            </a:r>
          </a:p>
          <a:p>
            <a:r>
              <a:rPr lang="en-US" dirty="0"/>
              <a:t>Arenas of struggle – competitive ‘market’ in which individuals employ relevant types of capital to fulfill their interests (preserving or changing the distribution of capital in that field)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749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A99DE8-0E0F-96A9-AA07-72285678D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Robert Putnam (1941-)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EF1F846-57A3-64E1-50E3-4027067623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604211"/>
            <a:ext cx="6669950" cy="4437150"/>
          </a:xfrm>
        </p:spPr>
        <p:txBody>
          <a:bodyPr>
            <a:normAutofit/>
          </a:bodyPr>
          <a:lstStyle/>
          <a:p>
            <a:r>
              <a:rPr lang="en-GB" i="1" dirty="0"/>
              <a:t>"Bowling Alone: America's Declining Social Capital“ </a:t>
            </a:r>
            <a:r>
              <a:rPr lang="en-GB" dirty="0"/>
              <a:t>in Journal of Democracy (1995)</a:t>
            </a:r>
          </a:p>
          <a:p>
            <a:r>
              <a:rPr lang="en-GB" i="1" dirty="0"/>
              <a:t>Bowling Alone: The Collapse and Revival of American Community </a:t>
            </a:r>
            <a:r>
              <a:rPr lang="en-GB" dirty="0"/>
              <a:t>(2000)</a:t>
            </a:r>
          </a:p>
          <a:p>
            <a:r>
              <a:rPr lang="en-GB" dirty="0"/>
              <a:t>Decline in community involvement in the U.S. in the last 50 years</a:t>
            </a:r>
          </a:p>
          <a:p>
            <a:r>
              <a:rPr lang="en-GB" dirty="0"/>
              <a:t>Social capital - the social connections/networks we create have values</a:t>
            </a:r>
          </a:p>
          <a:p>
            <a:pPr lvl="1"/>
            <a:r>
              <a:rPr lang="en-GB" dirty="0"/>
              <a:t>Trust is at the core of social capital – networks assume mutual obligations</a:t>
            </a:r>
          </a:p>
          <a:p>
            <a:pPr lvl="1"/>
            <a:r>
              <a:rPr lang="en-GB" dirty="0"/>
              <a:t>Social capital has individual and collective aspect</a:t>
            </a:r>
          </a:p>
          <a:p>
            <a:pPr marL="457200" lvl="1" indent="0">
              <a:buNone/>
            </a:pPr>
            <a:endParaRPr lang="en-GB" dirty="0"/>
          </a:p>
        </p:txBody>
      </p:sp>
      <p:pic>
        <p:nvPicPr>
          <p:cNvPr id="8" name="Content Placeholder 7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B8F537AE-C100-00FD-BAD4-5A762CA07C3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799" y="2403677"/>
            <a:ext cx="4184650" cy="2785658"/>
          </a:xfrm>
        </p:spPr>
      </p:pic>
    </p:spTree>
    <p:extLst>
      <p:ext uri="{BB962C8B-B14F-4D97-AF65-F5344CB8AC3E}">
        <p14:creationId xmlns:p14="http://schemas.microsoft.com/office/powerpoint/2010/main" val="642477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FFF928-EF12-CFEF-004A-65EBB2A29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73769"/>
            <a:ext cx="8596668" cy="5367594"/>
          </a:xfrm>
        </p:spPr>
        <p:txBody>
          <a:bodyPr/>
          <a:lstStyle/>
          <a:p>
            <a:r>
              <a:rPr lang="en-US" dirty="0"/>
              <a:t>Social capital can be used for both benevolent and malevolent purposes</a:t>
            </a:r>
          </a:p>
          <a:p>
            <a:pPr lvl="1"/>
            <a:r>
              <a:rPr lang="en-US" dirty="0"/>
              <a:t>Promoting </a:t>
            </a:r>
            <a:r>
              <a:rPr lang="en-GB" dirty="0"/>
              <a:t>mutual support, cooperation, trust, institutional effectiveness</a:t>
            </a:r>
          </a:p>
          <a:p>
            <a:pPr lvl="1"/>
            <a:r>
              <a:rPr lang="en-GB" dirty="0"/>
              <a:t>OR sectarianism, ethnocentrism, corruption</a:t>
            </a:r>
          </a:p>
          <a:p>
            <a:pPr lvl="1"/>
            <a:endParaRPr lang="en-GB" dirty="0"/>
          </a:p>
          <a:p>
            <a:r>
              <a:rPr lang="en-GB" b="1" dirty="0"/>
              <a:t>Bonding </a:t>
            </a:r>
            <a:r>
              <a:rPr lang="en-GB" dirty="0"/>
              <a:t>(exclusive) vs </a:t>
            </a:r>
            <a:r>
              <a:rPr lang="en-GB" b="1" dirty="0"/>
              <a:t>bridging </a:t>
            </a:r>
            <a:r>
              <a:rPr lang="en-GB" dirty="0"/>
              <a:t>(inclusive) social capital</a:t>
            </a:r>
          </a:p>
          <a:p>
            <a:pPr lvl="1"/>
            <a:r>
              <a:rPr lang="en-GB" dirty="0"/>
              <a:t>Not exclusive categories</a:t>
            </a:r>
          </a:p>
          <a:p>
            <a:pPr lvl="1"/>
            <a:r>
              <a:rPr lang="en-GB" dirty="0"/>
              <a:t>Bonding – reinforcing exclusive identities and homogeneous groups (e.g., fraternal organizations, church-based women’s reading groups)</a:t>
            </a:r>
          </a:p>
          <a:p>
            <a:pPr lvl="2"/>
            <a:r>
              <a:rPr lang="en-GB" dirty="0"/>
              <a:t>Creates in-group loyalty, but also out-group antagonism</a:t>
            </a:r>
          </a:p>
          <a:p>
            <a:pPr lvl="1"/>
            <a:r>
              <a:rPr lang="en-GB" dirty="0"/>
              <a:t>Bridging – outward looking, encompassing people across diverse social groups (civil rights movement, youth service groups, ecumenical religious organizations)</a:t>
            </a:r>
          </a:p>
        </p:txBody>
      </p:sp>
    </p:spTree>
    <p:extLst>
      <p:ext uri="{BB962C8B-B14F-4D97-AF65-F5344CB8AC3E}">
        <p14:creationId xmlns:p14="http://schemas.microsoft.com/office/powerpoint/2010/main" val="30891170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551</TotalTime>
  <Words>806</Words>
  <Application>Microsoft Office PowerPoint</Application>
  <PresentationFormat>Widescreen</PresentationFormat>
  <Paragraphs>68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</vt:lpstr>
      <vt:lpstr> Distinction  Key thinkers: Pierre Bourdieu &amp; Robert Putnam</vt:lpstr>
      <vt:lpstr>Pierre Bourdieu (1930-2002)</vt:lpstr>
      <vt:lpstr>3 types of taste</vt:lpstr>
      <vt:lpstr>Capital</vt:lpstr>
      <vt:lpstr>Cultural capital</vt:lpstr>
      <vt:lpstr>Habitus</vt:lpstr>
      <vt:lpstr>Field</vt:lpstr>
      <vt:lpstr>Robert Putnam (1941-)</vt:lpstr>
      <vt:lpstr>PowerPoint Presentation</vt:lpstr>
      <vt:lpstr>Practical dimensions of social capital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4 Distinction  Key thinkers: Pierre Bpurdieu &amp; Robert Putnam</dc:title>
  <dc:creator>Olivera Těsnohlídková</dc:creator>
  <cp:lastModifiedBy>Olivera Těsnohlídková</cp:lastModifiedBy>
  <cp:revision>5</cp:revision>
  <dcterms:created xsi:type="dcterms:W3CDTF">2023-03-07T06:56:32Z</dcterms:created>
  <dcterms:modified xsi:type="dcterms:W3CDTF">2024-05-14T15:57:28Z</dcterms:modified>
</cp:coreProperties>
</file>