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2" r:id="rId4"/>
    <p:sldId id="258" r:id="rId5"/>
    <p:sldId id="259" r:id="rId6"/>
    <p:sldId id="261" r:id="rId7"/>
    <p:sldId id="260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677FC-F320-4D33-8B8C-71B061E2C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0932D3A-5E01-4EC0-BAFB-1AD70F35E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C352D2-72E2-4215-A285-BE34CF0F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27.02.2024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2B8EF7-A528-48C3-AD76-EE5ADD3BA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20BC63-77F3-4182-8F42-2FBB8132A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84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200D54-2480-466C-99DA-DE455816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A29EB5F-5957-4278-AD3A-E6BBB6019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F1172A-2E1E-4A86-83EE-10723E04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27.02.2024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38393B-DA8F-46B4-8997-CD8428C8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B2C18D-9DB6-417A-A66C-9E7071AD6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70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5E75141-BC59-4F04-AA81-BB4310DB1E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852444-F336-474F-8F30-C1D20F448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DFB7BD-CA08-4337-9BC4-5F435C324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27.02.2024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9CC524-0017-4E26-9322-80E8774BC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D01D21-7380-4F6C-BD4C-4F270463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57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2CFC2-39AD-48C1-A64A-D598C6F4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F3CB26-03CA-4B66-912B-11F1A3D0B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4B635F-B2C0-46E9-84DF-E4FCF0CB3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27.02.2024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69D1EE-9C16-4AD1-B95F-F0659F5A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C1C086-BA60-4A9C-8819-1460CFCF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79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4EF85-2610-4D12-BD5E-668264EDB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4AF1F48-168D-43DD-B0CD-97CA9AE03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8EF12D-0277-4A48-B39E-83F2D353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27.02.2024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919240-DB96-4792-BBAE-265F730FE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1C3C10-9CCA-4D21-9027-7904EB49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68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AE009-499F-4324-8F7E-88DC90322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DB960D-11CB-42DE-BDE8-1714BF540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9C7357D-C045-42D5-9EAD-1AF1176BD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0E555E-DCFA-4385-A221-6A01194E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27.02.2024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6BE41B-F652-46D2-8860-F5AF3678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D19048-9BDC-4F73-95AE-A960A980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9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61B8A-3F9F-4479-BBF9-7AF9F47C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807DA55-7307-462F-A2F4-DBB63C851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13BA30C-A010-4EBD-80B6-9A1E321D1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90DDAB-AEE6-4387-A474-BB9EAB66B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446426D-D3A3-4FDE-9DE5-40A0E99E0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AD8DC76-2D01-4038-94BA-B56C77364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27.02.2024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90A7038-2967-4059-B51F-00D69631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C5D10B8-EE3C-4634-B2F6-00B35759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41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23AB3D-382B-40F7-978C-730BEA7D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B1B1A51-2E09-4C9D-8F94-36858BFD8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27.02.2024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049C96-D9C3-4BEB-B097-20036B8D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CB48430-1E6F-48CE-BBEC-A32C687D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53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BE8BA20-CF2D-414D-891E-2681944A0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27.02.2024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B242B8A-A26D-4B9F-8559-A3AB3BB1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D66B9-A681-4F9E-B78C-08A881DFA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51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A2322-622F-4731-8594-30F557464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5BAFC3-B5BA-4599-ABC0-93A463DA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7952A3D-FBF9-4DCA-8723-3D15FB9E5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3F3D74-57AA-4235-B6B6-E0E775FF9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27.02.2024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8864E9-45DB-4DFC-8D2C-50115B91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37DDDA-4262-4C84-866D-E7392F9C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33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21FB7-EBB8-45CB-8A29-9A0D656CE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453F3BE-ACCD-42A5-9D98-0643E966D8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3BBBA8A-965C-42EA-834C-AF083060F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B91F2A-B658-49E2-87BE-3796B3B42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27.02.2024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E8CD91-C6FF-495C-B8DC-8301BC12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7C4C21-9E72-455B-A765-679A859F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98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5E275B1-BA2A-4F69-846D-DA3F7EDF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82DA38A-D804-4333-874C-2F1C3DB49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A32C2F-C57B-4E14-A224-269388688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4A6C2-D373-4099-AC9B-4E10BAE0BD74}" type="datetimeFigureOut">
              <a:rPr lang="cs-CZ" smtClean="0"/>
              <a:t>27.02.2024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E19AA0-60B2-4A01-8B52-1957BBFC0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6EDF15-41BB-4813-9BE4-867292FA0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69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Vu35Ff0cKM" TargetMode="External"/><Relationship Id="rId2" Type="http://schemas.openxmlformats.org/officeDocument/2006/relationships/hyperlink" Target="https://www.youtube.com/watch?v=AFr2M0qgXx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1C02E-0F21-4679-8C5F-8EBD7A006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GLCb1014 Social Movements: Multidisciplinary Approach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F20B73-4D3E-4752-A1C9-0229100FC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42183"/>
            <a:ext cx="9144000" cy="576743"/>
          </a:xfrm>
        </p:spPr>
        <p:txBody>
          <a:bodyPr>
            <a:normAutofit/>
          </a:bodyPr>
          <a:lstStyle/>
          <a:p>
            <a:r>
              <a:rPr lang="cs-CZ" dirty="0" err="1"/>
              <a:t>Lecture</a:t>
            </a:r>
            <a:r>
              <a:rPr lang="cs-CZ" dirty="0"/>
              <a:t> 2: </a:t>
            </a:r>
            <a:r>
              <a:rPr lang="en-US" dirty="0"/>
              <a:t>Mobilizing grievances 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13E260C-1332-466B-AAAD-A99F0509C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69" y="3439075"/>
            <a:ext cx="4981662" cy="31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14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64AD73-6DDC-4FC6-96E1-C3B99AE6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relationship between mobilization and</a:t>
            </a:r>
            <a:r>
              <a:rPr lang="cs-CZ" dirty="0"/>
              <a:t> grievances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EEDE2D-001D-46F9-BC56-7474D2EB7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>
            <a:noAutofit/>
          </a:bodyPr>
          <a:lstStyle/>
          <a:p>
            <a:r>
              <a:rPr lang="cs-CZ" dirty="0"/>
              <a:t>Grievances</a:t>
            </a:r>
            <a:r>
              <a:rPr lang="en-US" dirty="0"/>
              <a:t>/problems have to be</a:t>
            </a:r>
            <a:r>
              <a:rPr lang="cs-CZ" dirty="0" err="1"/>
              <a:t>come</a:t>
            </a:r>
            <a:r>
              <a:rPr lang="en-US" dirty="0"/>
              <a:t> mobilizing</a:t>
            </a:r>
            <a:r>
              <a:rPr lang="cs-CZ" dirty="0"/>
              <a:t> grievances</a:t>
            </a:r>
            <a:r>
              <a:rPr lang="en-US" dirty="0"/>
              <a:t>/problems to trigger collective action</a:t>
            </a:r>
            <a:endParaRPr lang="cs-CZ" dirty="0"/>
          </a:p>
          <a:p>
            <a:r>
              <a:rPr lang="en-US" dirty="0"/>
              <a:t>Ubiquitous injustices and problems? (</a:t>
            </a:r>
            <a:r>
              <a:rPr lang="cs-CZ" dirty="0" err="1"/>
              <a:t>theory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en-US" dirty="0"/>
              <a:t>N</a:t>
            </a:r>
            <a:r>
              <a:rPr lang="cs-CZ" dirty="0" err="1"/>
              <a:t>ew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Movements)</a:t>
            </a:r>
          </a:p>
          <a:p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6393B55-8DFD-4BCA-AB96-AD70BE811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841" y="4171707"/>
            <a:ext cx="2438611" cy="24386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46FCE93-7E67-45E2-90E1-C56F4BE8C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182" y="4171707"/>
            <a:ext cx="2438611" cy="243861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1B9F8E6-E7F8-4C30-8892-D107038E20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523" y="4171708"/>
            <a:ext cx="2438611" cy="243861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89C5EC1-486D-4C5D-8B5A-7A9D06268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614" y="4171708"/>
            <a:ext cx="2438611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42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A0E26-1FAE-4815-B37C-7B92A5E5B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Grievance</a:t>
            </a:r>
            <a:r>
              <a:rPr lang="cs-CZ" dirty="0"/>
              <a:t>/</a:t>
            </a:r>
            <a:r>
              <a:rPr lang="cs-CZ" dirty="0" err="1"/>
              <a:t>dissatisfaction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93EB92-A218-4B1D-8356-330716289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6048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Everyday/individual vs. Mobilizing/collective</a:t>
            </a:r>
            <a:endParaRPr lang="cs-CZ" dirty="0"/>
          </a:p>
          <a:p>
            <a:r>
              <a:rPr lang="en-US" dirty="0"/>
              <a:t>There is no automatic relationship between material deprivation and mobilizing injustices</a:t>
            </a:r>
            <a:endParaRPr lang="cs-CZ" dirty="0"/>
          </a:p>
          <a:p>
            <a:r>
              <a:rPr lang="en-US" dirty="0"/>
              <a:t>Wrongs/dissatisfaction is not primarily a psychological condition, it is not about crossing "objective" boundaries of tolerance</a:t>
            </a:r>
            <a:endParaRPr lang="cs-CZ" dirty="0"/>
          </a:p>
          <a:p>
            <a:r>
              <a:rPr lang="en-US" dirty="0"/>
              <a:t>Mobilizing injustices are shaped through interpretive processes, they are socially constructed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9F88F59-0FA5-4995-A76F-E8951F4BA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587" y="4186105"/>
            <a:ext cx="2423705" cy="242370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5BE540D-9AC0-4A74-B00F-38FA83305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239" y="4186104"/>
            <a:ext cx="2423705" cy="242370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67D6B48-1F88-4EEC-B50D-24FBE791D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147" y="4186104"/>
            <a:ext cx="2423705" cy="242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1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457B9-3E68-4FCC-B054-1FE85A72E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Which</a:t>
            </a:r>
            <a:r>
              <a:rPr lang="cs-CZ" dirty="0"/>
              <a:t> grievances/</a:t>
            </a:r>
            <a:r>
              <a:rPr lang="cs-CZ" dirty="0" err="1"/>
              <a:t>problems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B1442D-D163-4C9A-8ADB-795109827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08216" cy="46672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Structural/material conditions</a:t>
            </a:r>
            <a:endParaRPr lang="cs-CZ" dirty="0"/>
          </a:p>
          <a:p>
            <a:pPr marL="514350" indent="-514350">
              <a:buAutoNum type="arabicPeriod"/>
            </a:pPr>
            <a:r>
              <a:rPr lang="en-US" dirty="0"/>
              <a:t>Group conflicts/inequalities - Marx et al.</a:t>
            </a:r>
            <a:endParaRPr lang="cs-CZ" dirty="0"/>
          </a:p>
          <a:p>
            <a:pPr marL="514350" indent="-514350">
              <a:buAutoNum type="arabicPeriod"/>
            </a:pPr>
            <a:r>
              <a:rPr lang="en-US" dirty="0"/>
              <a:t>Social pressures/tensions/disintegration - Durkheim et al.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2.1 </a:t>
            </a:r>
            <a:r>
              <a:rPr lang="en-US" b="1" dirty="0"/>
              <a:t>Social disintegration</a:t>
            </a:r>
            <a:r>
              <a:rPr lang="en-US" dirty="0"/>
              <a:t>/disintegration theory (wars, disasters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en-US" dirty="0"/>
              <a:t>2.2 </a:t>
            </a:r>
            <a:r>
              <a:rPr lang="cs-CZ" b="1" dirty="0"/>
              <a:t>A</a:t>
            </a:r>
            <a:r>
              <a:rPr lang="en-US" b="1" dirty="0" err="1"/>
              <a:t>bsolute</a:t>
            </a:r>
            <a:r>
              <a:rPr lang="en-US" b="1" dirty="0"/>
              <a:t> deprivation </a:t>
            </a:r>
            <a:r>
              <a:rPr lang="en-US" dirty="0"/>
              <a:t>(poverty, homelessness ...)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2.3</a:t>
            </a:r>
            <a:r>
              <a:rPr lang="cs-CZ" dirty="0"/>
              <a:t> </a:t>
            </a:r>
            <a:r>
              <a:rPr lang="cs-CZ" b="1" dirty="0"/>
              <a:t>D</a:t>
            </a:r>
            <a:r>
              <a:rPr lang="en-US" b="1" dirty="0" err="1"/>
              <a:t>isruption</a:t>
            </a:r>
            <a:r>
              <a:rPr lang="en-US" b="1" dirty="0"/>
              <a:t> of the everyday </a:t>
            </a:r>
            <a:r>
              <a:rPr lang="en-US" dirty="0"/>
              <a:t>(disruption of routine, sense of security, changes in social </a:t>
            </a:r>
            <a:r>
              <a:rPr lang="en-US" dirty="0" err="1"/>
              <a:t>organisation</a:t>
            </a:r>
            <a:r>
              <a:rPr lang="en-US" dirty="0"/>
              <a:t>/control ...)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Psycho-social factors (frustration-aggression, relative deprivation, status mismatch)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BUT: what to compare with? Is the problem felt? Is it perceived as legitimate (fair)? Is it felt as a threat of loss? How is it interpreted? -&gt; these psychological processes are key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rabicParenR"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0E5C464-F4DC-4EB8-A392-372B83A59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810" y="990600"/>
            <a:ext cx="2438400" cy="24384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988D85E-70E3-42F7-A81A-79ECC15DD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810" y="3544478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34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28C78C-43F1-4D38-BB36-B21C7E9FF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Problems</a:t>
            </a:r>
            <a:r>
              <a:rPr lang="cs-CZ" dirty="0"/>
              <a:t>/grievances and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framing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6C2677-A290-4CCA-B982-F90CCBC52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Framing - labeling, interpretation of collective action</a:t>
            </a:r>
            <a:endParaRPr lang="cs-CZ" dirty="0"/>
          </a:p>
          <a:p>
            <a:r>
              <a:rPr lang="en-US" dirty="0"/>
              <a:t>The mediating role of culture</a:t>
            </a:r>
            <a:endParaRPr lang="cs-CZ" dirty="0"/>
          </a:p>
          <a:p>
            <a:r>
              <a:rPr lang="en-US" dirty="0"/>
              <a:t>Key role of opinion, meanings</a:t>
            </a:r>
            <a:endParaRPr lang="cs-CZ" dirty="0"/>
          </a:p>
          <a:p>
            <a:r>
              <a:rPr lang="en-US" dirty="0"/>
              <a:t>Diagnostic, prognostic, motivational frames</a:t>
            </a:r>
            <a:endParaRPr lang="cs-CZ" dirty="0"/>
          </a:p>
          <a:p>
            <a:r>
              <a:rPr lang="en-US" dirty="0"/>
              <a:t>Problematization - </a:t>
            </a:r>
            <a:r>
              <a:rPr lang="en-US" u="sng" dirty="0"/>
              <a:t>politicization</a:t>
            </a:r>
            <a:r>
              <a:rPr lang="en-US" dirty="0"/>
              <a:t> + attribution of blame/responsibility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26431-19AD-4A6F-9423-4F2E94CEC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0" y="4636368"/>
            <a:ext cx="3006954" cy="200177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DD65471-6DFF-4E93-9990-603618CA8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70" y="4633504"/>
            <a:ext cx="3006954" cy="200463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C7BFFEA-70ED-4C41-9E6E-6A5E9469A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020" y="4633504"/>
            <a:ext cx="2672848" cy="200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73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D2FDC5-2A5E-45EC-A4D2-178BBF22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Summary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BF412E-807D-466E-B6EA-4B98B3DF9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86047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Individual/daily problems/</a:t>
            </a:r>
            <a:r>
              <a:rPr lang="cs-CZ" dirty="0"/>
              <a:t>grievances</a:t>
            </a:r>
            <a:r>
              <a:rPr lang="en-US" dirty="0"/>
              <a:t> vs. mobilizing problems/</a:t>
            </a:r>
            <a:r>
              <a:rPr lang="cs-CZ" dirty="0"/>
              <a:t>grievances</a:t>
            </a:r>
          </a:p>
          <a:p>
            <a:r>
              <a:rPr lang="en-US" dirty="0"/>
              <a:t>Key motivating incentives for collective action</a:t>
            </a:r>
            <a:endParaRPr lang="cs-CZ" dirty="0"/>
          </a:p>
          <a:p>
            <a:r>
              <a:rPr lang="en-US" dirty="0"/>
              <a:t>Under what conditions do they arise?</a:t>
            </a:r>
            <a:endParaRPr lang="cs-CZ" dirty="0"/>
          </a:p>
          <a:p>
            <a:r>
              <a:rPr lang="en-US" dirty="0"/>
              <a:t>Not an automatic, mechanical response to material conditions (but their presence is often necessary)</a:t>
            </a:r>
            <a:endParaRPr lang="cs-CZ" dirty="0"/>
          </a:p>
          <a:p>
            <a:r>
              <a:rPr lang="en-US" dirty="0"/>
              <a:t>Often related to a sense of loss and disruption of the everyday</a:t>
            </a:r>
            <a:endParaRPr lang="cs-CZ" dirty="0"/>
          </a:p>
          <a:p>
            <a:r>
              <a:rPr lang="en-US" dirty="0"/>
              <a:t>Psychological processes an important factor (vs. psychological states)</a:t>
            </a:r>
            <a:endParaRPr lang="cs-CZ" dirty="0"/>
          </a:p>
          <a:p>
            <a:r>
              <a:rPr lang="en-US" dirty="0"/>
              <a:t>Key framing processes and interpretations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336E549-0AF8-4B8B-A2A5-6DEA75674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247" y="2382240"/>
            <a:ext cx="4318376" cy="323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84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21C28F-33BB-4796-B505-011642312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Pro-</a:t>
            </a:r>
            <a:r>
              <a:rPr lang="cs-CZ" dirty="0" err="1"/>
              <a:t>Palestine</a:t>
            </a:r>
            <a:r>
              <a:rPr lang="cs-CZ" dirty="0"/>
              <a:t> protest in London</a:t>
            </a:r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https://www.youtube.com/watch?v=AFr2M0qgXxg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Pro-</a:t>
            </a:r>
            <a:r>
              <a:rPr lang="cs-CZ" dirty="0" err="1"/>
              <a:t>Ukraine</a:t>
            </a:r>
            <a:r>
              <a:rPr lang="cs-CZ" dirty="0"/>
              <a:t> protest in London</a:t>
            </a:r>
          </a:p>
          <a:p>
            <a:r>
              <a:rPr lang="cs-CZ" dirty="0">
                <a:hlinkClick r:id="rId3"/>
              </a:rPr>
              <a:t>https://www.youtube.com/watch?v=4Vu35Ff0cKM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69616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367</Words>
  <Application>Microsoft Office PowerPoint</Application>
  <PresentationFormat>Širokoúhlá obrazovka</PresentationFormat>
  <Paragraphs>40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GLCb1014 Social Movements: Multidisciplinary Approach</vt:lpstr>
      <vt:lpstr>The relationship between mobilization and grievances</vt:lpstr>
      <vt:lpstr>Grievance/dissatisfaction</vt:lpstr>
      <vt:lpstr>Which grievances/problems?</vt:lpstr>
      <vt:lpstr>Problems/grievances and their framing</vt:lpstr>
      <vt:lpstr>Summary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SOCn5010 Analýza sociálních sítí</dc:title>
  <dc:creator>Jiří Navrátil</dc:creator>
  <cp:lastModifiedBy>Jiří Navrátil</cp:lastModifiedBy>
  <cp:revision>71</cp:revision>
  <dcterms:created xsi:type="dcterms:W3CDTF">2020-10-08T12:47:50Z</dcterms:created>
  <dcterms:modified xsi:type="dcterms:W3CDTF">2024-02-27T12:16:10Z</dcterms:modified>
</cp:coreProperties>
</file>