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8" r:id="rId4"/>
    <p:sldId id="257" r:id="rId5"/>
    <p:sldId id="267" r:id="rId6"/>
    <p:sldId id="260" r:id="rId7"/>
    <p:sldId id="261" r:id="rId8"/>
    <p:sldId id="263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GLCb1014 Social Movements: Multidisciplinary Approach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4: </a:t>
            </a:r>
            <a:r>
              <a:rPr lang="cs-CZ" dirty="0" err="1"/>
              <a:t>Participation</a:t>
            </a:r>
            <a:r>
              <a:rPr lang="cs-CZ" dirty="0"/>
              <a:t> in </a:t>
            </a:r>
            <a:r>
              <a:rPr lang="cs-CZ" dirty="0" err="1"/>
              <a:t>social</a:t>
            </a:r>
            <a:r>
              <a:rPr lang="cs-CZ" dirty="0"/>
              <a:t> movements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CC306-C431-471E-B4F1-D3DDFFA1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0083" cy="1325563"/>
          </a:xfrm>
        </p:spPr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(Van </a:t>
            </a:r>
            <a:r>
              <a:rPr lang="cs-CZ" dirty="0" err="1"/>
              <a:t>Deth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99945B-E1AE-43B1-A91E-5F7464B2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1" y="1566796"/>
            <a:ext cx="3911170" cy="51673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C21425-4312-4848-9A27-43428B80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770" y="2053295"/>
            <a:ext cx="7752522" cy="41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5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1C1FA-6D6B-4018-ADC5-A14316C1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6"/>
            <a:ext cx="10515600" cy="1325563"/>
          </a:xfrm>
        </p:spPr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D0268-BADB-4EA7-BF11-744D0954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8710" cy="4351338"/>
          </a:xfrm>
        </p:spPr>
        <p:txBody>
          <a:bodyPr/>
          <a:lstStyle/>
          <a:p>
            <a:r>
              <a:rPr lang="cs-CZ" dirty="0" err="1"/>
              <a:t>Having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: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money</a:t>
            </a:r>
            <a:r>
              <a:rPr lang="cs-CZ" dirty="0"/>
              <a:t>, and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(Brady et al. 1995)</a:t>
            </a:r>
          </a:p>
          <a:p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(</a:t>
            </a:r>
            <a:r>
              <a:rPr lang="cs-CZ" dirty="0" err="1"/>
              <a:t>communication</a:t>
            </a:r>
            <a:r>
              <a:rPr lang="cs-CZ" dirty="0"/>
              <a:t> and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facilitate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8CF51B-85B8-43BA-9297-4E4F8498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10" y="1778663"/>
            <a:ext cx="5621065" cy="43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1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Obstacles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949B65-0D10-42C2-899F-40AE99E3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21" y="1641234"/>
            <a:ext cx="5803479" cy="4535729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D0DD06A-CC89-421A-A191-54583269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6147"/>
            <a:ext cx="5159928" cy="3240816"/>
          </a:xfrm>
        </p:spPr>
        <p:txBody>
          <a:bodyPr/>
          <a:lstStyle/>
          <a:p>
            <a:r>
              <a:rPr lang="cs-CZ" dirty="0" err="1"/>
              <a:t>Citizens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participate</a:t>
            </a:r>
            <a:endParaRPr lang="cs-CZ" dirty="0"/>
          </a:p>
          <a:p>
            <a:r>
              <a:rPr lang="cs-CZ" b="1" dirty="0" err="1"/>
              <a:t>Citizens</a:t>
            </a:r>
            <a:r>
              <a:rPr lang="cs-CZ" b="1" dirty="0"/>
              <a:t> </a:t>
            </a:r>
            <a:r>
              <a:rPr lang="cs-CZ" b="1" dirty="0" err="1"/>
              <a:t>don´t</a:t>
            </a:r>
            <a:r>
              <a:rPr lang="cs-CZ" b="1" dirty="0"/>
              <a:t> </a:t>
            </a:r>
            <a:r>
              <a:rPr lang="cs-CZ" b="1" dirty="0" err="1"/>
              <a:t>want</a:t>
            </a:r>
            <a:r>
              <a:rPr lang="cs-CZ" b="1" dirty="0"/>
              <a:t> to </a:t>
            </a:r>
            <a:r>
              <a:rPr lang="cs-CZ" b="1" dirty="0" err="1"/>
              <a:t>participate</a:t>
            </a:r>
            <a:endParaRPr lang="cs-CZ" b="1" dirty="0"/>
          </a:p>
          <a:p>
            <a:r>
              <a:rPr lang="cs-CZ" dirty="0" err="1"/>
              <a:t>Nobody</a:t>
            </a:r>
            <a:r>
              <a:rPr lang="cs-CZ" dirty="0"/>
              <a:t> </a:t>
            </a:r>
            <a:r>
              <a:rPr lang="cs-CZ" dirty="0" err="1"/>
              <a:t>asked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AD806-E7FE-4E7B-AFB7-A81FF6A1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Recruitment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64D09-6E8D-4E8B-BE85-EE3DE3F6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5114" cy="4351338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engage</a:t>
            </a:r>
            <a:r>
              <a:rPr lang="cs-CZ" dirty="0"/>
              <a:t> and </a:t>
            </a:r>
            <a:r>
              <a:rPr lang="cs-CZ" dirty="0" err="1"/>
              <a:t>others</a:t>
            </a:r>
            <a:r>
              <a:rPr lang="cs-CZ" dirty="0"/>
              <a:t> not?</a:t>
            </a:r>
          </a:p>
          <a:p>
            <a:pPr>
              <a:buFontTx/>
              <a:buChar char="-"/>
            </a:pP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/</a:t>
            </a:r>
            <a:r>
              <a:rPr lang="cs-CZ" dirty="0" err="1"/>
              <a:t>organizations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Biographies</a:t>
            </a:r>
            <a:r>
              <a:rPr lang="cs-CZ" dirty="0"/>
              <a:t>/</a:t>
            </a:r>
            <a:r>
              <a:rPr lang="cs-CZ" dirty="0" err="1"/>
              <a:t>identities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Collectiver</a:t>
            </a:r>
            <a:r>
              <a:rPr lang="cs-CZ" dirty="0"/>
              <a:t> identity +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efficacy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97013B-4EC3-42CD-9D4E-97D14EC1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82" y="1623524"/>
            <a:ext cx="3685563" cy="20077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E92F5C-11D7-4008-B960-2211C69BC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83" y="4127034"/>
            <a:ext cx="3644318" cy="2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5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F1FAC-74BC-4640-8203-7172A0DF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Participation</a:t>
            </a:r>
            <a:r>
              <a:rPr lang="cs-CZ" dirty="0"/>
              <a:t> in </a:t>
            </a:r>
            <a:r>
              <a:rPr lang="cs-CZ" dirty="0" err="1"/>
              <a:t>social</a:t>
            </a:r>
            <a:r>
              <a:rPr lang="cs-CZ" dirty="0"/>
              <a:t> movements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65C6D0-265E-47D4-BDA1-C5645EE0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social networks (embeddedness) and groups</a:t>
            </a:r>
            <a:endParaRPr lang="cs-CZ" dirty="0"/>
          </a:p>
          <a:p>
            <a:r>
              <a:rPr lang="en-US" dirty="0"/>
              <a:t>Outside the networks recruit mostly very closed groups (sects)</a:t>
            </a:r>
            <a:endParaRPr lang="cs-CZ" dirty="0"/>
          </a:p>
          <a:p>
            <a:r>
              <a:rPr lang="en-US" dirty="0"/>
              <a:t>Weaker role of attitudes!</a:t>
            </a:r>
            <a:endParaRPr lang="cs-CZ" dirty="0"/>
          </a:p>
          <a:p>
            <a:r>
              <a:rPr lang="en-US" dirty="0"/>
              <a:t>Important: membership in </a:t>
            </a:r>
            <a:r>
              <a:rPr lang="en-US" dirty="0" err="1"/>
              <a:t>organisations</a:t>
            </a:r>
            <a:r>
              <a:rPr lang="en-US" dirty="0"/>
              <a:t>, previous experience of collective action, relationships with other people in the social movement</a:t>
            </a:r>
            <a:endParaRPr lang="cs-CZ" dirty="0"/>
          </a:p>
          <a:p>
            <a:r>
              <a:rPr lang="en-US" dirty="0"/>
              <a:t>Networks: create predispositions to collective action (collective identity), create opportunities, influence decisions (move from predispositions and opportunities to action)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86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AC11F-7E33-4B15-9BF2-297AA782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membership</a:t>
            </a:r>
            <a:r>
              <a:rPr lang="cs-CZ" dirty="0"/>
              <a:t> – CR (EVS 2017)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395DE76-DC30-4B22-BFD0-996BCE0A1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22696"/>
              </p:ext>
            </p:extLst>
          </p:nvPr>
        </p:nvGraphicFramePr>
        <p:xfrm>
          <a:off x="2913368" y="2818701"/>
          <a:ext cx="6365263" cy="265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233">
                  <a:extLst>
                    <a:ext uri="{9D8B030D-6E8A-4147-A177-3AD203B41FA5}">
                      <a16:colId xmlns:a16="http://schemas.microsoft.com/office/drawing/2014/main" val="345083805"/>
                    </a:ext>
                  </a:extLst>
                </a:gridCol>
                <a:gridCol w="814030">
                  <a:extLst>
                    <a:ext uri="{9D8B030D-6E8A-4147-A177-3AD203B41FA5}">
                      <a16:colId xmlns:a16="http://schemas.microsoft.com/office/drawing/2014/main" val="4051325854"/>
                    </a:ext>
                  </a:extLst>
                </a:gridCol>
              </a:tblGrid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sports or recreation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35,3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102174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education, arts, music or cultural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243403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Member: Belong to none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553175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conservation, the environment, ecology, animal rights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019668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religious organization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842051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humanitarian or charitable organization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49165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professional associations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930105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labour unions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820384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 Belong to self-help group, mutual aid 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457894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political parties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543717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Member: Belong to consumer groups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42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05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C1F84-BEEC-4B3E-B28A-FDEAC7CD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membership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BEE1B-AC34-459A-847D-762B71503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Contributes to increased confidence</a:t>
            </a:r>
            <a:endParaRPr lang="cs-CZ" dirty="0"/>
          </a:p>
          <a:p>
            <a:r>
              <a:rPr lang="en-US" dirty="0"/>
              <a:t>Facilitates the flow of information</a:t>
            </a:r>
            <a:endParaRPr lang="cs-CZ" dirty="0"/>
          </a:p>
          <a:p>
            <a:r>
              <a:rPr lang="en-US" dirty="0"/>
              <a:t>Facilitates collaboration between </a:t>
            </a:r>
            <a:r>
              <a:rPr lang="en-US" dirty="0" err="1"/>
              <a:t>organisations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1C71C2-0B24-4E89-B075-77827E45E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4" y="3429000"/>
            <a:ext cx="3709770" cy="310747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1B32773-E2CF-4C34-809A-C136F7F4504A}"/>
              </a:ext>
            </a:extLst>
          </p:cNvPr>
          <p:cNvSpPr txBox="1"/>
          <p:nvPr/>
        </p:nvSpPr>
        <p:spPr>
          <a:xfrm>
            <a:off x="1225492" y="4440811"/>
            <a:ext cx="582825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The social network of the </a:t>
            </a:r>
            <a:r>
              <a:rPr lang="en-US" sz="1100" b="1" dirty="0" err="1"/>
              <a:t>Ecopark</a:t>
            </a:r>
            <a:r>
              <a:rPr lang="en-US" sz="1100" b="1" dirty="0"/>
              <a:t> movement consists of 62 organizations perceived as active in the protection of the National Urban Park by at least two respondents. They are divided in a Main Component (47 nodes), Gardening Component (4), and several unconnected Isolates (11). Also indicated is the Boating Cluster. The network is generally sparse and of low density; of the 2162 possible links, only 190 were realized in the valued network, whereas 119 were in the symmetrical network. Distances were nonetheless short, with an average of 2.33, and a maximum distance of 5 in the symmetrical network (of the Main Component). </a:t>
            </a:r>
          </a:p>
        </p:txBody>
      </p:sp>
    </p:spTree>
    <p:extLst>
      <p:ext uri="{BB962C8B-B14F-4D97-AF65-F5344CB8AC3E}">
        <p14:creationId xmlns:p14="http://schemas.microsoft.com/office/powerpoint/2010/main" val="73943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D8CA8-81B5-434D-B211-A8D9FA0F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Maintaining</a:t>
            </a:r>
            <a:r>
              <a:rPr lang="cs-CZ" dirty="0"/>
              <a:t> </a:t>
            </a:r>
            <a:r>
              <a:rPr lang="cs-CZ" dirty="0" err="1"/>
              <a:t>commitment</a:t>
            </a:r>
            <a:r>
              <a:rPr lang="cs-CZ" dirty="0"/>
              <a:t>: </a:t>
            </a:r>
            <a:r>
              <a:rPr lang="cs-CZ" dirty="0" err="1"/>
              <a:t>Collective</a:t>
            </a:r>
            <a:r>
              <a:rPr lang="cs-CZ" dirty="0"/>
              <a:t> identity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4BC71-7433-42FB-A65C-099051B6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08472" cy="4351338"/>
          </a:xfrm>
        </p:spPr>
        <p:txBody>
          <a:bodyPr/>
          <a:lstStyle/>
          <a:p>
            <a:r>
              <a:rPr lang="en-US" dirty="0"/>
              <a:t>Identity formation as a </a:t>
            </a:r>
            <a:r>
              <a:rPr lang="en-US" dirty="0">
                <a:highlight>
                  <a:srgbClr val="FFFF00"/>
                </a:highlight>
              </a:rPr>
              <a:t>process</a:t>
            </a:r>
            <a:r>
              <a:rPr lang="en-US" dirty="0"/>
              <a:t> - the possibility of multiplying and mixing identities</a:t>
            </a:r>
            <a:endParaRPr lang="cs-CZ" dirty="0"/>
          </a:p>
          <a:p>
            <a:r>
              <a:rPr lang="en-US" dirty="0"/>
              <a:t>Identities promote </a:t>
            </a:r>
            <a:r>
              <a:rPr lang="en-US" dirty="0" err="1"/>
              <a:t>mobilisation</a:t>
            </a:r>
            <a:r>
              <a:rPr lang="en-US" dirty="0"/>
              <a:t> (especially in larger groups, without the possibility of </a:t>
            </a:r>
            <a:r>
              <a:rPr lang="en-US" dirty="0">
                <a:highlight>
                  <a:srgbClr val="FFFF00"/>
                </a:highlight>
              </a:rPr>
              <a:t>specific incentives </a:t>
            </a:r>
            <a:r>
              <a:rPr lang="en-US" dirty="0"/>
              <a:t>- prestige, respect, friendship) – solidarity</a:t>
            </a:r>
            <a:endParaRPr lang="cs-CZ" dirty="0"/>
          </a:p>
          <a:p>
            <a:r>
              <a:rPr lang="en-US" dirty="0"/>
              <a:t>Inclusive vs. Exclusive collective identities - the higher the inclusiveness, the less capacity for mobilization</a:t>
            </a:r>
            <a:endParaRPr lang="cs-CZ" dirty="0"/>
          </a:p>
          <a:p>
            <a:r>
              <a:rPr lang="en-US" dirty="0"/>
              <a:t>Identity formation: </a:t>
            </a:r>
            <a:r>
              <a:rPr lang="en-US" dirty="0">
                <a:highlight>
                  <a:srgbClr val="FFFF00"/>
                </a:highlight>
              </a:rPr>
              <a:t>objects</a:t>
            </a:r>
            <a:r>
              <a:rPr lang="en-US" dirty="0"/>
              <a:t> (typ. with signs, symbols), </a:t>
            </a:r>
            <a:r>
              <a:rPr lang="en-US" dirty="0">
                <a:highlight>
                  <a:srgbClr val="FFFF00"/>
                </a:highlight>
              </a:rPr>
              <a:t>personalities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artifacts</a:t>
            </a:r>
            <a:r>
              <a:rPr lang="en-US" dirty="0"/>
              <a:t> (books, films music ...), </a:t>
            </a:r>
            <a:r>
              <a:rPr lang="en-US" dirty="0">
                <a:highlight>
                  <a:srgbClr val="FFFF00"/>
                </a:highlight>
              </a:rPr>
              <a:t>rituals</a:t>
            </a:r>
            <a:r>
              <a:rPr lang="en-US" dirty="0"/>
              <a:t> (dramatization, denial of traditional cultural codes ...)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31988D-9852-4BB4-B2CA-3947B2AE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89" y="3137482"/>
            <a:ext cx="1404060" cy="14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2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493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GLCb1014 Social Movements: Multidisciplinary Approach</vt:lpstr>
      <vt:lpstr>Political participation (Van Deth)</vt:lpstr>
      <vt:lpstr>Political participation</vt:lpstr>
      <vt:lpstr>Obstacles of participation</vt:lpstr>
      <vt:lpstr>Recruitment</vt:lpstr>
      <vt:lpstr>Participation in social movements</vt:lpstr>
      <vt:lpstr>Organization membership – CR (EVS 2017)</vt:lpstr>
      <vt:lpstr>Multiple membership</vt:lpstr>
      <vt:lpstr>Maintaining commitment: Collective identity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106</cp:revision>
  <dcterms:created xsi:type="dcterms:W3CDTF">2020-10-08T12:47:50Z</dcterms:created>
  <dcterms:modified xsi:type="dcterms:W3CDTF">2024-03-12T12:48:47Z</dcterms:modified>
</cp:coreProperties>
</file>