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7"/>
  </p:notesMasterIdLst>
  <p:sldIdLst>
    <p:sldId id="256" r:id="rId2"/>
    <p:sldId id="316" r:id="rId3"/>
    <p:sldId id="341" r:id="rId4"/>
    <p:sldId id="346" r:id="rId5"/>
    <p:sldId id="338" r:id="rId6"/>
    <p:sldId id="331" r:id="rId7"/>
    <p:sldId id="332" r:id="rId8"/>
    <p:sldId id="333" r:id="rId9"/>
    <p:sldId id="334" r:id="rId10"/>
    <p:sldId id="335" r:id="rId11"/>
    <p:sldId id="328" r:id="rId12"/>
    <p:sldId id="330" r:id="rId13"/>
    <p:sldId id="348" r:id="rId14"/>
    <p:sldId id="337" r:id="rId15"/>
    <p:sldId id="327" r:id="rId16"/>
    <p:sldId id="325" r:id="rId17"/>
    <p:sldId id="347" r:id="rId18"/>
    <p:sldId id="342" r:id="rId19"/>
    <p:sldId id="326" r:id="rId20"/>
    <p:sldId id="339" r:id="rId21"/>
    <p:sldId id="340" r:id="rId22"/>
    <p:sldId id="345" r:id="rId23"/>
    <p:sldId id="350" r:id="rId24"/>
    <p:sldId id="349" r:id="rId25"/>
    <p:sldId id="30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DA32D12F-D361-436C-AEBB-AD40B59D4430}">
          <p14:sldIdLst>
            <p14:sldId id="256"/>
            <p14:sldId id="316"/>
            <p14:sldId id="341"/>
            <p14:sldId id="346"/>
            <p14:sldId id="338"/>
            <p14:sldId id="331"/>
            <p14:sldId id="332"/>
            <p14:sldId id="333"/>
            <p14:sldId id="334"/>
            <p14:sldId id="335"/>
            <p14:sldId id="328"/>
            <p14:sldId id="330"/>
            <p14:sldId id="348"/>
            <p14:sldId id="337"/>
            <p14:sldId id="327"/>
            <p14:sldId id="325"/>
            <p14:sldId id="347"/>
            <p14:sldId id="342"/>
            <p14:sldId id="326"/>
            <p14:sldId id="339"/>
            <p14:sldId id="340"/>
            <p14:sldId id="345"/>
            <p14:sldId id="350"/>
            <p14:sldId id="349"/>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CD9566-3C90-482E-95B7-DB26DCABF6D3}" v="8" dt="2023-04-10T10:08:11.765"/>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89565" autoAdjust="0"/>
  </p:normalViewPr>
  <p:slideViewPr>
    <p:cSldViewPr snapToGrid="0">
      <p:cViewPr varScale="1">
        <p:scale>
          <a:sx n="74" d="100"/>
          <a:sy n="74" d="100"/>
        </p:scale>
        <p:origin x="81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ie Konečná" userId="e77d300807919a1d" providerId="LiveId" clId="{0ACD9566-3C90-482E-95B7-DB26DCABF6D3}"/>
    <pc:docChg chg="undo custSel addSld modSld sldOrd modSection">
      <pc:chgData name="Lucie Konečná" userId="e77d300807919a1d" providerId="LiveId" clId="{0ACD9566-3C90-482E-95B7-DB26DCABF6D3}" dt="2023-04-12T09:35:10.388" v="274" actId="20577"/>
      <pc:docMkLst>
        <pc:docMk/>
      </pc:docMkLst>
      <pc:sldChg chg="modSp mod">
        <pc:chgData name="Lucie Konečná" userId="e77d300807919a1d" providerId="LiveId" clId="{0ACD9566-3C90-482E-95B7-DB26DCABF6D3}" dt="2023-04-07T15:47:07.636" v="7" actId="20577"/>
        <pc:sldMkLst>
          <pc:docMk/>
          <pc:sldMk cId="2497236001" sldId="256"/>
        </pc:sldMkLst>
        <pc:spChg chg="mod">
          <ac:chgData name="Lucie Konečná" userId="e77d300807919a1d" providerId="LiveId" clId="{0ACD9566-3C90-482E-95B7-DB26DCABF6D3}" dt="2023-04-07T15:47:07.636" v="7" actId="20577"/>
          <ac:spMkLst>
            <pc:docMk/>
            <pc:sldMk cId="2497236001" sldId="256"/>
            <ac:spMk id="3" creationId="{25C607AE-408D-4A1E-8B41-B0D674A46CCD}"/>
          </ac:spMkLst>
        </pc:spChg>
      </pc:sldChg>
      <pc:sldChg chg="modSp mod">
        <pc:chgData name="Lucie Konečná" userId="e77d300807919a1d" providerId="LiveId" clId="{0ACD9566-3C90-482E-95B7-DB26DCABF6D3}" dt="2023-04-08T15:04:27.193" v="86" actId="20577"/>
        <pc:sldMkLst>
          <pc:docMk/>
          <pc:sldMk cId="3699538664" sldId="325"/>
        </pc:sldMkLst>
        <pc:spChg chg="mod">
          <ac:chgData name="Lucie Konečná" userId="e77d300807919a1d" providerId="LiveId" clId="{0ACD9566-3C90-482E-95B7-DB26DCABF6D3}" dt="2023-04-08T15:04:27.193" v="86" actId="20577"/>
          <ac:spMkLst>
            <pc:docMk/>
            <pc:sldMk cId="3699538664" sldId="325"/>
            <ac:spMk id="3" creationId="{0A205C12-17AF-449C-B8EC-2320026BA8C1}"/>
          </ac:spMkLst>
        </pc:spChg>
      </pc:sldChg>
      <pc:sldChg chg="addSp delSp modSp mod setBg">
        <pc:chgData name="Lucie Konečná" userId="e77d300807919a1d" providerId="LiveId" clId="{0ACD9566-3C90-482E-95B7-DB26DCABF6D3}" dt="2023-04-10T09:06:26.802" v="134" actId="26606"/>
        <pc:sldMkLst>
          <pc:docMk/>
          <pc:sldMk cId="2653008490" sldId="326"/>
        </pc:sldMkLst>
        <pc:spChg chg="mod">
          <ac:chgData name="Lucie Konečná" userId="e77d300807919a1d" providerId="LiveId" clId="{0ACD9566-3C90-482E-95B7-DB26DCABF6D3}" dt="2023-04-10T09:06:26.802" v="134" actId="26606"/>
          <ac:spMkLst>
            <pc:docMk/>
            <pc:sldMk cId="2653008490" sldId="326"/>
            <ac:spMk id="2" creationId="{B04623AF-2F1C-4211-AD57-4D92938D2643}"/>
          </ac:spMkLst>
        </pc:spChg>
        <pc:spChg chg="mod">
          <ac:chgData name="Lucie Konečná" userId="e77d300807919a1d" providerId="LiveId" clId="{0ACD9566-3C90-482E-95B7-DB26DCABF6D3}" dt="2023-04-10T09:06:26.802" v="134" actId="26606"/>
          <ac:spMkLst>
            <pc:docMk/>
            <pc:sldMk cId="2653008490" sldId="326"/>
            <ac:spMk id="3" creationId="{44697850-5675-44B5-8F9D-F074DAAA44EF}"/>
          </ac:spMkLst>
        </pc:spChg>
        <pc:spChg chg="add del">
          <ac:chgData name="Lucie Konečná" userId="e77d300807919a1d" providerId="LiveId" clId="{0ACD9566-3C90-482E-95B7-DB26DCABF6D3}" dt="2023-04-10T09:06:21.665" v="132" actId="26606"/>
          <ac:spMkLst>
            <pc:docMk/>
            <pc:sldMk cId="2653008490" sldId="326"/>
            <ac:spMk id="9" creationId="{961D8973-EAA9-459A-AF59-BBB4233D6C78}"/>
          </ac:spMkLst>
        </pc:spChg>
        <pc:spChg chg="add del">
          <ac:chgData name="Lucie Konečná" userId="e77d300807919a1d" providerId="LiveId" clId="{0ACD9566-3C90-482E-95B7-DB26DCABF6D3}" dt="2023-04-10T09:06:21.665" v="132" actId="26606"/>
          <ac:spMkLst>
            <pc:docMk/>
            <pc:sldMk cId="2653008490" sldId="326"/>
            <ac:spMk id="11" creationId="{FBEA8A33-C0D0-416D-8359-724B8828C7C3}"/>
          </ac:spMkLst>
        </pc:spChg>
        <pc:spChg chg="add del">
          <ac:chgData name="Lucie Konečná" userId="e77d300807919a1d" providerId="LiveId" clId="{0ACD9566-3C90-482E-95B7-DB26DCABF6D3}" dt="2023-04-10T09:06:26.802" v="134" actId="26606"/>
          <ac:spMkLst>
            <pc:docMk/>
            <pc:sldMk cId="2653008490" sldId="326"/>
            <ac:spMk id="13" creationId="{83B91B61-BFCA-4647-957E-A8269BE46F39}"/>
          </ac:spMkLst>
        </pc:spChg>
        <pc:spChg chg="add del">
          <ac:chgData name="Lucie Konečná" userId="e77d300807919a1d" providerId="LiveId" clId="{0ACD9566-3C90-482E-95B7-DB26DCABF6D3}" dt="2023-04-10T09:06:26.802" v="134" actId="26606"/>
          <ac:spMkLst>
            <pc:docMk/>
            <pc:sldMk cId="2653008490" sldId="326"/>
            <ac:spMk id="15" creationId="{92D1D7C6-1C89-420C-8D35-483654167118}"/>
          </ac:spMkLst>
        </pc:spChg>
        <pc:picChg chg="add del">
          <ac:chgData name="Lucie Konečná" userId="e77d300807919a1d" providerId="LiveId" clId="{0ACD9566-3C90-482E-95B7-DB26DCABF6D3}" dt="2023-04-10T09:06:21.665" v="132" actId="26606"/>
          <ac:picMkLst>
            <pc:docMk/>
            <pc:sldMk cId="2653008490" sldId="326"/>
            <ac:picMk id="5" creationId="{294CA5BB-9523-C514-7EFC-2AAB7CE9BF47}"/>
          </ac:picMkLst>
        </pc:picChg>
        <pc:picChg chg="add del">
          <ac:chgData name="Lucie Konečná" userId="e77d300807919a1d" providerId="LiveId" clId="{0ACD9566-3C90-482E-95B7-DB26DCABF6D3}" dt="2023-04-10T09:06:26.802" v="134" actId="26606"/>
          <ac:picMkLst>
            <pc:docMk/>
            <pc:sldMk cId="2653008490" sldId="326"/>
            <ac:picMk id="14" creationId="{3D87C5EE-A836-A5C7-431F-FDC4EC0AEC56}"/>
          </ac:picMkLst>
        </pc:picChg>
      </pc:sldChg>
      <pc:sldChg chg="ord">
        <pc:chgData name="Lucie Konečná" userId="e77d300807919a1d" providerId="LiveId" clId="{0ACD9566-3C90-482E-95B7-DB26DCABF6D3}" dt="2023-04-09T18:09:36.137" v="122"/>
        <pc:sldMkLst>
          <pc:docMk/>
          <pc:sldMk cId="2440958704" sldId="328"/>
        </pc:sldMkLst>
      </pc:sldChg>
      <pc:sldChg chg="ord">
        <pc:chgData name="Lucie Konečná" userId="e77d300807919a1d" providerId="LiveId" clId="{0ACD9566-3C90-482E-95B7-DB26DCABF6D3}" dt="2023-04-09T18:09:38.465" v="124"/>
        <pc:sldMkLst>
          <pc:docMk/>
          <pc:sldMk cId="2768543070" sldId="330"/>
        </pc:sldMkLst>
      </pc:sldChg>
      <pc:sldChg chg="modSp mod">
        <pc:chgData name="Lucie Konečná" userId="e77d300807919a1d" providerId="LiveId" clId="{0ACD9566-3C90-482E-95B7-DB26DCABF6D3}" dt="2023-04-12T09:35:10.388" v="274" actId="20577"/>
        <pc:sldMkLst>
          <pc:docMk/>
          <pc:sldMk cId="2796400394" sldId="331"/>
        </pc:sldMkLst>
        <pc:spChg chg="mod">
          <ac:chgData name="Lucie Konečná" userId="e77d300807919a1d" providerId="LiveId" clId="{0ACD9566-3C90-482E-95B7-DB26DCABF6D3}" dt="2023-04-12T09:35:10.388" v="274" actId="20577"/>
          <ac:spMkLst>
            <pc:docMk/>
            <pc:sldMk cId="2796400394" sldId="331"/>
            <ac:spMk id="3" creationId="{9A430201-8D86-77DF-266F-C3253C531016}"/>
          </ac:spMkLst>
        </pc:spChg>
      </pc:sldChg>
      <pc:sldChg chg="ord">
        <pc:chgData name="Lucie Konečná" userId="e77d300807919a1d" providerId="LiveId" clId="{0ACD9566-3C90-482E-95B7-DB26DCABF6D3}" dt="2023-04-12T09:23:20.153" v="270"/>
        <pc:sldMkLst>
          <pc:docMk/>
          <pc:sldMk cId="2519673724" sldId="332"/>
        </pc:sldMkLst>
      </pc:sldChg>
      <pc:sldChg chg="modSp mod">
        <pc:chgData name="Lucie Konečná" userId="e77d300807919a1d" providerId="LiveId" clId="{0ACD9566-3C90-482E-95B7-DB26DCABF6D3}" dt="2023-04-10T09:59:06.235" v="157" actId="255"/>
        <pc:sldMkLst>
          <pc:docMk/>
          <pc:sldMk cId="3910900868" sldId="344"/>
        </pc:sldMkLst>
        <pc:spChg chg="mod">
          <ac:chgData name="Lucie Konečná" userId="e77d300807919a1d" providerId="LiveId" clId="{0ACD9566-3C90-482E-95B7-DB26DCABF6D3}" dt="2023-04-10T09:59:06.235" v="157" actId="255"/>
          <ac:spMkLst>
            <pc:docMk/>
            <pc:sldMk cId="3910900868" sldId="344"/>
            <ac:spMk id="3" creationId="{C875C7E8-EC89-46E3-AC61-F248E7B975AD}"/>
          </ac:spMkLst>
        </pc:spChg>
      </pc:sldChg>
      <pc:sldChg chg="addSp modSp mod">
        <pc:chgData name="Lucie Konečná" userId="e77d300807919a1d" providerId="LiveId" clId="{0ACD9566-3C90-482E-95B7-DB26DCABF6D3}" dt="2023-04-10T09:58:41.593" v="156" actId="12"/>
        <pc:sldMkLst>
          <pc:docMk/>
          <pc:sldMk cId="1864513610" sldId="345"/>
        </pc:sldMkLst>
        <pc:spChg chg="add mod">
          <ac:chgData name="Lucie Konečná" userId="e77d300807919a1d" providerId="LiveId" clId="{0ACD9566-3C90-482E-95B7-DB26DCABF6D3}" dt="2023-04-10T09:58:41.593" v="156" actId="12"/>
          <ac:spMkLst>
            <pc:docMk/>
            <pc:sldMk cId="1864513610" sldId="345"/>
            <ac:spMk id="6" creationId="{BB877895-DEA3-7919-0AE2-264F65AAB814}"/>
          </ac:spMkLst>
        </pc:spChg>
        <pc:picChg chg="mod">
          <ac:chgData name="Lucie Konečná" userId="e77d300807919a1d" providerId="LiveId" clId="{0ACD9566-3C90-482E-95B7-DB26DCABF6D3}" dt="2023-04-10T09:57:58.234" v="135" actId="1076"/>
          <ac:picMkLst>
            <pc:docMk/>
            <pc:sldMk cId="1864513610" sldId="345"/>
            <ac:picMk id="4" creationId="{243D1CAE-471D-45B4-8CB0-103A7A2A567D}"/>
          </ac:picMkLst>
        </pc:picChg>
        <pc:picChg chg="mod">
          <ac:chgData name="Lucie Konečná" userId="e77d300807919a1d" providerId="LiveId" clId="{0ACD9566-3C90-482E-95B7-DB26DCABF6D3}" dt="2023-04-10T09:58:01.046" v="136" actId="1076"/>
          <ac:picMkLst>
            <pc:docMk/>
            <pc:sldMk cId="1864513610" sldId="345"/>
            <ac:picMk id="5" creationId="{EF955F7E-39F6-40BF-A697-CE7A9B8F7E3F}"/>
          </ac:picMkLst>
        </pc:picChg>
      </pc:sldChg>
      <pc:sldChg chg="addSp delSp modSp new mod">
        <pc:chgData name="Lucie Konečná" userId="e77d300807919a1d" providerId="LiveId" clId="{0ACD9566-3C90-482E-95B7-DB26DCABF6D3}" dt="2023-04-08T13:20:52.077" v="77" actId="1076"/>
        <pc:sldMkLst>
          <pc:docMk/>
          <pc:sldMk cId="2440958996" sldId="346"/>
        </pc:sldMkLst>
        <pc:spChg chg="mod">
          <ac:chgData name="Lucie Konečná" userId="e77d300807919a1d" providerId="LiveId" clId="{0ACD9566-3C90-482E-95B7-DB26DCABF6D3}" dt="2023-04-08T13:20:37.838" v="74" actId="790"/>
          <ac:spMkLst>
            <pc:docMk/>
            <pc:sldMk cId="2440958996" sldId="346"/>
            <ac:spMk id="2" creationId="{FB26FFBC-D6FB-EC6F-B474-818B1932288C}"/>
          </ac:spMkLst>
        </pc:spChg>
        <pc:spChg chg="del">
          <ac:chgData name="Lucie Konečná" userId="e77d300807919a1d" providerId="LiveId" clId="{0ACD9566-3C90-482E-95B7-DB26DCABF6D3}" dt="2023-04-08T13:20:43.233" v="75" actId="22"/>
          <ac:spMkLst>
            <pc:docMk/>
            <pc:sldMk cId="2440958996" sldId="346"/>
            <ac:spMk id="3" creationId="{04ED3F68-3D14-C1F5-463D-DB1156057F82}"/>
          </ac:spMkLst>
        </pc:spChg>
        <pc:picChg chg="add mod ord">
          <ac:chgData name="Lucie Konečná" userId="e77d300807919a1d" providerId="LiveId" clId="{0ACD9566-3C90-482E-95B7-DB26DCABF6D3}" dt="2023-04-08T13:20:52.077" v="77" actId="1076"/>
          <ac:picMkLst>
            <pc:docMk/>
            <pc:sldMk cId="2440958996" sldId="346"/>
            <ac:picMk id="5" creationId="{CD072F3D-FAF5-D8E6-E22F-9D2D797BC654}"/>
          </ac:picMkLst>
        </pc:picChg>
      </pc:sldChg>
      <pc:sldChg chg="addSp modSp add mod">
        <pc:chgData name="Lucie Konečná" userId="e77d300807919a1d" providerId="LiveId" clId="{0ACD9566-3C90-482E-95B7-DB26DCABF6D3}" dt="2023-04-08T18:22:09.284" v="91" actId="1076"/>
        <pc:sldMkLst>
          <pc:docMk/>
          <pc:sldMk cId="2012646785" sldId="347"/>
        </pc:sldMkLst>
        <pc:spChg chg="mod">
          <ac:chgData name="Lucie Konečná" userId="e77d300807919a1d" providerId="LiveId" clId="{0ACD9566-3C90-482E-95B7-DB26DCABF6D3}" dt="2023-04-08T18:22:09.284" v="91" actId="1076"/>
          <ac:spMkLst>
            <pc:docMk/>
            <pc:sldMk cId="2012646785" sldId="347"/>
            <ac:spMk id="3" creationId="{0A205C12-17AF-449C-B8EC-2320026BA8C1}"/>
          </ac:spMkLst>
        </pc:spChg>
        <pc:picChg chg="add mod">
          <ac:chgData name="Lucie Konečná" userId="e77d300807919a1d" providerId="LiveId" clId="{0ACD9566-3C90-482E-95B7-DB26DCABF6D3}" dt="2023-04-08T18:22:09.284" v="91" actId="1076"/>
          <ac:picMkLst>
            <pc:docMk/>
            <pc:sldMk cId="2012646785" sldId="347"/>
            <ac:picMk id="1026" creationId="{D4B2C2CC-3E2E-EBA3-ED8E-F8A92DFC6095}"/>
          </ac:picMkLst>
        </pc:picChg>
      </pc:sldChg>
      <pc:sldChg chg="addSp delSp modSp add mod">
        <pc:chgData name="Lucie Konečná" userId="e77d300807919a1d" providerId="LiveId" clId="{0ACD9566-3C90-482E-95B7-DB26DCABF6D3}" dt="2023-04-10T08:26:54.363" v="130" actId="1076"/>
        <pc:sldMkLst>
          <pc:docMk/>
          <pc:sldMk cId="282557079" sldId="348"/>
        </pc:sldMkLst>
        <pc:spChg chg="add mod">
          <ac:chgData name="Lucie Konečná" userId="e77d300807919a1d" providerId="LiveId" clId="{0ACD9566-3C90-482E-95B7-DB26DCABF6D3}" dt="2023-04-10T08:26:39.906" v="126" actId="478"/>
          <ac:spMkLst>
            <pc:docMk/>
            <pc:sldMk cId="282557079" sldId="348"/>
            <ac:spMk id="4" creationId="{7B8819ED-2900-F4E2-478A-C5B138C0F924}"/>
          </ac:spMkLst>
        </pc:spChg>
        <pc:spChg chg="mod">
          <ac:chgData name="Lucie Konečná" userId="e77d300807919a1d" providerId="LiveId" clId="{0ACD9566-3C90-482E-95B7-DB26DCABF6D3}" dt="2023-04-10T08:26:54.363" v="130" actId="1076"/>
          <ac:spMkLst>
            <pc:docMk/>
            <pc:sldMk cId="282557079" sldId="348"/>
            <ac:spMk id="7" creationId="{84204760-D328-E529-C8A0-24405C5496C5}"/>
          </ac:spMkLst>
        </pc:spChg>
        <pc:picChg chg="del">
          <ac:chgData name="Lucie Konečná" userId="e77d300807919a1d" providerId="LiveId" clId="{0ACD9566-3C90-482E-95B7-DB26DCABF6D3}" dt="2023-04-10T08:26:39.906" v="126" actId="478"/>
          <ac:picMkLst>
            <pc:docMk/>
            <pc:sldMk cId="282557079" sldId="348"/>
            <ac:picMk id="5" creationId="{E915DD00-52EC-D65E-B757-90636F1B5550}"/>
          </ac:picMkLst>
        </pc:picChg>
        <pc:picChg chg="add mod">
          <ac:chgData name="Lucie Konečná" userId="e77d300807919a1d" providerId="LiveId" clId="{0ACD9566-3C90-482E-95B7-DB26DCABF6D3}" dt="2023-04-10T08:26:54.363" v="130" actId="1076"/>
          <ac:picMkLst>
            <pc:docMk/>
            <pc:sldMk cId="282557079" sldId="348"/>
            <ac:picMk id="1026" creationId="{4967A915-00D2-666F-80FC-121F0EE3E256}"/>
          </ac:picMkLst>
        </pc:picChg>
      </pc:sldChg>
      <pc:sldChg chg="addSp modSp new mod">
        <pc:chgData name="Lucie Konečná" userId="e77d300807919a1d" providerId="LiveId" clId="{0ACD9566-3C90-482E-95B7-DB26DCABF6D3}" dt="2023-04-10T10:26:43.375" v="268" actId="1076"/>
        <pc:sldMkLst>
          <pc:docMk/>
          <pc:sldMk cId="1513078546" sldId="349"/>
        </pc:sldMkLst>
        <pc:spChg chg="mod">
          <ac:chgData name="Lucie Konečná" userId="e77d300807919a1d" providerId="LiveId" clId="{0ACD9566-3C90-482E-95B7-DB26DCABF6D3}" dt="2023-04-10T10:08:39.809" v="193" actId="1076"/>
          <ac:spMkLst>
            <pc:docMk/>
            <pc:sldMk cId="1513078546" sldId="349"/>
            <ac:spMk id="2" creationId="{7BED1EB7-B117-1B5D-925E-559F351F3D02}"/>
          </ac:spMkLst>
        </pc:spChg>
        <pc:spChg chg="mod">
          <ac:chgData name="Lucie Konečná" userId="e77d300807919a1d" providerId="LiveId" clId="{0ACD9566-3C90-482E-95B7-DB26DCABF6D3}" dt="2023-04-10T10:14:22.812" v="266"/>
          <ac:spMkLst>
            <pc:docMk/>
            <pc:sldMk cId="1513078546" sldId="349"/>
            <ac:spMk id="3" creationId="{341CB99E-111C-E781-0648-3D0D544195D0}"/>
          </ac:spMkLst>
        </pc:spChg>
        <pc:picChg chg="add mod">
          <ac:chgData name="Lucie Konečná" userId="e77d300807919a1d" providerId="LiveId" clId="{0ACD9566-3C90-482E-95B7-DB26DCABF6D3}" dt="2023-04-10T10:26:43.375" v="268" actId="1076"/>
          <ac:picMkLst>
            <pc:docMk/>
            <pc:sldMk cId="1513078546" sldId="349"/>
            <ac:picMk id="4" creationId="{70675AEA-F8E2-D0F3-C98B-83899EE3DDFC}"/>
          </ac:picMkLst>
        </pc:picChg>
      </pc:sldChg>
    </pc:docChg>
  </pc:docChgLst>
  <pc:docChgLst>
    <pc:chgData name="Lucie Konečná" userId="e77d300807919a1d" providerId="LiveId" clId="{39215936-014C-46EC-8E1F-B7F763663FF0}"/>
    <pc:docChg chg="modSld">
      <pc:chgData name="Lucie Konečná" userId="e77d300807919a1d" providerId="LiveId" clId="{39215936-014C-46EC-8E1F-B7F763663FF0}" dt="2023-03-01T08:31:06.628" v="10" actId="20577"/>
      <pc:docMkLst>
        <pc:docMk/>
      </pc:docMkLst>
      <pc:sldChg chg="modSp mod">
        <pc:chgData name="Lucie Konečná" userId="e77d300807919a1d" providerId="LiveId" clId="{39215936-014C-46EC-8E1F-B7F763663FF0}" dt="2023-03-01T08:31:00.235" v="5" actId="20577"/>
        <pc:sldMkLst>
          <pc:docMk/>
          <pc:sldMk cId="3699538664" sldId="325"/>
        </pc:sldMkLst>
        <pc:spChg chg="mod">
          <ac:chgData name="Lucie Konečná" userId="e77d300807919a1d" providerId="LiveId" clId="{39215936-014C-46EC-8E1F-B7F763663FF0}" dt="2023-03-01T08:31:00.235" v="5" actId="20577"/>
          <ac:spMkLst>
            <pc:docMk/>
            <pc:sldMk cId="3699538664" sldId="325"/>
            <ac:spMk id="2" creationId="{39D0C9E9-88B2-4EB1-9A0F-65B208BDA549}"/>
          </ac:spMkLst>
        </pc:spChg>
      </pc:sldChg>
      <pc:sldChg chg="modSp mod">
        <pc:chgData name="Lucie Konečná" userId="e77d300807919a1d" providerId="LiveId" clId="{39215936-014C-46EC-8E1F-B7F763663FF0}" dt="2023-03-01T08:31:06.628" v="10" actId="20577"/>
        <pc:sldMkLst>
          <pc:docMk/>
          <pc:sldMk cId="1465282314" sldId="342"/>
        </pc:sldMkLst>
        <pc:spChg chg="mod">
          <ac:chgData name="Lucie Konečná" userId="e77d300807919a1d" providerId="LiveId" clId="{39215936-014C-46EC-8E1F-B7F763663FF0}" dt="2023-03-01T08:31:06.628" v="10" actId="20577"/>
          <ac:spMkLst>
            <pc:docMk/>
            <pc:sldMk cId="1465282314" sldId="342"/>
            <ac:spMk id="2" creationId="{39D0C9E9-88B2-4EB1-9A0F-65B208BDA549}"/>
          </ac:spMkLst>
        </pc:spChg>
      </pc:sldChg>
      <pc:sldChg chg="modSp mod">
        <pc:chgData name="Lucie Konečná" userId="e77d300807919a1d" providerId="LiveId" clId="{39215936-014C-46EC-8E1F-B7F763663FF0}" dt="2023-02-21T10:08:03.614" v="0" actId="1076"/>
        <pc:sldMkLst>
          <pc:docMk/>
          <pc:sldMk cId="1864513610" sldId="345"/>
        </pc:sldMkLst>
        <pc:spChg chg="mod">
          <ac:chgData name="Lucie Konečná" userId="e77d300807919a1d" providerId="LiveId" clId="{39215936-014C-46EC-8E1F-B7F763663FF0}" dt="2023-02-21T10:08:03.614" v="0" actId="1076"/>
          <ac:spMkLst>
            <pc:docMk/>
            <pc:sldMk cId="1864513610" sldId="345"/>
            <ac:spMk id="2" creationId="{701A36C1-D7FD-43C1-A20C-552079C66DB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E1F37-4FCE-444B-AC2B-A21C6770713B}" type="datetimeFigureOut">
              <a:rPr lang="cs-CZ" smtClean="0"/>
              <a:t>10.04.2024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103DE-920A-48A0-9B40-F678CA472F7B}" type="slidenum">
              <a:rPr lang="cs-CZ" smtClean="0"/>
              <a:t>‹#›</a:t>
            </a:fld>
            <a:endParaRPr lang="cs-CZ"/>
          </a:p>
        </p:txBody>
      </p:sp>
    </p:spTree>
    <p:extLst>
      <p:ext uri="{BB962C8B-B14F-4D97-AF65-F5344CB8AC3E}">
        <p14:creationId xmlns:p14="http://schemas.microsoft.com/office/powerpoint/2010/main" val="243956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AA103DE-920A-48A0-9B40-F678CA472F7B}" type="slidenum">
              <a:rPr lang="cs-CZ" smtClean="0"/>
              <a:t>5</a:t>
            </a:fld>
            <a:endParaRPr lang="cs-CZ"/>
          </a:p>
        </p:txBody>
      </p:sp>
    </p:spTree>
    <p:extLst>
      <p:ext uri="{BB962C8B-B14F-4D97-AF65-F5344CB8AC3E}">
        <p14:creationId xmlns:p14="http://schemas.microsoft.com/office/powerpoint/2010/main" val="1685104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AA103DE-920A-48A0-9B40-F678CA472F7B}" type="slidenum">
              <a:rPr lang="cs-CZ" smtClean="0"/>
              <a:t>8</a:t>
            </a:fld>
            <a:endParaRPr lang="cs-CZ"/>
          </a:p>
        </p:txBody>
      </p:sp>
    </p:spTree>
    <p:extLst>
      <p:ext uri="{BB962C8B-B14F-4D97-AF65-F5344CB8AC3E}">
        <p14:creationId xmlns:p14="http://schemas.microsoft.com/office/powerpoint/2010/main" val="909411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AA103DE-920A-48A0-9B40-F678CA472F7B}" type="slidenum">
              <a:rPr lang="cs-CZ" smtClean="0"/>
              <a:t>15</a:t>
            </a:fld>
            <a:endParaRPr lang="cs-CZ"/>
          </a:p>
        </p:txBody>
      </p:sp>
    </p:spTree>
    <p:extLst>
      <p:ext uri="{BB962C8B-B14F-4D97-AF65-F5344CB8AC3E}">
        <p14:creationId xmlns:p14="http://schemas.microsoft.com/office/powerpoint/2010/main" val="1828931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AA103DE-920A-48A0-9B40-F678CA472F7B}" type="slidenum">
              <a:rPr lang="cs-CZ" smtClean="0"/>
              <a:t>19</a:t>
            </a:fld>
            <a:endParaRPr lang="cs-CZ"/>
          </a:p>
        </p:txBody>
      </p:sp>
    </p:spTree>
    <p:extLst>
      <p:ext uri="{BB962C8B-B14F-4D97-AF65-F5344CB8AC3E}">
        <p14:creationId xmlns:p14="http://schemas.microsoft.com/office/powerpoint/2010/main" val="3017046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cs-CZ"/>
              <a:t>Kliknutím lze upravit styl.</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4719BCC-9400-4743-840E-CE3C6926F340}" type="datetimeFigureOut">
              <a:rPr lang="cs-CZ" smtClean="0"/>
              <a:t>10.04.2024</a:t>
            </a:fld>
            <a:endParaRPr lang="cs-CZ"/>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cs-CZ"/>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79B03549-1486-4F7B-BA32-27C898408C52}" type="slidenum">
              <a:rPr lang="cs-CZ" smtClean="0"/>
              <a:t>‹#›</a:t>
            </a:fld>
            <a:endParaRPr lang="cs-CZ"/>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74779087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719BCC-9400-4743-840E-CE3C6926F340}" type="datetimeFigureOut">
              <a:rPr lang="cs-CZ" smtClean="0"/>
              <a:t>10.04.2024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174624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719BCC-9400-4743-840E-CE3C6926F340}" type="datetimeFigureOut">
              <a:rPr lang="cs-CZ" smtClean="0"/>
              <a:t>10.04.2024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3035691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719BCC-9400-4743-840E-CE3C6926F340}" type="datetimeFigureOut">
              <a:rPr lang="cs-CZ" smtClean="0"/>
              <a:t>10.04.2024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1801499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cs-CZ"/>
              <a:t>Kliknutím lze upravit styl.</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4719BCC-9400-4743-840E-CE3C6926F340}" type="datetimeFigureOut">
              <a:rPr lang="cs-CZ" smtClean="0"/>
              <a:t>10.04.2024</a:t>
            </a:fld>
            <a:endParaRPr lang="cs-CZ"/>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cs-CZ"/>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79B03549-1486-4F7B-BA32-27C898408C52}" type="slidenum">
              <a:rPr lang="cs-CZ" smtClean="0"/>
              <a:t>‹#›</a:t>
            </a:fld>
            <a:endParaRPr lang="cs-CZ"/>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27199138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cs-CZ"/>
              <a:t>Kliknutím lze upravit styl.</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C4719BCC-9400-4743-840E-CE3C6926F340}" type="datetimeFigureOut">
              <a:rPr lang="cs-CZ" smtClean="0"/>
              <a:t>10.04.2024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298902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cs-CZ"/>
              <a:t>Kliknutím lze upravit styl.</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C4719BCC-9400-4743-840E-CE3C6926F340}" type="datetimeFigureOut">
              <a:rPr lang="cs-CZ" smtClean="0"/>
              <a:t>10.04.2024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1352050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C4719BCC-9400-4743-840E-CE3C6926F340}" type="datetimeFigureOut">
              <a:rPr lang="cs-CZ" smtClean="0"/>
              <a:t>10.04.2024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260388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719BCC-9400-4743-840E-CE3C6926F340}" type="datetimeFigureOut">
              <a:rPr lang="cs-CZ" smtClean="0"/>
              <a:t>10.04.2024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3091989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cs-CZ"/>
              <a:t>Kliknutím lze upravit styl.</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4719BCC-9400-4743-840E-CE3C6926F340}" type="datetimeFigureOut">
              <a:rPr lang="cs-CZ" smtClean="0"/>
              <a:t>10.04.2024</a:t>
            </a:fld>
            <a:endParaRPr lang="cs-CZ"/>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cs-CZ"/>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9B03549-1486-4F7B-BA32-27C898408C52}" type="slidenum">
              <a:rPr lang="cs-CZ" smtClean="0"/>
              <a:t>‹#›</a:t>
            </a:fld>
            <a:endParaRPr lang="cs-CZ"/>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96487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cs-CZ"/>
              <a:t>Kliknutím lze upravit styl.</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4719BCC-9400-4743-840E-CE3C6926F340}" type="datetimeFigureOut">
              <a:rPr lang="cs-CZ" smtClean="0"/>
              <a:t>10.04.2024</a:t>
            </a:fld>
            <a:endParaRPr lang="cs-CZ"/>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9B03549-1486-4F7B-BA32-27C898408C52}" type="slidenum">
              <a:rPr lang="cs-CZ" smtClean="0"/>
              <a:t>‹#›</a:t>
            </a:fld>
            <a:endParaRPr lang="cs-CZ"/>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72659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4719BCC-9400-4743-840E-CE3C6926F340}" type="datetimeFigureOut">
              <a:rPr lang="cs-CZ" smtClean="0"/>
              <a:t>10.04.2024</a:t>
            </a:fld>
            <a:endParaRPr lang="cs-CZ"/>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cs-CZ"/>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79B03549-1486-4F7B-BA32-27C898408C52}" type="slidenum">
              <a:rPr lang="cs-CZ" smtClean="0"/>
              <a:t>‹#›</a:t>
            </a:fld>
            <a:endParaRPr lang="cs-CZ"/>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56964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9A7B29-9B37-4611-AC5F-07E7BD4F65AE}"/>
              </a:ext>
            </a:extLst>
          </p:cNvPr>
          <p:cNvSpPr>
            <a:spLocks noGrp="1"/>
          </p:cNvSpPr>
          <p:nvPr>
            <p:ph type="ctrTitle"/>
          </p:nvPr>
        </p:nvSpPr>
        <p:spPr>
          <a:xfrm>
            <a:off x="1614045" y="1525692"/>
            <a:ext cx="8635641" cy="3543780"/>
          </a:xfrm>
        </p:spPr>
        <p:txBody>
          <a:bodyPr/>
          <a:lstStyle/>
          <a:p>
            <a:r>
              <a:rPr lang="cs-CZ" sz="6000" b="1" dirty="0"/>
              <a:t>Food and </a:t>
            </a:r>
            <a:r>
              <a:rPr lang="cs-CZ" sz="6000" b="1" dirty="0" err="1"/>
              <a:t>water</a:t>
            </a:r>
            <a:r>
              <a:rPr lang="cs-CZ" sz="6000" b="1" dirty="0"/>
              <a:t> </a:t>
            </a:r>
            <a:r>
              <a:rPr lang="cs-CZ" sz="6000" b="1" dirty="0" err="1"/>
              <a:t>security</a:t>
            </a:r>
            <a:endParaRPr lang="cs-CZ" dirty="0"/>
          </a:p>
        </p:txBody>
      </p:sp>
      <p:sp>
        <p:nvSpPr>
          <p:cNvPr id="3" name="Podnadpis 2">
            <a:extLst>
              <a:ext uri="{FF2B5EF4-FFF2-40B4-BE49-F238E27FC236}">
                <a16:creationId xmlns:a16="http://schemas.microsoft.com/office/drawing/2014/main" id="{25C607AE-408D-4A1E-8B41-B0D674A46CCD}"/>
              </a:ext>
            </a:extLst>
          </p:cNvPr>
          <p:cNvSpPr>
            <a:spLocks noGrp="1"/>
          </p:cNvSpPr>
          <p:nvPr>
            <p:ph type="subTitle" idx="1"/>
          </p:nvPr>
        </p:nvSpPr>
        <p:spPr>
          <a:xfrm>
            <a:off x="789560" y="5459764"/>
            <a:ext cx="6947671" cy="1283936"/>
          </a:xfrm>
        </p:spPr>
        <p:txBody>
          <a:bodyPr>
            <a:normAutofit/>
          </a:bodyPr>
          <a:lstStyle/>
          <a:p>
            <a:r>
              <a:rPr lang="cs-CZ" dirty="0"/>
              <a:t>Lucie Konečná </a:t>
            </a:r>
          </a:p>
          <a:p>
            <a:r>
              <a:rPr lang="en-US" dirty="0"/>
              <a:t>GLCb2026 </a:t>
            </a:r>
            <a:r>
              <a:rPr lang="en-US" dirty="0" err="1"/>
              <a:t>Africas</a:t>
            </a:r>
            <a:r>
              <a:rPr lang="en-US" dirty="0"/>
              <a:t> Contemporary Security Challenges </a:t>
            </a:r>
            <a:endParaRPr lang="cs-CZ" dirty="0"/>
          </a:p>
          <a:p>
            <a:r>
              <a:rPr lang="cs-CZ" dirty="0"/>
              <a:t>10/4/2024</a:t>
            </a:r>
          </a:p>
          <a:p>
            <a:endParaRPr lang="cs-CZ" dirty="0"/>
          </a:p>
          <a:p>
            <a:endParaRPr lang="cs-CZ" dirty="0"/>
          </a:p>
        </p:txBody>
      </p:sp>
    </p:spTree>
    <p:extLst>
      <p:ext uri="{BB962C8B-B14F-4D97-AF65-F5344CB8AC3E}">
        <p14:creationId xmlns:p14="http://schemas.microsoft.com/office/powerpoint/2010/main" val="2497236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85F2CB-02F4-B7E9-1921-CE44BDAD5C80}"/>
              </a:ext>
            </a:extLst>
          </p:cNvPr>
          <p:cNvSpPr>
            <a:spLocks noGrp="1"/>
          </p:cNvSpPr>
          <p:nvPr>
            <p:ph type="title"/>
          </p:nvPr>
        </p:nvSpPr>
        <p:spPr>
          <a:xfrm>
            <a:off x="1295400" y="79513"/>
            <a:ext cx="9601200" cy="1485900"/>
          </a:xfrm>
        </p:spPr>
        <p:txBody>
          <a:bodyPr/>
          <a:lstStyle/>
          <a:p>
            <a:pPr algn="ctr"/>
            <a:r>
              <a:rPr lang="cs-CZ" dirty="0"/>
              <a:t>Food </a:t>
            </a:r>
            <a:r>
              <a:rPr lang="cs-CZ" dirty="0" err="1"/>
              <a:t>Security</a:t>
            </a:r>
            <a:r>
              <a:rPr lang="cs-CZ" dirty="0"/>
              <a:t> - FAO</a:t>
            </a:r>
          </a:p>
        </p:txBody>
      </p:sp>
      <p:sp>
        <p:nvSpPr>
          <p:cNvPr id="3" name="Zástupný obsah 2">
            <a:extLst>
              <a:ext uri="{FF2B5EF4-FFF2-40B4-BE49-F238E27FC236}">
                <a16:creationId xmlns:a16="http://schemas.microsoft.com/office/drawing/2014/main" id="{E3D333A3-C7A5-84E6-1FCB-4CD1A91D79F0}"/>
              </a:ext>
            </a:extLst>
          </p:cNvPr>
          <p:cNvSpPr>
            <a:spLocks noGrp="1"/>
          </p:cNvSpPr>
          <p:nvPr>
            <p:ph idx="1"/>
          </p:nvPr>
        </p:nvSpPr>
        <p:spPr>
          <a:xfrm>
            <a:off x="1689653" y="1398933"/>
            <a:ext cx="9601200" cy="5379554"/>
          </a:xfrm>
        </p:spPr>
        <p:txBody>
          <a:bodyPr/>
          <a:lstStyle/>
          <a:p>
            <a:r>
              <a:rPr lang="cs-CZ" dirty="0"/>
              <a:t>Food </a:t>
            </a:r>
            <a:r>
              <a:rPr lang="cs-CZ" dirty="0" err="1"/>
              <a:t>security</a:t>
            </a:r>
            <a:r>
              <a:rPr lang="cs-CZ" dirty="0"/>
              <a:t> and </a:t>
            </a:r>
            <a:r>
              <a:rPr lang="cs-CZ" dirty="0" err="1"/>
              <a:t>nutrition</a:t>
            </a:r>
            <a:r>
              <a:rPr lang="cs-CZ" dirty="0"/>
              <a:t> </a:t>
            </a:r>
            <a:r>
              <a:rPr lang="cs-CZ" dirty="0" err="1"/>
              <a:t>indicators</a:t>
            </a:r>
            <a:r>
              <a:rPr lang="cs-CZ" dirty="0"/>
              <a:t>:</a:t>
            </a:r>
          </a:p>
          <a:p>
            <a:pPr marL="457200" indent="-457200">
              <a:buAutoNum type="alphaLcParenR"/>
            </a:pPr>
            <a:r>
              <a:rPr lang="cs-CZ" dirty="0" err="1"/>
              <a:t>Undernourishment</a:t>
            </a:r>
            <a:endParaRPr lang="cs-CZ" dirty="0"/>
          </a:p>
          <a:p>
            <a:pPr marL="457200" indent="-457200">
              <a:buAutoNum type="alphaLcParenR"/>
            </a:pPr>
            <a:r>
              <a:rPr lang="cs-CZ" dirty="0"/>
              <a:t>Food </a:t>
            </a:r>
            <a:r>
              <a:rPr lang="cs-CZ" dirty="0" err="1"/>
              <a:t>Insecurity</a:t>
            </a:r>
            <a:r>
              <a:rPr lang="cs-CZ" dirty="0"/>
              <a:t> </a:t>
            </a:r>
            <a:r>
              <a:rPr lang="cs-CZ" dirty="0" err="1"/>
              <a:t>Experience</a:t>
            </a:r>
            <a:r>
              <a:rPr lang="cs-CZ" dirty="0"/>
              <a:t> </a:t>
            </a:r>
            <a:r>
              <a:rPr lang="cs-CZ" dirty="0" err="1"/>
              <a:t>Scale</a:t>
            </a:r>
            <a:endParaRPr lang="cs-CZ" dirty="0"/>
          </a:p>
          <a:p>
            <a:pPr marL="457200" indent="-457200">
              <a:buAutoNum type="alphaLcParenR"/>
            </a:pPr>
            <a:r>
              <a:rPr lang="en-US" dirty="0"/>
              <a:t>Stunting, wasting and overweight in children under five years of age</a:t>
            </a:r>
            <a:endParaRPr lang="cs-CZ" dirty="0"/>
          </a:p>
          <a:p>
            <a:pPr marL="457200" indent="-457200">
              <a:buAutoNum type="alphaLcParenR"/>
            </a:pPr>
            <a:r>
              <a:rPr lang="cs-CZ" dirty="0" err="1"/>
              <a:t>Low</a:t>
            </a:r>
            <a:r>
              <a:rPr lang="cs-CZ" dirty="0"/>
              <a:t> </a:t>
            </a:r>
            <a:r>
              <a:rPr lang="cs-CZ" dirty="0" err="1"/>
              <a:t>birthweight</a:t>
            </a:r>
            <a:endParaRPr lang="cs-CZ" dirty="0"/>
          </a:p>
          <a:p>
            <a:pPr marL="457200" indent="-457200">
              <a:buAutoNum type="alphaLcParenR"/>
            </a:pPr>
            <a:r>
              <a:rPr lang="cs-CZ" dirty="0" err="1"/>
              <a:t>Adult</a:t>
            </a:r>
            <a:r>
              <a:rPr lang="cs-CZ" dirty="0"/>
              <a:t> obesity</a:t>
            </a:r>
          </a:p>
          <a:p>
            <a:pPr marL="457200" indent="-457200">
              <a:buAutoNum type="alphaLcParenR"/>
            </a:pPr>
            <a:r>
              <a:rPr lang="cs-CZ" dirty="0" err="1"/>
              <a:t>Anaemia</a:t>
            </a:r>
            <a:r>
              <a:rPr lang="cs-CZ" dirty="0"/>
              <a:t> in </a:t>
            </a:r>
            <a:r>
              <a:rPr lang="cs-CZ" dirty="0" err="1"/>
              <a:t>women</a:t>
            </a:r>
            <a:r>
              <a:rPr lang="cs-CZ" dirty="0"/>
              <a:t> </a:t>
            </a:r>
            <a:r>
              <a:rPr lang="cs-CZ" dirty="0" err="1"/>
              <a:t>of</a:t>
            </a:r>
            <a:r>
              <a:rPr lang="cs-CZ" dirty="0"/>
              <a:t> </a:t>
            </a:r>
            <a:r>
              <a:rPr lang="cs-CZ" dirty="0" err="1"/>
              <a:t>reproductive</a:t>
            </a:r>
            <a:r>
              <a:rPr lang="cs-CZ" dirty="0"/>
              <a:t> </a:t>
            </a:r>
            <a:r>
              <a:rPr lang="cs-CZ" dirty="0" err="1"/>
              <a:t>age</a:t>
            </a:r>
            <a:endParaRPr lang="cs-CZ" dirty="0"/>
          </a:p>
          <a:p>
            <a:pPr marL="457200" indent="-457200">
              <a:buAutoNum type="alphaLcParenR"/>
            </a:pPr>
            <a:r>
              <a:rPr lang="cs-CZ" dirty="0" err="1"/>
              <a:t>Exclusive</a:t>
            </a:r>
            <a:r>
              <a:rPr lang="cs-CZ" dirty="0"/>
              <a:t> </a:t>
            </a:r>
            <a:r>
              <a:rPr lang="cs-CZ" dirty="0" err="1"/>
              <a:t>breastfeeding</a:t>
            </a:r>
            <a:endParaRPr lang="cs-CZ" dirty="0"/>
          </a:p>
          <a:p>
            <a:pPr marL="0" indent="0">
              <a:buNone/>
            </a:pPr>
            <a:endParaRPr lang="cs-CZ" dirty="0"/>
          </a:p>
        </p:txBody>
      </p:sp>
    </p:spTree>
    <p:extLst>
      <p:ext uri="{BB962C8B-B14F-4D97-AF65-F5344CB8AC3E}">
        <p14:creationId xmlns:p14="http://schemas.microsoft.com/office/powerpoint/2010/main" val="2863006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FBB18C-2F5B-4AC2-B4CC-4B176C137885}"/>
              </a:ext>
            </a:extLst>
          </p:cNvPr>
          <p:cNvSpPr>
            <a:spLocks noGrp="1"/>
          </p:cNvSpPr>
          <p:nvPr>
            <p:ph type="title"/>
          </p:nvPr>
        </p:nvSpPr>
        <p:spPr/>
        <p:txBody>
          <a:bodyPr/>
          <a:lstStyle/>
          <a:p>
            <a:pPr algn="ctr"/>
            <a:r>
              <a:rPr lang="cs-CZ" dirty="0" err="1"/>
              <a:t>Global</a:t>
            </a:r>
            <a:r>
              <a:rPr lang="cs-CZ" dirty="0"/>
              <a:t> Food </a:t>
            </a:r>
            <a:r>
              <a:rPr lang="cs-CZ" dirty="0" err="1"/>
              <a:t>Security</a:t>
            </a:r>
            <a:r>
              <a:rPr lang="cs-CZ" dirty="0"/>
              <a:t> Index</a:t>
            </a:r>
          </a:p>
        </p:txBody>
      </p:sp>
      <p:pic>
        <p:nvPicPr>
          <p:cNvPr id="4" name="Zástupný obsah 3" descr="Obsah obrázku stůl&#10;&#10;Popis byl vytvořen automaticky">
            <a:extLst>
              <a:ext uri="{FF2B5EF4-FFF2-40B4-BE49-F238E27FC236}">
                <a16:creationId xmlns:a16="http://schemas.microsoft.com/office/drawing/2014/main" id="{46CD5E0B-0B1A-4C75-AAFC-9B5A504F7695}"/>
              </a:ext>
            </a:extLst>
          </p:cNvPr>
          <p:cNvPicPr>
            <a:picLocks noGrp="1"/>
          </p:cNvPicPr>
          <p:nvPr>
            <p:ph idx="1"/>
          </p:nvPr>
        </p:nvPicPr>
        <p:blipFill>
          <a:blip r:embed="rId2"/>
          <a:stretch>
            <a:fillRect/>
          </a:stretch>
        </p:blipFill>
        <p:spPr>
          <a:xfrm>
            <a:off x="2180210" y="1952827"/>
            <a:ext cx="8208929" cy="3844858"/>
          </a:xfrm>
          <a:prstGeom prst="rect">
            <a:avLst/>
          </a:prstGeom>
        </p:spPr>
      </p:pic>
    </p:spTree>
    <p:extLst>
      <p:ext uri="{BB962C8B-B14F-4D97-AF65-F5344CB8AC3E}">
        <p14:creationId xmlns:p14="http://schemas.microsoft.com/office/powerpoint/2010/main" val="2440958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FBB18C-2F5B-4AC2-B4CC-4B176C137885}"/>
              </a:ext>
            </a:extLst>
          </p:cNvPr>
          <p:cNvSpPr>
            <a:spLocks noGrp="1"/>
          </p:cNvSpPr>
          <p:nvPr>
            <p:ph type="title"/>
          </p:nvPr>
        </p:nvSpPr>
        <p:spPr>
          <a:xfrm>
            <a:off x="1295400" y="67312"/>
            <a:ext cx="9601200" cy="1485900"/>
          </a:xfrm>
        </p:spPr>
        <p:txBody>
          <a:bodyPr/>
          <a:lstStyle/>
          <a:p>
            <a:pPr algn="ctr"/>
            <a:r>
              <a:rPr lang="cs-CZ" dirty="0" err="1"/>
              <a:t>Global</a:t>
            </a:r>
            <a:r>
              <a:rPr lang="cs-CZ" dirty="0"/>
              <a:t> Food </a:t>
            </a:r>
            <a:r>
              <a:rPr lang="cs-CZ" dirty="0" err="1"/>
              <a:t>Security</a:t>
            </a:r>
            <a:r>
              <a:rPr lang="cs-CZ" dirty="0"/>
              <a:t> Index</a:t>
            </a:r>
          </a:p>
        </p:txBody>
      </p:sp>
      <p:pic>
        <p:nvPicPr>
          <p:cNvPr id="6" name="Obrázek 5">
            <a:extLst>
              <a:ext uri="{FF2B5EF4-FFF2-40B4-BE49-F238E27FC236}">
                <a16:creationId xmlns:a16="http://schemas.microsoft.com/office/drawing/2014/main" id="{A6497872-0CFA-4296-9354-ED3276686CF3}"/>
              </a:ext>
            </a:extLst>
          </p:cNvPr>
          <p:cNvPicPr/>
          <p:nvPr/>
        </p:nvPicPr>
        <p:blipFill>
          <a:blip r:embed="rId2"/>
          <a:stretch>
            <a:fillRect/>
          </a:stretch>
        </p:blipFill>
        <p:spPr>
          <a:xfrm>
            <a:off x="2845988" y="889702"/>
            <a:ext cx="5760720" cy="2694940"/>
          </a:xfrm>
          <a:prstGeom prst="rect">
            <a:avLst/>
          </a:prstGeom>
        </p:spPr>
      </p:pic>
      <p:pic>
        <p:nvPicPr>
          <p:cNvPr id="7" name="Zástupný obsah 6">
            <a:extLst>
              <a:ext uri="{FF2B5EF4-FFF2-40B4-BE49-F238E27FC236}">
                <a16:creationId xmlns:a16="http://schemas.microsoft.com/office/drawing/2014/main" id="{9420B7FF-AFF3-4F7E-8B92-50B105341583}"/>
              </a:ext>
            </a:extLst>
          </p:cNvPr>
          <p:cNvPicPr>
            <a:picLocks noGrp="1"/>
          </p:cNvPicPr>
          <p:nvPr>
            <p:ph idx="1"/>
          </p:nvPr>
        </p:nvPicPr>
        <p:blipFill>
          <a:blip r:embed="rId3"/>
          <a:stretch>
            <a:fillRect/>
          </a:stretch>
        </p:blipFill>
        <p:spPr>
          <a:xfrm>
            <a:off x="2136741" y="3656963"/>
            <a:ext cx="6848475" cy="3133725"/>
          </a:xfrm>
          <a:prstGeom prst="rect">
            <a:avLst/>
          </a:prstGeom>
        </p:spPr>
      </p:pic>
    </p:spTree>
    <p:extLst>
      <p:ext uri="{BB962C8B-B14F-4D97-AF65-F5344CB8AC3E}">
        <p14:creationId xmlns:p14="http://schemas.microsoft.com/office/powerpoint/2010/main" val="2768543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4DBDA5-FA87-B73E-1366-15DD9088E7AA}"/>
              </a:ext>
            </a:extLst>
          </p:cNvPr>
          <p:cNvSpPr>
            <a:spLocks noGrp="1"/>
          </p:cNvSpPr>
          <p:nvPr>
            <p:ph type="title"/>
          </p:nvPr>
        </p:nvSpPr>
        <p:spPr>
          <a:xfrm>
            <a:off x="1121540" y="-39719"/>
            <a:ext cx="9601200" cy="1485900"/>
          </a:xfrm>
        </p:spPr>
        <p:txBody>
          <a:bodyPr/>
          <a:lstStyle/>
          <a:p>
            <a:r>
              <a:rPr lang="cs-CZ" dirty="0" err="1"/>
              <a:t>Global</a:t>
            </a:r>
            <a:r>
              <a:rPr lang="cs-CZ" dirty="0"/>
              <a:t> </a:t>
            </a:r>
            <a:r>
              <a:rPr lang="cs-CZ" dirty="0" err="1"/>
              <a:t>Hunger</a:t>
            </a:r>
            <a:r>
              <a:rPr lang="cs-CZ" dirty="0"/>
              <a:t> Index</a:t>
            </a:r>
          </a:p>
        </p:txBody>
      </p:sp>
      <p:sp>
        <p:nvSpPr>
          <p:cNvPr id="7" name="TextovéPole 6">
            <a:extLst>
              <a:ext uri="{FF2B5EF4-FFF2-40B4-BE49-F238E27FC236}">
                <a16:creationId xmlns:a16="http://schemas.microsoft.com/office/drawing/2014/main" id="{84204760-D328-E529-C8A0-24405C5496C5}"/>
              </a:ext>
            </a:extLst>
          </p:cNvPr>
          <p:cNvSpPr txBox="1"/>
          <p:nvPr/>
        </p:nvSpPr>
        <p:spPr>
          <a:xfrm>
            <a:off x="1412336" y="1963581"/>
            <a:ext cx="4718893" cy="923330"/>
          </a:xfrm>
          <a:prstGeom prst="rect">
            <a:avLst/>
          </a:prstGeom>
          <a:noFill/>
        </p:spPr>
        <p:txBody>
          <a:bodyPr wrap="square">
            <a:spAutoFit/>
          </a:bodyPr>
          <a:lstStyle/>
          <a:p>
            <a:pPr marL="285750" indent="-285750" algn="l">
              <a:buFont typeface="Wingdings" panose="05000000000000000000" pitchFamily="2" charset="2"/>
              <a:buChar char="§"/>
            </a:pPr>
            <a:r>
              <a:rPr lang="cs-CZ" i="0" dirty="0">
                <a:solidFill>
                  <a:schemeClr val="tx1">
                    <a:lumMod val="75000"/>
                    <a:lumOff val="25000"/>
                  </a:schemeClr>
                </a:solidFill>
                <a:effectLst/>
              </a:rPr>
              <a:t> </a:t>
            </a:r>
            <a:endParaRPr lang="cs-CZ" b="1" i="0" dirty="0">
              <a:solidFill>
                <a:schemeClr val="tx1">
                  <a:lumMod val="75000"/>
                  <a:lumOff val="25000"/>
                </a:schemeClr>
              </a:solidFill>
              <a:effectLst/>
              <a:latin typeface="+mj-lt"/>
            </a:endParaRPr>
          </a:p>
          <a:p>
            <a:pPr marL="285750" indent="-285750" algn="l">
              <a:buFont typeface="Wingdings" panose="05000000000000000000" pitchFamily="2" charset="2"/>
              <a:buChar char="§"/>
            </a:pPr>
            <a:endParaRPr lang="cs-CZ" b="1" i="0" dirty="0">
              <a:solidFill>
                <a:schemeClr val="tx1">
                  <a:lumMod val="75000"/>
                  <a:lumOff val="25000"/>
                </a:schemeClr>
              </a:solidFill>
              <a:effectLst/>
              <a:latin typeface="+mj-lt"/>
            </a:endParaRPr>
          </a:p>
          <a:p>
            <a:pPr marL="285750" indent="-285750" algn="l">
              <a:buFont typeface="Wingdings" panose="05000000000000000000" pitchFamily="2" charset="2"/>
              <a:buChar char="§"/>
            </a:pPr>
            <a:endParaRPr lang="en-US" b="1" i="0" dirty="0">
              <a:solidFill>
                <a:srgbClr val="141414"/>
              </a:solidFill>
              <a:effectLst/>
              <a:latin typeface="+mj-lt"/>
            </a:endParaRPr>
          </a:p>
        </p:txBody>
      </p:sp>
      <p:sp>
        <p:nvSpPr>
          <p:cNvPr id="4" name="Zástupný obsah 3">
            <a:extLst>
              <a:ext uri="{FF2B5EF4-FFF2-40B4-BE49-F238E27FC236}">
                <a16:creationId xmlns:a16="http://schemas.microsoft.com/office/drawing/2014/main" id="{7B8819ED-2900-F4E2-478A-C5B138C0F924}"/>
              </a:ext>
            </a:extLst>
          </p:cNvPr>
          <p:cNvSpPr>
            <a:spLocks noGrp="1"/>
          </p:cNvSpPr>
          <p:nvPr>
            <p:ph idx="1"/>
          </p:nvPr>
        </p:nvSpPr>
        <p:spPr/>
        <p:txBody>
          <a:bodyPr/>
          <a:lstStyle/>
          <a:p>
            <a:endParaRPr lang="cs-CZ" dirty="0"/>
          </a:p>
        </p:txBody>
      </p:sp>
      <p:pic>
        <p:nvPicPr>
          <p:cNvPr id="5" name="Obrázek 4">
            <a:extLst>
              <a:ext uri="{FF2B5EF4-FFF2-40B4-BE49-F238E27FC236}">
                <a16:creationId xmlns:a16="http://schemas.microsoft.com/office/drawing/2014/main" id="{93FA8301-808D-954B-8EB1-76AC0E483B94}"/>
              </a:ext>
            </a:extLst>
          </p:cNvPr>
          <p:cNvPicPr>
            <a:picLocks noChangeAspect="1"/>
          </p:cNvPicPr>
          <p:nvPr/>
        </p:nvPicPr>
        <p:blipFill>
          <a:blip r:embed="rId2"/>
          <a:stretch>
            <a:fillRect/>
          </a:stretch>
        </p:blipFill>
        <p:spPr>
          <a:xfrm>
            <a:off x="735622" y="737843"/>
            <a:ext cx="11155041" cy="4673976"/>
          </a:xfrm>
          <a:prstGeom prst="rect">
            <a:avLst/>
          </a:prstGeom>
        </p:spPr>
      </p:pic>
      <p:sp>
        <p:nvSpPr>
          <p:cNvPr id="8" name="TextovéPole 7">
            <a:extLst>
              <a:ext uri="{FF2B5EF4-FFF2-40B4-BE49-F238E27FC236}">
                <a16:creationId xmlns:a16="http://schemas.microsoft.com/office/drawing/2014/main" id="{3B13B095-AD6C-4CDC-3127-C636EBA25737}"/>
              </a:ext>
            </a:extLst>
          </p:cNvPr>
          <p:cNvSpPr txBox="1"/>
          <p:nvPr/>
        </p:nvSpPr>
        <p:spPr>
          <a:xfrm>
            <a:off x="818749" y="5519992"/>
            <a:ext cx="10554502" cy="1200329"/>
          </a:xfrm>
          <a:prstGeom prst="rect">
            <a:avLst/>
          </a:prstGeom>
          <a:noFill/>
        </p:spPr>
        <p:txBody>
          <a:bodyPr wrap="square">
            <a:spAutoFit/>
          </a:bodyPr>
          <a:lstStyle/>
          <a:p>
            <a:pPr marL="285750" indent="-285750" algn="l">
              <a:buFont typeface="Wingdings" panose="05000000000000000000" pitchFamily="2" charset="2"/>
              <a:buChar char="§"/>
            </a:pPr>
            <a:r>
              <a:rPr lang="cs-CZ" i="0" dirty="0">
                <a:solidFill>
                  <a:schemeClr val="tx1">
                    <a:lumMod val="75000"/>
                    <a:lumOff val="25000"/>
                  </a:schemeClr>
                </a:solidFill>
                <a:effectLst/>
              </a:rPr>
              <a:t> </a:t>
            </a:r>
            <a:r>
              <a:rPr lang="en-US" sz="1800" i="0" dirty="0">
                <a:solidFill>
                  <a:schemeClr val="tx1">
                    <a:lumMod val="75000"/>
                    <a:lumOff val="25000"/>
                  </a:schemeClr>
                </a:solidFill>
                <a:effectLst/>
              </a:rPr>
              <a:t>Around 20% of people in Africa are facing chronic hunger, compared with only 10% globally.</a:t>
            </a:r>
            <a:endParaRPr lang="cs-CZ" sz="1800" i="0" dirty="0">
              <a:solidFill>
                <a:schemeClr val="tx1">
                  <a:lumMod val="75000"/>
                  <a:lumOff val="25000"/>
                </a:schemeClr>
              </a:solidFill>
              <a:effectLst/>
            </a:endParaRPr>
          </a:p>
          <a:p>
            <a:pPr marL="285750" indent="-285750" algn="l">
              <a:buFont typeface="Wingdings" panose="05000000000000000000" pitchFamily="2" charset="2"/>
              <a:buChar char="§"/>
            </a:pPr>
            <a:endParaRPr lang="cs-CZ" sz="1800" i="0" dirty="0">
              <a:solidFill>
                <a:schemeClr val="tx1">
                  <a:lumMod val="75000"/>
                  <a:lumOff val="25000"/>
                </a:schemeClr>
              </a:solidFill>
              <a:effectLst/>
            </a:endParaRPr>
          </a:p>
          <a:p>
            <a:pPr marL="285750" indent="-285750" algn="l">
              <a:buFont typeface="Wingdings" panose="05000000000000000000" pitchFamily="2" charset="2"/>
              <a:buChar char="§"/>
            </a:pPr>
            <a:r>
              <a:rPr lang="en-US" sz="1800" i="0" dirty="0">
                <a:solidFill>
                  <a:schemeClr val="tx1">
                    <a:lumMod val="75000"/>
                    <a:lumOff val="25000"/>
                  </a:schemeClr>
                </a:solidFill>
                <a:effectLst/>
              </a:rPr>
              <a:t>Russia's war on Ukraine has exacerbated food supply problems, while climate change and the pandemic have also contributed</a:t>
            </a:r>
            <a:r>
              <a:rPr lang="cs-CZ" sz="1800" i="0" dirty="0">
                <a:solidFill>
                  <a:schemeClr val="tx1">
                    <a:lumMod val="75000"/>
                    <a:lumOff val="25000"/>
                  </a:schemeClr>
                </a:solidFill>
                <a:effectLst/>
              </a:rPr>
              <a:t>.</a:t>
            </a:r>
          </a:p>
        </p:txBody>
      </p:sp>
    </p:spTree>
    <p:extLst>
      <p:ext uri="{BB962C8B-B14F-4D97-AF65-F5344CB8AC3E}">
        <p14:creationId xmlns:p14="http://schemas.microsoft.com/office/powerpoint/2010/main" val="282557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E63734-29B8-9BE4-88D7-8EDA57A5D860}"/>
              </a:ext>
            </a:extLst>
          </p:cNvPr>
          <p:cNvSpPr>
            <a:spLocks noGrp="1"/>
          </p:cNvSpPr>
          <p:nvPr>
            <p:ph type="title"/>
          </p:nvPr>
        </p:nvSpPr>
        <p:spPr/>
        <p:txBody>
          <a:bodyPr/>
          <a:lstStyle/>
          <a:p>
            <a:pPr algn="ctr"/>
            <a:r>
              <a:rPr lang="cs-CZ" dirty="0" err="1"/>
              <a:t>Global</a:t>
            </a:r>
            <a:r>
              <a:rPr lang="cs-CZ" dirty="0"/>
              <a:t> </a:t>
            </a:r>
            <a:r>
              <a:rPr lang="cs-CZ" dirty="0" err="1"/>
              <a:t>Hunger</a:t>
            </a:r>
            <a:r>
              <a:rPr lang="cs-CZ" dirty="0"/>
              <a:t> Index</a:t>
            </a:r>
          </a:p>
        </p:txBody>
      </p:sp>
      <p:pic>
        <p:nvPicPr>
          <p:cNvPr id="5" name="Zástupný obsah 4">
            <a:extLst>
              <a:ext uri="{FF2B5EF4-FFF2-40B4-BE49-F238E27FC236}">
                <a16:creationId xmlns:a16="http://schemas.microsoft.com/office/drawing/2014/main" id="{380606CF-8255-D9A2-3BDC-61800D8185E3}"/>
              </a:ext>
            </a:extLst>
          </p:cNvPr>
          <p:cNvPicPr>
            <a:picLocks noGrp="1" noChangeAspect="1"/>
          </p:cNvPicPr>
          <p:nvPr>
            <p:ph idx="1"/>
          </p:nvPr>
        </p:nvPicPr>
        <p:blipFill>
          <a:blip r:embed="rId2"/>
          <a:stretch>
            <a:fillRect/>
          </a:stretch>
        </p:blipFill>
        <p:spPr>
          <a:xfrm>
            <a:off x="1622201" y="1535808"/>
            <a:ext cx="9728286" cy="4351470"/>
          </a:xfrm>
        </p:spPr>
      </p:pic>
    </p:spTree>
    <p:extLst>
      <p:ext uri="{BB962C8B-B14F-4D97-AF65-F5344CB8AC3E}">
        <p14:creationId xmlns:p14="http://schemas.microsoft.com/office/powerpoint/2010/main" val="3863224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4A78FC-A715-44D4-BD6B-F7832EC533AC}"/>
              </a:ext>
            </a:extLst>
          </p:cNvPr>
          <p:cNvSpPr>
            <a:spLocks noGrp="1"/>
          </p:cNvSpPr>
          <p:nvPr>
            <p:ph type="title"/>
          </p:nvPr>
        </p:nvSpPr>
        <p:spPr>
          <a:xfrm>
            <a:off x="1295400" y="216440"/>
            <a:ext cx="9601200" cy="1485900"/>
          </a:xfrm>
        </p:spPr>
        <p:txBody>
          <a:bodyPr>
            <a:normAutofit/>
          </a:bodyPr>
          <a:lstStyle/>
          <a:p>
            <a:pPr algn="ctr"/>
            <a:r>
              <a:rPr lang="cs-CZ" dirty="0">
                <a:solidFill>
                  <a:srgbClr val="000000"/>
                </a:solidFill>
                <a:effectLst/>
                <a:ea typeface="Calibri" panose="020F0502020204030204" pitchFamily="34" charset="0"/>
              </a:rPr>
              <a:t>Land </a:t>
            </a:r>
            <a:r>
              <a:rPr lang="cs-CZ" dirty="0" err="1">
                <a:solidFill>
                  <a:srgbClr val="000000"/>
                </a:solidFill>
                <a:effectLst/>
                <a:ea typeface="Calibri" panose="020F0502020204030204" pitchFamily="34" charset="0"/>
              </a:rPr>
              <a:t>Grabbing</a:t>
            </a:r>
            <a:r>
              <a:rPr lang="cs-CZ" dirty="0">
                <a:solidFill>
                  <a:srgbClr val="000000"/>
                </a:solidFill>
                <a:effectLst/>
                <a:ea typeface="Calibri" panose="020F0502020204030204" pitchFamily="34" charset="0"/>
              </a:rPr>
              <a:t>: A New </a:t>
            </a:r>
            <a:r>
              <a:rPr lang="cs-CZ" dirty="0" err="1">
                <a:solidFill>
                  <a:srgbClr val="000000"/>
                </a:solidFill>
                <a:effectLst/>
                <a:ea typeface="Calibri" panose="020F0502020204030204" pitchFamily="34" charset="0"/>
              </a:rPr>
              <a:t>Challenge</a:t>
            </a:r>
            <a:r>
              <a:rPr lang="cs-CZ" dirty="0">
                <a:solidFill>
                  <a:srgbClr val="000000"/>
                </a:solidFill>
                <a:effectLst/>
                <a:ea typeface="Calibri" panose="020F0502020204030204" pitchFamily="34" charset="0"/>
              </a:rPr>
              <a:t> to </a:t>
            </a:r>
            <a:r>
              <a:rPr lang="cs-CZ" dirty="0" err="1">
                <a:solidFill>
                  <a:srgbClr val="000000"/>
                </a:solidFill>
                <a:effectLst/>
                <a:ea typeface="Calibri" panose="020F0502020204030204" pitchFamily="34" charset="0"/>
              </a:rPr>
              <a:t>Global</a:t>
            </a:r>
            <a:r>
              <a:rPr lang="cs-CZ" dirty="0">
                <a:solidFill>
                  <a:srgbClr val="000000"/>
                </a:solidFill>
                <a:effectLst/>
                <a:ea typeface="Calibri" panose="020F0502020204030204" pitchFamily="34" charset="0"/>
              </a:rPr>
              <a:t> Food </a:t>
            </a:r>
            <a:r>
              <a:rPr lang="cs-CZ" dirty="0" err="1">
                <a:solidFill>
                  <a:srgbClr val="000000"/>
                </a:solidFill>
                <a:effectLst/>
                <a:ea typeface="Calibri" panose="020F0502020204030204" pitchFamily="34" charset="0"/>
              </a:rPr>
              <a:t>Security</a:t>
            </a:r>
            <a:r>
              <a:rPr lang="cs-CZ" dirty="0">
                <a:solidFill>
                  <a:srgbClr val="000000"/>
                </a:solidFill>
                <a:effectLst/>
                <a:ea typeface="Calibri" panose="020F0502020204030204" pitchFamily="34" charset="0"/>
              </a:rPr>
              <a:t> </a:t>
            </a:r>
            <a:endParaRPr lang="cs-CZ" dirty="0"/>
          </a:p>
        </p:txBody>
      </p:sp>
      <p:sp>
        <p:nvSpPr>
          <p:cNvPr id="3" name="Zástupný obsah 2">
            <a:extLst>
              <a:ext uri="{FF2B5EF4-FFF2-40B4-BE49-F238E27FC236}">
                <a16:creationId xmlns:a16="http://schemas.microsoft.com/office/drawing/2014/main" id="{192D7764-874B-46D0-8B30-5082CC66BC57}"/>
              </a:ext>
            </a:extLst>
          </p:cNvPr>
          <p:cNvSpPr>
            <a:spLocks noGrp="1"/>
          </p:cNvSpPr>
          <p:nvPr>
            <p:ph idx="1"/>
          </p:nvPr>
        </p:nvSpPr>
        <p:spPr/>
        <p:txBody>
          <a:bodyPr/>
          <a:lstStyle/>
          <a:p>
            <a:endParaRPr lang="cs-CZ" dirty="0"/>
          </a:p>
        </p:txBody>
      </p:sp>
      <p:pic>
        <p:nvPicPr>
          <p:cNvPr id="4" name="Obrázek 3" descr="Obsah obrázku stůl&#10;&#10;Popis byl vytvořen automaticky">
            <a:extLst>
              <a:ext uri="{FF2B5EF4-FFF2-40B4-BE49-F238E27FC236}">
                <a16:creationId xmlns:a16="http://schemas.microsoft.com/office/drawing/2014/main" id="{1BF74FFA-C5CF-4FD7-9B0E-DA624C92486B}"/>
              </a:ext>
            </a:extLst>
          </p:cNvPr>
          <p:cNvPicPr/>
          <p:nvPr/>
        </p:nvPicPr>
        <p:blipFill>
          <a:blip r:embed="rId3"/>
          <a:stretch>
            <a:fillRect/>
          </a:stretch>
        </p:blipFill>
        <p:spPr>
          <a:xfrm>
            <a:off x="750529" y="1702340"/>
            <a:ext cx="6177111" cy="4279360"/>
          </a:xfrm>
          <a:prstGeom prst="rect">
            <a:avLst/>
          </a:prstGeom>
        </p:spPr>
      </p:pic>
      <p:pic>
        <p:nvPicPr>
          <p:cNvPr id="6" name="Obrázek 5">
            <a:extLst>
              <a:ext uri="{FF2B5EF4-FFF2-40B4-BE49-F238E27FC236}">
                <a16:creationId xmlns:a16="http://schemas.microsoft.com/office/drawing/2014/main" id="{CF522728-FD5A-6D71-F7EC-B880855199B5}"/>
              </a:ext>
            </a:extLst>
          </p:cNvPr>
          <p:cNvPicPr>
            <a:picLocks noChangeAspect="1"/>
          </p:cNvPicPr>
          <p:nvPr/>
        </p:nvPicPr>
        <p:blipFill>
          <a:blip r:embed="rId4"/>
          <a:stretch>
            <a:fillRect/>
          </a:stretch>
        </p:blipFill>
        <p:spPr>
          <a:xfrm>
            <a:off x="7139608" y="1668416"/>
            <a:ext cx="3926710" cy="4301426"/>
          </a:xfrm>
          <a:prstGeom prst="rect">
            <a:avLst/>
          </a:prstGeom>
        </p:spPr>
      </p:pic>
    </p:spTree>
    <p:extLst>
      <p:ext uri="{BB962C8B-B14F-4D97-AF65-F5344CB8AC3E}">
        <p14:creationId xmlns:p14="http://schemas.microsoft.com/office/powerpoint/2010/main" val="118999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D0C9E9-88B2-4EB1-9A0F-65B208BDA549}"/>
              </a:ext>
            </a:extLst>
          </p:cNvPr>
          <p:cNvSpPr>
            <a:spLocks noGrp="1"/>
          </p:cNvSpPr>
          <p:nvPr>
            <p:ph type="title"/>
          </p:nvPr>
        </p:nvSpPr>
        <p:spPr>
          <a:xfrm>
            <a:off x="1371600" y="89452"/>
            <a:ext cx="9601200" cy="1485900"/>
          </a:xfrm>
        </p:spPr>
        <p:txBody>
          <a:bodyPr>
            <a:normAutofit/>
          </a:bodyPr>
          <a:lstStyle/>
          <a:p>
            <a:pPr algn="ctr"/>
            <a:r>
              <a:rPr lang="cs-CZ" dirty="0" err="1"/>
              <a:t>Droughts</a:t>
            </a:r>
            <a:r>
              <a:rPr lang="cs-CZ" dirty="0"/>
              <a:t> in </a:t>
            </a:r>
            <a:r>
              <a:rPr lang="cs-CZ" dirty="0" err="1"/>
              <a:t>Eastern</a:t>
            </a:r>
            <a:r>
              <a:rPr lang="cs-CZ" dirty="0"/>
              <a:t> </a:t>
            </a:r>
            <a:r>
              <a:rPr lang="cs-CZ" dirty="0" err="1"/>
              <a:t>Africa</a:t>
            </a:r>
            <a:endParaRPr lang="cs-CZ" dirty="0"/>
          </a:p>
        </p:txBody>
      </p:sp>
      <p:sp>
        <p:nvSpPr>
          <p:cNvPr id="3" name="Zástupný obsah 2">
            <a:extLst>
              <a:ext uri="{FF2B5EF4-FFF2-40B4-BE49-F238E27FC236}">
                <a16:creationId xmlns:a16="http://schemas.microsoft.com/office/drawing/2014/main" id="{0A205C12-17AF-449C-B8EC-2320026BA8C1}"/>
              </a:ext>
            </a:extLst>
          </p:cNvPr>
          <p:cNvSpPr>
            <a:spLocks noGrp="1"/>
          </p:cNvSpPr>
          <p:nvPr>
            <p:ph idx="1"/>
          </p:nvPr>
        </p:nvSpPr>
        <p:spPr>
          <a:xfrm>
            <a:off x="1295400" y="1021403"/>
            <a:ext cx="9601200" cy="5457217"/>
          </a:xfrm>
        </p:spPr>
        <p:txBody>
          <a:bodyPr>
            <a:normAutofit/>
          </a:bodyPr>
          <a:lstStyle/>
          <a:p>
            <a:pPr>
              <a:lnSpc>
                <a:spcPct val="80000"/>
              </a:lnSpc>
            </a:pPr>
            <a:r>
              <a:rPr lang="cs-CZ" dirty="0">
                <a:solidFill>
                  <a:srgbClr val="000000"/>
                </a:solidFill>
                <a:latin typeface="+mj-lt"/>
                <a:ea typeface="Calibri" panose="020F0502020204030204" pitchFamily="34" charset="0"/>
              </a:rPr>
              <a:t>T</a:t>
            </a:r>
            <a:r>
              <a:rPr lang="en-GB" dirty="0">
                <a:solidFill>
                  <a:srgbClr val="000000"/>
                </a:solidFill>
                <a:effectLst/>
                <a:latin typeface="+mj-lt"/>
                <a:ea typeface="Calibri" panose="020F0502020204030204" pitchFamily="34" charset="0"/>
              </a:rPr>
              <a:t>wo main rainy seasons per year: the so-called long rains from March-April to May-June, the so-called short rains from October to December</a:t>
            </a:r>
            <a:r>
              <a:rPr lang="cs-CZ" dirty="0">
                <a:solidFill>
                  <a:srgbClr val="000000"/>
                </a:solidFill>
                <a:effectLst/>
                <a:latin typeface="+mj-lt"/>
                <a:ea typeface="Calibri" panose="020F0502020204030204" pitchFamily="34" charset="0"/>
              </a:rPr>
              <a:t>.</a:t>
            </a:r>
          </a:p>
          <a:p>
            <a:pPr>
              <a:lnSpc>
                <a:spcPct val="80000"/>
              </a:lnSpc>
            </a:pPr>
            <a:r>
              <a:rPr lang="cs-CZ" dirty="0" err="1">
                <a:solidFill>
                  <a:srgbClr val="202124"/>
                </a:solidFill>
                <a:effectLst/>
                <a:latin typeface="+mj-lt"/>
                <a:ea typeface="Calibri" panose="020F0502020204030204" pitchFamily="34" charset="0"/>
              </a:rPr>
              <a:t>Eastern</a:t>
            </a:r>
            <a:r>
              <a:rPr lang="cs-CZ" dirty="0">
                <a:solidFill>
                  <a:srgbClr val="202124"/>
                </a:solidFill>
                <a:effectLst/>
                <a:latin typeface="+mj-lt"/>
                <a:ea typeface="Calibri" panose="020F0502020204030204" pitchFamily="34" charset="0"/>
              </a:rPr>
              <a:t> </a:t>
            </a:r>
            <a:r>
              <a:rPr lang="cs-CZ" dirty="0" err="1">
                <a:solidFill>
                  <a:srgbClr val="202124"/>
                </a:solidFill>
                <a:effectLst/>
                <a:latin typeface="+mj-lt"/>
                <a:ea typeface="Calibri" panose="020F0502020204030204" pitchFamily="34" charset="0"/>
              </a:rPr>
              <a:t>Africa</a:t>
            </a:r>
            <a:r>
              <a:rPr lang="cs-CZ" dirty="0">
                <a:solidFill>
                  <a:srgbClr val="202124"/>
                </a:solidFill>
                <a:effectLst/>
                <a:latin typeface="+mj-lt"/>
                <a:ea typeface="Calibri" panose="020F0502020204030204" pitchFamily="34" charset="0"/>
              </a:rPr>
              <a:t> has </a:t>
            </a:r>
            <a:r>
              <a:rPr lang="cs-CZ" dirty="0" err="1">
                <a:solidFill>
                  <a:srgbClr val="202124"/>
                </a:solidFill>
                <a:effectLst/>
                <a:latin typeface="+mj-lt"/>
                <a:ea typeface="Calibri" panose="020F0502020204030204" pitchFamily="34" charset="0"/>
              </a:rPr>
              <a:t>experienced</a:t>
            </a:r>
            <a:r>
              <a:rPr lang="cs-CZ" dirty="0">
                <a:solidFill>
                  <a:srgbClr val="202124"/>
                </a:solidFill>
                <a:effectLst/>
                <a:latin typeface="+mj-lt"/>
                <a:ea typeface="Calibri" panose="020F0502020204030204" pitchFamily="34" charset="0"/>
              </a:rPr>
              <a:t> severe </a:t>
            </a:r>
            <a:r>
              <a:rPr lang="cs-CZ" dirty="0" err="1">
                <a:solidFill>
                  <a:srgbClr val="202124"/>
                </a:solidFill>
                <a:effectLst/>
                <a:latin typeface="+mj-lt"/>
                <a:ea typeface="Calibri" panose="020F0502020204030204" pitchFamily="34" charset="0"/>
              </a:rPr>
              <a:t>weather</a:t>
            </a:r>
            <a:r>
              <a:rPr lang="cs-CZ" dirty="0">
                <a:solidFill>
                  <a:srgbClr val="202124"/>
                </a:solidFill>
                <a:effectLst/>
                <a:latin typeface="+mj-lt"/>
                <a:ea typeface="Calibri" panose="020F0502020204030204" pitchFamily="34" charset="0"/>
              </a:rPr>
              <a:t> in </a:t>
            </a:r>
            <a:r>
              <a:rPr lang="cs-CZ" dirty="0" err="1">
                <a:solidFill>
                  <a:srgbClr val="202124"/>
                </a:solidFill>
                <a:effectLst/>
                <a:latin typeface="+mj-lt"/>
                <a:ea typeface="Calibri" panose="020F0502020204030204" pitchFamily="34" charset="0"/>
              </a:rPr>
              <a:t>recent</a:t>
            </a:r>
            <a:r>
              <a:rPr lang="cs-CZ" dirty="0">
                <a:solidFill>
                  <a:srgbClr val="202124"/>
                </a:solidFill>
                <a:effectLst/>
                <a:latin typeface="+mj-lt"/>
                <a:ea typeface="Calibri" panose="020F0502020204030204" pitchFamily="34" charset="0"/>
              </a:rPr>
              <a:t> </a:t>
            </a:r>
            <a:r>
              <a:rPr lang="cs-CZ" dirty="0" err="1">
                <a:solidFill>
                  <a:srgbClr val="202124"/>
                </a:solidFill>
                <a:effectLst/>
                <a:latin typeface="+mj-lt"/>
                <a:ea typeface="Calibri" panose="020F0502020204030204" pitchFamily="34" charset="0"/>
              </a:rPr>
              <a:t>decades</a:t>
            </a:r>
            <a:r>
              <a:rPr lang="cs-CZ" dirty="0">
                <a:solidFill>
                  <a:srgbClr val="202124"/>
                </a:solidFill>
                <a:effectLst/>
                <a:latin typeface="+mj-lt"/>
                <a:ea typeface="Calibri" panose="020F0502020204030204" pitchFamily="34" charset="0"/>
              </a:rPr>
              <a:t>, </a:t>
            </a:r>
            <a:r>
              <a:rPr lang="cs-CZ" dirty="0" err="1">
                <a:solidFill>
                  <a:srgbClr val="202124"/>
                </a:solidFill>
                <a:effectLst/>
                <a:latin typeface="+mj-lt"/>
                <a:ea typeface="Calibri" panose="020F0502020204030204" pitchFamily="34" charset="0"/>
              </a:rPr>
              <a:t>including</a:t>
            </a:r>
            <a:r>
              <a:rPr lang="cs-CZ" dirty="0">
                <a:solidFill>
                  <a:srgbClr val="202124"/>
                </a:solidFill>
                <a:effectLst/>
                <a:latin typeface="+mj-lt"/>
                <a:ea typeface="Calibri" panose="020F0502020204030204" pitchFamily="34" charset="0"/>
              </a:rPr>
              <a:t> </a:t>
            </a:r>
            <a:r>
              <a:rPr lang="cs-CZ" b="1" dirty="0">
                <a:effectLst/>
                <a:latin typeface="+mj-lt"/>
              </a:rPr>
              <a:t>intense </a:t>
            </a:r>
            <a:r>
              <a:rPr lang="cs-CZ" b="1" dirty="0" err="1">
                <a:effectLst/>
                <a:latin typeface="+mj-lt"/>
              </a:rPr>
              <a:t>droughts</a:t>
            </a:r>
            <a:r>
              <a:rPr lang="cs-CZ" b="1" dirty="0">
                <a:effectLst/>
                <a:latin typeface="+mj-lt"/>
              </a:rPr>
              <a:t> in 1996, 1998, 2005, 2011-2012, 2016-2017 and 2020-2023.</a:t>
            </a:r>
          </a:p>
          <a:p>
            <a:pPr>
              <a:lnSpc>
                <a:spcPct val="80000"/>
              </a:lnSpc>
            </a:pPr>
            <a:r>
              <a:rPr lang="cs-CZ" altLang="cs-CZ" dirty="0">
                <a:latin typeface="+mj-lt"/>
              </a:rPr>
              <a:t>2023 - </a:t>
            </a:r>
            <a:r>
              <a:rPr lang="en-GB" dirty="0">
                <a:solidFill>
                  <a:srgbClr val="202124"/>
                </a:solidFill>
                <a:effectLst/>
                <a:latin typeface="+mj-lt"/>
                <a:ea typeface="Calibri" panose="020F0502020204030204" pitchFamily="34" charset="0"/>
              </a:rPr>
              <a:t>A total of 70 million people are exposed to some level of drought risk in East Africa</a:t>
            </a:r>
            <a:r>
              <a:rPr lang="cs-CZ" dirty="0">
                <a:solidFill>
                  <a:srgbClr val="202124"/>
                </a:solidFill>
                <a:effectLst/>
                <a:latin typeface="+mj-lt"/>
                <a:ea typeface="Calibri" panose="020F0502020204030204" pitchFamily="34" charset="0"/>
              </a:rPr>
              <a:t>.</a:t>
            </a:r>
          </a:p>
          <a:p>
            <a:pPr>
              <a:lnSpc>
                <a:spcPct val="80000"/>
              </a:lnSpc>
            </a:pPr>
            <a:r>
              <a:rPr lang="cs-CZ" b="0" i="0" dirty="0" err="1">
                <a:solidFill>
                  <a:srgbClr val="000000"/>
                </a:solidFill>
                <a:effectLst/>
                <a:latin typeface="+mj-lt"/>
              </a:rPr>
              <a:t>Drought</a:t>
            </a:r>
            <a:r>
              <a:rPr lang="cs-CZ" b="0" i="0" dirty="0">
                <a:solidFill>
                  <a:srgbClr val="000000"/>
                </a:solidFill>
                <a:effectLst/>
                <a:latin typeface="+mj-lt"/>
              </a:rPr>
              <a:t> and </a:t>
            </a:r>
            <a:r>
              <a:rPr lang="cs-CZ" b="0" i="0" dirty="0" err="1">
                <a:solidFill>
                  <a:srgbClr val="000000"/>
                </a:solidFill>
                <a:effectLst/>
                <a:latin typeface="+mj-lt"/>
              </a:rPr>
              <a:t>Famine</a:t>
            </a:r>
            <a:r>
              <a:rPr lang="cs-CZ" b="0" i="0" dirty="0">
                <a:solidFill>
                  <a:srgbClr val="000000"/>
                </a:solidFill>
                <a:effectLst/>
                <a:latin typeface="+mj-lt"/>
              </a:rPr>
              <a:t> 2011 - </a:t>
            </a:r>
            <a:r>
              <a:rPr lang="cs-CZ" b="0" i="0" dirty="0" err="1">
                <a:solidFill>
                  <a:srgbClr val="000000"/>
                </a:solidFill>
                <a:effectLst/>
                <a:latin typeface="Roboto" panose="02000000000000000000" pitchFamily="2" charset="0"/>
              </a:rPr>
              <a:t>approx</a:t>
            </a:r>
            <a:r>
              <a:rPr lang="cs-CZ" b="0" i="0" dirty="0">
                <a:solidFill>
                  <a:srgbClr val="000000"/>
                </a:solidFill>
                <a:effectLst/>
                <a:latin typeface="Roboto" panose="02000000000000000000" pitchFamily="2" charset="0"/>
              </a:rPr>
              <a:t>. 250 </a:t>
            </a:r>
            <a:r>
              <a:rPr lang="cs-CZ" b="0" i="0" dirty="0" err="1">
                <a:solidFill>
                  <a:srgbClr val="000000"/>
                </a:solidFill>
                <a:effectLst/>
                <a:latin typeface="Roboto" panose="02000000000000000000" pitchFamily="2" charset="0"/>
              </a:rPr>
              <a:t>thousand</a:t>
            </a:r>
            <a:r>
              <a:rPr lang="cs-CZ" b="0" i="0" dirty="0">
                <a:solidFill>
                  <a:srgbClr val="000000"/>
                </a:solidFill>
                <a:effectLst/>
                <a:latin typeface="Roboto" panose="02000000000000000000" pitchFamily="2" charset="0"/>
              </a:rPr>
              <a:t> </a:t>
            </a:r>
            <a:r>
              <a:rPr lang="cs-CZ" b="0" i="0" dirty="0" err="1">
                <a:solidFill>
                  <a:srgbClr val="000000"/>
                </a:solidFill>
                <a:effectLst/>
                <a:latin typeface="Roboto" panose="02000000000000000000" pitchFamily="2" charset="0"/>
              </a:rPr>
              <a:t>deaths</a:t>
            </a:r>
            <a:r>
              <a:rPr lang="cs-CZ" b="0" i="0" dirty="0">
                <a:solidFill>
                  <a:srgbClr val="000000"/>
                </a:solidFill>
                <a:effectLst/>
                <a:latin typeface="Roboto" panose="02000000000000000000" pitchFamily="2" charset="0"/>
              </a:rPr>
              <a:t>.</a:t>
            </a:r>
            <a:endParaRPr lang="cs-CZ" dirty="0">
              <a:solidFill>
                <a:srgbClr val="202124"/>
              </a:solidFill>
              <a:effectLst/>
              <a:latin typeface="+mj-lt"/>
              <a:ea typeface="Calibri" panose="020F0502020204030204" pitchFamily="34" charset="0"/>
            </a:endParaRPr>
          </a:p>
          <a:p>
            <a:pPr>
              <a:lnSpc>
                <a:spcPct val="80000"/>
              </a:lnSpc>
            </a:pPr>
            <a:r>
              <a:rPr lang="en-US" b="0" i="0" dirty="0">
                <a:solidFill>
                  <a:srgbClr val="000000"/>
                </a:solidFill>
                <a:effectLst/>
                <a:latin typeface="+mj-lt"/>
              </a:rPr>
              <a:t>Causes of food crises and famine in the East African region</a:t>
            </a:r>
            <a:r>
              <a:rPr lang="cs-CZ" b="0" i="0" dirty="0">
                <a:solidFill>
                  <a:srgbClr val="202124"/>
                </a:solidFill>
                <a:latin typeface="+mj-lt"/>
              </a:rPr>
              <a:t>:</a:t>
            </a:r>
          </a:p>
          <a:p>
            <a:pPr marL="0" indent="0">
              <a:lnSpc>
                <a:spcPct val="80000"/>
              </a:lnSpc>
              <a:buNone/>
            </a:pPr>
            <a:r>
              <a:rPr lang="cs-CZ" dirty="0">
                <a:solidFill>
                  <a:srgbClr val="202124"/>
                </a:solidFill>
                <a:latin typeface="+mj-lt"/>
                <a:ea typeface="Calibri" panose="020F0502020204030204" pitchFamily="34" charset="0"/>
              </a:rPr>
              <a:t>		a) </a:t>
            </a:r>
            <a:r>
              <a:rPr lang="cs-CZ" b="0" i="0" dirty="0">
                <a:solidFill>
                  <a:srgbClr val="000000"/>
                </a:solidFill>
                <a:effectLst/>
                <a:latin typeface="+mj-lt"/>
              </a:rPr>
              <a:t>Natural </a:t>
            </a:r>
            <a:r>
              <a:rPr lang="cs-CZ" b="0" i="0" dirty="0" err="1">
                <a:solidFill>
                  <a:srgbClr val="000000"/>
                </a:solidFill>
                <a:effectLst/>
                <a:latin typeface="+mj-lt"/>
              </a:rPr>
              <a:t>causes</a:t>
            </a:r>
            <a:r>
              <a:rPr lang="cs-CZ" b="0" i="0" dirty="0">
                <a:solidFill>
                  <a:srgbClr val="000000"/>
                </a:solidFill>
                <a:effectLst/>
                <a:latin typeface="+mj-lt"/>
              </a:rPr>
              <a:t> (</a:t>
            </a:r>
            <a:r>
              <a:rPr lang="cs-CZ" b="0" i="0" dirty="0" err="1">
                <a:solidFill>
                  <a:srgbClr val="000000"/>
                </a:solidFill>
                <a:effectLst/>
                <a:latin typeface="+mj-lt"/>
              </a:rPr>
              <a:t>Droughts</a:t>
            </a:r>
            <a:r>
              <a:rPr lang="cs-CZ" b="0" i="0" dirty="0">
                <a:solidFill>
                  <a:srgbClr val="000000"/>
                </a:solidFill>
                <a:effectLst/>
                <a:latin typeface="+mj-lt"/>
              </a:rPr>
              <a:t>, </a:t>
            </a:r>
            <a:r>
              <a:rPr lang="cs-CZ" b="0" i="0" dirty="0" err="1">
                <a:solidFill>
                  <a:srgbClr val="000000"/>
                </a:solidFill>
                <a:effectLst/>
                <a:latin typeface="+mj-lt"/>
              </a:rPr>
              <a:t>Soil</a:t>
            </a:r>
            <a:r>
              <a:rPr lang="cs-CZ" b="0" i="0" dirty="0">
                <a:solidFill>
                  <a:srgbClr val="000000"/>
                </a:solidFill>
                <a:effectLst/>
                <a:latin typeface="+mj-lt"/>
              </a:rPr>
              <a:t> </a:t>
            </a:r>
            <a:r>
              <a:rPr lang="cs-CZ" dirty="0" err="1">
                <a:solidFill>
                  <a:srgbClr val="000000"/>
                </a:solidFill>
                <a:latin typeface="+mj-lt"/>
              </a:rPr>
              <a:t>Q</a:t>
            </a:r>
            <a:r>
              <a:rPr lang="cs-CZ" b="0" i="0" dirty="0" err="1">
                <a:solidFill>
                  <a:srgbClr val="000000"/>
                </a:solidFill>
                <a:effectLst/>
                <a:latin typeface="+mj-lt"/>
              </a:rPr>
              <a:t>uality</a:t>
            </a:r>
            <a:r>
              <a:rPr lang="cs-CZ" b="0" i="0" dirty="0">
                <a:solidFill>
                  <a:srgbClr val="000000"/>
                </a:solidFill>
                <a:effectLst/>
                <a:latin typeface="+mj-lt"/>
              </a:rPr>
              <a:t>)</a:t>
            </a:r>
          </a:p>
          <a:p>
            <a:pPr marL="0" indent="0">
              <a:lnSpc>
                <a:spcPct val="80000"/>
              </a:lnSpc>
              <a:buNone/>
            </a:pPr>
            <a:r>
              <a:rPr lang="cs-CZ" dirty="0">
                <a:solidFill>
                  <a:srgbClr val="000000"/>
                </a:solidFill>
                <a:latin typeface="+mj-lt"/>
                <a:ea typeface="Calibri" panose="020F0502020204030204" pitchFamily="34" charset="0"/>
              </a:rPr>
              <a:t>		b) </a:t>
            </a:r>
            <a:r>
              <a:rPr lang="cs-CZ" b="0" i="0" dirty="0" err="1">
                <a:solidFill>
                  <a:srgbClr val="000000"/>
                </a:solidFill>
                <a:effectLst/>
                <a:latin typeface="+mj-lt"/>
              </a:rPr>
              <a:t>Social</a:t>
            </a:r>
            <a:r>
              <a:rPr lang="cs-CZ" b="0" i="0" dirty="0">
                <a:solidFill>
                  <a:srgbClr val="000000"/>
                </a:solidFill>
                <a:effectLst/>
                <a:latin typeface="+mj-lt"/>
              </a:rPr>
              <a:t> and </a:t>
            </a:r>
            <a:r>
              <a:rPr lang="cs-CZ" b="0" i="0" dirty="0" err="1">
                <a:solidFill>
                  <a:srgbClr val="000000"/>
                </a:solidFill>
                <a:effectLst/>
                <a:latin typeface="+mj-lt"/>
              </a:rPr>
              <a:t>demographic</a:t>
            </a:r>
            <a:r>
              <a:rPr lang="cs-CZ" b="0" i="0" dirty="0">
                <a:solidFill>
                  <a:srgbClr val="000000"/>
                </a:solidFill>
                <a:effectLst/>
                <a:latin typeface="+mj-lt"/>
              </a:rPr>
              <a:t> </a:t>
            </a:r>
            <a:r>
              <a:rPr lang="cs-CZ" b="0" i="0" dirty="0" err="1">
                <a:solidFill>
                  <a:srgbClr val="000000"/>
                </a:solidFill>
                <a:effectLst/>
                <a:latin typeface="+mj-lt"/>
              </a:rPr>
              <a:t>causes</a:t>
            </a:r>
            <a:r>
              <a:rPr lang="cs-CZ" dirty="0">
                <a:solidFill>
                  <a:srgbClr val="000000"/>
                </a:solidFill>
                <a:latin typeface="+mj-lt"/>
              </a:rPr>
              <a:t> (</a:t>
            </a:r>
            <a:r>
              <a:rPr lang="cs-CZ" b="0" i="0" dirty="0" err="1">
                <a:solidFill>
                  <a:srgbClr val="000000"/>
                </a:solidFill>
                <a:effectLst/>
                <a:latin typeface="+mj-lt"/>
              </a:rPr>
              <a:t>Low</a:t>
            </a:r>
            <a:r>
              <a:rPr lang="cs-CZ" b="0" i="0" dirty="0">
                <a:solidFill>
                  <a:srgbClr val="000000"/>
                </a:solidFill>
                <a:effectLst/>
                <a:latin typeface="+mj-lt"/>
              </a:rPr>
              <a:t> </a:t>
            </a:r>
            <a:r>
              <a:rPr lang="cs-CZ" b="0" i="0" dirty="0" err="1">
                <a:solidFill>
                  <a:srgbClr val="000000"/>
                </a:solidFill>
                <a:effectLst/>
                <a:latin typeface="+mj-lt"/>
              </a:rPr>
              <a:t>agricultural</a:t>
            </a:r>
            <a:r>
              <a:rPr lang="cs-CZ" b="0" i="0" dirty="0">
                <a:solidFill>
                  <a:srgbClr val="000000"/>
                </a:solidFill>
                <a:effectLst/>
                <a:latin typeface="+mj-lt"/>
              </a:rPr>
              <a:t> </a:t>
            </a:r>
            <a:r>
              <a:rPr lang="cs-CZ" b="0" i="0" dirty="0" err="1">
                <a:solidFill>
                  <a:srgbClr val="000000"/>
                </a:solidFill>
                <a:effectLst/>
                <a:latin typeface="+mj-lt"/>
              </a:rPr>
              <a:t>productivity</a:t>
            </a:r>
            <a:r>
              <a:rPr lang="cs-CZ" b="0" i="0" dirty="0">
                <a:solidFill>
                  <a:srgbClr val="000000"/>
                </a:solidFill>
                <a:effectLst/>
                <a:latin typeface="+mj-lt"/>
              </a:rPr>
              <a:t>, 			</a:t>
            </a:r>
            <a:r>
              <a:rPr lang="cs-CZ" dirty="0" err="1">
                <a:solidFill>
                  <a:srgbClr val="000000"/>
                </a:solidFill>
                <a:latin typeface="+mj-lt"/>
              </a:rPr>
              <a:t>Poverty</a:t>
            </a:r>
            <a:r>
              <a:rPr lang="cs-CZ" dirty="0">
                <a:solidFill>
                  <a:srgbClr val="000000"/>
                </a:solidFill>
                <a:latin typeface="+mj-lt"/>
              </a:rPr>
              <a:t>, AIDS, </a:t>
            </a:r>
            <a:r>
              <a:rPr lang="cs-CZ" b="0" i="0" dirty="0" err="1">
                <a:solidFill>
                  <a:srgbClr val="000000"/>
                </a:solidFill>
                <a:effectLst/>
                <a:latin typeface="+mj-lt"/>
              </a:rPr>
              <a:t>Environmental</a:t>
            </a:r>
            <a:r>
              <a:rPr lang="cs-CZ" b="0" i="0" dirty="0">
                <a:solidFill>
                  <a:srgbClr val="000000"/>
                </a:solidFill>
                <a:effectLst/>
                <a:latin typeface="+mj-lt"/>
              </a:rPr>
              <a:t> </a:t>
            </a:r>
            <a:r>
              <a:rPr lang="cs-CZ" b="0" i="0" dirty="0" err="1">
                <a:solidFill>
                  <a:srgbClr val="000000"/>
                </a:solidFill>
                <a:effectLst/>
                <a:latin typeface="+mj-lt"/>
              </a:rPr>
              <a:t>degradation</a:t>
            </a:r>
            <a:r>
              <a:rPr lang="cs-CZ" b="0" i="0" dirty="0">
                <a:solidFill>
                  <a:srgbClr val="000000"/>
                </a:solidFill>
                <a:effectLst/>
                <a:latin typeface="+mj-lt"/>
              </a:rPr>
              <a:t>, </a:t>
            </a:r>
            <a:r>
              <a:rPr lang="cs-CZ" b="0" i="0" dirty="0" err="1">
                <a:solidFill>
                  <a:srgbClr val="000000"/>
                </a:solidFill>
                <a:effectLst/>
                <a:latin typeface="+mj-lt"/>
              </a:rPr>
              <a:t>Population</a:t>
            </a:r>
            <a:r>
              <a:rPr lang="cs-CZ" b="0" i="0" dirty="0">
                <a:solidFill>
                  <a:srgbClr val="000000"/>
                </a:solidFill>
                <a:effectLst/>
                <a:latin typeface="+mj-lt"/>
              </a:rPr>
              <a:t> </a:t>
            </a:r>
            <a:r>
              <a:rPr lang="cs-CZ" b="0" i="0" dirty="0" err="1">
                <a:solidFill>
                  <a:srgbClr val="000000"/>
                </a:solidFill>
                <a:effectLst/>
                <a:latin typeface="+mj-lt"/>
              </a:rPr>
              <a:t>growth</a:t>
            </a:r>
            <a:r>
              <a:rPr lang="cs-CZ" b="0" i="0" dirty="0">
                <a:solidFill>
                  <a:srgbClr val="000000"/>
                </a:solidFill>
                <a:effectLst/>
                <a:latin typeface="+mj-lt"/>
              </a:rPr>
              <a:t>)</a:t>
            </a:r>
          </a:p>
          <a:p>
            <a:pPr marL="0" indent="0">
              <a:lnSpc>
                <a:spcPct val="80000"/>
              </a:lnSpc>
              <a:buNone/>
            </a:pPr>
            <a:r>
              <a:rPr lang="cs-CZ" dirty="0">
                <a:solidFill>
                  <a:srgbClr val="000000"/>
                </a:solidFill>
                <a:latin typeface="+mj-lt"/>
                <a:ea typeface="Calibri" panose="020F0502020204030204" pitchFamily="34" charset="0"/>
              </a:rPr>
              <a:t>		c) </a:t>
            </a:r>
            <a:r>
              <a:rPr lang="cs-CZ" b="0" i="0" dirty="0" err="1">
                <a:solidFill>
                  <a:srgbClr val="000000"/>
                </a:solidFill>
                <a:effectLst/>
                <a:latin typeface="+mj-lt"/>
              </a:rPr>
              <a:t>Economic</a:t>
            </a:r>
            <a:r>
              <a:rPr lang="cs-CZ" b="0" i="0" dirty="0">
                <a:solidFill>
                  <a:srgbClr val="000000"/>
                </a:solidFill>
                <a:effectLst/>
                <a:latin typeface="+mj-lt"/>
              </a:rPr>
              <a:t> and </a:t>
            </a:r>
            <a:r>
              <a:rPr lang="cs-CZ" b="0" i="0" dirty="0" err="1">
                <a:solidFill>
                  <a:srgbClr val="000000"/>
                </a:solidFill>
                <a:effectLst/>
                <a:latin typeface="+mj-lt"/>
              </a:rPr>
              <a:t>political-security</a:t>
            </a:r>
            <a:r>
              <a:rPr lang="cs-CZ" dirty="0">
                <a:solidFill>
                  <a:srgbClr val="000000"/>
                </a:solidFill>
                <a:latin typeface="+mj-lt"/>
              </a:rPr>
              <a:t> </a:t>
            </a:r>
            <a:r>
              <a:rPr lang="cs-CZ" dirty="0" err="1">
                <a:solidFill>
                  <a:srgbClr val="000000"/>
                </a:solidFill>
                <a:latin typeface="+mj-lt"/>
              </a:rPr>
              <a:t>causes</a:t>
            </a:r>
            <a:r>
              <a:rPr lang="cs-CZ" dirty="0">
                <a:solidFill>
                  <a:srgbClr val="000000"/>
                </a:solidFill>
                <a:latin typeface="+mj-lt"/>
              </a:rPr>
              <a:t> (</a:t>
            </a:r>
            <a:r>
              <a:rPr lang="en-US" b="0" i="0" dirty="0">
                <a:solidFill>
                  <a:srgbClr val="000000"/>
                </a:solidFill>
                <a:effectLst/>
                <a:latin typeface="+mj-lt"/>
              </a:rPr>
              <a:t>International trade, </a:t>
            </a:r>
            <a:r>
              <a:rPr lang="cs-CZ" b="0" i="0" dirty="0">
                <a:solidFill>
                  <a:srgbClr val="000000"/>
                </a:solidFill>
                <a:effectLst/>
                <a:latin typeface="+mj-lt"/>
              </a:rPr>
              <a:t>			</a:t>
            </a:r>
            <a:r>
              <a:rPr lang="cs-CZ" dirty="0">
                <a:solidFill>
                  <a:srgbClr val="000000"/>
                </a:solidFill>
                <a:latin typeface="+mj-lt"/>
              </a:rPr>
              <a:t>G</a:t>
            </a:r>
            <a:r>
              <a:rPr lang="en-US" b="0" i="0" dirty="0" err="1">
                <a:solidFill>
                  <a:srgbClr val="000000"/>
                </a:solidFill>
                <a:effectLst/>
                <a:latin typeface="+mj-lt"/>
              </a:rPr>
              <a:t>overnment</a:t>
            </a:r>
            <a:r>
              <a:rPr lang="en-US" b="0" i="0" dirty="0">
                <a:solidFill>
                  <a:srgbClr val="000000"/>
                </a:solidFill>
                <a:effectLst/>
                <a:latin typeface="+mj-lt"/>
              </a:rPr>
              <a:t> policy/</a:t>
            </a:r>
            <a:r>
              <a:rPr lang="cs-CZ" b="0" i="0" dirty="0">
                <a:solidFill>
                  <a:srgbClr val="000000"/>
                </a:solidFill>
                <a:effectLst/>
                <a:latin typeface="+mj-lt"/>
              </a:rPr>
              <a:t>G</a:t>
            </a:r>
            <a:r>
              <a:rPr lang="en-US" b="0" i="0" dirty="0" err="1">
                <a:solidFill>
                  <a:srgbClr val="000000"/>
                </a:solidFill>
                <a:effectLst/>
                <a:latin typeface="+mj-lt"/>
              </a:rPr>
              <a:t>overnment</a:t>
            </a:r>
            <a:r>
              <a:rPr lang="en-US" b="0" i="0" dirty="0">
                <a:solidFill>
                  <a:srgbClr val="000000"/>
                </a:solidFill>
                <a:effectLst/>
                <a:latin typeface="+mj-lt"/>
              </a:rPr>
              <a:t> disinterest</a:t>
            </a:r>
            <a:r>
              <a:rPr lang="cs-CZ" b="0" i="0" dirty="0">
                <a:solidFill>
                  <a:srgbClr val="000000"/>
                </a:solidFill>
                <a:effectLst/>
                <a:latin typeface="+mj-lt"/>
              </a:rPr>
              <a:t>, </a:t>
            </a:r>
            <a:r>
              <a:rPr lang="cs-CZ" b="0" i="0" dirty="0" err="1">
                <a:solidFill>
                  <a:srgbClr val="000000"/>
                </a:solidFill>
                <a:effectLst/>
                <a:latin typeface="+mj-lt"/>
              </a:rPr>
              <a:t>Armed</a:t>
            </a:r>
            <a:r>
              <a:rPr lang="cs-CZ" b="0" i="0" dirty="0">
                <a:solidFill>
                  <a:srgbClr val="000000"/>
                </a:solidFill>
                <a:effectLst/>
                <a:latin typeface="+mj-lt"/>
              </a:rPr>
              <a:t> </a:t>
            </a:r>
            <a:r>
              <a:rPr lang="cs-CZ" dirty="0" err="1">
                <a:solidFill>
                  <a:srgbClr val="000000"/>
                </a:solidFill>
                <a:latin typeface="+mj-lt"/>
              </a:rPr>
              <a:t>c</a:t>
            </a:r>
            <a:r>
              <a:rPr lang="cs-CZ" b="0" i="0" dirty="0" err="1">
                <a:solidFill>
                  <a:srgbClr val="000000"/>
                </a:solidFill>
                <a:effectLst/>
                <a:latin typeface="+mj-lt"/>
              </a:rPr>
              <a:t>onflicts</a:t>
            </a:r>
            <a:r>
              <a:rPr lang="cs-CZ" b="0" i="0" dirty="0">
                <a:solidFill>
                  <a:srgbClr val="000000"/>
                </a:solidFill>
                <a:effectLst/>
                <a:latin typeface="+mj-lt"/>
              </a:rPr>
              <a:t>)</a:t>
            </a:r>
          </a:p>
          <a:p>
            <a:pPr marL="0" indent="0">
              <a:lnSpc>
                <a:spcPct val="80000"/>
              </a:lnSpc>
              <a:buNone/>
            </a:pPr>
            <a:r>
              <a:rPr lang="cs-CZ" dirty="0">
                <a:solidFill>
                  <a:srgbClr val="000000"/>
                </a:solidFill>
                <a:latin typeface="+mj-lt"/>
                <a:ea typeface="Calibri" panose="020F0502020204030204" pitchFamily="34" charset="0"/>
              </a:rPr>
              <a:t>		d) </a:t>
            </a:r>
            <a:r>
              <a:rPr lang="cs-CZ" dirty="0" err="1">
                <a:solidFill>
                  <a:srgbClr val="000000"/>
                </a:solidFill>
                <a:latin typeface="+mj-lt"/>
                <a:ea typeface="Calibri" panose="020F0502020204030204" pitchFamily="34" charset="0"/>
              </a:rPr>
              <a:t>Climate</a:t>
            </a:r>
            <a:r>
              <a:rPr lang="cs-CZ" dirty="0">
                <a:solidFill>
                  <a:srgbClr val="000000"/>
                </a:solidFill>
                <a:latin typeface="+mj-lt"/>
                <a:ea typeface="Calibri" panose="020F0502020204030204" pitchFamily="34" charset="0"/>
              </a:rPr>
              <a:t> </a:t>
            </a:r>
            <a:r>
              <a:rPr lang="cs-CZ" dirty="0" err="1">
                <a:solidFill>
                  <a:srgbClr val="000000"/>
                </a:solidFill>
                <a:latin typeface="+mj-lt"/>
                <a:ea typeface="Calibri" panose="020F0502020204030204" pitchFamily="34" charset="0"/>
              </a:rPr>
              <a:t>change</a:t>
            </a:r>
            <a:endParaRPr lang="cs-CZ" dirty="0">
              <a:solidFill>
                <a:srgbClr val="202124"/>
              </a:solidFill>
              <a:effectLst/>
              <a:latin typeface="+mj-lt"/>
              <a:ea typeface="Calibri" panose="020F0502020204030204" pitchFamily="34" charset="0"/>
            </a:endParaRPr>
          </a:p>
          <a:p>
            <a:pPr>
              <a:lnSpc>
                <a:spcPct val="80000"/>
              </a:lnSpc>
            </a:pPr>
            <a:endParaRPr lang="en-US" altLang="cs-CZ" dirty="0">
              <a:latin typeface="+mj-lt"/>
            </a:endParaRPr>
          </a:p>
          <a:p>
            <a:pPr>
              <a:lnSpc>
                <a:spcPct val="80000"/>
              </a:lnSpc>
              <a:buFontTx/>
              <a:buNone/>
            </a:pPr>
            <a:endParaRPr lang="cs-CZ" dirty="0"/>
          </a:p>
          <a:p>
            <a:pPr>
              <a:lnSpc>
                <a:spcPct val="80000"/>
              </a:lnSpc>
              <a:buFontTx/>
              <a:buNone/>
            </a:pPr>
            <a:endParaRPr lang="cs-CZ" dirty="0"/>
          </a:p>
        </p:txBody>
      </p:sp>
    </p:spTree>
    <p:extLst>
      <p:ext uri="{BB962C8B-B14F-4D97-AF65-F5344CB8AC3E}">
        <p14:creationId xmlns:p14="http://schemas.microsoft.com/office/powerpoint/2010/main" val="3699538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D0C9E9-88B2-4EB1-9A0F-65B208BDA549}"/>
              </a:ext>
            </a:extLst>
          </p:cNvPr>
          <p:cNvSpPr>
            <a:spLocks noGrp="1"/>
          </p:cNvSpPr>
          <p:nvPr>
            <p:ph type="title"/>
          </p:nvPr>
        </p:nvSpPr>
        <p:spPr>
          <a:xfrm>
            <a:off x="1371600" y="89452"/>
            <a:ext cx="9601200" cy="1485900"/>
          </a:xfrm>
        </p:spPr>
        <p:txBody>
          <a:bodyPr>
            <a:normAutofit/>
          </a:bodyPr>
          <a:lstStyle/>
          <a:p>
            <a:pPr algn="ctr"/>
            <a:r>
              <a:rPr lang="cs-CZ" dirty="0" err="1"/>
              <a:t>Droughts</a:t>
            </a:r>
            <a:r>
              <a:rPr lang="cs-CZ" dirty="0"/>
              <a:t> in </a:t>
            </a:r>
            <a:r>
              <a:rPr lang="cs-CZ" dirty="0" err="1"/>
              <a:t>Eastern</a:t>
            </a:r>
            <a:r>
              <a:rPr lang="cs-CZ" dirty="0"/>
              <a:t> </a:t>
            </a:r>
            <a:r>
              <a:rPr lang="cs-CZ" dirty="0" err="1"/>
              <a:t>Africa</a:t>
            </a:r>
            <a:endParaRPr lang="cs-CZ" dirty="0"/>
          </a:p>
        </p:txBody>
      </p:sp>
      <p:sp>
        <p:nvSpPr>
          <p:cNvPr id="3" name="Zástupný obsah 2">
            <a:extLst>
              <a:ext uri="{FF2B5EF4-FFF2-40B4-BE49-F238E27FC236}">
                <a16:creationId xmlns:a16="http://schemas.microsoft.com/office/drawing/2014/main" id="{0A205C12-17AF-449C-B8EC-2320026BA8C1}"/>
              </a:ext>
            </a:extLst>
          </p:cNvPr>
          <p:cNvSpPr>
            <a:spLocks noGrp="1"/>
          </p:cNvSpPr>
          <p:nvPr>
            <p:ph idx="1"/>
          </p:nvPr>
        </p:nvSpPr>
        <p:spPr>
          <a:xfrm>
            <a:off x="2105891" y="2344365"/>
            <a:ext cx="8196974" cy="4134256"/>
          </a:xfrm>
        </p:spPr>
        <p:txBody>
          <a:bodyPr>
            <a:normAutofit/>
          </a:bodyPr>
          <a:lstStyle/>
          <a:p>
            <a:pPr>
              <a:lnSpc>
                <a:spcPct val="80000"/>
              </a:lnSpc>
            </a:pPr>
            <a:endParaRPr lang="en-US" altLang="cs-CZ" dirty="0">
              <a:latin typeface="+mj-lt"/>
            </a:endParaRPr>
          </a:p>
          <a:p>
            <a:pPr>
              <a:lnSpc>
                <a:spcPct val="80000"/>
              </a:lnSpc>
              <a:buFontTx/>
              <a:buNone/>
            </a:pPr>
            <a:endParaRPr lang="cs-CZ" dirty="0"/>
          </a:p>
          <a:p>
            <a:pPr>
              <a:lnSpc>
                <a:spcPct val="80000"/>
              </a:lnSpc>
              <a:buFontTx/>
              <a:buNone/>
            </a:pPr>
            <a:endParaRPr lang="cs-CZ" dirty="0"/>
          </a:p>
        </p:txBody>
      </p:sp>
      <p:pic>
        <p:nvPicPr>
          <p:cNvPr id="1026" name="Picture 2" descr="Al-Shabab, chaos in Somalia and international terrorism - The Journalist's  Resource">
            <a:extLst>
              <a:ext uri="{FF2B5EF4-FFF2-40B4-BE49-F238E27FC236}">
                <a16:creationId xmlns:a16="http://schemas.microsoft.com/office/drawing/2014/main" id="{D4B2C2CC-3E2E-EBA3-ED8E-F8A92DFC60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9841" y="1003019"/>
            <a:ext cx="6277841" cy="5854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646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D0C9E9-88B2-4EB1-9A0F-65B208BDA549}"/>
              </a:ext>
            </a:extLst>
          </p:cNvPr>
          <p:cNvSpPr>
            <a:spLocks noGrp="1"/>
          </p:cNvSpPr>
          <p:nvPr>
            <p:ph type="title"/>
          </p:nvPr>
        </p:nvSpPr>
        <p:spPr>
          <a:xfrm>
            <a:off x="1295400" y="279504"/>
            <a:ext cx="9601200" cy="1485900"/>
          </a:xfrm>
        </p:spPr>
        <p:txBody>
          <a:bodyPr>
            <a:normAutofit/>
          </a:bodyPr>
          <a:lstStyle/>
          <a:p>
            <a:pPr algn="ctr"/>
            <a:r>
              <a:rPr lang="cs-CZ" dirty="0" err="1"/>
              <a:t>Droughts</a:t>
            </a:r>
            <a:r>
              <a:rPr lang="cs-CZ" dirty="0"/>
              <a:t> in </a:t>
            </a:r>
            <a:r>
              <a:rPr lang="cs-CZ" dirty="0" err="1"/>
              <a:t>Eastern</a:t>
            </a:r>
            <a:r>
              <a:rPr lang="cs-CZ" dirty="0"/>
              <a:t> </a:t>
            </a:r>
            <a:r>
              <a:rPr lang="cs-CZ" dirty="0" err="1"/>
              <a:t>Africa</a:t>
            </a:r>
            <a:endParaRPr lang="cs-CZ" dirty="0"/>
          </a:p>
        </p:txBody>
      </p:sp>
      <p:sp>
        <p:nvSpPr>
          <p:cNvPr id="3" name="Zástupný obsah 2">
            <a:extLst>
              <a:ext uri="{FF2B5EF4-FFF2-40B4-BE49-F238E27FC236}">
                <a16:creationId xmlns:a16="http://schemas.microsoft.com/office/drawing/2014/main" id="{0A205C12-17AF-449C-B8EC-2320026BA8C1}"/>
              </a:ext>
            </a:extLst>
          </p:cNvPr>
          <p:cNvSpPr>
            <a:spLocks noGrp="1"/>
          </p:cNvSpPr>
          <p:nvPr>
            <p:ph idx="1"/>
          </p:nvPr>
        </p:nvSpPr>
        <p:spPr>
          <a:xfrm>
            <a:off x="1295400" y="1021404"/>
            <a:ext cx="9601200" cy="4482548"/>
          </a:xfrm>
        </p:spPr>
        <p:txBody>
          <a:bodyPr/>
          <a:lstStyle/>
          <a:p>
            <a:pPr>
              <a:lnSpc>
                <a:spcPct val="80000"/>
              </a:lnSpc>
            </a:pPr>
            <a:endParaRPr lang="en-US" altLang="cs-CZ" dirty="0">
              <a:latin typeface="+mj-lt"/>
            </a:endParaRPr>
          </a:p>
          <a:p>
            <a:pPr>
              <a:lnSpc>
                <a:spcPct val="80000"/>
              </a:lnSpc>
              <a:buFontTx/>
              <a:buNone/>
            </a:pPr>
            <a:endParaRPr lang="cs-CZ" dirty="0"/>
          </a:p>
          <a:p>
            <a:pPr>
              <a:lnSpc>
                <a:spcPct val="80000"/>
              </a:lnSpc>
              <a:buFontTx/>
              <a:buNone/>
            </a:pPr>
            <a:endParaRPr lang="cs-CZ" dirty="0"/>
          </a:p>
        </p:txBody>
      </p:sp>
      <p:pic>
        <p:nvPicPr>
          <p:cNvPr id="4" name="Obrázek 3" descr="Obsah obrázku mapa&#10;&#10;Popis byl vytvořen automaticky">
            <a:extLst>
              <a:ext uri="{FF2B5EF4-FFF2-40B4-BE49-F238E27FC236}">
                <a16:creationId xmlns:a16="http://schemas.microsoft.com/office/drawing/2014/main" id="{41F2CB5E-0438-4CB6-86DA-D4B6CE2E4D88}"/>
              </a:ext>
            </a:extLst>
          </p:cNvPr>
          <p:cNvPicPr/>
          <p:nvPr/>
        </p:nvPicPr>
        <p:blipFill>
          <a:blip r:embed="rId2"/>
          <a:stretch>
            <a:fillRect/>
          </a:stretch>
        </p:blipFill>
        <p:spPr>
          <a:xfrm>
            <a:off x="1701125" y="1354048"/>
            <a:ext cx="8298910" cy="4891804"/>
          </a:xfrm>
          <a:prstGeom prst="rect">
            <a:avLst/>
          </a:prstGeom>
        </p:spPr>
      </p:pic>
    </p:spTree>
    <p:extLst>
      <p:ext uri="{BB962C8B-B14F-4D97-AF65-F5344CB8AC3E}">
        <p14:creationId xmlns:p14="http://schemas.microsoft.com/office/powerpoint/2010/main" val="1465282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4623AF-2F1C-4211-AD57-4D92938D2643}"/>
              </a:ext>
            </a:extLst>
          </p:cNvPr>
          <p:cNvSpPr>
            <a:spLocks noGrp="1"/>
          </p:cNvSpPr>
          <p:nvPr>
            <p:ph type="title"/>
          </p:nvPr>
        </p:nvSpPr>
        <p:spPr>
          <a:xfrm>
            <a:off x="1295400" y="0"/>
            <a:ext cx="9601200" cy="1485900"/>
          </a:xfrm>
        </p:spPr>
        <p:txBody>
          <a:bodyPr/>
          <a:lstStyle/>
          <a:p>
            <a:pPr algn="ctr"/>
            <a:r>
              <a:rPr lang="cs-CZ"/>
              <a:t>Water Security</a:t>
            </a:r>
            <a:endParaRPr lang="cs-CZ" dirty="0"/>
          </a:p>
        </p:txBody>
      </p:sp>
      <p:sp>
        <p:nvSpPr>
          <p:cNvPr id="3" name="Zástupný obsah 2">
            <a:extLst>
              <a:ext uri="{FF2B5EF4-FFF2-40B4-BE49-F238E27FC236}">
                <a16:creationId xmlns:a16="http://schemas.microsoft.com/office/drawing/2014/main" id="{44697850-5675-44B5-8F9D-F074DAAA44EF}"/>
              </a:ext>
            </a:extLst>
          </p:cNvPr>
          <p:cNvSpPr>
            <a:spLocks noGrp="1"/>
          </p:cNvSpPr>
          <p:nvPr>
            <p:ph idx="1"/>
          </p:nvPr>
        </p:nvSpPr>
        <p:spPr>
          <a:xfrm>
            <a:off x="1017868" y="491688"/>
            <a:ext cx="9601200" cy="6553348"/>
          </a:xfrm>
        </p:spPr>
        <p:txBody>
          <a:bodyPr>
            <a:normAutofit/>
          </a:bodyPr>
          <a:lstStyle/>
          <a:p>
            <a:pPr algn="just"/>
            <a:r>
              <a:rPr lang="en-GB" dirty="0">
                <a:solidFill>
                  <a:srgbClr val="202122"/>
                </a:solidFill>
                <a:effectLst/>
                <a:latin typeface="+mj-lt"/>
                <a:ea typeface="Calibri" panose="020F0502020204030204" pitchFamily="34" charset="0"/>
              </a:rPr>
              <a:t>Broad</a:t>
            </a:r>
            <a:r>
              <a:rPr lang="cs-CZ" dirty="0">
                <a:solidFill>
                  <a:srgbClr val="202122"/>
                </a:solidFill>
                <a:effectLst/>
                <a:latin typeface="+mj-lt"/>
                <a:ea typeface="Calibri" panose="020F0502020204030204" pitchFamily="34" charset="0"/>
              </a:rPr>
              <a:t> vs. </a:t>
            </a:r>
            <a:r>
              <a:rPr lang="en-GB" dirty="0">
                <a:solidFill>
                  <a:srgbClr val="202122"/>
                </a:solidFill>
                <a:effectLst/>
                <a:latin typeface="+mj-lt"/>
                <a:ea typeface="Calibri" panose="020F0502020204030204" pitchFamily="34" charset="0"/>
              </a:rPr>
              <a:t>Narrow</a:t>
            </a:r>
            <a:r>
              <a:rPr lang="cs-CZ" dirty="0">
                <a:solidFill>
                  <a:srgbClr val="202122"/>
                </a:solidFill>
                <a:effectLst/>
                <a:latin typeface="+mj-lt"/>
                <a:ea typeface="Calibri" panose="020F0502020204030204" pitchFamily="34" charset="0"/>
              </a:rPr>
              <a:t> </a:t>
            </a:r>
            <a:r>
              <a:rPr lang="en-US" dirty="0">
                <a:solidFill>
                  <a:srgbClr val="202122"/>
                </a:solidFill>
                <a:effectLst/>
                <a:latin typeface="+mj-lt"/>
                <a:ea typeface="Calibri" panose="020F0502020204030204" pitchFamily="34" charset="0"/>
              </a:rPr>
              <a:t>definition:</a:t>
            </a:r>
            <a:endParaRPr lang="cs-CZ" dirty="0">
              <a:solidFill>
                <a:srgbClr val="202122"/>
              </a:solidFill>
              <a:effectLst/>
              <a:latin typeface="+mj-lt"/>
              <a:ea typeface="Calibri" panose="020F0502020204030204" pitchFamily="34" charset="0"/>
            </a:endParaRPr>
          </a:p>
          <a:p>
            <a:pPr marL="0" indent="0" algn="just">
              <a:buNone/>
            </a:pPr>
            <a:r>
              <a:rPr lang="cs-CZ" dirty="0">
                <a:solidFill>
                  <a:srgbClr val="202122"/>
                </a:solidFill>
                <a:latin typeface="+mj-lt"/>
                <a:ea typeface="Calibri" panose="020F0502020204030204" pitchFamily="34" charset="0"/>
              </a:rPr>
              <a:t> </a:t>
            </a:r>
            <a:r>
              <a:rPr lang="en-GB" i="1" dirty="0">
                <a:solidFill>
                  <a:srgbClr val="202122"/>
                </a:solidFill>
                <a:effectLst/>
                <a:latin typeface="+mj-lt"/>
                <a:ea typeface="Calibri" panose="020F0502020204030204" pitchFamily="34" charset="0"/>
              </a:rPr>
              <a:t>“Water security is the reliable availability of an acceptable quantity and quality of water for health, livelihoods and production, coupled with an acceptable level of water-related risks</a:t>
            </a:r>
            <a:r>
              <a:rPr lang="cs-CZ" i="1" dirty="0">
                <a:solidFill>
                  <a:srgbClr val="202122"/>
                </a:solidFill>
                <a:effectLst/>
                <a:latin typeface="+mj-lt"/>
                <a:ea typeface="Calibri" panose="020F0502020204030204" pitchFamily="34" charset="0"/>
              </a:rPr>
              <a:t>.</a:t>
            </a:r>
            <a:r>
              <a:rPr lang="en-GB" i="1" dirty="0">
                <a:solidFill>
                  <a:srgbClr val="202122"/>
                </a:solidFill>
                <a:effectLst/>
                <a:latin typeface="+mj-lt"/>
                <a:ea typeface="Calibri" panose="020F0502020204030204" pitchFamily="34" charset="0"/>
              </a:rPr>
              <a:t>„</a:t>
            </a:r>
            <a:r>
              <a:rPr lang="cs-CZ" i="1" dirty="0">
                <a:solidFill>
                  <a:srgbClr val="202122"/>
                </a:solidFill>
                <a:effectLst/>
                <a:latin typeface="+mj-lt"/>
                <a:ea typeface="Calibri" panose="020F0502020204030204" pitchFamily="34" charset="0"/>
              </a:rPr>
              <a:t> </a:t>
            </a:r>
            <a:r>
              <a:rPr lang="cs-CZ" i="1" dirty="0" err="1">
                <a:solidFill>
                  <a:srgbClr val="202122"/>
                </a:solidFill>
                <a:effectLst/>
                <a:latin typeface="+mj-lt"/>
                <a:ea typeface="Calibri" panose="020F0502020204030204" pitchFamily="34" charset="0"/>
              </a:rPr>
              <a:t>Wolrd</a:t>
            </a:r>
            <a:r>
              <a:rPr lang="cs-CZ" i="1" dirty="0">
                <a:solidFill>
                  <a:srgbClr val="202122"/>
                </a:solidFill>
                <a:effectLst/>
                <a:latin typeface="+mj-lt"/>
                <a:ea typeface="Calibri" panose="020F0502020204030204" pitchFamily="34" charset="0"/>
              </a:rPr>
              <a:t> Bank</a:t>
            </a:r>
          </a:p>
          <a:p>
            <a:pPr marL="0" indent="0" algn="just">
              <a:buNone/>
            </a:pPr>
            <a:r>
              <a:rPr lang="en-GB" i="1" dirty="0">
                <a:solidFill>
                  <a:srgbClr val="202122"/>
                </a:solidFill>
                <a:effectLst/>
                <a:latin typeface="+mj-lt"/>
                <a:ea typeface="Times New Roman" panose="02020603050405020304" pitchFamily="18" charset="0"/>
              </a:rPr>
              <a:t>“Water security is defined as the capacity of a population to safeguard sustainable access to adequate quantities of acceptable quality water for sustaining livelihoods, human well-being , and socio-economic development, for ensuring protection against water-borne pollution and water-related disasters, and for preserving ecosystems in a climate of peace and political stability.”</a:t>
            </a:r>
            <a:r>
              <a:rPr lang="cs-CZ" i="1" dirty="0">
                <a:solidFill>
                  <a:srgbClr val="202122"/>
                </a:solidFill>
                <a:effectLst/>
                <a:latin typeface="+mj-lt"/>
                <a:ea typeface="Times New Roman" panose="02020603050405020304" pitchFamily="18" charset="0"/>
              </a:rPr>
              <a:t> </a:t>
            </a:r>
            <a:r>
              <a:rPr lang="en-GB" sz="1800" dirty="0">
                <a:solidFill>
                  <a:srgbClr val="202122"/>
                </a:solidFill>
                <a:effectLst/>
                <a:latin typeface="Arial" panose="020B0604020202020204" pitchFamily="34" charset="0"/>
                <a:ea typeface="Calibri" panose="020F0502020204030204" pitchFamily="34" charset="0"/>
              </a:rPr>
              <a:t>UN-Water </a:t>
            </a:r>
            <a:endParaRPr lang="cs-CZ" i="1" dirty="0">
              <a:effectLst/>
              <a:latin typeface="+mj-lt"/>
              <a:ea typeface="Times New Roman" panose="02020603050405020304" pitchFamily="18" charset="0"/>
            </a:endParaRPr>
          </a:p>
          <a:p>
            <a:pPr marL="0" indent="0" algn="just">
              <a:buNone/>
            </a:pPr>
            <a:r>
              <a:rPr lang="en-GB" i="1" dirty="0">
                <a:solidFill>
                  <a:srgbClr val="202122"/>
                </a:solidFill>
                <a:effectLst/>
                <a:latin typeface="+mj-lt"/>
                <a:ea typeface="Times New Roman" panose="02020603050405020304" pitchFamily="18" charset="0"/>
              </a:rPr>
              <a:t>"Water security refers to the availability of water, in adequate quantity and quality, to sustain all these needs together (social and economic sectors, as well as the larger needs of the planet’s ecosystems) – without exceeding its ability to renew.„</a:t>
            </a:r>
            <a:r>
              <a:rPr lang="cs-CZ" i="1" dirty="0">
                <a:solidFill>
                  <a:srgbClr val="202122"/>
                </a:solidFill>
                <a:effectLst/>
                <a:latin typeface="+mj-lt"/>
                <a:ea typeface="Times New Roman" panose="02020603050405020304" pitchFamily="18" charset="0"/>
              </a:rPr>
              <a:t> WWC</a:t>
            </a:r>
          </a:p>
          <a:p>
            <a:pPr algn="just"/>
            <a:r>
              <a:rPr lang="en-GB" b="1" dirty="0">
                <a:effectLst/>
                <a:latin typeface="+mj-lt"/>
                <a:ea typeface="Calibri" panose="020F0502020204030204" pitchFamily="34" charset="0"/>
                <a:cs typeface="Times New Roman" panose="02020603050405020304" pitchFamily="18" charset="0"/>
              </a:rPr>
              <a:t>World Water Council (WWC</a:t>
            </a:r>
            <a:r>
              <a:rPr lang="en-GB" dirty="0">
                <a:effectLst/>
                <a:latin typeface="+mj-lt"/>
                <a:ea typeface="Calibri" panose="020F0502020204030204" pitchFamily="34" charset="0"/>
                <a:cs typeface="Times New Roman" panose="02020603050405020304" pitchFamily="18" charset="0"/>
              </a:rPr>
              <a:t>) and the </a:t>
            </a:r>
            <a:r>
              <a:rPr lang="en-GB" b="1" dirty="0">
                <a:effectLst/>
                <a:latin typeface="+mj-lt"/>
                <a:ea typeface="Calibri" panose="020F0502020204030204" pitchFamily="34" charset="0"/>
                <a:cs typeface="Times New Roman" panose="02020603050405020304" pitchFamily="18" charset="0"/>
              </a:rPr>
              <a:t>Global Water Partnership (GWP</a:t>
            </a:r>
            <a:r>
              <a:rPr lang="en-GB" dirty="0">
                <a:effectLst/>
                <a:latin typeface="+mj-lt"/>
                <a:ea typeface="Calibri" panose="020F0502020204030204" pitchFamily="34" charset="0"/>
                <a:cs typeface="Times New Roman" panose="02020603050405020304" pitchFamily="18" charset="0"/>
              </a:rPr>
              <a:t>)</a:t>
            </a:r>
            <a:r>
              <a:rPr lang="cs-CZ" dirty="0">
                <a:effectLst/>
                <a:latin typeface="+mj-lt"/>
                <a:ea typeface="Calibri" panose="020F0502020204030204" pitchFamily="34" charset="0"/>
                <a:cs typeface="Times New Roman" panose="02020603050405020304" pitchFamily="18" charset="0"/>
              </a:rPr>
              <a:t>.</a:t>
            </a:r>
            <a:r>
              <a:rPr lang="en-GB" dirty="0">
                <a:effectLst/>
                <a:latin typeface="+mj-lt"/>
                <a:ea typeface="Calibri" panose="020F0502020204030204" pitchFamily="34" charset="0"/>
                <a:cs typeface="Times New Roman" panose="02020603050405020304" pitchFamily="18" charset="0"/>
              </a:rPr>
              <a:t> </a:t>
            </a:r>
            <a:endParaRPr lang="cs-CZ" dirty="0">
              <a:effectLst/>
              <a:latin typeface="+mj-lt"/>
              <a:ea typeface="Calibri" panose="020F0502020204030204" pitchFamily="34" charset="0"/>
              <a:cs typeface="Times New Roman" panose="02020603050405020304" pitchFamily="18" charset="0"/>
            </a:endParaRPr>
          </a:p>
          <a:p>
            <a:pPr algn="just"/>
            <a:r>
              <a:rPr lang="en-US" b="0" i="0" dirty="0">
                <a:solidFill>
                  <a:schemeClr val="tx1"/>
                </a:solidFill>
                <a:effectLst/>
                <a:latin typeface="+mj-lt"/>
              </a:rPr>
              <a:t>The Convention on the Protection and Use of Transboundary Watercourses and International Lakes (Water Convention) was adopted in Helsinki in 1992 and entered into force</a:t>
            </a:r>
            <a:r>
              <a:rPr lang="en-US" dirty="0">
                <a:solidFill>
                  <a:schemeClr val="tx1"/>
                </a:solidFill>
                <a:latin typeface="+mj-lt"/>
              </a:rPr>
              <a:t> </a:t>
            </a:r>
            <a:r>
              <a:rPr lang="en-US" b="0" i="0" dirty="0">
                <a:solidFill>
                  <a:schemeClr val="tx1"/>
                </a:solidFill>
                <a:effectLst/>
                <a:latin typeface="+mj-lt"/>
              </a:rPr>
              <a:t>in 1996.</a:t>
            </a:r>
            <a:endParaRPr lang="cs-CZ" dirty="0">
              <a:solidFill>
                <a:schemeClr val="tx1"/>
              </a:solidFill>
              <a:effectLst/>
              <a:latin typeface="+mj-lt"/>
              <a:ea typeface="Calibri" panose="020F0502020204030204" pitchFamily="34" charset="0"/>
              <a:cs typeface="Times New Roman" panose="02020603050405020304" pitchFamily="18" charset="0"/>
            </a:endParaRPr>
          </a:p>
          <a:p>
            <a:pPr algn="just"/>
            <a:r>
              <a:rPr lang="cs-CZ" dirty="0">
                <a:latin typeface="+mj-lt"/>
                <a:ea typeface="Times New Roman" panose="02020603050405020304" pitchFamily="18" charset="0"/>
                <a:cs typeface="Times New Roman" panose="02020603050405020304" pitchFamily="18" charset="0"/>
              </a:rPr>
              <a:t>UN </a:t>
            </a:r>
            <a:r>
              <a:rPr lang="cs-CZ" dirty="0" err="1">
                <a:latin typeface="+mj-lt"/>
                <a:ea typeface="Times New Roman" panose="02020603050405020304" pitchFamily="18" charset="0"/>
                <a:cs typeface="Times New Roman" panose="02020603050405020304" pitchFamily="18" charset="0"/>
              </a:rPr>
              <a:t>Water</a:t>
            </a:r>
            <a:r>
              <a:rPr lang="cs-CZ" dirty="0">
                <a:latin typeface="+mj-lt"/>
                <a:ea typeface="Times New Roman" panose="02020603050405020304" pitchFamily="18" charset="0"/>
                <a:cs typeface="Times New Roman" panose="02020603050405020304" pitchFamily="18" charset="0"/>
              </a:rPr>
              <a:t>.</a:t>
            </a:r>
            <a:endParaRPr lang="cs-CZ" dirty="0">
              <a:effectLst/>
              <a:latin typeface="+mj-lt"/>
              <a:ea typeface="Times New Roman" panose="02020603050405020304" pitchFamily="18" charset="0"/>
            </a:endParaRPr>
          </a:p>
          <a:p>
            <a:pPr marL="0" indent="0">
              <a:buNone/>
            </a:pPr>
            <a:endParaRPr lang="cs-CZ" dirty="0">
              <a:solidFill>
                <a:srgbClr val="202122"/>
              </a:solidFill>
              <a:effectLst/>
              <a:latin typeface="+mj-lt"/>
              <a:ea typeface="Calibri" panose="020F0502020204030204" pitchFamily="34" charset="0"/>
            </a:endParaRPr>
          </a:p>
          <a:p>
            <a:pPr marL="0" indent="0">
              <a:buNone/>
            </a:pPr>
            <a:endParaRPr lang="en-US" dirty="0">
              <a:solidFill>
                <a:srgbClr val="202122"/>
              </a:solidFill>
              <a:effectLst/>
              <a:latin typeface="+mj-lt"/>
              <a:ea typeface="Calibri" panose="020F0502020204030204" pitchFamily="34" charset="0"/>
            </a:endParaRPr>
          </a:p>
          <a:p>
            <a:pPr marL="0" indent="0">
              <a:buNone/>
            </a:pPr>
            <a:endParaRPr lang="cs-CZ" dirty="0"/>
          </a:p>
        </p:txBody>
      </p:sp>
    </p:spTree>
    <p:extLst>
      <p:ext uri="{BB962C8B-B14F-4D97-AF65-F5344CB8AC3E}">
        <p14:creationId xmlns:p14="http://schemas.microsoft.com/office/powerpoint/2010/main" val="2653008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D0C9E9-88B2-4EB1-9A0F-65B208BDA549}"/>
              </a:ext>
            </a:extLst>
          </p:cNvPr>
          <p:cNvSpPr>
            <a:spLocks noGrp="1"/>
          </p:cNvSpPr>
          <p:nvPr>
            <p:ph type="title"/>
          </p:nvPr>
        </p:nvSpPr>
        <p:spPr>
          <a:xfrm>
            <a:off x="1371600" y="223514"/>
            <a:ext cx="9601200" cy="1485900"/>
          </a:xfrm>
        </p:spPr>
        <p:txBody>
          <a:bodyPr/>
          <a:lstStyle/>
          <a:p>
            <a:pPr algn="ctr"/>
            <a:r>
              <a:rPr lang="cs-CZ" dirty="0"/>
              <a:t>Food </a:t>
            </a:r>
            <a:r>
              <a:rPr lang="cs-CZ" dirty="0" err="1"/>
              <a:t>Security</a:t>
            </a:r>
            <a:r>
              <a:rPr lang="cs-CZ" dirty="0"/>
              <a:t> - </a:t>
            </a:r>
            <a:r>
              <a:rPr lang="cs-CZ" dirty="0" err="1"/>
              <a:t>Definition</a:t>
            </a:r>
            <a:endParaRPr lang="cs-CZ" dirty="0"/>
          </a:p>
        </p:txBody>
      </p:sp>
      <p:sp>
        <p:nvSpPr>
          <p:cNvPr id="3" name="Zástupný obsah 2">
            <a:extLst>
              <a:ext uri="{FF2B5EF4-FFF2-40B4-BE49-F238E27FC236}">
                <a16:creationId xmlns:a16="http://schemas.microsoft.com/office/drawing/2014/main" id="{0A205C12-17AF-449C-B8EC-2320026BA8C1}"/>
              </a:ext>
            </a:extLst>
          </p:cNvPr>
          <p:cNvSpPr>
            <a:spLocks noGrp="1"/>
          </p:cNvSpPr>
          <p:nvPr>
            <p:ph idx="1"/>
          </p:nvPr>
        </p:nvSpPr>
        <p:spPr>
          <a:xfrm>
            <a:off x="1072352" y="966464"/>
            <a:ext cx="9601200" cy="4482548"/>
          </a:xfrm>
        </p:spPr>
        <p:txBody>
          <a:bodyPr>
            <a:normAutofit/>
          </a:bodyPr>
          <a:lstStyle/>
          <a:p>
            <a:pPr algn="just">
              <a:lnSpc>
                <a:spcPct val="80000"/>
              </a:lnSpc>
            </a:pPr>
            <a:r>
              <a:rPr lang="en-GB" i="1" dirty="0">
                <a:solidFill>
                  <a:srgbClr val="000000"/>
                </a:solidFill>
                <a:effectLst/>
                <a:latin typeface="+mj-lt"/>
                <a:ea typeface="Calibri" panose="020F0502020204030204" pitchFamily="34" charset="0"/>
                <a:cs typeface="Times New Roman" panose="02020603050405020304" pitchFamily="18" charset="0"/>
              </a:rPr>
              <a:t>“</a:t>
            </a:r>
            <a:r>
              <a:rPr lang="en-GB" b="1" i="1" dirty="0">
                <a:solidFill>
                  <a:srgbClr val="000000"/>
                </a:solidFill>
                <a:effectLst/>
                <a:latin typeface="+mj-lt"/>
                <a:ea typeface="Calibri" panose="020F0502020204030204" pitchFamily="34" charset="0"/>
                <a:cs typeface="Times New Roman" panose="02020603050405020304" pitchFamily="18" charset="0"/>
              </a:rPr>
              <a:t>Food security </a:t>
            </a:r>
            <a:r>
              <a:rPr lang="en-GB" i="1" dirty="0">
                <a:solidFill>
                  <a:srgbClr val="000000"/>
                </a:solidFill>
                <a:effectLst/>
                <a:latin typeface="+mj-lt"/>
                <a:ea typeface="Calibri" panose="020F0502020204030204" pitchFamily="34" charset="0"/>
                <a:cs typeface="Times New Roman" panose="02020603050405020304" pitchFamily="18" charset="0"/>
              </a:rPr>
              <a:t>exists when all people, at all times, have physical and economic access to sufficient</a:t>
            </a:r>
            <a:r>
              <a:rPr lang="cs-CZ" i="1" dirty="0">
                <a:solidFill>
                  <a:srgbClr val="000000"/>
                </a:solidFill>
                <a:effectLst/>
                <a:latin typeface="+mj-lt"/>
                <a:ea typeface="Calibri" panose="020F0502020204030204" pitchFamily="34" charset="0"/>
                <a:cs typeface="Times New Roman" panose="02020603050405020304" pitchFamily="18" charset="0"/>
              </a:rPr>
              <a:t> </a:t>
            </a:r>
            <a:r>
              <a:rPr lang="en-GB" i="1" dirty="0">
                <a:solidFill>
                  <a:srgbClr val="000000"/>
                </a:solidFill>
                <a:effectLst/>
                <a:latin typeface="+mj-lt"/>
                <a:ea typeface="Calibri" panose="020F0502020204030204" pitchFamily="34" charset="0"/>
                <a:cs typeface="Times New Roman" panose="02020603050405020304" pitchFamily="18" charset="0"/>
              </a:rPr>
              <a:t>safe and nutritious food that meets their dietary needs and food preferences for an active and healthy life.”</a:t>
            </a:r>
            <a:r>
              <a:rPr lang="cs-CZ" i="1" dirty="0">
                <a:solidFill>
                  <a:srgbClr val="000000"/>
                </a:solidFill>
                <a:effectLst/>
                <a:latin typeface="+mj-lt"/>
                <a:ea typeface="Calibri" panose="020F0502020204030204" pitchFamily="34" charset="0"/>
                <a:cs typeface="Times New Roman" panose="02020603050405020304" pitchFamily="18" charset="0"/>
              </a:rPr>
              <a:t>  1996 </a:t>
            </a:r>
            <a:r>
              <a:rPr lang="cs-CZ" i="1" dirty="0" err="1">
                <a:solidFill>
                  <a:srgbClr val="000000"/>
                </a:solidFill>
                <a:effectLst/>
                <a:latin typeface="+mj-lt"/>
                <a:ea typeface="Calibri" panose="020F0502020204030204" pitchFamily="34" charset="0"/>
                <a:cs typeface="Times New Roman" panose="02020603050405020304" pitchFamily="18" charset="0"/>
              </a:rPr>
              <a:t>World</a:t>
            </a:r>
            <a:r>
              <a:rPr lang="cs-CZ" i="1" dirty="0">
                <a:solidFill>
                  <a:srgbClr val="000000"/>
                </a:solidFill>
                <a:effectLst/>
                <a:latin typeface="+mj-lt"/>
                <a:ea typeface="Calibri" panose="020F0502020204030204" pitchFamily="34" charset="0"/>
                <a:cs typeface="Times New Roman" panose="02020603050405020304" pitchFamily="18" charset="0"/>
              </a:rPr>
              <a:t> Food Summit.</a:t>
            </a:r>
          </a:p>
          <a:p>
            <a:pPr algn="just">
              <a:lnSpc>
                <a:spcPct val="80000"/>
              </a:lnSpc>
            </a:pPr>
            <a:r>
              <a:rPr lang="en-GB" i="1" dirty="0">
                <a:solidFill>
                  <a:srgbClr val="000000"/>
                </a:solidFill>
                <a:effectLst/>
                <a:latin typeface="+mj-lt"/>
                <a:ea typeface="Calibri" panose="020F0502020204030204" pitchFamily="34" charset="0"/>
                <a:cs typeface="Times New Roman" panose="02020603050405020304" pitchFamily="18" charset="0"/>
              </a:rPr>
              <a:t>“</a:t>
            </a:r>
            <a:r>
              <a:rPr lang="cs-CZ" i="1" dirty="0">
                <a:solidFill>
                  <a:srgbClr val="000000"/>
                </a:solidFill>
                <a:effectLst/>
                <a:latin typeface="+mj-lt"/>
                <a:ea typeface="Calibri" panose="020F0502020204030204" pitchFamily="34" charset="0"/>
                <a:cs typeface="Times New Roman" panose="02020603050405020304" pitchFamily="18" charset="0"/>
              </a:rPr>
              <a:t>F</a:t>
            </a:r>
            <a:r>
              <a:rPr lang="en-GB" b="1" i="1" dirty="0" err="1">
                <a:effectLst/>
                <a:latin typeface="+mj-lt"/>
                <a:ea typeface="Calibri" panose="020F0502020204030204" pitchFamily="34" charset="0"/>
                <a:cs typeface="Times New Roman" panose="02020603050405020304" pitchFamily="18" charset="0"/>
              </a:rPr>
              <a:t>ood</a:t>
            </a:r>
            <a:r>
              <a:rPr lang="en-GB" b="1" i="1" dirty="0">
                <a:effectLst/>
                <a:latin typeface="+mj-lt"/>
                <a:ea typeface="Calibri" panose="020F0502020204030204" pitchFamily="34" charset="0"/>
                <a:cs typeface="Times New Roman" panose="02020603050405020304" pitchFamily="18" charset="0"/>
              </a:rPr>
              <a:t> insecurity</a:t>
            </a:r>
            <a:r>
              <a:rPr lang="en-GB" i="1" dirty="0">
                <a:effectLst/>
                <a:latin typeface="+mj-lt"/>
                <a:ea typeface="Calibri" panose="020F0502020204030204" pitchFamily="34" charset="0"/>
                <a:cs typeface="Times New Roman" panose="02020603050405020304" pitchFamily="18" charset="0"/>
              </a:rPr>
              <a:t>, on the other hand, is defined by the United States Department of Agriculture (USDA) as a situation of "limited or uncertain availability of nutritionally adequate and safe foods or limited or uncertain ability to acquire acceptable foods in socially acceptable ways</a:t>
            </a:r>
            <a:r>
              <a:rPr lang="cs-CZ" i="1" dirty="0">
                <a:effectLst/>
                <a:latin typeface="+mj-lt"/>
                <a:ea typeface="Calibri" panose="020F0502020204030204" pitchFamily="34" charset="0"/>
                <a:cs typeface="Times New Roman" panose="02020603050405020304" pitchFamily="18" charset="0"/>
              </a:rPr>
              <a:t>.</a:t>
            </a:r>
            <a:r>
              <a:rPr lang="cs-CZ" i="1" dirty="0">
                <a:latin typeface="+mj-lt"/>
                <a:ea typeface="Calibri" panose="020F0502020204030204" pitchFamily="34" charset="0"/>
                <a:cs typeface="Times New Roman" panose="02020603050405020304" pitchFamily="18" charset="0"/>
              </a:rPr>
              <a:t>“</a:t>
            </a:r>
            <a:endParaRPr lang="cs-CZ" i="1" dirty="0">
              <a:effectLst/>
              <a:latin typeface="+mj-lt"/>
              <a:ea typeface="Calibri" panose="020F0502020204030204" pitchFamily="34" charset="0"/>
              <a:cs typeface="Times New Roman" panose="02020603050405020304" pitchFamily="18" charset="0"/>
            </a:endParaRPr>
          </a:p>
          <a:p>
            <a:pPr algn="just">
              <a:lnSpc>
                <a:spcPct val="80000"/>
              </a:lnSpc>
            </a:pPr>
            <a:r>
              <a:rPr lang="cs-CZ" dirty="0">
                <a:latin typeface="+mj-lt"/>
                <a:ea typeface="Calibri" panose="020F0502020204030204" pitchFamily="34" charset="0"/>
                <a:cs typeface="Times New Roman" panose="02020603050405020304" pitchFamily="18" charset="0"/>
              </a:rPr>
              <a:t>4 </a:t>
            </a:r>
            <a:r>
              <a:rPr lang="cs-CZ" dirty="0" err="1">
                <a:latin typeface="+mj-lt"/>
                <a:ea typeface="Calibri" panose="020F0502020204030204" pitchFamily="34" charset="0"/>
                <a:cs typeface="Times New Roman" panose="02020603050405020304" pitchFamily="18" charset="0"/>
              </a:rPr>
              <a:t>Dimensions</a:t>
            </a:r>
            <a:r>
              <a:rPr lang="cs-CZ" dirty="0">
                <a:latin typeface="+mj-lt"/>
                <a:ea typeface="Calibri" panose="020F0502020204030204" pitchFamily="34" charset="0"/>
                <a:cs typeface="Times New Roman" panose="02020603050405020304" pitchFamily="18" charset="0"/>
              </a:rPr>
              <a:t> + 2 </a:t>
            </a:r>
            <a:r>
              <a:rPr lang="cs-CZ" dirty="0" err="1">
                <a:latin typeface="+mj-lt"/>
                <a:ea typeface="Calibri" panose="020F0502020204030204" pitchFamily="34" charset="0"/>
                <a:cs typeface="Times New Roman" panose="02020603050405020304" pitchFamily="18" charset="0"/>
              </a:rPr>
              <a:t>new</a:t>
            </a:r>
            <a:r>
              <a:rPr lang="cs-CZ" dirty="0">
                <a:latin typeface="+mj-lt"/>
                <a:ea typeface="Calibri" panose="020F0502020204030204" pitchFamily="34" charset="0"/>
                <a:cs typeface="Times New Roman" panose="02020603050405020304" pitchFamily="18" charset="0"/>
              </a:rPr>
              <a:t> </a:t>
            </a:r>
            <a:r>
              <a:rPr lang="cs-CZ" dirty="0" err="1">
                <a:latin typeface="+mj-lt"/>
                <a:ea typeface="Calibri" panose="020F0502020204030204" pitchFamily="34" charset="0"/>
                <a:cs typeface="Times New Roman" panose="02020603050405020304" pitchFamily="18" charset="0"/>
              </a:rPr>
              <a:t>dimensions</a:t>
            </a:r>
            <a:r>
              <a:rPr lang="cs-CZ" dirty="0">
                <a:latin typeface="+mj-lt"/>
                <a:ea typeface="Calibri" panose="020F0502020204030204" pitchFamily="34" charset="0"/>
                <a:cs typeface="Times New Roman" panose="02020603050405020304" pitchFamily="18" charset="0"/>
              </a:rPr>
              <a:t> (</a:t>
            </a:r>
            <a:r>
              <a:rPr lang="cs-CZ" dirty="0" err="1">
                <a:latin typeface="+mj-lt"/>
                <a:ea typeface="Calibri" panose="020F0502020204030204" pitchFamily="34" charset="0"/>
                <a:cs typeface="Times New Roman" panose="02020603050405020304" pitchFamily="18" charset="0"/>
              </a:rPr>
              <a:t>Agency</a:t>
            </a:r>
            <a:r>
              <a:rPr lang="cs-CZ" dirty="0">
                <a:latin typeface="+mj-lt"/>
                <a:ea typeface="Calibri" panose="020F0502020204030204" pitchFamily="34" charset="0"/>
                <a:cs typeface="Times New Roman" panose="02020603050405020304" pitchFamily="18" charset="0"/>
              </a:rPr>
              <a:t> and </a:t>
            </a:r>
            <a:r>
              <a:rPr lang="en-GB" dirty="0">
                <a:effectLst/>
                <a:latin typeface="+mj-lt"/>
                <a:ea typeface="Calibri" panose="020F0502020204030204" pitchFamily="34" charset="0"/>
                <a:cs typeface="Times New Roman" panose="02020603050405020304" pitchFamily="18" charset="0"/>
              </a:rPr>
              <a:t>Sustainability</a:t>
            </a:r>
            <a:r>
              <a:rPr lang="cs-CZ" dirty="0">
                <a:effectLst/>
                <a:latin typeface="+mj-lt"/>
                <a:ea typeface="Calibri" panose="020F0502020204030204" pitchFamily="34" charset="0"/>
                <a:cs typeface="Times New Roman" panose="02020603050405020304" pitchFamily="18" charset="0"/>
              </a:rPr>
              <a:t>).</a:t>
            </a:r>
          </a:p>
          <a:p>
            <a:pPr algn="just">
              <a:lnSpc>
                <a:spcPct val="80000"/>
              </a:lnSpc>
            </a:pPr>
            <a:endParaRPr lang="cs-CZ" i="1" dirty="0">
              <a:effectLst/>
              <a:latin typeface="+mj-lt"/>
              <a:ea typeface="Calibri" panose="020F0502020204030204" pitchFamily="34" charset="0"/>
              <a:cs typeface="Times New Roman" panose="02020603050405020304" pitchFamily="18" charset="0"/>
            </a:endParaRPr>
          </a:p>
          <a:p>
            <a:pPr algn="just">
              <a:lnSpc>
                <a:spcPct val="80000"/>
              </a:lnSpc>
            </a:pPr>
            <a:endParaRPr lang="cs-CZ" dirty="0">
              <a:solidFill>
                <a:srgbClr val="000000"/>
              </a:solidFill>
              <a:effectLst/>
              <a:latin typeface="+mj-lt"/>
              <a:ea typeface="Calibri" panose="020F0502020204030204" pitchFamily="34" charset="0"/>
              <a:cs typeface="Times New Roman" panose="02020603050405020304" pitchFamily="18" charset="0"/>
            </a:endParaRPr>
          </a:p>
          <a:p>
            <a:pPr algn="just">
              <a:lnSpc>
                <a:spcPct val="80000"/>
              </a:lnSpc>
            </a:pPr>
            <a:endParaRPr lang="cs-CZ" dirty="0">
              <a:solidFill>
                <a:srgbClr val="000000"/>
              </a:solidFill>
              <a:effectLst/>
              <a:latin typeface="+mj-lt"/>
              <a:ea typeface="Calibri" panose="020F0502020204030204" pitchFamily="34" charset="0"/>
              <a:cs typeface="Times New Roman" panose="02020603050405020304" pitchFamily="18" charset="0"/>
            </a:endParaRPr>
          </a:p>
          <a:p>
            <a:pPr algn="just">
              <a:lnSpc>
                <a:spcPct val="80000"/>
              </a:lnSpc>
            </a:pPr>
            <a:endPar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80000"/>
              </a:lnSpc>
              <a:buFontTx/>
              <a:buNone/>
            </a:pPr>
            <a:endParaRPr lang="cs-CZ" dirty="0"/>
          </a:p>
          <a:p>
            <a:pPr>
              <a:lnSpc>
                <a:spcPct val="80000"/>
              </a:lnSpc>
              <a:buFontTx/>
              <a:buNone/>
            </a:pPr>
            <a:endParaRPr lang="cs-CZ" dirty="0"/>
          </a:p>
        </p:txBody>
      </p:sp>
      <p:pic>
        <p:nvPicPr>
          <p:cNvPr id="4" name="Obrázek 3" descr="Obsah obrázku text&#10;&#10;Popis byl vytvořen automaticky">
            <a:extLst>
              <a:ext uri="{FF2B5EF4-FFF2-40B4-BE49-F238E27FC236}">
                <a16:creationId xmlns:a16="http://schemas.microsoft.com/office/drawing/2014/main" id="{4B1F84E1-E18B-4EA0-8AE6-9E52636C955E}"/>
              </a:ext>
            </a:extLst>
          </p:cNvPr>
          <p:cNvPicPr/>
          <p:nvPr/>
        </p:nvPicPr>
        <p:blipFill>
          <a:blip r:embed="rId2"/>
          <a:stretch>
            <a:fillRect/>
          </a:stretch>
        </p:blipFill>
        <p:spPr>
          <a:xfrm>
            <a:off x="2551362" y="3429000"/>
            <a:ext cx="6643180" cy="3302373"/>
          </a:xfrm>
          <a:prstGeom prst="rect">
            <a:avLst/>
          </a:prstGeom>
        </p:spPr>
      </p:pic>
    </p:spTree>
    <p:extLst>
      <p:ext uri="{BB962C8B-B14F-4D97-AF65-F5344CB8AC3E}">
        <p14:creationId xmlns:p14="http://schemas.microsoft.com/office/powerpoint/2010/main" val="2458679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F514E2-82CF-4FE8-A41B-D9B3E851BDD2}"/>
              </a:ext>
            </a:extLst>
          </p:cNvPr>
          <p:cNvSpPr>
            <a:spLocks noGrp="1"/>
          </p:cNvSpPr>
          <p:nvPr>
            <p:ph type="title"/>
          </p:nvPr>
        </p:nvSpPr>
        <p:spPr>
          <a:xfrm>
            <a:off x="1653702" y="170234"/>
            <a:ext cx="9601200" cy="1485900"/>
          </a:xfrm>
        </p:spPr>
        <p:txBody>
          <a:bodyPr/>
          <a:lstStyle/>
          <a:p>
            <a:pPr algn="ctr"/>
            <a:r>
              <a:rPr lang="en-US" dirty="0"/>
              <a:t>Water Scarcity </a:t>
            </a:r>
          </a:p>
        </p:txBody>
      </p:sp>
      <p:pic>
        <p:nvPicPr>
          <p:cNvPr id="4" name="Zástupný obsah 3" descr="Obsah obrázku mapa&#10;&#10;Popis byl vytvořen automaticky">
            <a:extLst>
              <a:ext uri="{FF2B5EF4-FFF2-40B4-BE49-F238E27FC236}">
                <a16:creationId xmlns:a16="http://schemas.microsoft.com/office/drawing/2014/main" id="{F4DB9A62-FE70-42AE-B97C-E58DD484F729}"/>
              </a:ext>
            </a:extLst>
          </p:cNvPr>
          <p:cNvPicPr>
            <a:picLocks noGrp="1"/>
          </p:cNvPicPr>
          <p:nvPr>
            <p:ph idx="1"/>
          </p:nvPr>
        </p:nvPicPr>
        <p:blipFill>
          <a:blip r:embed="rId2"/>
          <a:stretch>
            <a:fillRect/>
          </a:stretch>
        </p:blipFill>
        <p:spPr>
          <a:xfrm>
            <a:off x="1895542" y="2393004"/>
            <a:ext cx="8673287" cy="4041843"/>
          </a:xfrm>
          <a:prstGeom prst="rect">
            <a:avLst/>
          </a:prstGeom>
        </p:spPr>
      </p:pic>
      <p:sp>
        <p:nvSpPr>
          <p:cNvPr id="6" name="TextovéPole 5">
            <a:extLst>
              <a:ext uri="{FF2B5EF4-FFF2-40B4-BE49-F238E27FC236}">
                <a16:creationId xmlns:a16="http://schemas.microsoft.com/office/drawing/2014/main" id="{700C9551-5C8C-4734-8179-8B505DBD4D33}"/>
              </a:ext>
            </a:extLst>
          </p:cNvPr>
          <p:cNvSpPr txBox="1"/>
          <p:nvPr/>
        </p:nvSpPr>
        <p:spPr>
          <a:xfrm>
            <a:off x="937097" y="1194469"/>
            <a:ext cx="10590179" cy="1015663"/>
          </a:xfrm>
          <a:prstGeom prst="rect">
            <a:avLst/>
          </a:prstGeom>
          <a:noFill/>
        </p:spPr>
        <p:txBody>
          <a:bodyPr wrap="square">
            <a:spAutoFit/>
          </a:bodyPr>
          <a:lstStyle/>
          <a:p>
            <a:pPr marL="342900" indent="-342900">
              <a:buFont typeface="Wingdings" panose="05000000000000000000" pitchFamily="2" charset="2"/>
              <a:buChar char="§"/>
            </a:pPr>
            <a:r>
              <a:rPr lang="en-GB" sz="2000" b="1" dirty="0">
                <a:solidFill>
                  <a:srgbClr val="000000"/>
                </a:solidFill>
                <a:effectLst/>
                <a:latin typeface="+mj-lt"/>
                <a:ea typeface="Calibri" panose="020F0502020204030204" pitchFamily="34" charset="0"/>
              </a:rPr>
              <a:t>Water scarcity</a:t>
            </a:r>
            <a:r>
              <a:rPr lang="en-GB" sz="2000" dirty="0">
                <a:solidFill>
                  <a:srgbClr val="000000"/>
                </a:solidFill>
                <a:effectLst/>
                <a:latin typeface="+mj-lt"/>
                <a:ea typeface="Calibri" panose="020F0502020204030204" pitchFamily="34" charset="0"/>
              </a:rPr>
              <a:t> </a:t>
            </a:r>
            <a:r>
              <a:rPr lang="cs-CZ" sz="2000" dirty="0">
                <a:solidFill>
                  <a:srgbClr val="000000"/>
                </a:solidFill>
                <a:effectLst/>
                <a:latin typeface="+mj-lt"/>
                <a:ea typeface="Calibri" panose="020F0502020204030204" pitchFamily="34" charset="0"/>
              </a:rPr>
              <a:t> - </a:t>
            </a:r>
            <a:r>
              <a:rPr lang="en-GB" sz="2000" dirty="0">
                <a:solidFill>
                  <a:srgbClr val="000000"/>
                </a:solidFill>
                <a:effectLst/>
                <a:latin typeface="+mj-lt"/>
                <a:ea typeface="Calibri" panose="020F0502020204030204" pitchFamily="34" charset="0"/>
              </a:rPr>
              <a:t>lack of fresh water resources to meet the standard water demand</a:t>
            </a:r>
            <a:r>
              <a:rPr lang="cs-CZ" sz="2000" dirty="0">
                <a:solidFill>
                  <a:srgbClr val="000000"/>
                </a:solidFill>
                <a:effectLst/>
                <a:latin typeface="+mj-lt"/>
                <a:ea typeface="Calibri" panose="020F0502020204030204" pitchFamily="34" charset="0"/>
              </a:rPr>
              <a:t>.</a:t>
            </a:r>
          </a:p>
          <a:p>
            <a:pPr marL="342900" indent="-342900">
              <a:buFont typeface="Wingdings" panose="05000000000000000000" pitchFamily="2" charset="2"/>
              <a:buChar char="§"/>
            </a:pPr>
            <a:r>
              <a:rPr lang="cs-CZ" sz="2000" dirty="0">
                <a:solidFill>
                  <a:srgbClr val="000000"/>
                </a:solidFill>
                <a:effectLst/>
                <a:latin typeface="+mj-lt"/>
                <a:ea typeface="Calibri" panose="020F0502020204030204" pitchFamily="34" charset="0"/>
              </a:rPr>
              <a:t>P</a:t>
            </a:r>
            <a:r>
              <a:rPr lang="en-GB" sz="2000" dirty="0" err="1">
                <a:solidFill>
                  <a:srgbClr val="000000"/>
                </a:solidFill>
                <a:effectLst/>
                <a:latin typeface="+mj-lt"/>
                <a:ea typeface="Calibri" panose="020F0502020204030204" pitchFamily="34" charset="0"/>
              </a:rPr>
              <a:t>hysical</a:t>
            </a:r>
            <a:r>
              <a:rPr lang="en-GB" sz="2000" dirty="0">
                <a:solidFill>
                  <a:srgbClr val="000000"/>
                </a:solidFill>
                <a:effectLst/>
                <a:latin typeface="+mj-lt"/>
                <a:ea typeface="Calibri" panose="020F0502020204030204" pitchFamily="34" charset="0"/>
              </a:rPr>
              <a:t> </a:t>
            </a:r>
            <a:r>
              <a:rPr lang="cs-CZ" sz="2000" dirty="0">
                <a:solidFill>
                  <a:srgbClr val="000000"/>
                </a:solidFill>
                <a:effectLst/>
                <a:latin typeface="+mj-lt"/>
                <a:ea typeface="Calibri" panose="020F0502020204030204" pitchFamily="34" charset="0"/>
              </a:rPr>
              <a:t>vs.</a:t>
            </a:r>
            <a:r>
              <a:rPr lang="en-GB" sz="2000" dirty="0">
                <a:solidFill>
                  <a:srgbClr val="000000"/>
                </a:solidFill>
                <a:effectLst/>
                <a:latin typeface="+mj-lt"/>
                <a:ea typeface="Calibri" panose="020F0502020204030204" pitchFamily="34" charset="0"/>
              </a:rPr>
              <a:t> economic water scarcity</a:t>
            </a:r>
            <a:r>
              <a:rPr lang="cs-CZ" sz="2000" dirty="0">
                <a:solidFill>
                  <a:srgbClr val="000000"/>
                </a:solidFill>
                <a:effectLst/>
                <a:latin typeface="+mj-lt"/>
                <a:ea typeface="Calibri" panose="020F0502020204030204" pitchFamily="34" charset="0"/>
              </a:rPr>
              <a:t>.</a:t>
            </a:r>
          </a:p>
          <a:p>
            <a:pPr marL="342900" indent="-342900">
              <a:buFont typeface="Wingdings" panose="05000000000000000000" pitchFamily="2" charset="2"/>
              <a:buChar char="§"/>
            </a:pPr>
            <a:endParaRPr lang="cs-CZ" sz="2000" dirty="0">
              <a:latin typeface="+mj-lt"/>
            </a:endParaRPr>
          </a:p>
        </p:txBody>
      </p:sp>
    </p:spTree>
    <p:extLst>
      <p:ext uri="{BB962C8B-B14F-4D97-AF65-F5344CB8AC3E}">
        <p14:creationId xmlns:p14="http://schemas.microsoft.com/office/powerpoint/2010/main" val="2207890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0C3AFF-3718-4D99-816B-026D392A4257}"/>
              </a:ext>
            </a:extLst>
          </p:cNvPr>
          <p:cNvSpPr>
            <a:spLocks noGrp="1"/>
          </p:cNvSpPr>
          <p:nvPr>
            <p:ph type="title"/>
          </p:nvPr>
        </p:nvSpPr>
        <p:spPr>
          <a:xfrm>
            <a:off x="1420238" y="152400"/>
            <a:ext cx="9601200" cy="1485900"/>
          </a:xfrm>
        </p:spPr>
        <p:txBody>
          <a:bodyPr/>
          <a:lstStyle/>
          <a:p>
            <a:pPr algn="ctr"/>
            <a:r>
              <a:rPr lang="en-US" dirty="0"/>
              <a:t>Water Conflicts</a:t>
            </a:r>
          </a:p>
        </p:txBody>
      </p:sp>
      <p:sp>
        <p:nvSpPr>
          <p:cNvPr id="3" name="Zástupný obsah 2">
            <a:extLst>
              <a:ext uri="{FF2B5EF4-FFF2-40B4-BE49-F238E27FC236}">
                <a16:creationId xmlns:a16="http://schemas.microsoft.com/office/drawing/2014/main" id="{A9650EF8-C980-40F8-94BA-E898EE5BF749}"/>
              </a:ext>
            </a:extLst>
          </p:cNvPr>
          <p:cNvSpPr>
            <a:spLocks noGrp="1"/>
          </p:cNvSpPr>
          <p:nvPr>
            <p:ph idx="1"/>
          </p:nvPr>
        </p:nvSpPr>
        <p:spPr>
          <a:xfrm>
            <a:off x="1295400" y="1132461"/>
            <a:ext cx="9601200" cy="5647717"/>
          </a:xfrm>
        </p:spPr>
        <p:txBody>
          <a:bodyPr/>
          <a:lstStyle/>
          <a:p>
            <a:r>
              <a:rPr lang="en-GB" dirty="0">
                <a:solidFill>
                  <a:srgbClr val="000000"/>
                </a:solidFill>
                <a:effectLst/>
                <a:latin typeface="+mj-lt"/>
                <a:ea typeface="Calibri" panose="020F0502020204030204" pitchFamily="34" charset="0"/>
                <a:cs typeface="Times New Roman" panose="02020603050405020304" pitchFamily="18" charset="0"/>
              </a:rPr>
              <a:t>Water conflict is a term describing a conflict between countries, states, or groups over the rights to access water resources.</a:t>
            </a:r>
            <a:endParaRPr lang="cs-CZ" dirty="0">
              <a:solidFill>
                <a:srgbClr val="000000"/>
              </a:solidFill>
              <a:effectLst/>
              <a:latin typeface="+mj-lt"/>
              <a:ea typeface="Calibri" panose="020F0502020204030204" pitchFamily="34" charset="0"/>
              <a:cs typeface="Times New Roman" panose="02020603050405020304" pitchFamily="18" charset="0"/>
            </a:endParaRPr>
          </a:p>
          <a:p>
            <a:r>
              <a:rPr lang="cs-CZ" dirty="0">
                <a:solidFill>
                  <a:srgbClr val="000000"/>
                </a:solidFill>
                <a:effectLst/>
                <a:latin typeface="+mj-lt"/>
                <a:ea typeface="Calibri" panose="020F0502020204030204" pitchFamily="34" charset="0"/>
              </a:rPr>
              <a:t>I</a:t>
            </a:r>
            <a:r>
              <a:rPr lang="en-GB" dirty="0" err="1">
                <a:solidFill>
                  <a:srgbClr val="000000"/>
                </a:solidFill>
                <a:effectLst/>
                <a:latin typeface="+mj-lt"/>
                <a:ea typeface="Calibri" panose="020F0502020204030204" pitchFamily="34" charset="0"/>
              </a:rPr>
              <a:t>ntrastate</a:t>
            </a:r>
            <a:r>
              <a:rPr lang="en-GB" dirty="0">
                <a:solidFill>
                  <a:srgbClr val="000000"/>
                </a:solidFill>
                <a:effectLst/>
                <a:latin typeface="+mj-lt"/>
                <a:ea typeface="Calibri" panose="020F0502020204030204" pitchFamily="34" charset="0"/>
              </a:rPr>
              <a:t> </a:t>
            </a:r>
            <a:r>
              <a:rPr lang="cs-CZ" dirty="0" err="1">
                <a:solidFill>
                  <a:srgbClr val="000000"/>
                </a:solidFill>
                <a:effectLst/>
                <a:latin typeface="+mj-lt"/>
                <a:ea typeface="Calibri" panose="020F0502020204030204" pitchFamily="34" charset="0"/>
              </a:rPr>
              <a:t>or</a:t>
            </a:r>
            <a:r>
              <a:rPr lang="en-GB" dirty="0">
                <a:solidFill>
                  <a:srgbClr val="000000"/>
                </a:solidFill>
                <a:effectLst/>
                <a:latin typeface="+mj-lt"/>
                <a:ea typeface="Calibri" panose="020F0502020204030204" pitchFamily="34" charset="0"/>
              </a:rPr>
              <a:t> interstate levels</a:t>
            </a:r>
            <a:r>
              <a:rPr lang="cs-CZ" dirty="0">
                <a:solidFill>
                  <a:srgbClr val="000000"/>
                </a:solidFill>
                <a:effectLst/>
                <a:latin typeface="+mj-lt"/>
                <a:ea typeface="Calibri" panose="020F0502020204030204" pitchFamily="34" charset="0"/>
              </a:rPr>
              <a:t>.</a:t>
            </a:r>
          </a:p>
          <a:p>
            <a:r>
              <a:rPr lang="cs-CZ" dirty="0" err="1">
                <a:effectLst/>
                <a:latin typeface="+mj-lt"/>
                <a:ea typeface="Calibri" panose="020F0502020204030204" pitchFamily="34" charset="0"/>
                <a:cs typeface="Times New Roman" panose="02020603050405020304" pitchFamily="18" charset="0"/>
              </a:rPr>
              <a:t>Water-related</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conflicts</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can</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be</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categorized</a:t>
            </a:r>
            <a:r>
              <a:rPr lang="cs-CZ" dirty="0">
                <a:latin typeface="+mj-lt"/>
                <a:ea typeface="Calibri" panose="020F0502020204030204" pitchFamily="34" charset="0"/>
                <a:cs typeface="Times New Roman" panose="02020603050405020304" pitchFamily="18" charset="0"/>
              </a:rPr>
              <a:t>:</a:t>
            </a:r>
          </a:p>
          <a:p>
            <a:pPr marL="0" indent="0">
              <a:buNone/>
            </a:pPr>
            <a:r>
              <a:rPr lang="cs-CZ" dirty="0">
                <a:solidFill>
                  <a:srgbClr val="000000"/>
                </a:solidFill>
                <a:effectLst/>
                <a:latin typeface="+mj-lt"/>
                <a:ea typeface="Calibri" panose="020F0502020204030204" pitchFamily="34" charset="0"/>
                <a:cs typeface="Times New Roman" panose="02020603050405020304" pitchFamily="18" charset="0"/>
              </a:rPr>
              <a:t>	A) </a:t>
            </a:r>
            <a:r>
              <a:rPr lang="cs-CZ" dirty="0" err="1">
                <a:solidFill>
                  <a:srgbClr val="000000"/>
                </a:solidFill>
                <a:effectLst/>
                <a:latin typeface="+mj-lt"/>
                <a:ea typeface="Calibri" panose="020F0502020204030204" pitchFamily="34" charset="0"/>
                <a:cs typeface="Times New Roman" panose="02020603050405020304" pitchFamily="18" charset="0"/>
              </a:rPr>
              <a:t>Trigger</a:t>
            </a:r>
            <a:r>
              <a:rPr lang="cs-CZ" dirty="0">
                <a:solidFill>
                  <a:srgbClr val="000000"/>
                </a:solidFill>
                <a:effectLst/>
                <a:latin typeface="+mj-lt"/>
                <a:ea typeface="Calibri" panose="020F0502020204030204" pitchFamily="34" charset="0"/>
                <a:cs typeface="Times New Roman" panose="02020603050405020304" pitchFamily="18" charset="0"/>
              </a:rPr>
              <a:t> </a:t>
            </a:r>
          </a:p>
          <a:p>
            <a:pPr marL="0" indent="0">
              <a:buNone/>
            </a:pPr>
            <a:r>
              <a:rPr lang="cs-CZ" dirty="0">
                <a:solidFill>
                  <a:srgbClr val="000000"/>
                </a:solidFill>
                <a:latin typeface="+mj-lt"/>
                <a:ea typeface="Calibri" panose="020F0502020204030204" pitchFamily="34" charset="0"/>
                <a:cs typeface="Times New Roman" panose="02020603050405020304" pitchFamily="18" charset="0"/>
              </a:rPr>
              <a:t>	B) </a:t>
            </a:r>
            <a:r>
              <a:rPr lang="cs-CZ" dirty="0" err="1">
                <a:solidFill>
                  <a:srgbClr val="000000"/>
                </a:solidFill>
                <a:latin typeface="+mj-lt"/>
                <a:ea typeface="Calibri" panose="020F0502020204030204" pitchFamily="34" charset="0"/>
                <a:cs typeface="Times New Roman" panose="02020603050405020304" pitchFamily="18" charset="0"/>
              </a:rPr>
              <a:t>Weapon</a:t>
            </a:r>
            <a:endParaRPr lang="cs-CZ" dirty="0">
              <a:solidFill>
                <a:srgbClr val="000000"/>
              </a:solidFill>
              <a:latin typeface="+mj-lt"/>
              <a:ea typeface="Calibri" panose="020F0502020204030204" pitchFamily="34" charset="0"/>
              <a:cs typeface="Times New Roman" panose="02020603050405020304" pitchFamily="18" charset="0"/>
            </a:endParaRPr>
          </a:p>
          <a:p>
            <a:pPr marL="0" indent="0">
              <a:buNone/>
            </a:pPr>
            <a:r>
              <a:rPr lang="cs-CZ" dirty="0">
                <a:solidFill>
                  <a:srgbClr val="000000"/>
                </a:solidFill>
                <a:effectLst/>
                <a:latin typeface="+mj-lt"/>
                <a:ea typeface="Calibri" panose="020F0502020204030204" pitchFamily="34" charset="0"/>
                <a:cs typeface="Times New Roman" panose="02020603050405020304" pitchFamily="18" charset="0"/>
              </a:rPr>
              <a:t>	C) </a:t>
            </a:r>
            <a:r>
              <a:rPr lang="cs-CZ" dirty="0" err="1">
                <a:solidFill>
                  <a:srgbClr val="000000"/>
                </a:solidFill>
                <a:effectLst/>
                <a:latin typeface="+mj-lt"/>
                <a:ea typeface="Calibri" panose="020F0502020204030204" pitchFamily="34" charset="0"/>
                <a:cs typeface="Times New Roman" panose="02020603050405020304" pitchFamily="18" charset="0"/>
              </a:rPr>
              <a:t>Causality</a:t>
            </a:r>
            <a:endParaRPr lang="cs-CZ" dirty="0">
              <a:solidFill>
                <a:srgbClr val="000000"/>
              </a:solidFill>
              <a:effectLst/>
              <a:latin typeface="+mj-lt"/>
              <a:ea typeface="Calibri" panose="020F0502020204030204" pitchFamily="34" charset="0"/>
              <a:cs typeface="Times New Roman" panose="02020603050405020304" pitchFamily="18" charset="0"/>
            </a:endParaRPr>
          </a:p>
          <a:p>
            <a:r>
              <a:rPr lang="en-GB" dirty="0">
                <a:effectLst/>
                <a:latin typeface="+mj-lt"/>
                <a:ea typeface="Calibri" panose="020F0502020204030204" pitchFamily="34" charset="0"/>
                <a:cs typeface="Times New Roman" panose="02020603050405020304" pitchFamily="18" charset="0"/>
              </a:rPr>
              <a:t>A comprehensive online database of water-related conflicts—the Water Conflict Chronology—has been developed by the Pacific Institute</a:t>
            </a:r>
            <a:r>
              <a:rPr lang="cs-CZ" dirty="0">
                <a:solidFill>
                  <a:srgbClr val="000000"/>
                </a:solidFill>
                <a:latin typeface="+mj-lt"/>
                <a:ea typeface="Calibri" panose="020F0502020204030204" pitchFamily="34" charset="0"/>
                <a:cs typeface="Times New Roman" panose="02020603050405020304" pitchFamily="18" charset="0"/>
              </a:rPr>
              <a:t>.</a:t>
            </a:r>
          </a:p>
          <a:p>
            <a:r>
              <a:rPr lang="cs-CZ" dirty="0" err="1">
                <a:effectLst/>
                <a:latin typeface="+mj-lt"/>
                <a:ea typeface="Calibri" panose="020F0502020204030204" pitchFamily="34" charset="0"/>
                <a:cs typeface="Times New Roman" panose="02020603050405020304" pitchFamily="18" charset="0"/>
              </a:rPr>
              <a:t>Transboundary</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water</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conflicts</a:t>
            </a:r>
            <a:r>
              <a:rPr lang="cs-CZ" dirty="0">
                <a:effectLst/>
                <a:latin typeface="+mj-lt"/>
                <a:ea typeface="Calibri" panose="020F0502020204030204" pitchFamily="34" charset="0"/>
                <a:cs typeface="Times New Roman" panose="02020603050405020304" pitchFamily="18" charset="0"/>
              </a:rPr>
              <a:t>: </a:t>
            </a:r>
          </a:p>
          <a:p>
            <a:pPr marL="0" indent="0">
              <a:buNone/>
            </a:pPr>
            <a:r>
              <a:rPr lang="cs-CZ" dirty="0">
                <a:latin typeface="+mj-lt"/>
                <a:ea typeface="Calibri" panose="020F0502020204030204" pitchFamily="34" charset="0"/>
                <a:cs typeface="Times New Roman" panose="02020603050405020304" pitchFamily="18" charset="0"/>
              </a:rPr>
              <a:t>	a) </a:t>
            </a:r>
            <a:r>
              <a:rPr lang="en-GB" dirty="0">
                <a:effectLst/>
                <a:latin typeface="+mj-lt"/>
                <a:ea typeface="Calibri" panose="020F0502020204030204" pitchFamily="34" charset="0"/>
                <a:cs typeface="Times New Roman" panose="02020603050405020304" pitchFamily="18" charset="0"/>
              </a:rPr>
              <a:t>Tigris and Euphrates Rivers</a:t>
            </a:r>
            <a:endParaRPr lang="cs-CZ" dirty="0">
              <a:effectLst/>
              <a:latin typeface="+mj-lt"/>
              <a:ea typeface="Calibri" panose="020F0502020204030204" pitchFamily="34" charset="0"/>
              <a:cs typeface="Times New Roman" panose="02020603050405020304" pitchFamily="18" charset="0"/>
            </a:endParaRPr>
          </a:p>
          <a:p>
            <a:pPr marL="0" indent="0">
              <a:buNone/>
            </a:pPr>
            <a:r>
              <a:rPr lang="cs-CZ" dirty="0">
                <a:latin typeface="+mj-lt"/>
                <a:ea typeface="Calibri" panose="020F0502020204030204" pitchFamily="34" charset="0"/>
                <a:cs typeface="Times New Roman" panose="02020603050405020304" pitchFamily="18" charset="0"/>
              </a:rPr>
              <a:t>	b) </a:t>
            </a:r>
            <a:r>
              <a:rPr lang="en-GB" dirty="0">
                <a:effectLst/>
                <a:latin typeface="+mj-lt"/>
                <a:ea typeface="Calibri" panose="020F0502020204030204" pitchFamily="34" charset="0"/>
                <a:cs typeface="Times New Roman" panose="02020603050405020304" pitchFamily="18" charset="0"/>
              </a:rPr>
              <a:t>Mekong basin (China and other Asian countries)</a:t>
            </a:r>
            <a:endParaRPr lang="cs-CZ" dirty="0">
              <a:effectLst/>
              <a:latin typeface="+mj-lt"/>
              <a:ea typeface="Calibri" panose="020F0502020204030204" pitchFamily="34" charset="0"/>
              <a:cs typeface="Times New Roman" panose="02020603050405020304" pitchFamily="18" charset="0"/>
            </a:endParaRPr>
          </a:p>
          <a:p>
            <a:pPr marL="0" indent="0">
              <a:buNone/>
            </a:pPr>
            <a:r>
              <a:rPr lang="cs-CZ" dirty="0">
                <a:latin typeface="+mj-lt"/>
                <a:ea typeface="Calibri" panose="020F0502020204030204" pitchFamily="34" charset="0"/>
                <a:cs typeface="Times New Roman" panose="02020603050405020304" pitchFamily="18" charset="0"/>
              </a:rPr>
              <a:t>	c) </a:t>
            </a:r>
            <a:r>
              <a:rPr lang="en-GB" dirty="0">
                <a:solidFill>
                  <a:srgbClr val="000000"/>
                </a:solidFill>
                <a:effectLst/>
                <a:latin typeface="+mj-lt"/>
                <a:ea typeface="Calibri" panose="020F0502020204030204" pitchFamily="34" charset="0"/>
                <a:cs typeface="Times New Roman" panose="02020603050405020304" pitchFamily="18" charset="0"/>
              </a:rPr>
              <a:t>Dispute over water in the Nile Basin</a:t>
            </a:r>
            <a:endParaRPr lang="cs-CZ" dirty="0">
              <a:solidFill>
                <a:srgbClr val="000000"/>
              </a:solidFill>
              <a:effectLst/>
              <a:latin typeface="+mj-lt"/>
              <a:ea typeface="Calibri" panose="020F0502020204030204" pitchFamily="34" charset="0"/>
              <a:cs typeface="Times New Roman" panose="02020603050405020304" pitchFamily="18" charset="0"/>
            </a:endParaRPr>
          </a:p>
          <a:p>
            <a:pPr marL="0" indent="0">
              <a:buNone/>
            </a:pPr>
            <a:endParaRPr lang="cs-CZ" dirty="0">
              <a:effectLst/>
              <a:latin typeface="+mj-lt"/>
              <a:ea typeface="Calibri" panose="020F0502020204030204" pitchFamily="34" charset="0"/>
              <a:cs typeface="Times New Roman" panose="02020603050405020304" pitchFamily="18" charset="0"/>
            </a:endParaRPr>
          </a:p>
          <a:p>
            <a:pPr marL="0" indent="0">
              <a:buNone/>
            </a:pPr>
            <a:endParaRPr lang="cs-CZ" dirty="0">
              <a:effectLst/>
              <a:latin typeface="+mj-lt"/>
              <a:ea typeface="Calibri" panose="020F0502020204030204" pitchFamily="34" charset="0"/>
              <a:cs typeface="Times New Roman" panose="02020603050405020304" pitchFamily="18" charset="0"/>
            </a:endParaRPr>
          </a:p>
          <a:p>
            <a:pPr marL="0" indent="0">
              <a:buNone/>
            </a:pPr>
            <a:endParaRPr lang="cs-CZ" dirty="0">
              <a:effectLst/>
              <a:latin typeface="+mj-lt"/>
              <a:ea typeface="Calibri" panose="020F0502020204030204" pitchFamily="34" charset="0"/>
              <a:cs typeface="Times New Roman" panose="02020603050405020304" pitchFamily="18" charset="0"/>
            </a:endParaRPr>
          </a:p>
          <a:p>
            <a:pPr marL="0" indent="0">
              <a:buNone/>
            </a:pPr>
            <a:endParaRPr lang="cs-CZ" dirty="0">
              <a:solidFill>
                <a:srgbClr val="000000"/>
              </a:solidFill>
              <a:latin typeface="+mj-lt"/>
              <a:ea typeface="Calibri" panose="020F0502020204030204" pitchFamily="34" charset="0"/>
              <a:cs typeface="Times New Roman" panose="02020603050405020304" pitchFamily="18" charset="0"/>
            </a:endParaRPr>
          </a:p>
          <a:p>
            <a:endParaRPr lang="cs-CZ" dirty="0">
              <a:solidFill>
                <a:srgbClr val="000000"/>
              </a:solidFill>
              <a:latin typeface="+mj-lt"/>
              <a:ea typeface="Calibri" panose="020F0502020204030204" pitchFamily="34" charset="0"/>
              <a:cs typeface="Times New Roman" panose="02020603050405020304" pitchFamily="18" charset="0"/>
            </a:endParaRPr>
          </a:p>
          <a:p>
            <a:endParaRPr lang="cs-CZ" dirty="0">
              <a:solidFill>
                <a:srgbClr val="000000"/>
              </a:solidFill>
              <a:effectLst/>
              <a:latin typeface="+mj-lt"/>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191989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1A36C1-D7FD-43C1-A20C-552079C66DB9}"/>
              </a:ext>
            </a:extLst>
          </p:cNvPr>
          <p:cNvSpPr>
            <a:spLocks noGrp="1"/>
          </p:cNvSpPr>
          <p:nvPr>
            <p:ph type="title"/>
          </p:nvPr>
        </p:nvSpPr>
        <p:spPr>
          <a:xfrm>
            <a:off x="1423555" y="81064"/>
            <a:ext cx="10583694" cy="1485900"/>
          </a:xfrm>
        </p:spPr>
        <p:txBody>
          <a:bodyPr/>
          <a:lstStyle/>
          <a:p>
            <a:r>
              <a:rPr lang="cs-CZ" dirty="0"/>
              <a:t>Grand </a:t>
            </a:r>
            <a:r>
              <a:rPr lang="cs-CZ" dirty="0" err="1"/>
              <a:t>Ethiopian</a:t>
            </a:r>
            <a:r>
              <a:rPr lang="cs-CZ" dirty="0"/>
              <a:t> </a:t>
            </a:r>
            <a:r>
              <a:rPr lang="cs-CZ" dirty="0" err="1"/>
              <a:t>Renaissance</a:t>
            </a:r>
            <a:r>
              <a:rPr lang="cs-CZ" dirty="0"/>
              <a:t> Dam </a:t>
            </a:r>
            <a:r>
              <a:rPr lang="cs-CZ" dirty="0" err="1"/>
              <a:t>Dispute</a:t>
            </a:r>
            <a:endParaRPr lang="cs-CZ" dirty="0"/>
          </a:p>
        </p:txBody>
      </p:sp>
      <p:pic>
        <p:nvPicPr>
          <p:cNvPr id="4" name="Zástupný obsah 3">
            <a:extLst>
              <a:ext uri="{FF2B5EF4-FFF2-40B4-BE49-F238E27FC236}">
                <a16:creationId xmlns:a16="http://schemas.microsoft.com/office/drawing/2014/main" id="{243D1CAE-471D-45B4-8CB0-103A7A2A567D}"/>
              </a:ext>
            </a:extLst>
          </p:cNvPr>
          <p:cNvPicPr>
            <a:picLocks noGrp="1" noChangeAspect="1"/>
          </p:cNvPicPr>
          <p:nvPr>
            <p:ph idx="1"/>
          </p:nvPr>
        </p:nvPicPr>
        <p:blipFill>
          <a:blip r:embed="rId2"/>
          <a:stretch>
            <a:fillRect/>
          </a:stretch>
        </p:blipFill>
        <p:spPr>
          <a:xfrm>
            <a:off x="885578" y="824014"/>
            <a:ext cx="5376435" cy="3581400"/>
          </a:xfrm>
          <a:prstGeom prst="rect">
            <a:avLst/>
          </a:prstGeom>
        </p:spPr>
      </p:pic>
      <p:pic>
        <p:nvPicPr>
          <p:cNvPr id="5" name="Picture 2" descr="Ethiopia says Renaissance Dam negotiations resuming Monday">
            <a:extLst>
              <a:ext uri="{FF2B5EF4-FFF2-40B4-BE49-F238E27FC236}">
                <a16:creationId xmlns:a16="http://schemas.microsoft.com/office/drawing/2014/main" id="{EF955F7E-39F6-40BF-A697-CE7A9B8F7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2013" y="1112191"/>
            <a:ext cx="5097167" cy="3005046"/>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BB877895-DEA3-7919-0AE2-264F65AAB814}"/>
              </a:ext>
            </a:extLst>
          </p:cNvPr>
          <p:cNvSpPr txBox="1"/>
          <p:nvPr/>
        </p:nvSpPr>
        <p:spPr>
          <a:xfrm>
            <a:off x="1294529" y="4693591"/>
            <a:ext cx="10494818" cy="1920782"/>
          </a:xfrm>
          <a:prstGeom prst="rect">
            <a:avLst/>
          </a:prstGeom>
          <a:noFill/>
        </p:spPr>
        <p:txBody>
          <a:bodyPr wrap="square">
            <a:spAutoFit/>
          </a:bodyPr>
          <a:lstStyle/>
          <a:p>
            <a:pPr marL="342900" indent="-342900" algn="just">
              <a:lnSpc>
                <a:spcPct val="107000"/>
              </a:lnSpc>
              <a:spcAft>
                <a:spcPts val="800"/>
              </a:spcAft>
              <a:buFont typeface="Arial" panose="020B0604020202020204" pitchFamily="34" charset="0"/>
              <a:buChar char="•"/>
            </a:pPr>
            <a:r>
              <a:rPr lang="en-US" sz="2000" dirty="0">
                <a:effectLst/>
                <a:latin typeface="+mj-lt"/>
                <a:ea typeface="Calibri" panose="020F0502020204030204" pitchFamily="34" charset="0"/>
                <a:cs typeface="Cambria" panose="02040503050406030204" pitchFamily="18" charset="0"/>
              </a:rPr>
              <a:t>1959 - Agreement between Sudan and Egypt on the Full Utilization of the Nile Waters</a:t>
            </a:r>
            <a:r>
              <a:rPr lang="cs-CZ" sz="2000" dirty="0">
                <a:effectLst/>
                <a:latin typeface="+mj-lt"/>
                <a:ea typeface="Calibri" panose="020F0502020204030204" pitchFamily="34" charset="0"/>
                <a:cs typeface="Cambria" panose="02040503050406030204" pitchFamily="18" charset="0"/>
              </a:rPr>
              <a:t>.</a:t>
            </a:r>
          </a:p>
          <a:p>
            <a:pPr marL="342900" indent="-342900" algn="just">
              <a:lnSpc>
                <a:spcPct val="107000"/>
              </a:lnSpc>
              <a:spcAft>
                <a:spcPts val="800"/>
              </a:spcAft>
              <a:buFont typeface="Arial" panose="020B0604020202020204" pitchFamily="34" charset="0"/>
              <a:buChar char="•"/>
            </a:pPr>
            <a:r>
              <a:rPr lang="en-US" sz="2000" dirty="0">
                <a:effectLst/>
                <a:latin typeface="+mj-lt"/>
                <a:ea typeface="Calibri" panose="020F0502020204030204" pitchFamily="34" charset="0"/>
                <a:cs typeface="Cambria" panose="02040503050406030204" pitchFamily="18" charset="0"/>
              </a:rPr>
              <a:t>Nile Basin Initiative (NBI) 1999, Cooperative </a:t>
            </a:r>
            <a:r>
              <a:rPr lang="en-US" sz="2000" dirty="0" err="1">
                <a:effectLst/>
                <a:latin typeface="+mj-lt"/>
                <a:ea typeface="Calibri" panose="020F0502020204030204" pitchFamily="34" charset="0"/>
                <a:cs typeface="Cambria" panose="02040503050406030204" pitchFamily="18" charset="0"/>
              </a:rPr>
              <a:t>FrameworkAgreement</a:t>
            </a:r>
            <a:r>
              <a:rPr lang="en-US" sz="2000" dirty="0">
                <a:effectLst/>
                <a:latin typeface="+mj-lt"/>
                <a:ea typeface="Calibri" panose="020F0502020204030204" pitchFamily="34" charset="0"/>
                <a:cs typeface="Cambria" panose="02040503050406030204" pitchFamily="18" charset="0"/>
              </a:rPr>
              <a:t> (CFA) 2010.</a:t>
            </a:r>
            <a:endParaRPr lang="cs-CZ" sz="2000" dirty="0">
              <a:effectLst/>
              <a:latin typeface="+mj-lt"/>
              <a:ea typeface="Calibri" panose="020F0502020204030204" pitchFamily="34" charset="0"/>
              <a:cs typeface="Cambria" panose="02040503050406030204" pitchFamily="18" charset="0"/>
            </a:endParaRPr>
          </a:p>
          <a:p>
            <a:pPr marL="342900" indent="-342900" algn="just">
              <a:lnSpc>
                <a:spcPct val="107000"/>
              </a:lnSpc>
              <a:spcAft>
                <a:spcPts val="800"/>
              </a:spcAft>
              <a:buFont typeface="Arial" panose="020B0604020202020204" pitchFamily="34" charset="0"/>
              <a:buChar char="•"/>
            </a:pPr>
            <a:r>
              <a:rPr lang="cs-CZ" sz="2000" dirty="0" err="1">
                <a:effectLst/>
                <a:latin typeface="+mj-lt"/>
                <a:ea typeface="Calibri" panose="020F0502020204030204" pitchFamily="34" charset="0"/>
                <a:cs typeface="Cambria" panose="02040503050406030204" pitchFamily="18" charset="0"/>
              </a:rPr>
              <a:t>Agreement</a:t>
            </a:r>
            <a:r>
              <a:rPr lang="cs-CZ" sz="2000" dirty="0">
                <a:effectLst/>
                <a:latin typeface="+mj-lt"/>
                <a:ea typeface="Calibri" panose="020F0502020204030204" pitchFamily="34" charset="0"/>
                <a:cs typeface="Cambria" panose="02040503050406030204" pitchFamily="18" charset="0"/>
              </a:rPr>
              <a:t> on </a:t>
            </a:r>
            <a:r>
              <a:rPr lang="cs-CZ" sz="2000" dirty="0" err="1">
                <a:effectLst/>
                <a:latin typeface="+mj-lt"/>
                <a:ea typeface="Calibri" panose="020F0502020204030204" pitchFamily="34" charset="0"/>
                <a:cs typeface="Cambria" panose="02040503050406030204" pitchFamily="18" charset="0"/>
              </a:rPr>
              <a:t>Declaration</a:t>
            </a:r>
            <a:r>
              <a:rPr lang="cs-CZ" sz="2000" dirty="0">
                <a:effectLst/>
                <a:latin typeface="+mj-lt"/>
                <a:ea typeface="Calibri" panose="020F0502020204030204" pitchFamily="34" charset="0"/>
                <a:cs typeface="Cambria" panose="02040503050406030204" pitchFamily="18" charset="0"/>
              </a:rPr>
              <a:t> </a:t>
            </a:r>
            <a:r>
              <a:rPr lang="cs-CZ" sz="2000" dirty="0" err="1">
                <a:effectLst/>
                <a:latin typeface="+mj-lt"/>
                <a:ea typeface="Calibri" panose="020F0502020204030204" pitchFamily="34" charset="0"/>
                <a:cs typeface="Cambria" panose="02040503050406030204" pitchFamily="18" charset="0"/>
              </a:rPr>
              <a:t>of</a:t>
            </a:r>
            <a:r>
              <a:rPr lang="cs-CZ" sz="2000" dirty="0">
                <a:effectLst/>
                <a:latin typeface="+mj-lt"/>
                <a:ea typeface="Calibri" panose="020F0502020204030204" pitchFamily="34" charset="0"/>
                <a:cs typeface="Cambria" panose="02040503050406030204" pitchFamily="18" charset="0"/>
              </a:rPr>
              <a:t> </a:t>
            </a:r>
            <a:r>
              <a:rPr lang="cs-CZ" sz="2000" dirty="0" err="1">
                <a:effectLst/>
                <a:latin typeface="+mj-lt"/>
                <a:ea typeface="Calibri" panose="020F0502020204030204" pitchFamily="34" charset="0"/>
                <a:cs typeface="Cambria" panose="02040503050406030204" pitchFamily="18" charset="0"/>
              </a:rPr>
              <a:t>Principles</a:t>
            </a:r>
            <a:r>
              <a:rPr lang="cs-CZ" sz="2000" dirty="0">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Cambria" panose="02040503050406030204" pitchFamily="18" charset="0"/>
              </a:rPr>
              <a:t>between</a:t>
            </a:r>
            <a:r>
              <a:rPr lang="cs-CZ" sz="2000" dirty="0">
                <a:effectLst/>
                <a:latin typeface="+mj-lt"/>
                <a:ea typeface="Calibri" panose="020F0502020204030204" pitchFamily="34" charset="0"/>
                <a:cs typeface="Cambria" panose="02040503050406030204" pitchFamily="18" charset="0"/>
              </a:rPr>
              <a:t> </a:t>
            </a:r>
            <a:r>
              <a:rPr lang="cs-CZ" sz="2000" dirty="0" err="1">
                <a:effectLst/>
                <a:latin typeface="+mj-lt"/>
                <a:ea typeface="Calibri" panose="020F0502020204030204" pitchFamily="34" charset="0"/>
                <a:cs typeface="Cambria" panose="02040503050406030204" pitchFamily="18" charset="0"/>
              </a:rPr>
              <a:t>The</a:t>
            </a:r>
            <a:r>
              <a:rPr lang="cs-CZ" sz="2000" dirty="0">
                <a:effectLst/>
                <a:latin typeface="+mj-lt"/>
                <a:ea typeface="Calibri" panose="020F0502020204030204" pitchFamily="34" charset="0"/>
                <a:cs typeface="Cambria" panose="02040503050406030204" pitchFamily="18" charset="0"/>
              </a:rPr>
              <a:t> Arab Republic </a:t>
            </a:r>
            <a:r>
              <a:rPr lang="cs-CZ" sz="2000" dirty="0" err="1">
                <a:effectLst/>
                <a:latin typeface="+mj-lt"/>
                <a:ea typeface="Calibri" panose="020F0502020204030204" pitchFamily="34" charset="0"/>
                <a:cs typeface="Cambria" panose="02040503050406030204" pitchFamily="18" charset="0"/>
              </a:rPr>
              <a:t>of</a:t>
            </a:r>
            <a:r>
              <a:rPr lang="cs-CZ" sz="2000" dirty="0">
                <a:effectLst/>
                <a:latin typeface="+mj-lt"/>
                <a:ea typeface="Calibri" panose="020F0502020204030204" pitchFamily="34" charset="0"/>
                <a:cs typeface="Cambria" panose="02040503050406030204" pitchFamily="18" charset="0"/>
              </a:rPr>
              <a:t> Egypt, </a:t>
            </a:r>
            <a:r>
              <a:rPr lang="cs-CZ" sz="2000" dirty="0" err="1">
                <a:effectLst/>
                <a:latin typeface="+mj-lt"/>
                <a:ea typeface="Calibri" panose="020F0502020204030204" pitchFamily="34" charset="0"/>
                <a:cs typeface="Cambria" panose="02040503050406030204" pitchFamily="18" charset="0"/>
              </a:rPr>
              <a:t>The</a:t>
            </a:r>
            <a:r>
              <a:rPr lang="cs-CZ" sz="2000" dirty="0">
                <a:effectLst/>
                <a:latin typeface="+mj-lt"/>
                <a:ea typeface="Calibri" panose="020F0502020204030204" pitchFamily="34" charset="0"/>
                <a:cs typeface="Cambria" panose="02040503050406030204" pitchFamily="18" charset="0"/>
              </a:rPr>
              <a:t> </a:t>
            </a:r>
            <a:r>
              <a:rPr lang="cs-CZ" sz="2000" dirty="0" err="1">
                <a:effectLst/>
                <a:latin typeface="+mj-lt"/>
                <a:ea typeface="Calibri" panose="020F0502020204030204" pitchFamily="34" charset="0"/>
                <a:cs typeface="Cambria" panose="02040503050406030204" pitchFamily="18" charset="0"/>
              </a:rPr>
              <a:t>Federal</a:t>
            </a:r>
            <a:r>
              <a:rPr lang="cs-CZ" sz="2000" dirty="0">
                <a:effectLst/>
                <a:latin typeface="+mj-lt"/>
                <a:ea typeface="Calibri" panose="020F0502020204030204" pitchFamily="34" charset="0"/>
                <a:cs typeface="Cambria" panose="02040503050406030204" pitchFamily="18" charset="0"/>
              </a:rPr>
              <a:t> </a:t>
            </a:r>
            <a:r>
              <a:rPr lang="cs-CZ" sz="2000" dirty="0" err="1">
                <a:effectLst/>
                <a:latin typeface="+mj-lt"/>
                <a:ea typeface="Calibri" panose="020F0502020204030204" pitchFamily="34" charset="0"/>
                <a:cs typeface="Cambria" panose="02040503050406030204" pitchFamily="18" charset="0"/>
              </a:rPr>
              <a:t>Democratic</a:t>
            </a:r>
            <a:r>
              <a:rPr lang="cs-CZ" sz="2000" dirty="0">
                <a:effectLst/>
                <a:latin typeface="+mj-lt"/>
                <a:ea typeface="Calibri" panose="020F0502020204030204" pitchFamily="34" charset="0"/>
                <a:cs typeface="Cambria" panose="02040503050406030204" pitchFamily="18" charset="0"/>
              </a:rPr>
              <a:t> Republic</a:t>
            </a:r>
            <a:r>
              <a:rPr lang="cs-CZ" sz="2000" dirty="0">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Cambria" panose="02040503050406030204" pitchFamily="18" charset="0"/>
              </a:rPr>
              <a:t>of</a:t>
            </a:r>
            <a:r>
              <a:rPr lang="cs-CZ" sz="2000" dirty="0">
                <a:effectLst/>
                <a:latin typeface="+mj-lt"/>
                <a:ea typeface="Calibri" panose="020F0502020204030204" pitchFamily="34" charset="0"/>
                <a:cs typeface="Cambria" panose="02040503050406030204" pitchFamily="18" charset="0"/>
              </a:rPr>
              <a:t> </a:t>
            </a:r>
            <a:r>
              <a:rPr lang="cs-CZ" sz="2000" dirty="0" err="1">
                <a:effectLst/>
                <a:latin typeface="+mj-lt"/>
                <a:ea typeface="Calibri" panose="020F0502020204030204" pitchFamily="34" charset="0"/>
                <a:cs typeface="Cambria" panose="02040503050406030204" pitchFamily="18" charset="0"/>
              </a:rPr>
              <a:t>Ethiopia</a:t>
            </a:r>
            <a:r>
              <a:rPr lang="cs-CZ" sz="2000" dirty="0">
                <a:effectLst/>
                <a:latin typeface="+mj-lt"/>
                <a:ea typeface="Calibri" panose="020F0502020204030204" pitchFamily="34" charset="0"/>
                <a:cs typeface="Cambria" panose="02040503050406030204" pitchFamily="18" charset="0"/>
              </a:rPr>
              <a:t> And </a:t>
            </a:r>
            <a:r>
              <a:rPr lang="cs-CZ" sz="2000" dirty="0" err="1">
                <a:effectLst/>
                <a:latin typeface="+mj-lt"/>
                <a:ea typeface="Calibri" panose="020F0502020204030204" pitchFamily="34" charset="0"/>
                <a:cs typeface="Cambria" panose="02040503050406030204" pitchFamily="18" charset="0"/>
              </a:rPr>
              <a:t>The</a:t>
            </a:r>
            <a:r>
              <a:rPr lang="cs-CZ" sz="2000" dirty="0">
                <a:effectLst/>
                <a:latin typeface="+mj-lt"/>
                <a:ea typeface="Calibri" panose="020F0502020204030204" pitchFamily="34" charset="0"/>
                <a:cs typeface="Cambria" panose="02040503050406030204" pitchFamily="18" charset="0"/>
              </a:rPr>
              <a:t> Republic </a:t>
            </a:r>
            <a:r>
              <a:rPr lang="cs-CZ" sz="2000" dirty="0" err="1">
                <a:effectLst/>
                <a:latin typeface="+mj-lt"/>
                <a:ea typeface="Calibri" panose="020F0502020204030204" pitchFamily="34" charset="0"/>
                <a:cs typeface="Cambria" panose="02040503050406030204" pitchFamily="18" charset="0"/>
              </a:rPr>
              <a:t>of</a:t>
            </a:r>
            <a:r>
              <a:rPr lang="cs-CZ" sz="2000" dirty="0">
                <a:effectLst/>
                <a:latin typeface="+mj-lt"/>
                <a:ea typeface="Calibri" panose="020F0502020204030204" pitchFamily="34" charset="0"/>
                <a:cs typeface="Cambria" panose="02040503050406030204" pitchFamily="18" charset="0"/>
              </a:rPr>
              <a:t> </a:t>
            </a:r>
            <a:r>
              <a:rPr lang="cs-CZ" sz="2000" dirty="0" err="1">
                <a:effectLst/>
                <a:latin typeface="+mj-lt"/>
                <a:ea typeface="Calibri" panose="020F0502020204030204" pitchFamily="34" charset="0"/>
                <a:cs typeface="Cambria" panose="02040503050406030204" pitchFamily="18" charset="0"/>
              </a:rPr>
              <a:t>the</a:t>
            </a:r>
            <a:r>
              <a:rPr lang="cs-CZ" sz="2000" dirty="0">
                <a:effectLst/>
                <a:latin typeface="+mj-lt"/>
                <a:ea typeface="Calibri" panose="020F0502020204030204" pitchFamily="34" charset="0"/>
                <a:cs typeface="Cambria" panose="02040503050406030204" pitchFamily="18" charset="0"/>
              </a:rPr>
              <a:t> </a:t>
            </a:r>
            <a:r>
              <a:rPr lang="cs-CZ" sz="2000" dirty="0" err="1">
                <a:effectLst/>
                <a:latin typeface="+mj-lt"/>
                <a:ea typeface="Calibri" panose="020F0502020204030204" pitchFamily="34" charset="0"/>
                <a:cs typeface="Cambria" panose="02040503050406030204" pitchFamily="18" charset="0"/>
              </a:rPr>
              <a:t>Sudan</a:t>
            </a:r>
            <a:r>
              <a:rPr lang="cs-CZ" sz="2000" dirty="0">
                <a:effectLst/>
                <a:latin typeface="+mj-lt"/>
                <a:ea typeface="Calibri" panose="020F0502020204030204" pitchFamily="34" charset="0"/>
                <a:cs typeface="Cambria" panose="02040503050406030204" pitchFamily="18" charset="0"/>
              </a:rPr>
              <a:t> On </a:t>
            </a:r>
            <a:r>
              <a:rPr lang="cs-CZ" sz="2000" dirty="0" err="1">
                <a:effectLst/>
                <a:latin typeface="+mj-lt"/>
                <a:ea typeface="Calibri" panose="020F0502020204030204" pitchFamily="34" charset="0"/>
                <a:cs typeface="Cambria" panose="02040503050406030204" pitchFamily="18" charset="0"/>
              </a:rPr>
              <a:t>The</a:t>
            </a:r>
            <a:r>
              <a:rPr lang="cs-CZ" sz="2000" dirty="0">
                <a:effectLst/>
                <a:latin typeface="+mj-lt"/>
                <a:ea typeface="Calibri" panose="020F0502020204030204" pitchFamily="34" charset="0"/>
                <a:cs typeface="Cambria" panose="02040503050406030204" pitchFamily="18" charset="0"/>
              </a:rPr>
              <a:t> Grand </a:t>
            </a:r>
            <a:r>
              <a:rPr lang="cs-CZ" sz="2000" dirty="0" err="1">
                <a:effectLst/>
                <a:latin typeface="+mj-lt"/>
                <a:ea typeface="Calibri" panose="020F0502020204030204" pitchFamily="34" charset="0"/>
                <a:cs typeface="Cambria" panose="02040503050406030204" pitchFamily="18" charset="0"/>
              </a:rPr>
              <a:t>Ethiopian</a:t>
            </a:r>
            <a:r>
              <a:rPr lang="cs-CZ" sz="2000" dirty="0">
                <a:effectLst/>
                <a:latin typeface="+mj-lt"/>
                <a:ea typeface="Calibri" panose="020F0502020204030204" pitchFamily="34" charset="0"/>
                <a:cs typeface="Cambria" panose="02040503050406030204" pitchFamily="18" charset="0"/>
              </a:rPr>
              <a:t> </a:t>
            </a:r>
            <a:r>
              <a:rPr lang="cs-CZ" sz="2000" dirty="0" err="1">
                <a:effectLst/>
                <a:latin typeface="+mj-lt"/>
                <a:ea typeface="Calibri" panose="020F0502020204030204" pitchFamily="34" charset="0"/>
                <a:cs typeface="Cambria" panose="02040503050406030204" pitchFamily="18" charset="0"/>
              </a:rPr>
              <a:t>Renaissance</a:t>
            </a:r>
            <a:r>
              <a:rPr lang="cs-CZ" sz="2000" dirty="0">
                <a:latin typeface="+mj-lt"/>
                <a:ea typeface="Calibri" panose="020F0502020204030204" pitchFamily="34" charset="0"/>
                <a:cs typeface="Times New Roman" panose="02020603050405020304" pitchFamily="18" charset="0"/>
              </a:rPr>
              <a:t> </a:t>
            </a:r>
            <a:r>
              <a:rPr lang="cs-CZ" sz="2000" dirty="0">
                <a:effectLst/>
                <a:latin typeface="+mj-lt"/>
                <a:ea typeface="Calibri" panose="020F0502020204030204" pitchFamily="34" charset="0"/>
                <a:cs typeface="Cambria" panose="02040503050406030204" pitchFamily="18" charset="0"/>
              </a:rPr>
              <a:t>Dam Project (2015).</a:t>
            </a:r>
            <a:endParaRPr lang="cs-CZ" sz="2000" dirty="0">
              <a:latin typeface="+mj-lt"/>
            </a:endParaRPr>
          </a:p>
        </p:txBody>
      </p:sp>
    </p:spTree>
    <p:extLst>
      <p:ext uri="{BB962C8B-B14F-4D97-AF65-F5344CB8AC3E}">
        <p14:creationId xmlns:p14="http://schemas.microsoft.com/office/powerpoint/2010/main" val="1864513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ED1EB7-B117-1B5D-925E-559F351F3D02}"/>
              </a:ext>
            </a:extLst>
          </p:cNvPr>
          <p:cNvSpPr>
            <a:spLocks noGrp="1"/>
          </p:cNvSpPr>
          <p:nvPr>
            <p:ph type="title"/>
          </p:nvPr>
        </p:nvSpPr>
        <p:spPr>
          <a:xfrm>
            <a:off x="1295400" y="0"/>
            <a:ext cx="9601200" cy="1485900"/>
          </a:xfrm>
        </p:spPr>
        <p:txBody>
          <a:bodyPr/>
          <a:lstStyle/>
          <a:p>
            <a:pPr algn="ctr"/>
            <a:r>
              <a:rPr lang="cs-CZ" dirty="0" err="1"/>
              <a:t>Water</a:t>
            </a:r>
            <a:r>
              <a:rPr lang="cs-CZ" dirty="0"/>
              <a:t> </a:t>
            </a:r>
            <a:r>
              <a:rPr lang="cs-CZ" dirty="0" err="1"/>
              <a:t>Conficts</a:t>
            </a:r>
            <a:r>
              <a:rPr lang="cs-CZ" dirty="0"/>
              <a:t> in </a:t>
            </a:r>
            <a:r>
              <a:rPr lang="cs-CZ" dirty="0" err="1"/>
              <a:t>Africa</a:t>
            </a:r>
            <a:endParaRPr lang="cs-CZ" dirty="0"/>
          </a:p>
        </p:txBody>
      </p:sp>
      <p:sp>
        <p:nvSpPr>
          <p:cNvPr id="3" name="Zástupný obsah 2">
            <a:extLst>
              <a:ext uri="{FF2B5EF4-FFF2-40B4-BE49-F238E27FC236}">
                <a16:creationId xmlns:a16="http://schemas.microsoft.com/office/drawing/2014/main" id="{341CB99E-111C-E781-0648-3D0D544195D0}"/>
              </a:ext>
            </a:extLst>
          </p:cNvPr>
          <p:cNvSpPr>
            <a:spLocks noGrp="1"/>
          </p:cNvSpPr>
          <p:nvPr>
            <p:ph idx="1"/>
          </p:nvPr>
        </p:nvSpPr>
        <p:spPr>
          <a:xfrm>
            <a:off x="727364" y="748144"/>
            <a:ext cx="11152909" cy="5860474"/>
          </a:xfrm>
        </p:spPr>
        <p:txBody>
          <a:bodyPr>
            <a:normAutofit/>
          </a:bodyPr>
          <a:lstStyle/>
          <a:p>
            <a:r>
              <a:rPr lang="cs-CZ" dirty="0"/>
              <a:t>1063</a:t>
            </a:r>
            <a:r>
              <a:rPr lang="en-US" dirty="0"/>
              <a:t> conflicts in a period 1958–202</a:t>
            </a:r>
            <a:r>
              <a:rPr lang="cs-CZ" dirty="0"/>
              <a:t>2,</a:t>
            </a:r>
            <a:r>
              <a:rPr lang="en-US" dirty="0"/>
              <a:t> 3</a:t>
            </a:r>
            <a:r>
              <a:rPr lang="cs-CZ" dirty="0"/>
              <a:t>6</a:t>
            </a:r>
            <a:r>
              <a:rPr lang="en-US" dirty="0"/>
              <a:t>6 trigger conflicts, 1</a:t>
            </a:r>
            <a:r>
              <a:rPr lang="cs-CZ" dirty="0"/>
              <a:t>52</a:t>
            </a:r>
            <a:r>
              <a:rPr lang="en-US" dirty="0"/>
              <a:t> - more than 40%, took place in sub-Saharan Africa</a:t>
            </a:r>
            <a:r>
              <a:rPr lang="cs-CZ" dirty="0"/>
              <a:t>. </a:t>
            </a:r>
          </a:p>
          <a:p>
            <a:r>
              <a:rPr lang="en-US" dirty="0"/>
              <a:t>Pacific Institute - incident is listed as a conflict when there is violence (injuries or deaths) or threats of violence (including verbal threats, military maneuvers, and shows of force).</a:t>
            </a:r>
            <a:endParaRPr lang="cs-CZ" dirty="0"/>
          </a:p>
          <a:p>
            <a:r>
              <a:rPr lang="cs-CZ" dirty="0" err="1"/>
              <a:t>Conflicts</a:t>
            </a:r>
            <a:r>
              <a:rPr lang="cs-CZ" dirty="0"/>
              <a:t> </a:t>
            </a:r>
            <a:r>
              <a:rPr lang="cs-CZ" dirty="0" err="1"/>
              <a:t>over</a:t>
            </a:r>
            <a:r>
              <a:rPr lang="cs-CZ" dirty="0"/>
              <a:t> </a:t>
            </a:r>
            <a:r>
              <a:rPr lang="cs-CZ" dirty="0" err="1"/>
              <a:t>rivers</a:t>
            </a:r>
            <a:r>
              <a:rPr lang="cs-CZ" dirty="0"/>
              <a:t>, </a:t>
            </a:r>
            <a:r>
              <a:rPr lang="cs-CZ" dirty="0" err="1"/>
              <a:t>lakes</a:t>
            </a:r>
            <a:r>
              <a:rPr lang="cs-CZ" dirty="0"/>
              <a:t>, </a:t>
            </a:r>
            <a:r>
              <a:rPr lang="cs-CZ" dirty="0" err="1"/>
              <a:t>groundwater</a:t>
            </a:r>
            <a:r>
              <a:rPr lang="cs-CZ" dirty="0"/>
              <a:t> and </a:t>
            </a:r>
            <a:r>
              <a:rPr lang="cs-CZ" dirty="0" err="1"/>
              <a:t>water</a:t>
            </a:r>
            <a:r>
              <a:rPr lang="cs-CZ" dirty="0"/>
              <a:t> </a:t>
            </a:r>
            <a:r>
              <a:rPr lang="cs-CZ" dirty="0" err="1"/>
              <a:t>infrustructure</a:t>
            </a:r>
            <a:r>
              <a:rPr lang="cs-CZ" dirty="0"/>
              <a:t> (</a:t>
            </a:r>
            <a:r>
              <a:rPr lang="cs-CZ" dirty="0" err="1"/>
              <a:t>dams</a:t>
            </a:r>
            <a:r>
              <a:rPr lang="cs-CZ" dirty="0"/>
              <a:t>).</a:t>
            </a:r>
          </a:p>
          <a:p>
            <a:r>
              <a:rPr lang="cs-CZ" dirty="0" err="1"/>
              <a:t>Examples</a:t>
            </a:r>
            <a:r>
              <a:rPr lang="cs-CZ" dirty="0"/>
              <a:t> </a:t>
            </a:r>
            <a:r>
              <a:rPr lang="cs-CZ" dirty="0" err="1"/>
              <a:t>of</a:t>
            </a:r>
            <a:r>
              <a:rPr lang="cs-CZ" dirty="0"/>
              <a:t> </a:t>
            </a:r>
            <a:r>
              <a:rPr lang="cs-CZ" dirty="0" err="1"/>
              <a:t>conflicts</a:t>
            </a:r>
            <a:r>
              <a:rPr lang="cs-CZ" dirty="0"/>
              <a:t>:</a:t>
            </a:r>
          </a:p>
          <a:p>
            <a:pPr lvl="1"/>
            <a:r>
              <a:rPr lang="cs-CZ" i="0" dirty="0"/>
              <a:t>A) </a:t>
            </a:r>
            <a:r>
              <a:rPr lang="en-US" i="0" dirty="0"/>
              <a:t>Ethiopian and Somali Nomads Clashed Over Desert Water (1963–1964)</a:t>
            </a:r>
            <a:endParaRPr lang="cs-CZ" i="0" dirty="0"/>
          </a:p>
          <a:p>
            <a:pPr lvl="1"/>
            <a:r>
              <a:rPr lang="cs-CZ" i="0" dirty="0"/>
              <a:t>B) </a:t>
            </a:r>
            <a:r>
              <a:rPr lang="en-US" i="0" dirty="0"/>
              <a:t>South Africa Seized Control of the Angola Dam</a:t>
            </a:r>
            <a:r>
              <a:rPr lang="cs-CZ" i="0" dirty="0"/>
              <a:t> - </a:t>
            </a:r>
            <a:r>
              <a:rPr lang="cs-CZ" i="0" dirty="0" err="1"/>
              <a:t>Ruacana</a:t>
            </a:r>
            <a:r>
              <a:rPr lang="en-US" i="0" dirty="0"/>
              <a:t> (1975)</a:t>
            </a:r>
            <a:endParaRPr lang="cs-CZ" i="0" dirty="0"/>
          </a:p>
          <a:p>
            <a:pPr lvl="1"/>
            <a:r>
              <a:rPr lang="cs-CZ" i="0" dirty="0"/>
              <a:t>C) </a:t>
            </a:r>
            <a:r>
              <a:rPr lang="en-US" i="0" dirty="0"/>
              <a:t>Water Shortages due to Drought Contributed to the Start of the Arab-Fur War (1987–1989)</a:t>
            </a:r>
            <a:endParaRPr lang="cs-CZ" i="0" dirty="0"/>
          </a:p>
          <a:p>
            <a:pPr lvl="1"/>
            <a:r>
              <a:rPr lang="cs-CZ" i="0" dirty="0"/>
              <a:t>D) </a:t>
            </a:r>
            <a:r>
              <a:rPr lang="en-US" i="0" dirty="0"/>
              <a:t>Military Clashes Between Cameroon and Nigeria Over the Retreat of Lake Chad (1980s and 1990s</a:t>
            </a:r>
            <a:r>
              <a:rPr lang="cs-CZ" i="0" dirty="0"/>
              <a:t>, 2002 - ICJ</a:t>
            </a:r>
            <a:r>
              <a:rPr lang="en-US" i="0" dirty="0"/>
              <a:t>)</a:t>
            </a:r>
            <a:endParaRPr lang="cs-CZ" i="0" dirty="0"/>
          </a:p>
          <a:p>
            <a:pPr lvl="1"/>
            <a:r>
              <a:rPr lang="cs-CZ" i="0" dirty="0"/>
              <a:t>E) </a:t>
            </a:r>
            <a:r>
              <a:rPr lang="en-US" i="0" dirty="0"/>
              <a:t>African Nations Disputed the Island of Zambezi - Sedudu (1999–2000)</a:t>
            </a:r>
            <a:endParaRPr lang="cs-CZ" i="0" dirty="0"/>
          </a:p>
          <a:p>
            <a:pPr lvl="1"/>
            <a:r>
              <a:rPr lang="cs-CZ" i="0" dirty="0"/>
              <a:t>F) </a:t>
            </a:r>
            <a:r>
              <a:rPr lang="en-US" i="0" dirty="0"/>
              <a:t>Violent Conflict Between Kenyan and Ugandan Herders (2012)</a:t>
            </a:r>
            <a:endParaRPr lang="cs-CZ" i="0" dirty="0"/>
          </a:p>
          <a:p>
            <a:pPr lvl="1"/>
            <a:r>
              <a:rPr lang="cs-CZ" i="0" dirty="0"/>
              <a:t>G) </a:t>
            </a:r>
            <a:r>
              <a:rPr lang="en-US" i="0" dirty="0"/>
              <a:t>Fight between </a:t>
            </a:r>
            <a:r>
              <a:rPr lang="en-US" i="0" dirty="0" err="1"/>
              <a:t>Garre</a:t>
            </a:r>
            <a:r>
              <a:rPr lang="en-US" i="0" dirty="0"/>
              <a:t> and </a:t>
            </a:r>
            <a:r>
              <a:rPr lang="en-US" i="0" dirty="0" err="1"/>
              <a:t>Degodia</a:t>
            </a:r>
            <a:r>
              <a:rPr lang="en-US" i="0" dirty="0"/>
              <a:t> clans over water and pasture lands in </a:t>
            </a:r>
            <a:r>
              <a:rPr lang="en-US" i="0" dirty="0" err="1"/>
              <a:t>Banissa</a:t>
            </a:r>
            <a:r>
              <a:rPr lang="en-US" i="0" dirty="0"/>
              <a:t>, Kenya</a:t>
            </a:r>
            <a:r>
              <a:rPr lang="cs-CZ" i="0" dirty="0"/>
              <a:t> (2022)</a:t>
            </a:r>
          </a:p>
          <a:p>
            <a:pPr lvl="1"/>
            <a:r>
              <a:rPr lang="cs-CZ" i="0" dirty="0"/>
              <a:t>H) </a:t>
            </a:r>
            <a:r>
              <a:rPr lang="en-US" i="0" dirty="0"/>
              <a:t>Water pump explosion in the village of Tin </a:t>
            </a:r>
            <a:r>
              <a:rPr lang="en-US" i="0" dirty="0" err="1"/>
              <a:t>Rhassane</a:t>
            </a:r>
            <a:r>
              <a:rPr lang="en-US" i="0" dirty="0"/>
              <a:t> - Burkina Faso</a:t>
            </a:r>
            <a:r>
              <a:rPr lang="cs-CZ" i="0" dirty="0"/>
              <a:t> (2023)</a:t>
            </a:r>
          </a:p>
        </p:txBody>
      </p:sp>
    </p:spTree>
    <p:extLst>
      <p:ext uri="{BB962C8B-B14F-4D97-AF65-F5344CB8AC3E}">
        <p14:creationId xmlns:p14="http://schemas.microsoft.com/office/powerpoint/2010/main" val="3353862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ED1EB7-B117-1B5D-925E-559F351F3D02}"/>
              </a:ext>
            </a:extLst>
          </p:cNvPr>
          <p:cNvSpPr>
            <a:spLocks noGrp="1"/>
          </p:cNvSpPr>
          <p:nvPr>
            <p:ph type="title"/>
          </p:nvPr>
        </p:nvSpPr>
        <p:spPr>
          <a:xfrm>
            <a:off x="1295400" y="0"/>
            <a:ext cx="9601200" cy="1485900"/>
          </a:xfrm>
        </p:spPr>
        <p:txBody>
          <a:bodyPr/>
          <a:lstStyle/>
          <a:p>
            <a:pPr algn="ctr"/>
            <a:r>
              <a:rPr lang="cs-CZ" dirty="0" err="1"/>
              <a:t>Water</a:t>
            </a:r>
            <a:r>
              <a:rPr lang="cs-CZ" dirty="0"/>
              <a:t> </a:t>
            </a:r>
            <a:r>
              <a:rPr lang="cs-CZ" dirty="0" err="1"/>
              <a:t>Conficts</a:t>
            </a:r>
            <a:r>
              <a:rPr lang="cs-CZ" dirty="0"/>
              <a:t> in </a:t>
            </a:r>
            <a:r>
              <a:rPr lang="cs-CZ" dirty="0" err="1"/>
              <a:t>Africa</a:t>
            </a:r>
            <a:endParaRPr lang="cs-CZ" dirty="0"/>
          </a:p>
        </p:txBody>
      </p:sp>
      <p:pic>
        <p:nvPicPr>
          <p:cNvPr id="4" name="Obrázek 3" descr="Obsah obrázku stůl&#10;&#10;Popis byl vytvořen automaticky">
            <a:extLst>
              <a:ext uri="{FF2B5EF4-FFF2-40B4-BE49-F238E27FC236}">
                <a16:creationId xmlns:a16="http://schemas.microsoft.com/office/drawing/2014/main" id="{70675AEA-F8E2-D0F3-C98B-83899EE3DDFC}"/>
              </a:ext>
            </a:extLst>
          </p:cNvPr>
          <p:cNvPicPr>
            <a:picLocks noChangeAspect="1"/>
          </p:cNvPicPr>
          <p:nvPr/>
        </p:nvPicPr>
        <p:blipFill rotWithShape="1">
          <a:blip r:embed="rId2">
            <a:extLst>
              <a:ext uri="{28A0092B-C50C-407E-A947-70E740481C1C}">
                <a14:useLocalDpi xmlns:a14="http://schemas.microsoft.com/office/drawing/2010/main" val="0"/>
              </a:ext>
            </a:extLst>
          </a:blip>
          <a:srcRect b="14286"/>
          <a:stretch/>
        </p:blipFill>
        <p:spPr bwMode="auto">
          <a:xfrm>
            <a:off x="1295400" y="2504209"/>
            <a:ext cx="10401300" cy="1485900"/>
          </a:xfrm>
          <a:prstGeom prst="rect">
            <a:avLst/>
          </a:prstGeom>
          <a:noFill/>
          <a:ln>
            <a:noFill/>
          </a:ln>
          <a:extLst>
            <a:ext uri="{53640926-AAD7-44D8-BBD7-CCE9431645EC}">
              <a14:shadowObscured xmlns:a14="http://schemas.microsoft.com/office/drawing/2010/main"/>
            </a:ext>
          </a:extLst>
        </p:spPr>
      </p:pic>
      <p:pic>
        <p:nvPicPr>
          <p:cNvPr id="5" name="Obrázek 4" descr="Obsah obrázku stůl&#10;&#10;Popis byl vytvořen automaticky">
            <a:extLst>
              <a:ext uri="{FF2B5EF4-FFF2-40B4-BE49-F238E27FC236}">
                <a16:creationId xmlns:a16="http://schemas.microsoft.com/office/drawing/2014/main" id="{C5F5C0E0-9D4F-A98E-D8EE-7866FBF20D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113068"/>
            <a:ext cx="5318760" cy="1790700"/>
          </a:xfrm>
          <a:prstGeom prst="rect">
            <a:avLst/>
          </a:prstGeom>
          <a:noFill/>
          <a:ln>
            <a:noFill/>
          </a:ln>
        </p:spPr>
      </p:pic>
      <p:pic>
        <p:nvPicPr>
          <p:cNvPr id="6" name="Zástupný obsah 5" descr="Obsah obrázku stůl&#10;&#10;Popis byl vytvořen automaticky">
            <a:extLst>
              <a:ext uri="{FF2B5EF4-FFF2-40B4-BE49-F238E27FC236}">
                <a16:creationId xmlns:a16="http://schemas.microsoft.com/office/drawing/2014/main" id="{8C52066C-67F2-1371-FF6F-78EB7DB44E28}"/>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213139" y="742950"/>
            <a:ext cx="10944225" cy="1577115"/>
          </a:xfrm>
          <a:prstGeom prst="rect">
            <a:avLst/>
          </a:prstGeom>
          <a:noFill/>
          <a:ln>
            <a:noFill/>
          </a:ln>
        </p:spPr>
      </p:pic>
    </p:spTree>
    <p:extLst>
      <p:ext uri="{BB962C8B-B14F-4D97-AF65-F5344CB8AC3E}">
        <p14:creationId xmlns:p14="http://schemas.microsoft.com/office/powerpoint/2010/main" val="1513078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8BCB29-3F25-4405-A1D0-B56D11717F04}"/>
              </a:ext>
            </a:extLst>
          </p:cNvPr>
          <p:cNvSpPr>
            <a:spLocks noGrp="1"/>
          </p:cNvSpPr>
          <p:nvPr>
            <p:ph type="title"/>
          </p:nvPr>
        </p:nvSpPr>
        <p:spPr>
          <a:xfrm>
            <a:off x="1940313" y="2771077"/>
            <a:ext cx="9601200" cy="1485900"/>
          </a:xfrm>
        </p:spPr>
        <p:txBody>
          <a:bodyPr>
            <a:normAutofit/>
          </a:bodyPr>
          <a:lstStyle/>
          <a:p>
            <a:r>
              <a:rPr lang="cs-CZ" sz="6000" dirty="0" err="1"/>
              <a:t>Thank</a:t>
            </a:r>
            <a:r>
              <a:rPr lang="cs-CZ" sz="6000" dirty="0"/>
              <a:t> </a:t>
            </a:r>
            <a:r>
              <a:rPr lang="cs-CZ" sz="6000" dirty="0" err="1"/>
              <a:t>you</a:t>
            </a:r>
            <a:r>
              <a:rPr lang="cs-CZ" sz="6000" dirty="0"/>
              <a:t> </a:t>
            </a:r>
            <a:r>
              <a:rPr lang="cs-CZ" sz="6000" dirty="0" err="1"/>
              <a:t>for</a:t>
            </a:r>
            <a:r>
              <a:rPr lang="cs-CZ" sz="6000" dirty="0"/>
              <a:t> </a:t>
            </a:r>
            <a:r>
              <a:rPr lang="cs-CZ" sz="6000" dirty="0" err="1"/>
              <a:t>your</a:t>
            </a:r>
            <a:r>
              <a:rPr lang="cs-CZ" sz="6000" dirty="0"/>
              <a:t> </a:t>
            </a:r>
            <a:r>
              <a:rPr lang="cs-CZ" sz="6000" dirty="0" err="1"/>
              <a:t>attention</a:t>
            </a:r>
            <a:endParaRPr lang="cs-CZ" sz="6000" dirty="0"/>
          </a:p>
        </p:txBody>
      </p:sp>
    </p:spTree>
    <p:extLst>
      <p:ext uri="{BB962C8B-B14F-4D97-AF65-F5344CB8AC3E}">
        <p14:creationId xmlns:p14="http://schemas.microsoft.com/office/powerpoint/2010/main" val="4283349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B9F03B-3D00-44DD-B5BD-012E946626CE}"/>
              </a:ext>
            </a:extLst>
          </p:cNvPr>
          <p:cNvSpPr>
            <a:spLocks noGrp="1"/>
          </p:cNvSpPr>
          <p:nvPr>
            <p:ph type="title"/>
          </p:nvPr>
        </p:nvSpPr>
        <p:spPr/>
        <p:txBody>
          <a:bodyPr/>
          <a:lstStyle/>
          <a:p>
            <a:pPr algn="ctr"/>
            <a:r>
              <a:rPr lang="cs-CZ" dirty="0"/>
              <a:t>Food </a:t>
            </a:r>
            <a:r>
              <a:rPr lang="cs-CZ" dirty="0" err="1"/>
              <a:t>Insecurity</a:t>
            </a:r>
            <a:r>
              <a:rPr lang="cs-CZ" dirty="0"/>
              <a:t> - </a:t>
            </a:r>
            <a:r>
              <a:rPr lang="cs-CZ" dirty="0" err="1"/>
              <a:t>Definition</a:t>
            </a:r>
            <a:endParaRPr lang="cs-CZ" dirty="0"/>
          </a:p>
        </p:txBody>
      </p:sp>
      <p:pic>
        <p:nvPicPr>
          <p:cNvPr id="4" name="Zástupný obsah 3">
            <a:extLst>
              <a:ext uri="{FF2B5EF4-FFF2-40B4-BE49-F238E27FC236}">
                <a16:creationId xmlns:a16="http://schemas.microsoft.com/office/drawing/2014/main" id="{8DB868C2-DD9E-4A48-B8D1-31CDB062E1BD}"/>
              </a:ext>
            </a:extLst>
          </p:cNvPr>
          <p:cNvPicPr>
            <a:picLocks noGrp="1"/>
          </p:cNvPicPr>
          <p:nvPr>
            <p:ph idx="1"/>
          </p:nvPr>
        </p:nvPicPr>
        <p:blipFill>
          <a:blip r:embed="rId2"/>
          <a:stretch>
            <a:fillRect/>
          </a:stretch>
        </p:blipFill>
        <p:spPr>
          <a:xfrm>
            <a:off x="2606126" y="1765792"/>
            <a:ext cx="7543803" cy="4333672"/>
          </a:xfrm>
          <a:prstGeom prst="rect">
            <a:avLst/>
          </a:prstGeom>
        </p:spPr>
      </p:pic>
    </p:spTree>
    <p:extLst>
      <p:ext uri="{BB962C8B-B14F-4D97-AF65-F5344CB8AC3E}">
        <p14:creationId xmlns:p14="http://schemas.microsoft.com/office/powerpoint/2010/main" val="1359497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26FFBC-D6FB-EC6F-B474-818B1932288C}"/>
              </a:ext>
            </a:extLst>
          </p:cNvPr>
          <p:cNvSpPr>
            <a:spLocks noGrp="1"/>
          </p:cNvSpPr>
          <p:nvPr>
            <p:ph type="title"/>
          </p:nvPr>
        </p:nvSpPr>
        <p:spPr/>
        <p:txBody>
          <a:bodyPr/>
          <a:lstStyle/>
          <a:p>
            <a:pPr algn="ctr"/>
            <a:r>
              <a:rPr lang="en-AU" dirty="0"/>
              <a:t>IPC – Integrated Food Security Phase Classification</a:t>
            </a:r>
          </a:p>
        </p:txBody>
      </p:sp>
      <p:pic>
        <p:nvPicPr>
          <p:cNvPr id="5" name="Zástupný obsah 4">
            <a:extLst>
              <a:ext uri="{FF2B5EF4-FFF2-40B4-BE49-F238E27FC236}">
                <a16:creationId xmlns:a16="http://schemas.microsoft.com/office/drawing/2014/main" id="{CD072F3D-FAF5-D8E6-E22F-9D2D797BC654}"/>
              </a:ext>
            </a:extLst>
          </p:cNvPr>
          <p:cNvPicPr>
            <a:picLocks noGrp="1" noChangeAspect="1"/>
          </p:cNvPicPr>
          <p:nvPr>
            <p:ph idx="1"/>
          </p:nvPr>
        </p:nvPicPr>
        <p:blipFill>
          <a:blip r:embed="rId2"/>
          <a:stretch>
            <a:fillRect/>
          </a:stretch>
        </p:blipFill>
        <p:spPr>
          <a:xfrm>
            <a:off x="1126545" y="2301469"/>
            <a:ext cx="10467331" cy="3870731"/>
          </a:xfrm>
        </p:spPr>
      </p:pic>
    </p:spTree>
    <p:extLst>
      <p:ext uri="{BB962C8B-B14F-4D97-AF65-F5344CB8AC3E}">
        <p14:creationId xmlns:p14="http://schemas.microsoft.com/office/powerpoint/2010/main" val="2440958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2C0053-7D5E-4B02-8C54-C94193D73858}"/>
              </a:ext>
            </a:extLst>
          </p:cNvPr>
          <p:cNvSpPr>
            <a:spLocks noGrp="1"/>
          </p:cNvSpPr>
          <p:nvPr>
            <p:ph type="title"/>
          </p:nvPr>
        </p:nvSpPr>
        <p:spPr/>
        <p:txBody>
          <a:bodyPr/>
          <a:lstStyle/>
          <a:p>
            <a:pPr algn="ctr"/>
            <a:r>
              <a:rPr lang="cs-CZ" dirty="0" err="1"/>
              <a:t>Hunger</a:t>
            </a:r>
            <a:r>
              <a:rPr lang="cs-CZ" dirty="0"/>
              <a:t> in </a:t>
            </a:r>
            <a:r>
              <a:rPr lang="cs-CZ" dirty="0" err="1"/>
              <a:t>the</a:t>
            </a:r>
            <a:r>
              <a:rPr lang="cs-CZ" dirty="0"/>
              <a:t> </a:t>
            </a:r>
            <a:r>
              <a:rPr lang="cs-CZ" dirty="0" err="1"/>
              <a:t>World</a:t>
            </a:r>
            <a:endParaRPr lang="cs-CZ" dirty="0"/>
          </a:p>
        </p:txBody>
      </p:sp>
      <p:sp>
        <p:nvSpPr>
          <p:cNvPr id="3" name="Zástupný obsah 2">
            <a:extLst>
              <a:ext uri="{FF2B5EF4-FFF2-40B4-BE49-F238E27FC236}">
                <a16:creationId xmlns:a16="http://schemas.microsoft.com/office/drawing/2014/main" id="{CF6526F4-494A-415A-9341-805F4B4F7106}"/>
              </a:ext>
            </a:extLst>
          </p:cNvPr>
          <p:cNvSpPr>
            <a:spLocks noGrp="1"/>
          </p:cNvSpPr>
          <p:nvPr>
            <p:ph idx="1"/>
          </p:nvPr>
        </p:nvSpPr>
        <p:spPr/>
        <p:txBody>
          <a:bodyPr/>
          <a:lstStyle/>
          <a:p>
            <a:endParaRPr lang="cs-CZ"/>
          </a:p>
        </p:txBody>
      </p:sp>
      <p:pic>
        <p:nvPicPr>
          <p:cNvPr id="4" name="Obrázek 3" descr="Obsah obrázku mapa&#10;&#10;Popis byl vytvořen automaticky">
            <a:extLst>
              <a:ext uri="{FF2B5EF4-FFF2-40B4-BE49-F238E27FC236}">
                <a16:creationId xmlns:a16="http://schemas.microsoft.com/office/drawing/2014/main" id="{79C5B8F5-512E-47F2-82F3-10B6EB25F17F}"/>
              </a:ext>
            </a:extLst>
          </p:cNvPr>
          <p:cNvPicPr/>
          <p:nvPr/>
        </p:nvPicPr>
        <p:blipFill>
          <a:blip r:embed="rId3"/>
          <a:stretch>
            <a:fillRect/>
          </a:stretch>
        </p:blipFill>
        <p:spPr>
          <a:xfrm>
            <a:off x="696176" y="1630680"/>
            <a:ext cx="8029534" cy="4236720"/>
          </a:xfrm>
          <a:prstGeom prst="rect">
            <a:avLst/>
          </a:prstGeom>
        </p:spPr>
      </p:pic>
      <p:pic>
        <p:nvPicPr>
          <p:cNvPr id="5" name="Obrázek 4" descr="Obsah obrázku text&#10;&#10;Popis byl vytvořen automaticky">
            <a:extLst>
              <a:ext uri="{FF2B5EF4-FFF2-40B4-BE49-F238E27FC236}">
                <a16:creationId xmlns:a16="http://schemas.microsoft.com/office/drawing/2014/main" id="{B9E774DB-8592-4146-94D4-C8123963E7CC}"/>
              </a:ext>
            </a:extLst>
          </p:cNvPr>
          <p:cNvPicPr/>
          <p:nvPr/>
        </p:nvPicPr>
        <p:blipFill>
          <a:blip r:embed="rId4"/>
          <a:stretch>
            <a:fillRect/>
          </a:stretch>
        </p:blipFill>
        <p:spPr>
          <a:xfrm>
            <a:off x="8554868" y="2715577"/>
            <a:ext cx="3448050" cy="2066925"/>
          </a:xfrm>
          <a:prstGeom prst="rect">
            <a:avLst/>
          </a:prstGeom>
        </p:spPr>
      </p:pic>
    </p:spTree>
    <p:extLst>
      <p:ext uri="{BB962C8B-B14F-4D97-AF65-F5344CB8AC3E}">
        <p14:creationId xmlns:p14="http://schemas.microsoft.com/office/powerpoint/2010/main" val="3859364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43F603-B611-7CE7-3E25-6FBFDA6CFDBE}"/>
              </a:ext>
            </a:extLst>
          </p:cNvPr>
          <p:cNvSpPr>
            <a:spLocks noGrp="1"/>
          </p:cNvSpPr>
          <p:nvPr>
            <p:ph type="title"/>
          </p:nvPr>
        </p:nvSpPr>
        <p:spPr>
          <a:xfrm>
            <a:off x="1295400" y="0"/>
            <a:ext cx="9601200" cy="1485900"/>
          </a:xfrm>
        </p:spPr>
        <p:txBody>
          <a:bodyPr/>
          <a:lstStyle/>
          <a:p>
            <a:pPr algn="ctr"/>
            <a:r>
              <a:rPr lang="cs-CZ" dirty="0"/>
              <a:t>Food </a:t>
            </a:r>
            <a:r>
              <a:rPr lang="cs-CZ" dirty="0" err="1"/>
              <a:t>Security</a:t>
            </a:r>
            <a:r>
              <a:rPr lang="cs-CZ" dirty="0"/>
              <a:t> – General </a:t>
            </a:r>
            <a:r>
              <a:rPr lang="cs-CZ" dirty="0" err="1"/>
              <a:t>Info</a:t>
            </a:r>
            <a:endParaRPr lang="cs-CZ" dirty="0"/>
          </a:p>
        </p:txBody>
      </p:sp>
      <p:sp>
        <p:nvSpPr>
          <p:cNvPr id="3" name="Zástupný obsah 2">
            <a:extLst>
              <a:ext uri="{FF2B5EF4-FFF2-40B4-BE49-F238E27FC236}">
                <a16:creationId xmlns:a16="http://schemas.microsoft.com/office/drawing/2014/main" id="{9A430201-8D86-77DF-266F-C3253C531016}"/>
              </a:ext>
            </a:extLst>
          </p:cNvPr>
          <p:cNvSpPr>
            <a:spLocks noGrp="1"/>
          </p:cNvSpPr>
          <p:nvPr>
            <p:ph idx="1"/>
          </p:nvPr>
        </p:nvSpPr>
        <p:spPr>
          <a:xfrm>
            <a:off x="742120" y="578730"/>
            <a:ext cx="9601200" cy="5047421"/>
          </a:xfrm>
        </p:spPr>
        <p:txBody>
          <a:bodyPr/>
          <a:lstStyle/>
          <a:p>
            <a:r>
              <a:rPr lang="en-US" dirty="0">
                <a:latin typeface="+mj-lt"/>
                <a:ea typeface="Calibri" panose="020F0502020204030204" pitchFamily="34" charset="0"/>
                <a:cs typeface="Times New Roman" panose="02020603050405020304" pitchFamily="18" charset="0"/>
              </a:rPr>
              <a:t>28</a:t>
            </a:r>
            <a:r>
              <a:rPr lang="cs-CZ" dirty="0">
                <a:latin typeface="+mj-lt"/>
                <a:ea typeface="Calibri" panose="020F0502020204030204" pitchFamily="34" charset="0"/>
                <a:cs typeface="Times New Roman" panose="02020603050405020304" pitchFamily="18" charset="0"/>
              </a:rPr>
              <a:t>2</a:t>
            </a:r>
            <a:r>
              <a:rPr lang="en-US" dirty="0">
                <a:latin typeface="+mj-lt"/>
                <a:ea typeface="Calibri" panose="020F0502020204030204" pitchFamily="34" charset="0"/>
                <a:cs typeface="Times New Roman" panose="02020603050405020304" pitchFamily="18" charset="0"/>
              </a:rPr>
              <a:t>.6 million people in Africa face hunger</a:t>
            </a:r>
            <a:r>
              <a:rPr lang="cs-CZ" dirty="0">
                <a:latin typeface="+mj-lt"/>
                <a:ea typeface="Calibri" panose="020F0502020204030204" pitchFamily="34" charset="0"/>
                <a:cs typeface="Times New Roman" panose="02020603050405020304" pitchFamily="18" charset="0"/>
              </a:rPr>
              <a:t> (2023).</a:t>
            </a:r>
          </a:p>
          <a:p>
            <a:r>
              <a:rPr lang="cs-CZ" dirty="0">
                <a:latin typeface="+mj-lt"/>
                <a:ea typeface="Calibri" panose="020F0502020204030204" pitchFamily="34" charset="0"/>
                <a:cs typeface="Times New Roman" panose="02020603050405020304" pitchFamily="18" charset="0"/>
              </a:rPr>
              <a:t>F</a:t>
            </a:r>
            <a:r>
              <a:rPr lang="cs-CZ" dirty="0">
                <a:effectLst/>
                <a:latin typeface="+mj-lt"/>
                <a:ea typeface="Calibri" panose="020F0502020204030204" pitchFamily="34" charset="0"/>
                <a:cs typeface="Times New Roman" panose="02020603050405020304" pitchFamily="18" charset="0"/>
              </a:rPr>
              <a:t>ood </a:t>
            </a:r>
            <a:r>
              <a:rPr lang="cs-CZ" dirty="0" err="1">
                <a:effectLst/>
                <a:latin typeface="+mj-lt"/>
                <a:ea typeface="Calibri" panose="020F0502020204030204" pitchFamily="34" charset="0"/>
                <a:cs typeface="Times New Roman" panose="02020603050405020304" pitchFamily="18" charset="0"/>
              </a:rPr>
              <a:t>security</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situation</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is</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determined</a:t>
            </a:r>
            <a:r>
              <a:rPr lang="cs-CZ" dirty="0">
                <a:effectLst/>
                <a:latin typeface="+mj-lt"/>
                <a:ea typeface="Calibri" panose="020F0502020204030204" pitchFamily="34" charset="0"/>
                <a:cs typeface="Times New Roman" panose="02020603050405020304" pitchFamily="18" charset="0"/>
              </a:rPr>
              <a:t> by </a:t>
            </a:r>
            <a:r>
              <a:rPr lang="cs-CZ" dirty="0" err="1">
                <a:effectLst/>
                <a:latin typeface="+mj-lt"/>
                <a:ea typeface="Calibri" panose="020F0502020204030204" pitchFamily="34" charset="0"/>
                <a:cs typeface="Times New Roman" panose="02020603050405020304" pitchFamily="18" charset="0"/>
              </a:rPr>
              <a:t>several</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drivers</a:t>
            </a:r>
            <a:r>
              <a:rPr lang="cs-CZ" dirty="0">
                <a:effectLst/>
                <a:latin typeface="+mj-lt"/>
                <a:ea typeface="Calibri" panose="020F0502020204030204" pitchFamily="34" charset="0"/>
                <a:cs typeface="Times New Roman" panose="02020603050405020304" pitchFamily="18" charset="0"/>
              </a:rPr>
              <a:t> </a:t>
            </a:r>
            <a:r>
              <a:rPr lang="en-US" dirty="0">
                <a:solidFill>
                  <a:srgbClr val="000000"/>
                </a:solidFill>
                <a:effectLst/>
                <a:latin typeface="+mj-lt"/>
                <a:ea typeface="Calibri" panose="020F0502020204030204" pitchFamily="34" charset="0"/>
                <a:cs typeface="Times New Roman" panose="02020603050405020304" pitchFamily="18" charset="0"/>
              </a:rPr>
              <a:t>including conflict</a:t>
            </a:r>
            <a:r>
              <a:rPr lang="cs-CZ" dirty="0">
                <a:solidFill>
                  <a:srgbClr val="000000"/>
                </a:solidFill>
                <a:effectLst/>
                <a:latin typeface="+mj-lt"/>
                <a:ea typeface="Calibri" panose="020F0502020204030204" pitchFamily="34" charset="0"/>
                <a:cs typeface="Times New Roman" panose="02020603050405020304" pitchFamily="18" charset="0"/>
              </a:rPr>
              <a:t>s</a:t>
            </a:r>
            <a:r>
              <a:rPr lang="en-US" dirty="0">
                <a:solidFill>
                  <a:srgbClr val="000000"/>
                </a:solidFill>
                <a:effectLst/>
                <a:latin typeface="+mj-lt"/>
                <a:ea typeface="Calibri" panose="020F0502020204030204" pitchFamily="34" charset="0"/>
                <a:cs typeface="Times New Roman" panose="02020603050405020304" pitchFamily="18" charset="0"/>
              </a:rPr>
              <a:t>, climate variability and extremes, economic slowdowns and downturns, and the unaffordability of healthy diets</a:t>
            </a:r>
            <a:r>
              <a:rPr lang="cs-CZ" dirty="0">
                <a:solidFill>
                  <a:srgbClr val="000000"/>
                </a:solidFill>
                <a:effectLst/>
                <a:latin typeface="+mj-lt"/>
                <a:ea typeface="Calibri" panose="020F0502020204030204" pitchFamily="34" charset="0"/>
                <a:cs typeface="Times New Roman" panose="02020603050405020304" pitchFamily="18" charset="0"/>
              </a:rPr>
              <a:t> - </a:t>
            </a:r>
            <a:r>
              <a:rPr lang="cs-CZ" dirty="0" err="1">
                <a:solidFill>
                  <a:srgbClr val="000000"/>
                </a:solidFill>
                <a:effectLst/>
                <a:latin typeface="+mj-lt"/>
                <a:ea typeface="Calibri" panose="020F0502020204030204" pitchFamily="34" charset="0"/>
                <a:cs typeface="Times New Roman" panose="02020603050405020304" pitchFamily="18" charset="0"/>
              </a:rPr>
              <a:t>poverty</a:t>
            </a:r>
            <a:r>
              <a:rPr lang="en-US" dirty="0">
                <a:solidFill>
                  <a:srgbClr val="000000"/>
                </a:solidFill>
                <a:effectLst/>
                <a:latin typeface="+mj-lt"/>
                <a:ea typeface="Calibri" panose="020F0502020204030204" pitchFamily="34" charset="0"/>
                <a:cs typeface="Times New Roman" panose="02020603050405020304" pitchFamily="18" charset="0"/>
              </a:rPr>
              <a:t>.</a:t>
            </a:r>
            <a:r>
              <a:rPr lang="cs-CZ" dirty="0">
                <a:solidFill>
                  <a:srgbClr val="000000"/>
                </a:solidFill>
                <a:effectLst/>
                <a:latin typeface="+mj-lt"/>
                <a:ea typeface="Calibri" panose="020F0502020204030204" pitchFamily="34" charset="0"/>
                <a:cs typeface="Times New Roman" panose="02020603050405020304" pitchFamily="18" charset="0"/>
              </a:rPr>
              <a:t> </a:t>
            </a:r>
          </a:p>
          <a:p>
            <a:r>
              <a:rPr lang="en-US" dirty="0">
                <a:solidFill>
                  <a:srgbClr val="202122"/>
                </a:solidFill>
                <a:effectLst/>
                <a:latin typeface="+mj-lt"/>
              </a:rPr>
              <a:t>Food and Agriculture Organization of the United Nations, FAO</a:t>
            </a:r>
            <a:r>
              <a:rPr lang="cs-CZ" dirty="0">
                <a:solidFill>
                  <a:srgbClr val="202122"/>
                </a:solidFill>
                <a:effectLst/>
                <a:latin typeface="+mj-lt"/>
              </a:rPr>
              <a:t> (1945).</a:t>
            </a:r>
          </a:p>
          <a:p>
            <a:r>
              <a:rPr lang="en-GB" dirty="0">
                <a:effectLst/>
                <a:latin typeface="+mj-lt"/>
                <a:ea typeface="Calibri" panose="020F0502020204030204" pitchFamily="34" charset="0"/>
                <a:cs typeface="Times New Roman" panose="02020603050405020304" pitchFamily="18" charset="0"/>
              </a:rPr>
              <a:t>World Food Programme (WFP), the International Fund for Agricultural Development (IFAD), the World Health Organization (WHO), and the United Nations Children's Fund (UNICEF)</a:t>
            </a:r>
            <a:r>
              <a:rPr lang="cs-CZ" dirty="0">
                <a:latin typeface="+mj-lt"/>
                <a:ea typeface="Calibri" panose="020F0502020204030204" pitchFamily="34" charset="0"/>
                <a:cs typeface="Times New Roman" panose="02020603050405020304" pitchFamily="18" charset="0"/>
              </a:rPr>
              <a:t> - </a:t>
            </a:r>
            <a:r>
              <a:rPr lang="en-GB" b="1" dirty="0">
                <a:effectLst/>
                <a:latin typeface="+mj-lt"/>
                <a:ea typeface="Calibri" panose="020F0502020204030204" pitchFamily="34" charset="0"/>
                <a:cs typeface="Times New Roman" panose="02020603050405020304" pitchFamily="18" charset="0"/>
              </a:rPr>
              <a:t>State of Food Security and Nutrition in the World</a:t>
            </a:r>
            <a:r>
              <a:rPr lang="cs-CZ" b="1" dirty="0">
                <a:effectLst/>
                <a:latin typeface="+mj-lt"/>
                <a:ea typeface="Calibri" panose="020F0502020204030204" pitchFamily="34" charset="0"/>
                <a:cs typeface="Times New Roman" panose="02020603050405020304" pitchFamily="18" charset="0"/>
              </a:rPr>
              <a:t> -</a:t>
            </a:r>
            <a:r>
              <a:rPr lang="en-GB" b="1" dirty="0">
                <a:effectLst/>
                <a:latin typeface="+mj-lt"/>
                <a:ea typeface="Calibri" panose="020F0502020204030204" pitchFamily="34" charset="0"/>
                <a:cs typeface="Times New Roman" panose="02020603050405020304" pitchFamily="18" charset="0"/>
              </a:rPr>
              <a:t> SOFI </a:t>
            </a:r>
            <a:endParaRPr lang="cs-CZ" dirty="0">
              <a:solidFill>
                <a:srgbClr val="202122"/>
              </a:solidFill>
              <a:effectLst/>
              <a:latin typeface="+mj-lt"/>
            </a:endParaRPr>
          </a:p>
          <a:p>
            <a:pPr marL="457200" algn="just">
              <a:lnSpc>
                <a:spcPct val="107000"/>
              </a:lnSpc>
            </a:pPr>
            <a:r>
              <a:rPr lang="cs-CZ" dirty="0" err="1">
                <a:solidFill>
                  <a:srgbClr val="202122"/>
                </a:solidFill>
                <a:latin typeface="+mj-lt"/>
              </a:rPr>
              <a:t>The</a:t>
            </a:r>
            <a:r>
              <a:rPr lang="cs-CZ" dirty="0">
                <a:solidFill>
                  <a:srgbClr val="202122"/>
                </a:solidFill>
                <a:latin typeface="+mj-lt"/>
              </a:rPr>
              <a:t> </a:t>
            </a:r>
            <a:r>
              <a:rPr lang="cs-CZ" dirty="0" err="1">
                <a:solidFill>
                  <a:srgbClr val="202122"/>
                </a:solidFill>
                <a:latin typeface="+mj-lt"/>
              </a:rPr>
              <a:t>biggest</a:t>
            </a:r>
            <a:r>
              <a:rPr lang="cs-CZ" dirty="0">
                <a:solidFill>
                  <a:srgbClr val="202122"/>
                </a:solidFill>
                <a:latin typeface="+mj-lt"/>
              </a:rPr>
              <a:t> </a:t>
            </a:r>
            <a:r>
              <a:rPr lang="en-US" dirty="0">
                <a:solidFill>
                  <a:srgbClr val="000000"/>
                </a:solidFill>
                <a:effectLst/>
                <a:latin typeface="+mj-lt"/>
                <a:ea typeface="Calibri" panose="020F0502020204030204" pitchFamily="34" charset="0"/>
                <a:cs typeface="Times New Roman" panose="02020603050405020304" pitchFamily="18" charset="0"/>
              </a:rPr>
              <a:t>deterioration occurred between</a:t>
            </a:r>
            <a:r>
              <a:rPr lang="cs-CZ" dirty="0">
                <a:solidFill>
                  <a:srgbClr val="000000"/>
                </a:solidFill>
                <a:latin typeface="+mj-lt"/>
                <a:ea typeface="Calibri" panose="020F0502020204030204" pitchFamily="34" charset="0"/>
                <a:cs typeface="Times New Roman" panose="02020603050405020304" pitchFamily="18" charset="0"/>
              </a:rPr>
              <a:t> </a:t>
            </a:r>
            <a:r>
              <a:rPr lang="en-US" dirty="0">
                <a:solidFill>
                  <a:srgbClr val="000000"/>
                </a:solidFill>
                <a:effectLst/>
                <a:latin typeface="+mj-lt"/>
                <a:ea typeface="Calibri" panose="020F0502020204030204" pitchFamily="34" charset="0"/>
                <a:cs typeface="Times New Roman" panose="02020603050405020304" pitchFamily="18" charset="0"/>
              </a:rPr>
              <a:t>2019 and 2020.</a:t>
            </a:r>
            <a:endParaRPr lang="cs-CZ" dirty="0">
              <a:solidFill>
                <a:srgbClr val="000000"/>
              </a:solidFill>
              <a:effectLst/>
              <a:latin typeface="+mj-lt"/>
              <a:ea typeface="Calibri" panose="020F0502020204030204" pitchFamily="34" charset="0"/>
              <a:cs typeface="Times New Roman" panose="02020603050405020304" pitchFamily="18" charset="0"/>
            </a:endParaRPr>
          </a:p>
          <a:p>
            <a:pPr marL="457200" algn="just">
              <a:lnSpc>
                <a:spcPct val="107000"/>
              </a:lnSpc>
            </a:pPr>
            <a:r>
              <a:rPr lang="en-US" dirty="0">
                <a:solidFill>
                  <a:srgbClr val="000000"/>
                </a:solidFill>
                <a:effectLst/>
                <a:latin typeface="+mj-lt"/>
                <a:ea typeface="Calibri" panose="020F0502020204030204" pitchFamily="34" charset="0"/>
                <a:cs typeface="Times New Roman" panose="02020603050405020304" pitchFamily="18" charset="0"/>
              </a:rPr>
              <a:t>125.1 million</a:t>
            </a:r>
            <a:r>
              <a:rPr lang="cs-CZ" dirty="0">
                <a:solidFill>
                  <a:srgbClr val="000000"/>
                </a:solidFill>
                <a:effectLst/>
                <a:latin typeface="+mj-lt"/>
                <a:ea typeface="Calibri" panose="020F0502020204030204" pitchFamily="34" charset="0"/>
                <a:cs typeface="Times New Roman" panose="02020603050405020304" pitchFamily="18" charset="0"/>
              </a:rPr>
              <a:t> </a:t>
            </a:r>
            <a:r>
              <a:rPr lang="en-US" dirty="0">
                <a:solidFill>
                  <a:srgbClr val="000000"/>
                </a:solidFill>
                <a:effectLst/>
                <a:latin typeface="+mj-lt"/>
                <a:ea typeface="Calibri" panose="020F0502020204030204" pitchFamily="34" charset="0"/>
                <a:cs typeface="Times New Roman" panose="02020603050405020304" pitchFamily="18" charset="0"/>
              </a:rPr>
              <a:t>people live in Eastern Africa, followed by Western Africa (75.2 million), Central Africa</a:t>
            </a:r>
            <a:r>
              <a:rPr lang="cs-CZ" dirty="0">
                <a:solidFill>
                  <a:srgbClr val="000000"/>
                </a:solidFill>
                <a:effectLst/>
                <a:latin typeface="+mj-lt"/>
                <a:ea typeface="Calibri" panose="020F0502020204030204" pitchFamily="34" charset="0"/>
                <a:cs typeface="Times New Roman" panose="02020603050405020304" pitchFamily="18" charset="0"/>
              </a:rPr>
              <a:t> </a:t>
            </a:r>
            <a:r>
              <a:rPr lang="en-US" dirty="0">
                <a:solidFill>
                  <a:srgbClr val="000000"/>
                </a:solidFill>
                <a:effectLst/>
                <a:latin typeface="+mj-lt"/>
                <a:ea typeface="Calibri" panose="020F0502020204030204" pitchFamily="34" charset="0"/>
                <a:cs typeface="Times New Roman" panose="02020603050405020304" pitchFamily="18" charset="0"/>
              </a:rPr>
              <a:t>(57.1 million), Northern Africa (17.4 million) and Southern Africa (6.8 million).</a:t>
            </a:r>
            <a:endParaRPr lang="cs-CZ" dirty="0">
              <a:solidFill>
                <a:srgbClr val="000000"/>
              </a:solidFill>
              <a:effectLst/>
              <a:latin typeface="+mj-lt"/>
              <a:ea typeface="Calibri" panose="020F0502020204030204" pitchFamily="34" charset="0"/>
              <a:cs typeface="Times New Roman" panose="02020603050405020304" pitchFamily="18" charset="0"/>
            </a:endParaRPr>
          </a:p>
          <a:p>
            <a:endParaRPr lang="cs-CZ" dirty="0">
              <a:solidFill>
                <a:srgbClr val="202122"/>
              </a:solidFill>
              <a:effectLst/>
              <a:latin typeface="+mj-lt"/>
            </a:endParaRPr>
          </a:p>
          <a:p>
            <a:endParaRPr lang="cs-CZ" dirty="0">
              <a:solidFill>
                <a:srgbClr val="202122"/>
              </a:solidFill>
              <a:effectLst/>
              <a:latin typeface="+mj-lt"/>
            </a:endParaRPr>
          </a:p>
          <a:p>
            <a:endParaRPr lang="cs-CZ" dirty="0">
              <a:latin typeface="+mj-lt"/>
            </a:endParaRPr>
          </a:p>
          <a:p>
            <a:endParaRPr lang="cs-CZ" dirty="0">
              <a:latin typeface="+mj-lt"/>
            </a:endParaRPr>
          </a:p>
        </p:txBody>
      </p:sp>
      <p:pic>
        <p:nvPicPr>
          <p:cNvPr id="5" name="Obrázek 4">
            <a:extLst>
              <a:ext uri="{FF2B5EF4-FFF2-40B4-BE49-F238E27FC236}">
                <a16:creationId xmlns:a16="http://schemas.microsoft.com/office/drawing/2014/main" id="{D2CC572E-2FE1-7376-6344-318BD1743AF4}"/>
              </a:ext>
            </a:extLst>
          </p:cNvPr>
          <p:cNvPicPr>
            <a:picLocks noChangeAspect="1"/>
          </p:cNvPicPr>
          <p:nvPr/>
        </p:nvPicPr>
        <p:blipFill>
          <a:blip r:embed="rId2"/>
          <a:stretch>
            <a:fillRect/>
          </a:stretch>
        </p:blipFill>
        <p:spPr>
          <a:xfrm>
            <a:off x="3009900" y="4643064"/>
            <a:ext cx="6649666" cy="2096090"/>
          </a:xfrm>
          <a:prstGeom prst="rect">
            <a:avLst/>
          </a:prstGeom>
        </p:spPr>
      </p:pic>
    </p:spTree>
    <p:extLst>
      <p:ext uri="{BB962C8B-B14F-4D97-AF65-F5344CB8AC3E}">
        <p14:creationId xmlns:p14="http://schemas.microsoft.com/office/powerpoint/2010/main" val="2796400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E2BEAA38-A588-BFD4-C7F6-DE2E14A9F95D}"/>
              </a:ext>
            </a:extLst>
          </p:cNvPr>
          <p:cNvPicPr>
            <a:picLocks noGrp="1" noChangeAspect="1"/>
          </p:cNvPicPr>
          <p:nvPr>
            <p:ph idx="1"/>
          </p:nvPr>
        </p:nvPicPr>
        <p:blipFill>
          <a:blip r:embed="rId2"/>
          <a:stretch>
            <a:fillRect/>
          </a:stretch>
        </p:blipFill>
        <p:spPr>
          <a:xfrm>
            <a:off x="742005" y="1299542"/>
            <a:ext cx="7141832" cy="5038914"/>
          </a:xfrm>
        </p:spPr>
      </p:pic>
      <p:sp>
        <p:nvSpPr>
          <p:cNvPr id="2" name="Nadpis 1">
            <a:extLst>
              <a:ext uri="{FF2B5EF4-FFF2-40B4-BE49-F238E27FC236}">
                <a16:creationId xmlns:a16="http://schemas.microsoft.com/office/drawing/2014/main" id="{17AFDBDA-758E-1C3C-10DB-7001170C2177}"/>
              </a:ext>
            </a:extLst>
          </p:cNvPr>
          <p:cNvSpPr>
            <a:spLocks noGrp="1"/>
          </p:cNvSpPr>
          <p:nvPr>
            <p:ph type="title"/>
          </p:nvPr>
        </p:nvSpPr>
        <p:spPr/>
        <p:txBody>
          <a:bodyPr/>
          <a:lstStyle/>
          <a:p>
            <a:pPr algn="ctr"/>
            <a:r>
              <a:rPr lang="cs-CZ" dirty="0"/>
              <a:t>Food </a:t>
            </a:r>
            <a:r>
              <a:rPr lang="cs-CZ" dirty="0" err="1"/>
              <a:t>Security</a:t>
            </a:r>
            <a:r>
              <a:rPr lang="cs-CZ" dirty="0"/>
              <a:t> - FAO</a:t>
            </a:r>
          </a:p>
        </p:txBody>
      </p:sp>
      <p:pic>
        <p:nvPicPr>
          <p:cNvPr id="7" name="Obrázek 6">
            <a:extLst>
              <a:ext uri="{FF2B5EF4-FFF2-40B4-BE49-F238E27FC236}">
                <a16:creationId xmlns:a16="http://schemas.microsoft.com/office/drawing/2014/main" id="{0F9C8436-AC51-CEF1-FD2E-7404474582B0}"/>
              </a:ext>
            </a:extLst>
          </p:cNvPr>
          <p:cNvPicPr>
            <a:picLocks noChangeAspect="1"/>
          </p:cNvPicPr>
          <p:nvPr/>
        </p:nvPicPr>
        <p:blipFill>
          <a:blip r:embed="rId3"/>
          <a:stretch>
            <a:fillRect/>
          </a:stretch>
        </p:blipFill>
        <p:spPr>
          <a:xfrm>
            <a:off x="7252251" y="2186608"/>
            <a:ext cx="4939749" cy="3371850"/>
          </a:xfrm>
          <a:prstGeom prst="rect">
            <a:avLst/>
          </a:prstGeom>
        </p:spPr>
      </p:pic>
    </p:spTree>
    <p:extLst>
      <p:ext uri="{BB962C8B-B14F-4D97-AF65-F5344CB8AC3E}">
        <p14:creationId xmlns:p14="http://schemas.microsoft.com/office/powerpoint/2010/main" val="2519673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518846-AD85-14D5-5450-E2C0313025FD}"/>
              </a:ext>
            </a:extLst>
          </p:cNvPr>
          <p:cNvSpPr>
            <a:spLocks noGrp="1"/>
          </p:cNvSpPr>
          <p:nvPr>
            <p:ph type="title"/>
          </p:nvPr>
        </p:nvSpPr>
        <p:spPr>
          <a:xfrm>
            <a:off x="1295400" y="119269"/>
            <a:ext cx="9601200" cy="1485900"/>
          </a:xfrm>
        </p:spPr>
        <p:txBody>
          <a:bodyPr/>
          <a:lstStyle/>
          <a:p>
            <a:pPr algn="ctr"/>
            <a:r>
              <a:rPr lang="cs-CZ" dirty="0"/>
              <a:t>Food </a:t>
            </a:r>
            <a:r>
              <a:rPr lang="cs-CZ" dirty="0" err="1"/>
              <a:t>Security</a:t>
            </a:r>
            <a:endParaRPr lang="cs-CZ" dirty="0"/>
          </a:p>
        </p:txBody>
      </p:sp>
      <p:pic>
        <p:nvPicPr>
          <p:cNvPr id="5" name="Zástupný obsah 4">
            <a:extLst>
              <a:ext uri="{FF2B5EF4-FFF2-40B4-BE49-F238E27FC236}">
                <a16:creationId xmlns:a16="http://schemas.microsoft.com/office/drawing/2014/main" id="{9C928CDA-ADAC-3DFA-9CCE-7F3C3639FFC6}"/>
              </a:ext>
            </a:extLst>
          </p:cNvPr>
          <p:cNvPicPr>
            <a:picLocks noGrp="1" noChangeAspect="1"/>
          </p:cNvPicPr>
          <p:nvPr>
            <p:ph idx="1"/>
          </p:nvPr>
        </p:nvPicPr>
        <p:blipFill>
          <a:blip r:embed="rId3"/>
          <a:stretch>
            <a:fillRect/>
          </a:stretch>
        </p:blipFill>
        <p:spPr>
          <a:xfrm>
            <a:off x="710886" y="1222194"/>
            <a:ext cx="7575184" cy="4575933"/>
          </a:xfrm>
        </p:spPr>
      </p:pic>
      <p:sp>
        <p:nvSpPr>
          <p:cNvPr id="7" name="TextovéPole 6">
            <a:extLst>
              <a:ext uri="{FF2B5EF4-FFF2-40B4-BE49-F238E27FC236}">
                <a16:creationId xmlns:a16="http://schemas.microsoft.com/office/drawing/2014/main" id="{E3927D0B-10F0-04B5-DCA3-891828DE692C}"/>
              </a:ext>
            </a:extLst>
          </p:cNvPr>
          <p:cNvSpPr txBox="1"/>
          <p:nvPr/>
        </p:nvSpPr>
        <p:spPr>
          <a:xfrm>
            <a:off x="1577837" y="822084"/>
            <a:ext cx="9822346" cy="400110"/>
          </a:xfrm>
          <a:prstGeom prst="rect">
            <a:avLst/>
          </a:prstGeom>
          <a:noFill/>
        </p:spPr>
        <p:txBody>
          <a:bodyPr wrap="square">
            <a:spAutoFit/>
          </a:bodyPr>
          <a:lstStyle/>
          <a:p>
            <a:pPr marL="342900" indent="-342900">
              <a:buFont typeface="Wingdings" panose="05000000000000000000" pitchFamily="2" charset="2"/>
              <a:buChar char="§"/>
            </a:pPr>
            <a:r>
              <a:rPr lang="cs-CZ" sz="2000" dirty="0" err="1">
                <a:latin typeface="+mj-lt"/>
                <a:ea typeface="Calibri" panose="020F0502020204030204" pitchFamily="34" charset="0"/>
                <a:cs typeface="Times New Roman" panose="02020603050405020304" pitchFamily="18" charset="0"/>
              </a:rPr>
              <a:t>S</a:t>
            </a:r>
            <a:r>
              <a:rPr lang="cs-CZ" sz="2000" dirty="0" err="1">
                <a:effectLst/>
                <a:latin typeface="+mj-lt"/>
                <a:ea typeface="Calibri" panose="020F0502020204030204" pitchFamily="34" charset="0"/>
                <a:cs typeface="Times New Roman" panose="02020603050405020304" pitchFamily="18" charset="0"/>
              </a:rPr>
              <a:t>hared</a:t>
            </a:r>
            <a:r>
              <a:rPr lang="cs-CZ" sz="2000" dirty="0">
                <a:effectLst/>
                <a:latin typeface="+mj-lt"/>
                <a:ea typeface="Calibri" panose="020F0502020204030204" pitchFamily="34" charset="0"/>
                <a:cs typeface="Times New Roman" panose="02020603050405020304" pitchFamily="18" charset="0"/>
              </a:rPr>
              <a:t> vision </a:t>
            </a:r>
            <a:r>
              <a:rPr lang="cs-CZ" sz="2000" dirty="0" err="1">
                <a:effectLst/>
                <a:latin typeface="+mj-lt"/>
                <a:ea typeface="Calibri" panose="020F0502020204030204" pitchFamily="34" charset="0"/>
                <a:cs typeface="Times New Roman" panose="02020603050405020304" pitchFamily="18" charset="0"/>
              </a:rPr>
              <a:t>of</a:t>
            </a:r>
            <a:r>
              <a:rPr lang="cs-CZ" sz="2000" dirty="0">
                <a:effectLst/>
                <a:latin typeface="+mj-lt"/>
                <a:ea typeface="Calibri" panose="020F0502020204030204" pitchFamily="34" charset="0"/>
                <a:cs typeface="Times New Roman" panose="02020603050405020304" pitchFamily="18" charset="0"/>
              </a:rPr>
              <a:t> humanity and a </a:t>
            </a:r>
            <a:r>
              <a:rPr lang="cs-CZ" sz="2000" dirty="0" err="1">
                <a:effectLst/>
                <a:latin typeface="+mj-lt"/>
                <a:ea typeface="Calibri" panose="020F0502020204030204" pitchFamily="34" charset="0"/>
                <a:cs typeface="Times New Roman" panose="02020603050405020304" pitchFamily="18" charset="0"/>
              </a:rPr>
              <a:t>social</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contract</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between</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the</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world’s</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leaders</a:t>
            </a:r>
            <a:r>
              <a:rPr lang="cs-CZ" sz="2000" dirty="0">
                <a:effectLst/>
                <a:latin typeface="+mj-lt"/>
                <a:ea typeface="Calibri" panose="020F0502020204030204" pitchFamily="34" charset="0"/>
                <a:cs typeface="Times New Roman" panose="02020603050405020304" pitchFamily="18" charset="0"/>
              </a:rPr>
              <a:t>. </a:t>
            </a:r>
            <a:endParaRPr lang="cs-CZ" sz="2000" dirty="0">
              <a:latin typeface="+mj-lt"/>
            </a:endParaRPr>
          </a:p>
        </p:txBody>
      </p:sp>
      <p:pic>
        <p:nvPicPr>
          <p:cNvPr id="1026" name="Picture 2" descr="The Millennium Development Goals - Humanium">
            <a:extLst>
              <a:ext uri="{FF2B5EF4-FFF2-40B4-BE49-F238E27FC236}">
                <a16:creationId xmlns:a16="http://schemas.microsoft.com/office/drawing/2014/main" id="{7C2D4436-DE10-E549-05FE-2901C10DCC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7789" y="2000101"/>
            <a:ext cx="4144211" cy="3403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448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8A2308-FC60-14F8-29E7-DED4BA5E5835}"/>
              </a:ext>
            </a:extLst>
          </p:cNvPr>
          <p:cNvSpPr>
            <a:spLocks noGrp="1"/>
          </p:cNvSpPr>
          <p:nvPr>
            <p:ph type="title"/>
          </p:nvPr>
        </p:nvSpPr>
        <p:spPr>
          <a:xfrm>
            <a:off x="1537855" y="83127"/>
            <a:ext cx="9601200" cy="1485900"/>
          </a:xfrm>
        </p:spPr>
        <p:txBody>
          <a:bodyPr/>
          <a:lstStyle/>
          <a:p>
            <a:pPr algn="ctr"/>
            <a:r>
              <a:rPr lang="cs-CZ" dirty="0"/>
              <a:t>Food </a:t>
            </a:r>
            <a:r>
              <a:rPr lang="cs-CZ" dirty="0" err="1"/>
              <a:t>Security</a:t>
            </a:r>
            <a:r>
              <a:rPr lang="cs-CZ" dirty="0"/>
              <a:t> - FAO</a:t>
            </a:r>
          </a:p>
        </p:txBody>
      </p:sp>
      <p:sp>
        <p:nvSpPr>
          <p:cNvPr id="3" name="Zástupný obsah 2">
            <a:extLst>
              <a:ext uri="{FF2B5EF4-FFF2-40B4-BE49-F238E27FC236}">
                <a16:creationId xmlns:a16="http://schemas.microsoft.com/office/drawing/2014/main" id="{A8BDC3FD-8AAF-D2DF-941B-0E1029C54016}"/>
              </a:ext>
            </a:extLst>
          </p:cNvPr>
          <p:cNvSpPr>
            <a:spLocks noGrp="1"/>
          </p:cNvSpPr>
          <p:nvPr>
            <p:ph idx="1"/>
          </p:nvPr>
        </p:nvSpPr>
        <p:spPr>
          <a:xfrm>
            <a:off x="1052945" y="919596"/>
            <a:ext cx="9601200" cy="3581400"/>
          </a:xfrm>
        </p:spPr>
        <p:txBody>
          <a:bodyPr/>
          <a:lstStyle/>
          <a:p>
            <a:r>
              <a:rPr lang="en-US" dirty="0"/>
              <a:t>The Food Insecurity Experience Scale</a:t>
            </a:r>
            <a:r>
              <a:rPr lang="cs-CZ" dirty="0"/>
              <a:t> </a:t>
            </a:r>
            <a:r>
              <a:rPr lang="en-US" dirty="0"/>
              <a:t>- (FIES) </a:t>
            </a:r>
            <a:r>
              <a:rPr lang="cs-CZ" dirty="0"/>
              <a:t>:</a:t>
            </a:r>
          </a:p>
          <a:p>
            <a:pPr marL="0" indent="0">
              <a:buNone/>
            </a:pPr>
            <a:r>
              <a:rPr lang="cs-CZ" dirty="0"/>
              <a:t>	a) </a:t>
            </a:r>
            <a:r>
              <a:rPr lang="cs-CZ" dirty="0" err="1"/>
              <a:t>Moderate</a:t>
            </a:r>
            <a:r>
              <a:rPr lang="cs-CZ" dirty="0"/>
              <a:t> food </a:t>
            </a:r>
            <a:r>
              <a:rPr lang="cs-CZ" dirty="0" err="1"/>
              <a:t>insecurity</a:t>
            </a:r>
            <a:r>
              <a:rPr lang="cs-CZ" dirty="0"/>
              <a:t> (</a:t>
            </a:r>
            <a:r>
              <a:rPr lang="en-US" dirty="0"/>
              <a:t>uncertain ability to obtain</a:t>
            </a:r>
            <a:r>
              <a:rPr lang="cs-CZ" dirty="0"/>
              <a:t> </a:t>
            </a:r>
            <a:r>
              <a:rPr lang="en-US" dirty="0"/>
              <a:t>food and have been </a:t>
            </a:r>
            <a:r>
              <a:rPr lang="cs-CZ" dirty="0"/>
              <a:t>	</a:t>
            </a:r>
            <a:r>
              <a:rPr lang="en-US" dirty="0"/>
              <a:t>forced to reduce, at times over the year, the quality and/or quantity</a:t>
            </a:r>
            <a:r>
              <a:rPr lang="cs-CZ" dirty="0"/>
              <a:t> </a:t>
            </a:r>
            <a:r>
              <a:rPr lang="en-US" dirty="0"/>
              <a:t>of food they </a:t>
            </a:r>
            <a:r>
              <a:rPr lang="cs-CZ" dirty="0"/>
              <a:t>	</a:t>
            </a:r>
            <a:r>
              <a:rPr lang="en-US" dirty="0"/>
              <a:t>consume due to lack of money or other resources. </a:t>
            </a:r>
            <a:endParaRPr lang="cs-CZ" dirty="0"/>
          </a:p>
          <a:p>
            <a:pPr marL="0" indent="0">
              <a:buNone/>
            </a:pPr>
            <a:r>
              <a:rPr lang="cs-CZ" dirty="0"/>
              <a:t>	b) Severe food </a:t>
            </a:r>
            <a:r>
              <a:rPr lang="cs-CZ" dirty="0" err="1"/>
              <a:t>insecurity</a:t>
            </a:r>
            <a:r>
              <a:rPr lang="cs-CZ" dirty="0"/>
              <a:t> (</a:t>
            </a:r>
            <a:r>
              <a:rPr lang="en-US" dirty="0"/>
              <a:t>run out of food, experienced hunger and, at the</a:t>
            </a:r>
            <a:r>
              <a:rPr lang="cs-CZ" dirty="0"/>
              <a:t> </a:t>
            </a:r>
            <a:r>
              <a:rPr lang="en-US" dirty="0"/>
              <a:t>most </a:t>
            </a:r>
            <a:r>
              <a:rPr lang="cs-CZ" dirty="0"/>
              <a:t>	</a:t>
            </a:r>
            <a:r>
              <a:rPr lang="en-US" dirty="0"/>
              <a:t>extreme, have gone for days without eating</a:t>
            </a:r>
            <a:r>
              <a:rPr lang="cs-CZ" dirty="0"/>
              <a:t>)</a:t>
            </a:r>
          </a:p>
          <a:p>
            <a:endParaRPr lang="cs-CZ" dirty="0"/>
          </a:p>
          <a:p>
            <a:pPr marL="0" indent="0">
              <a:buNone/>
            </a:pPr>
            <a:r>
              <a:rPr lang="cs-CZ" dirty="0"/>
              <a:t>	 </a:t>
            </a:r>
          </a:p>
        </p:txBody>
      </p:sp>
      <p:pic>
        <p:nvPicPr>
          <p:cNvPr id="5" name="Obrázek 4">
            <a:extLst>
              <a:ext uri="{FF2B5EF4-FFF2-40B4-BE49-F238E27FC236}">
                <a16:creationId xmlns:a16="http://schemas.microsoft.com/office/drawing/2014/main" id="{FDFC79AF-EEB4-E598-A0E2-337B451BF7E7}"/>
              </a:ext>
            </a:extLst>
          </p:cNvPr>
          <p:cNvPicPr>
            <a:picLocks noChangeAspect="1"/>
          </p:cNvPicPr>
          <p:nvPr/>
        </p:nvPicPr>
        <p:blipFill>
          <a:blip r:embed="rId2"/>
          <a:stretch>
            <a:fillRect/>
          </a:stretch>
        </p:blipFill>
        <p:spPr>
          <a:xfrm>
            <a:off x="3563593" y="3111582"/>
            <a:ext cx="5153024" cy="3399998"/>
          </a:xfrm>
          <a:prstGeom prst="rect">
            <a:avLst/>
          </a:prstGeom>
        </p:spPr>
      </p:pic>
    </p:spTree>
    <p:extLst>
      <p:ext uri="{BB962C8B-B14F-4D97-AF65-F5344CB8AC3E}">
        <p14:creationId xmlns:p14="http://schemas.microsoft.com/office/powerpoint/2010/main" val="39495442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TM10001105[[fn=Oříznutí]]</Template>
  <TotalTime>25771</TotalTime>
  <Words>1297</Words>
  <Application>Microsoft Office PowerPoint</Application>
  <PresentationFormat>Širokoúhlá obrazovka</PresentationFormat>
  <Paragraphs>118</Paragraphs>
  <Slides>25</Slides>
  <Notes>4</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25</vt:i4>
      </vt:variant>
    </vt:vector>
  </HeadingPairs>
  <TitlesOfParts>
    <vt:vector size="32" baseType="lpstr">
      <vt:lpstr>Arial</vt:lpstr>
      <vt:lpstr>Calibri</vt:lpstr>
      <vt:lpstr>Franklin Gothic Book</vt:lpstr>
      <vt:lpstr>Roboto</vt:lpstr>
      <vt:lpstr>Times New Roman</vt:lpstr>
      <vt:lpstr>Wingdings</vt:lpstr>
      <vt:lpstr>Crop</vt:lpstr>
      <vt:lpstr>Food and water security</vt:lpstr>
      <vt:lpstr>Food Security - Definition</vt:lpstr>
      <vt:lpstr>Food Insecurity - Definition</vt:lpstr>
      <vt:lpstr>IPC – Integrated Food Security Phase Classification</vt:lpstr>
      <vt:lpstr>Hunger in the World</vt:lpstr>
      <vt:lpstr>Food Security – General Info</vt:lpstr>
      <vt:lpstr>Food Security - FAO</vt:lpstr>
      <vt:lpstr>Food Security</vt:lpstr>
      <vt:lpstr>Food Security - FAO</vt:lpstr>
      <vt:lpstr>Food Security - FAO</vt:lpstr>
      <vt:lpstr>Global Food Security Index</vt:lpstr>
      <vt:lpstr>Global Food Security Index</vt:lpstr>
      <vt:lpstr>Global Hunger Index</vt:lpstr>
      <vt:lpstr>Global Hunger Index</vt:lpstr>
      <vt:lpstr>Land Grabbing: A New Challenge to Global Food Security </vt:lpstr>
      <vt:lpstr>Droughts in Eastern Africa</vt:lpstr>
      <vt:lpstr>Droughts in Eastern Africa</vt:lpstr>
      <vt:lpstr>Droughts in Eastern Africa</vt:lpstr>
      <vt:lpstr>Water Security</vt:lpstr>
      <vt:lpstr>Water Scarcity </vt:lpstr>
      <vt:lpstr>Water Conflicts</vt:lpstr>
      <vt:lpstr>Grand Ethiopian Renaissance Dam Dispute</vt:lpstr>
      <vt:lpstr>Water Conficts in Africa</vt:lpstr>
      <vt:lpstr>Water Conficts in Africa</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Migration in East Africa: Problems with refugees</dc:title>
  <dc:creator>Lucie Konečná</dc:creator>
  <cp:lastModifiedBy>Lucie Konečná</cp:lastModifiedBy>
  <cp:revision>374</cp:revision>
  <dcterms:created xsi:type="dcterms:W3CDTF">2017-10-06T12:11:29Z</dcterms:created>
  <dcterms:modified xsi:type="dcterms:W3CDTF">2024-04-10T10:34:51Z</dcterms:modified>
</cp:coreProperties>
</file>