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25" r:id="rId5"/>
    <p:sldId id="326" r:id="rId6"/>
    <p:sldId id="382" r:id="rId7"/>
    <p:sldId id="430" r:id="rId8"/>
    <p:sldId id="431" r:id="rId9"/>
    <p:sldId id="446" r:id="rId10"/>
    <p:sldId id="438" r:id="rId11"/>
    <p:sldId id="437" r:id="rId12"/>
    <p:sldId id="444" r:id="rId13"/>
    <p:sldId id="439" r:id="rId14"/>
    <p:sldId id="432" r:id="rId15"/>
    <p:sldId id="441" r:id="rId16"/>
    <p:sldId id="445" r:id="rId17"/>
    <p:sldId id="338" r:id="rId18"/>
    <p:sldId id="443" r:id="rId19"/>
    <p:sldId id="35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Eva Theunissen" initials="ET" lastIdx="3" clrIdx="3">
    <p:extLst>
      <p:ext uri="{19B8F6BF-5375-455C-9EA6-DF929625EA0E}">
        <p15:presenceInfo xmlns:p15="http://schemas.microsoft.com/office/powerpoint/2012/main" userId="S-1-5-21-3451901064-902568176-4053310204-378835" providerId="AD"/>
      </p:ext>
    </p:extLst>
  </p:cmAuthor>
  <p:cmAuthor id="5" name="Eva Theunissen" initials="ET [2]" lastIdx="1" clrIdx="4">
    <p:extLst>
      <p:ext uri="{19B8F6BF-5375-455C-9EA6-DF929625EA0E}">
        <p15:presenceInfo xmlns:p15="http://schemas.microsoft.com/office/powerpoint/2012/main" userId="Eva Theunis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71056" autoAdjust="0"/>
  </p:normalViewPr>
  <p:slideViewPr>
    <p:cSldViewPr snapToGrid="0">
      <p:cViewPr varScale="1">
        <p:scale>
          <a:sx n="60" d="100"/>
          <a:sy n="60" d="100"/>
        </p:scale>
        <p:origin x="1637" y="48"/>
      </p:cViewPr>
      <p:guideLst>
        <p:guide pos="816"/>
        <p:guide orient="horz"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39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32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382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031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676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21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70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6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406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682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062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780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7947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252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01010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671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anchor="ctr"/>
          <a:lstStyle>
            <a:lvl1pPr algn="ctr">
              <a:defRPr sz="60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/>
          <a:lstStyle>
            <a:lvl1pPr algn="ctr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3621024" cy="621792"/>
          </a:xfrm>
        </p:spPr>
        <p:txBody>
          <a:bodyPr/>
          <a:lstStyle>
            <a:lvl1pPr algn="l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z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anchor="ctr"/>
          <a:lstStyle>
            <a:lvl1pPr marL="0" indent="0" algn="ctr">
              <a:lnSpc>
                <a:spcPts val="246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anchor="b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anchor="ctr"/>
          <a:lstStyle>
            <a:lvl1pPr marL="0" indent="0" algn="ctr">
              <a:buNone/>
              <a:defRPr sz="2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all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none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it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anchor="ctr"/>
          <a:lstStyle>
            <a:lvl1pPr algn="ctr"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/>
          <a:lstStyle>
            <a:lvl1pPr algn="ctr"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/>
          <a:lstStyle>
            <a:lvl1pPr marL="0" indent="0" algn="l">
              <a:buNone/>
              <a:defRPr sz="2000" cap="all" spc="2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anchor="b"/>
          <a:lstStyle>
            <a:lvl1pPr algn="l">
              <a:lnSpc>
                <a:spcPts val="5200"/>
              </a:lnSpc>
              <a:defRPr sz="3600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42952" y="1451496"/>
            <a:ext cx="1784352" cy="189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spc="1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bi.com/en/cz/films/meeting-the-man-james-baldwin-in-pari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lD-eZm1ck&amp;list=PLqfDkucG0VrQeann3UVOK2auYzMAr37Gc&amp;index=1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VWEQc843Y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E29fiatQ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4eKOs-KOHy0&amp;list=PLqfDkucG0VrQeann3UVOK2auYzMAr37Gc&amp;index=12" TargetMode="External"/><Relationship Id="rId4" Type="http://schemas.openxmlformats.org/officeDocument/2006/relationships/hyperlink" Target="https://www.youtube.com/watch?v=oZe7FVg4t78&amp;list=PLqfDkucG0VrQeann3UVOK2auYzMAr37Gc&amp;index=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wq3CNCMk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tri dish with some transparent capsules">
            <a:extLst>
              <a:ext uri="{FF2B5EF4-FFF2-40B4-BE49-F238E27FC236}">
                <a16:creationId xmlns:a16="http://schemas.microsoft.com/office/drawing/2014/main" id="{F8B829FC-0ACD-46C3-5D7E-74FB2C721D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culture </a:t>
            </a:r>
            <a:br>
              <a:rPr lang="en-US" dirty="0"/>
            </a:br>
            <a:r>
              <a:rPr lang="en-US" dirty="0"/>
              <a:t>and practices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5788152"/>
            <a:ext cx="11036300" cy="310896"/>
          </a:xfrm>
        </p:spPr>
        <p:txBody>
          <a:bodyPr/>
          <a:lstStyle/>
          <a:p>
            <a:r>
              <a:rPr lang="en-US" sz="2200" b="1" dirty="0"/>
              <a:t>Class 5</a:t>
            </a:r>
            <a:r>
              <a:rPr lang="en-US" sz="2200" dirty="0"/>
              <a:t>. Embodied vision, representation and in/visibility		25.03.2024</a:t>
            </a:r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24" y="1165326"/>
            <a:ext cx="5760720" cy="548640"/>
          </a:xfrm>
        </p:spPr>
        <p:txBody>
          <a:bodyPr/>
          <a:lstStyle/>
          <a:p>
            <a:r>
              <a:rPr lang="en-US" sz="3200" dirty="0"/>
              <a:t>3. Passing, visibility and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23" y="2889504"/>
            <a:ext cx="5920687" cy="3607549"/>
          </a:xfrm>
        </p:spPr>
        <p:txBody>
          <a:bodyPr/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sz="1800" dirty="0">
                <a:ea typeface="+mn-lt"/>
                <a:cs typeface="+mn-lt"/>
              </a:rPr>
              <a:t>James Baldwin (American writer and civil rights activist) </a:t>
            </a:r>
          </a:p>
          <a:p>
            <a:pPr>
              <a:lnSpc>
                <a:spcPts val="2400"/>
              </a:lnSpc>
            </a:pPr>
            <a:endParaRPr lang="nl-BE" sz="1800" dirty="0">
              <a:ea typeface="+mn-lt"/>
              <a:cs typeface="+mn-lt"/>
            </a:endParaRPr>
          </a:p>
          <a:p>
            <a:pPr>
              <a:lnSpc>
                <a:spcPts val="2400"/>
              </a:lnSpc>
            </a:pPr>
            <a:r>
              <a:rPr lang="nl-BE" sz="1800" b="1" dirty="0">
                <a:ea typeface="+mn-lt"/>
                <a:cs typeface="+mn-lt"/>
              </a:rPr>
              <a:t>Meeting the Man: James Baldwin in Paris </a:t>
            </a:r>
            <a:r>
              <a:rPr lang="nl-BE" sz="1800" dirty="0">
                <a:ea typeface="+mn-lt"/>
                <a:cs typeface="+mn-lt"/>
              </a:rPr>
              <a:t>(1972, Terence Dixon) </a:t>
            </a:r>
          </a:p>
          <a:p>
            <a:pPr>
              <a:lnSpc>
                <a:spcPts val="2400"/>
              </a:lnSpc>
            </a:pPr>
            <a:r>
              <a:rPr lang="nl-BE" sz="1800" dirty="0">
                <a:ea typeface="+mn-lt"/>
                <a:cs typeface="+mn-lt"/>
                <a:hlinkClick r:id="rId3"/>
              </a:rPr>
              <a:t>https://mubi.com/en/cz/films/meeting-the-man-james-baldwin-in-paris</a:t>
            </a:r>
            <a:r>
              <a:rPr lang="nl-BE" sz="1800" dirty="0">
                <a:ea typeface="+mn-lt"/>
                <a:cs typeface="+mn-lt"/>
              </a:rPr>
              <a:t>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C2A44-C4C0-425E-B3B5-D81465865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442976" y="1117602"/>
            <a:ext cx="2184401" cy="457198"/>
          </a:xfrm>
        </p:spPr>
        <p:txBody>
          <a:bodyPr/>
          <a:lstStyle/>
          <a:p>
            <a:r>
              <a:rPr lang="nl-BE" dirty="0"/>
              <a:t>5. Embodied vision, representation and in/visibility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73AEAE-0A25-4D3E-B57B-0CB3C423F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8704"/>
            <a:ext cx="4944424" cy="27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23" y="1165326"/>
            <a:ext cx="6334251" cy="548640"/>
          </a:xfrm>
        </p:spPr>
        <p:txBody>
          <a:bodyPr/>
          <a:lstStyle/>
          <a:p>
            <a:r>
              <a:rPr lang="en-US" sz="3200" dirty="0"/>
              <a:t>4. self-representation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23" y="2889504"/>
            <a:ext cx="5920687" cy="3607549"/>
          </a:xfrm>
        </p:spPr>
        <p:txBody>
          <a:bodyPr/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sz="2000" spc="0" dirty="0">
                <a:ea typeface="+mn-lt"/>
                <a:cs typeface="+mn-lt"/>
              </a:rPr>
              <a:t>Media visibility and (self)representation: </a:t>
            </a:r>
            <a:r>
              <a:rPr lang="nl-BE" dirty="0">
                <a:ea typeface="+mn-lt"/>
                <a:cs typeface="+mn-lt"/>
              </a:rPr>
              <a:t>‘empowerment’, self-determination and ownership 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sz="2000" spc="0" dirty="0">
                <a:ea typeface="+mn-lt"/>
                <a:cs typeface="+mn-lt"/>
              </a:rPr>
              <a:t>Self-representation and casting of insider actors in ‘minority’ roles (marginalized, minoritized) – against blackface history and violent representations of BIPOC and LGBTQIA* identities 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sz="2000" spc="0" dirty="0">
                <a:ea typeface="+mn-lt"/>
                <a:cs typeface="+mn-lt"/>
                <a:hlinkClick r:id="rId3"/>
              </a:rPr>
              <a:t>https://www.youtube.com/watch?v=pqlD-eZm1ck&amp;list=PLqfDkucG0VrQeann3UVOK2auYzMAr37Gc&amp;index=16</a:t>
            </a:r>
            <a:r>
              <a:rPr lang="nl-BE" sz="2000" spc="0" dirty="0">
                <a:ea typeface="+mn-lt"/>
                <a:cs typeface="+mn-lt"/>
              </a:rPr>
              <a:t> 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nl-BE" sz="2000" spc="0" dirty="0">
              <a:ea typeface="+mn-lt"/>
              <a:cs typeface="+mn-lt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C2A44-C4C0-425E-B3B5-D81465865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442976" y="1117602"/>
            <a:ext cx="2184401" cy="457198"/>
          </a:xfrm>
        </p:spPr>
        <p:txBody>
          <a:bodyPr/>
          <a:lstStyle/>
          <a:p>
            <a:r>
              <a:rPr lang="nl-BE" dirty="0"/>
              <a:t>5. Embodied vision, representation and in/visibility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9949DB-6855-40BF-978E-D2751E875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591055"/>
            <a:ext cx="3581400" cy="3581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F7AF7F-B431-4F27-8AD4-6D95D2F441D2}"/>
              </a:ext>
            </a:extLst>
          </p:cNvPr>
          <p:cNvSpPr txBox="1"/>
          <p:nvPr/>
        </p:nvSpPr>
        <p:spPr>
          <a:xfrm>
            <a:off x="0" y="6222249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Frida Kahlo, The Two Fridas (1939)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026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23" y="1165326"/>
            <a:ext cx="6334251" cy="548640"/>
          </a:xfrm>
        </p:spPr>
        <p:txBody>
          <a:bodyPr/>
          <a:lstStyle/>
          <a:p>
            <a:r>
              <a:rPr lang="en-US" sz="3200" dirty="0"/>
              <a:t>4. self-representation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23" y="2889504"/>
            <a:ext cx="5920687" cy="360754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nl-BE" sz="2000" b="1" spc="0" dirty="0">
                <a:ea typeface="+mn-lt"/>
                <a:cs typeface="+mn-lt"/>
              </a:rPr>
              <a:t>Feminist cinema 1960s-1970s: </a:t>
            </a:r>
            <a:r>
              <a:rPr lang="nl-BE" sz="2000" spc="0" dirty="0">
                <a:ea typeface="+mn-lt"/>
                <a:cs typeface="+mn-lt"/>
              </a:rPr>
              <a:t>female filmmakers and female subjectivity as main topic, away from the ‘male gaze’ </a:t>
            </a: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  <a:p>
            <a:pPr>
              <a:lnSpc>
                <a:spcPts val="2400"/>
              </a:lnSpc>
            </a:pPr>
            <a:r>
              <a:rPr lang="nl-BE" sz="2000" spc="0" dirty="0">
                <a:ea typeface="+mn-lt"/>
                <a:cs typeface="+mn-lt"/>
                <a:hlinkClick r:id="rId3"/>
              </a:rPr>
              <a:t>https://www.youtube.com/watch?v=4VWEQc843YM</a:t>
            </a:r>
            <a:r>
              <a:rPr lang="nl-BE" sz="2000" spc="0" dirty="0">
                <a:ea typeface="+mn-lt"/>
                <a:cs typeface="+mn-lt"/>
              </a:rPr>
              <a:t> </a:t>
            </a: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C2A44-C4C0-425E-B3B5-D81465865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442976" y="1117602"/>
            <a:ext cx="2184401" cy="457198"/>
          </a:xfrm>
        </p:spPr>
        <p:txBody>
          <a:bodyPr/>
          <a:lstStyle/>
          <a:p>
            <a:r>
              <a:rPr lang="nl-BE" dirty="0"/>
              <a:t>5. Embodied vision, representation and in/visibility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A4D3B-35EE-4AC4-94AD-E73E99578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246"/>
          <a:stretch/>
        </p:blipFill>
        <p:spPr>
          <a:xfrm>
            <a:off x="0" y="2616199"/>
            <a:ext cx="3564846" cy="2311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BB868F-8BCC-4649-A7DA-0447A425B747}"/>
              </a:ext>
            </a:extLst>
          </p:cNvPr>
          <p:cNvSpPr txBox="1"/>
          <p:nvPr/>
        </p:nvSpPr>
        <p:spPr>
          <a:xfrm>
            <a:off x="-16554" y="50120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Chantal Akerman, News from Home (1976)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820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23" y="1165326"/>
            <a:ext cx="6334251" cy="548640"/>
          </a:xfrm>
        </p:spPr>
        <p:txBody>
          <a:bodyPr/>
          <a:lstStyle/>
          <a:p>
            <a:r>
              <a:rPr lang="en-US" sz="3200" dirty="0"/>
              <a:t>4. self-representation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23" y="2889504"/>
            <a:ext cx="5920687" cy="360754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nl-BE" sz="2000" b="1" spc="0" dirty="0">
                <a:ea typeface="+mn-lt"/>
                <a:cs typeface="+mn-lt"/>
              </a:rPr>
              <a:t>Hannah Gadsby</a:t>
            </a:r>
            <a:r>
              <a:rPr lang="nl-BE" sz="2000" spc="0" dirty="0">
                <a:ea typeface="+mn-lt"/>
                <a:cs typeface="+mn-lt"/>
              </a:rPr>
              <a:t>: queer neurodivergent (autistic + ADHD)  comedian, writer and actor </a:t>
            </a: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  <a:p>
            <a:pPr>
              <a:lnSpc>
                <a:spcPts val="2400"/>
              </a:lnSpc>
            </a:pPr>
            <a:r>
              <a:rPr lang="nl-BE" dirty="0">
                <a:ea typeface="+mn-lt"/>
                <a:cs typeface="+mn-lt"/>
              </a:rPr>
              <a:t>Nanette (2018): issues of homophobia, xenophobia, sexism and gendered violence; critique on systemic violence and conventions of self-depreciation in the field and genre of stand-up comedy </a:t>
            </a: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  <a:p>
            <a:pPr>
              <a:lnSpc>
                <a:spcPts val="2400"/>
              </a:lnSpc>
            </a:pPr>
            <a:r>
              <a:rPr lang="nl-BE" dirty="0">
                <a:ea typeface="+mn-lt"/>
                <a:cs typeface="+mn-lt"/>
                <a:hlinkClick r:id="rId3"/>
              </a:rPr>
              <a:t>https://www.youtube.com/watch?v=5aE29fiatQ0</a:t>
            </a:r>
            <a:r>
              <a:rPr lang="nl-BE" dirty="0">
                <a:ea typeface="+mn-lt"/>
                <a:cs typeface="+mn-lt"/>
              </a:rPr>
              <a:t>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C2A44-C4C0-425E-B3B5-D81465865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442976" y="1117602"/>
            <a:ext cx="2184401" cy="457198"/>
          </a:xfrm>
        </p:spPr>
        <p:txBody>
          <a:bodyPr/>
          <a:lstStyle/>
          <a:p>
            <a:r>
              <a:rPr lang="nl-BE" dirty="0"/>
              <a:t>5. Embodied vision, representation and in/visibility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AE1169-A621-44D9-86E7-2F89E4CED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177" y="391553"/>
            <a:ext cx="1909296" cy="190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D5AB5F-ED38-46B4-9EBE-63233F0C9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96403"/>
            <a:ext cx="2629147" cy="36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7103A8-AEEA-50D3-BE61-CC85D24B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BCABC-85E9-BA68-F054-2D775922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09652" y="1165227"/>
            <a:ext cx="2317754" cy="457198"/>
          </a:xfrm>
        </p:spPr>
        <p:txBody>
          <a:bodyPr/>
          <a:lstStyle/>
          <a:p>
            <a:r>
              <a:rPr lang="nl-BE" dirty="0"/>
              <a:t>5. Embodied vision, in/visbility and representation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78ADB-AD70-DE7C-4643-85C48AE12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03147-27BE-7492-36B6-F405F1156F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6164" y="1943100"/>
            <a:ext cx="6638036" cy="32639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b="1" spc="100" dirty="0">
                <a:ea typeface="+mn-lt"/>
                <a:cs typeface="Posterama" panose="020B0504020200020000" pitchFamily="34" charset="0"/>
              </a:rPr>
              <a:t>Visibility as a field</a:t>
            </a:r>
            <a:r>
              <a:rPr lang="nl-BE" spc="100" dirty="0">
                <a:ea typeface="+mn-lt"/>
                <a:cs typeface="Posterama" panose="020B0504020200020000" pitchFamily="34" charset="0"/>
              </a:rPr>
              <a:t>: contradictions and tensions, social effects dependent on subjects and sites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b="1" spc="100" dirty="0">
                <a:ea typeface="+mn-lt"/>
                <a:cs typeface="Posterama" panose="020B0504020200020000" pitchFamily="34" charset="0"/>
              </a:rPr>
              <a:t>Media representations and visibility</a:t>
            </a:r>
            <a:r>
              <a:rPr lang="nl-BE" spc="100" dirty="0">
                <a:ea typeface="+mn-lt"/>
                <a:cs typeface="Posterama" panose="020B0504020200020000" pitchFamily="34" charset="0"/>
              </a:rPr>
              <a:t>: passing and privilege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b="1" spc="100" dirty="0">
                <a:ea typeface="+mn-lt"/>
                <a:cs typeface="Posterama" panose="020B0504020200020000" pitchFamily="34" charset="0"/>
              </a:rPr>
              <a:t>(Self)representation</a:t>
            </a:r>
            <a:r>
              <a:rPr lang="nl-BE" spc="100" dirty="0">
                <a:ea typeface="+mn-lt"/>
                <a:cs typeface="Posterama" panose="020B0504020200020000" pitchFamily="34" charset="0"/>
              </a:rPr>
              <a:t> as layered notion in (visual) media contexts </a:t>
            </a:r>
          </a:p>
          <a:p>
            <a:endParaRPr lang="nl-BE" spc="100" dirty="0">
              <a:ea typeface="+mn-lt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872430-17ED-46AF-8F4A-2862912DE4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0A91C-EE65-4097-A194-7EB1EF50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92175" y="1117599"/>
            <a:ext cx="2171700" cy="546099"/>
          </a:xfrm>
        </p:spPr>
        <p:txBody>
          <a:bodyPr/>
          <a:lstStyle/>
          <a:p>
            <a:r>
              <a:rPr lang="nl-BE" dirty="0"/>
              <a:t>5. Embodied vision, in/visbility and representation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43D82-2B0E-47AB-A206-E28A50619D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06600" y="2057399"/>
            <a:ext cx="8204200" cy="396240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nl-BE" sz="2400" b="1" u="sng" dirty="0">
                <a:highlight>
                  <a:srgbClr val="00FFFF"/>
                </a:highlight>
              </a:rPr>
              <a:t>8/4: no class, self study!</a:t>
            </a:r>
          </a:p>
          <a:p>
            <a:pPr algn="l">
              <a:lnSpc>
                <a:spcPct val="150000"/>
              </a:lnSpc>
            </a:pPr>
            <a:r>
              <a:rPr lang="nl-BE" dirty="0"/>
              <a:t>Read text Mitchell and watch</a:t>
            </a:r>
            <a:r>
              <a:rPr lang="nl-BE" i="1" dirty="0"/>
              <a:t>Ways of Seeing </a:t>
            </a:r>
            <a:r>
              <a:rPr lang="nl-BE" dirty="0"/>
              <a:t>ep.2 (John Berger/BBC, 1972) + </a:t>
            </a:r>
            <a:r>
              <a:rPr lang="nl-BE" i="1" dirty="0"/>
              <a:t>The Biography of the Motion Picture Camera</a:t>
            </a:r>
            <a:r>
              <a:rPr lang="nl-BE" dirty="0"/>
              <a:t> (Les Films du Compas/ Roger Leenhardt, 1947)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244B91-BD31-46AE-ACEB-2D9EFB62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Next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3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872430-17ED-46AF-8F4A-2862912DE4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0A91C-EE65-4097-A194-7EB1EF50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92175" y="1117599"/>
            <a:ext cx="2171700" cy="546099"/>
          </a:xfrm>
        </p:spPr>
        <p:txBody>
          <a:bodyPr/>
          <a:lstStyle/>
          <a:p>
            <a:r>
              <a:rPr lang="nl-BE" dirty="0"/>
              <a:t>5. Embodied vision, in/visbility and representation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43D82-2B0E-47AB-A206-E28A50619D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5000" y="1498600"/>
            <a:ext cx="8890000" cy="48450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nl-BE" sz="2400" b="1" u="sng" dirty="0"/>
              <a:t>15/4 : visual research methods I: film analysis </a:t>
            </a:r>
          </a:p>
          <a:p>
            <a:pPr algn="l">
              <a:lnSpc>
                <a:spcPct val="150000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Mulvey L (1975) Visual Pleasure and Narrative Cinema. 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Screen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16(3): 6-18. </a:t>
            </a:r>
          </a:p>
          <a:p>
            <a:pPr algn="l">
              <a:lnSpc>
                <a:spcPct val="150000"/>
              </a:lnSpc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Rose G (2023) Compositional Interpretation: looking with a ‘good eye’. In: Rose G (2023) 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Visual methodologies. An Introduction to Researching with Visual Materials, fifth edition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, p.117-141. Los Angeles/London/New Delhi: SAGE. 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b="1" u="sng" dirty="0"/>
              <a:t>Optional</a:t>
            </a:r>
          </a:p>
          <a:p>
            <a:pPr algn="l">
              <a:lnSpc>
                <a:spcPct val="150000"/>
              </a:lnSpc>
            </a:pPr>
            <a:r>
              <a:rPr lang="en-US" b="0" i="0" u="none" strike="noStrike" baseline="0" dirty="0" err="1">
                <a:solidFill>
                  <a:srgbClr val="000000"/>
                </a:solidFill>
              </a:rPr>
              <a:t>Sobchack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V (1990). The active eye: A phenomenology of cinematic vision. 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Quarterly review of film and video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12(3): 21-36. </a:t>
            </a:r>
            <a:endParaRPr lang="nl-BE" dirty="0"/>
          </a:p>
          <a:p>
            <a:pPr algn="l">
              <a:lnSpc>
                <a:spcPct val="150000"/>
              </a:lnSpc>
            </a:pPr>
            <a:endParaRPr lang="nl-BE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244B91-BD31-46AE-ACEB-2D9EFB62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Next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5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B422-1287-FCEB-63CE-599FDC84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17" y="901698"/>
            <a:ext cx="9838766" cy="632370"/>
          </a:xfrm>
        </p:spPr>
        <p:txBody>
          <a:bodyPr/>
          <a:lstStyle/>
          <a:p>
            <a:r>
              <a:rPr lang="en-US" sz="3600" dirty="0"/>
              <a:t>Embodied vision, representation and in/visibility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EDB55-C0CF-1610-24F0-07462C63BC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298941" y="1323339"/>
            <a:ext cx="1968499" cy="261625"/>
          </a:xfrm>
        </p:spPr>
        <p:txBody>
          <a:bodyPr/>
          <a:lstStyle/>
          <a:p>
            <a:r>
              <a:rPr lang="nl-BE" dirty="0"/>
              <a:t>5. Embodied vision, representation and in/visibility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6DE2E-F5E3-8CAF-A5C3-E67C03F53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8CD2-9585-7E51-5359-D52935A7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8" y="2438400"/>
            <a:ext cx="3950369" cy="37655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b="1" dirty="0"/>
              <a:t>Questions </a:t>
            </a:r>
            <a:r>
              <a:rPr lang="en-US" b="1" dirty="0" err="1"/>
              <a:t>textS</a:t>
            </a:r>
            <a:r>
              <a:rPr lang="en-US" b="1" dirty="0"/>
              <a:t> </a:t>
            </a:r>
            <a:r>
              <a:rPr lang="en-US" b="1" dirty="0" err="1"/>
              <a:t>Brighenti</a:t>
            </a:r>
            <a:r>
              <a:rPr lang="en-US" b="1" dirty="0"/>
              <a:t> &amp; Piper? </a:t>
            </a:r>
          </a:p>
          <a:p>
            <a:pPr marL="457200" indent="-457200">
              <a:buAutoNum type="arabicPeriod"/>
            </a:pPr>
            <a:r>
              <a:rPr lang="en-US" dirty="0"/>
              <a:t>Visibility as a field </a:t>
            </a:r>
          </a:p>
          <a:p>
            <a:pPr marL="457200" indent="-457200">
              <a:buAutoNum type="arabicPeriod"/>
            </a:pPr>
            <a:r>
              <a:rPr lang="en-US" dirty="0"/>
              <a:t>Passing, Visibility and representation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Self-representation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Summary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BC6ECEB-C08E-4257-ABF1-21CB176F92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3289" b="23289"/>
          <a:stretch>
            <a:fillRect/>
          </a:stretch>
        </p:blipFill>
        <p:spPr>
          <a:xfrm>
            <a:off x="5578755" y="2107920"/>
            <a:ext cx="5797125" cy="3911881"/>
          </a:xfrm>
        </p:spPr>
      </p:pic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24" y="1165326"/>
            <a:ext cx="5760720" cy="548640"/>
          </a:xfrm>
        </p:spPr>
        <p:txBody>
          <a:bodyPr/>
          <a:lstStyle/>
          <a:p>
            <a:r>
              <a:rPr lang="en-US" sz="3200" dirty="0"/>
              <a:t>2. Visibility as a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23" y="2889504"/>
            <a:ext cx="5920687" cy="3607549"/>
          </a:xfrm>
        </p:spPr>
        <p:txBody>
          <a:bodyPr/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sz="2000" spc="0" dirty="0">
                <a:ea typeface="+mn-lt"/>
                <a:cs typeface="+mn-lt"/>
              </a:rPr>
              <a:t>Visibility as a ‘new’ social science category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nl-BE" dirty="0">
              <a:ea typeface="+mn-lt"/>
              <a:cs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Gillian Rose: ‘Images can picture social power relations’, images don’t just illustrate these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power relations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they also construct and depict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 difference</a:t>
            </a: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sz="2000" spc="0" dirty="0">
                <a:ea typeface="+mn-lt"/>
                <a:cs typeface="+mn-lt"/>
              </a:rPr>
              <a:t>Visibility and link with power: tension </a:t>
            </a:r>
            <a:r>
              <a:rPr lang="nl-BE" dirty="0">
                <a:ea typeface="+mn-lt"/>
                <a:cs typeface="+mn-lt"/>
              </a:rPr>
              <a:t>of</a:t>
            </a:r>
            <a:r>
              <a:rPr lang="nl-BE" sz="2000" spc="0" dirty="0">
                <a:ea typeface="+mn-lt"/>
                <a:cs typeface="+mn-lt"/>
              </a:rPr>
              <a:t> recognition/empowerment and control/surveillance </a:t>
            </a: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C2A44-C4C0-425E-B3B5-D81465865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442976" y="1117602"/>
            <a:ext cx="2184401" cy="457198"/>
          </a:xfrm>
        </p:spPr>
        <p:txBody>
          <a:bodyPr/>
          <a:lstStyle/>
          <a:p>
            <a:r>
              <a:rPr lang="nl-BE" dirty="0"/>
              <a:t>5. Embodied vision, representation and in/visibility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43291-CC5D-4766-B34A-A1AD6F5F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9504"/>
            <a:ext cx="2971800" cy="3711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7B3B21-A064-401E-9E17-273E32D56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24" y="210678"/>
            <a:ext cx="1909296" cy="19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24" y="1165326"/>
            <a:ext cx="5760720" cy="548640"/>
          </a:xfrm>
        </p:spPr>
        <p:txBody>
          <a:bodyPr/>
          <a:lstStyle/>
          <a:p>
            <a:r>
              <a:rPr lang="en-US" sz="3200" dirty="0"/>
              <a:t>2. Visibility as a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23" y="2889504"/>
            <a:ext cx="5920687" cy="3607549"/>
          </a:xfrm>
        </p:spPr>
        <p:txBody>
          <a:bodyPr/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sz="2000" b="1" spc="0" dirty="0">
                <a:ea typeface="+mn-lt"/>
                <a:cs typeface="+mn-lt"/>
              </a:rPr>
              <a:t>Visibility is a complex social phenomenon that </a:t>
            </a:r>
            <a:r>
              <a:rPr lang="nl-BE" sz="2000" spc="0" dirty="0">
                <a:ea typeface="+mn-lt"/>
                <a:cs typeface="+mn-lt"/>
              </a:rPr>
              <a:t>‘lies at the intersection of the two domains of aesthetics (relations of </a:t>
            </a:r>
            <a:r>
              <a:rPr lang="nl-BE" sz="2000" i="1" spc="0" dirty="0">
                <a:ea typeface="+mn-lt"/>
                <a:cs typeface="+mn-lt"/>
              </a:rPr>
              <a:t>perception</a:t>
            </a:r>
            <a:r>
              <a:rPr lang="nl-BE" sz="2000" spc="0" dirty="0">
                <a:ea typeface="+mn-lt"/>
                <a:cs typeface="+mn-lt"/>
              </a:rPr>
              <a:t>) and politics (relations of </a:t>
            </a:r>
            <a:r>
              <a:rPr lang="nl-BE" sz="2000" i="1" spc="0" dirty="0">
                <a:ea typeface="+mn-lt"/>
                <a:cs typeface="+mn-lt"/>
              </a:rPr>
              <a:t>power</a:t>
            </a:r>
            <a:r>
              <a:rPr lang="nl-BE" sz="2000" spc="0" dirty="0">
                <a:ea typeface="+mn-lt"/>
                <a:cs typeface="+mn-lt"/>
              </a:rPr>
              <a:t>) (Brighenti 2007: 324). </a:t>
            </a:r>
            <a:endParaRPr lang="nl-BE" b="1" dirty="0">
              <a:ea typeface="+mn-lt"/>
              <a:cs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sz="2000" b="1" spc="0" dirty="0">
                <a:ea typeface="+mn-lt"/>
                <a:cs typeface="+mn-lt"/>
              </a:rPr>
              <a:t>Visibility as a field</a:t>
            </a:r>
            <a:r>
              <a:rPr lang="nl-BE" sz="2000" spc="0" dirty="0">
                <a:ea typeface="+mn-lt"/>
                <a:cs typeface="+mn-lt"/>
              </a:rPr>
              <a:t>: contradictions, tensions, contexts (‘ambivalence of visibility and its effects’)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dirty="0">
                <a:ea typeface="+mn-lt"/>
                <a:cs typeface="+mn-lt"/>
              </a:rPr>
              <a:t>‘</a:t>
            </a:r>
            <a:r>
              <a:rPr lang="nl-BE" sz="2000" b="1" spc="0" dirty="0">
                <a:ea typeface="+mn-lt"/>
                <a:cs typeface="+mn-lt"/>
              </a:rPr>
              <a:t>Social effects </a:t>
            </a:r>
            <a:r>
              <a:rPr lang="nl-BE" b="1" dirty="0">
                <a:ea typeface="+mn-lt"/>
                <a:cs typeface="+mn-lt"/>
              </a:rPr>
              <a:t>of visibility </a:t>
            </a:r>
            <a:r>
              <a:rPr lang="nl-BE" dirty="0">
                <a:ea typeface="+mn-lt"/>
                <a:cs typeface="+mn-lt"/>
              </a:rPr>
              <a:t>depend on who is more visible in which site’ (Brighenti 2007: 331) and ‘depends on which subjects act in which places’ (ibid.: 335) </a:t>
            </a:r>
            <a:endParaRPr lang="nl-BE" sz="2000" b="1" spc="0" dirty="0">
              <a:ea typeface="+mn-lt"/>
              <a:cs typeface="+mn-lt"/>
            </a:endParaRP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C2A44-C4C0-425E-B3B5-D81465865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442976" y="1117602"/>
            <a:ext cx="2184401" cy="457198"/>
          </a:xfrm>
        </p:spPr>
        <p:txBody>
          <a:bodyPr/>
          <a:lstStyle/>
          <a:p>
            <a:r>
              <a:rPr lang="nl-BE" dirty="0"/>
              <a:t>5. Embodied vision, representation and in/visibility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BB046-D95A-4981-A057-6348D2BE1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28902"/>
            <a:ext cx="3581400" cy="2637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C21B45-69AE-41E3-8F3E-A34F07626FD0}"/>
              </a:ext>
            </a:extLst>
          </p:cNvPr>
          <p:cNvSpPr txBox="1"/>
          <p:nvPr/>
        </p:nvSpPr>
        <p:spPr>
          <a:xfrm>
            <a:off x="0" y="5335117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Luis Buñuel, un Chien Andalou (1929)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062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24" y="1165326"/>
            <a:ext cx="5760720" cy="548640"/>
          </a:xfrm>
        </p:spPr>
        <p:txBody>
          <a:bodyPr/>
          <a:lstStyle/>
          <a:p>
            <a:r>
              <a:rPr lang="en-US" sz="3200" dirty="0"/>
              <a:t>3. Passing, visibility and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23" y="2889504"/>
            <a:ext cx="5920687" cy="3607549"/>
          </a:xfrm>
        </p:spPr>
        <p:txBody>
          <a:bodyPr/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spc="0" dirty="0">
                <a:ea typeface="+mn-lt"/>
                <a:cs typeface="+mn-lt"/>
              </a:rPr>
              <a:t>Racial passing, in/visibility, (acccess to) privilege and social status, pride and shame </a:t>
            </a:r>
            <a:endParaRPr lang="en-US" spc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‘Finally, there was the groundless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shame for the inadvertent impostor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exposed to public ridicule or accusation. For this kind of shame, you don’t actually need to have done anything wrong. All you need to do is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 about others’ image of you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fail in your actions to reinforce their positive image of themselves. Their ridicule and accusations then function to both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disown and degrade you from their status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to mark you not as having 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done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something wrong but as 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being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wrong’ (Piper 1999: 354).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C2A44-C4C0-425E-B3B5-D81465865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442976" y="1117602"/>
            <a:ext cx="2184401" cy="457198"/>
          </a:xfrm>
        </p:spPr>
        <p:txBody>
          <a:bodyPr/>
          <a:lstStyle/>
          <a:p>
            <a:r>
              <a:rPr lang="nl-BE" dirty="0"/>
              <a:t>5. Embodied vision, representation and in/visibility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762D79-171E-4A99-A073-90D8EA657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7825"/>
            <a:ext cx="2944939" cy="3607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4485EE-EF9D-42ED-9D7B-749574C0103C}"/>
              </a:ext>
            </a:extLst>
          </p:cNvPr>
          <p:cNvSpPr txBox="1"/>
          <p:nvPr/>
        </p:nvSpPr>
        <p:spPr>
          <a:xfrm>
            <a:off x="0" y="6222249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Adrian Piper, Self Portrait (1981)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76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24" y="1165326"/>
            <a:ext cx="5760720" cy="548640"/>
          </a:xfrm>
        </p:spPr>
        <p:txBody>
          <a:bodyPr/>
          <a:lstStyle/>
          <a:p>
            <a:r>
              <a:rPr lang="en-US" sz="3200" dirty="0"/>
              <a:t>3. Passing, visibility and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23" y="2889504"/>
            <a:ext cx="5920687" cy="3607549"/>
          </a:xfrm>
        </p:spPr>
        <p:txBody>
          <a:bodyPr/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dirty="0">
                <a:ea typeface="+mn-lt"/>
                <a:cs typeface="+mn-lt"/>
              </a:rPr>
              <a:t>Other people’s image (and imagination) of you </a:t>
            </a:r>
            <a:r>
              <a:rPr lang="nl-BE" dirty="0">
                <a:ea typeface="+mn-lt"/>
                <a:cs typeface="+mn-lt"/>
                <a:sym typeface="Wingdings" panose="05000000000000000000" pitchFamily="2" charset="2"/>
              </a:rPr>
              <a:t> recognition vs control, visibility and its social effect dependent on subjects and places involved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dirty="0">
                <a:ea typeface="+mn-lt"/>
                <a:cs typeface="+mn-lt"/>
              </a:rPr>
              <a:t>‘Passing in order to get the benefits you know  you deserve may seem the only way to defy the system’ (access to social status and privileges) 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dirty="0">
                <a:ea typeface="+mn-lt"/>
                <a:cs typeface="+mn-lt"/>
              </a:rPr>
              <a:t>Passing: ambiguity of “real” self and the person society perceives you to be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C2A44-C4C0-425E-B3B5-D81465865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442976" y="1117602"/>
            <a:ext cx="2184401" cy="457198"/>
          </a:xfrm>
        </p:spPr>
        <p:txBody>
          <a:bodyPr/>
          <a:lstStyle/>
          <a:p>
            <a:r>
              <a:rPr lang="nl-BE" dirty="0"/>
              <a:t>5. Embodied vision, representation and in/visibility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485EE-EF9D-42ED-9D7B-749574C0103C}"/>
              </a:ext>
            </a:extLst>
          </p:cNvPr>
          <p:cNvSpPr txBox="1"/>
          <p:nvPr/>
        </p:nvSpPr>
        <p:spPr>
          <a:xfrm>
            <a:off x="-3" y="6450111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Adrian Piper, Catalysis III (performance, 1970)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38992-08E2-4A8F-B1EF-7F72D7DAC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2577615"/>
            <a:ext cx="3581399" cy="37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3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24" y="1165326"/>
            <a:ext cx="5760720" cy="548640"/>
          </a:xfrm>
        </p:spPr>
        <p:txBody>
          <a:bodyPr/>
          <a:lstStyle/>
          <a:p>
            <a:r>
              <a:rPr lang="en-US" sz="3200" dirty="0"/>
              <a:t>3. Passing, visibility and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23" y="2889504"/>
            <a:ext cx="5920687" cy="3607549"/>
          </a:xfrm>
        </p:spPr>
        <p:txBody>
          <a:bodyPr/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nl-BE" sz="2000" spc="0" dirty="0">
              <a:ea typeface="+mn-lt"/>
              <a:cs typeface="+mn-lt"/>
            </a:endParaRP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C2A44-C4C0-425E-B3B5-D81465865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442976" y="1117602"/>
            <a:ext cx="2184401" cy="457198"/>
          </a:xfrm>
        </p:spPr>
        <p:txBody>
          <a:bodyPr/>
          <a:lstStyle/>
          <a:p>
            <a:r>
              <a:rPr lang="nl-BE" dirty="0"/>
              <a:t>5. Embodied vision, representation and in/visibility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DF0E05-4BFB-4FEF-A46F-E38A716AF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1676"/>
            <a:ext cx="4997594" cy="2870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EC09F2-84F8-4ACB-A461-714D7F8FE0BD}"/>
              </a:ext>
            </a:extLst>
          </p:cNvPr>
          <p:cNvSpPr txBox="1">
            <a:spLocks/>
          </p:cNvSpPr>
          <p:nvPr/>
        </p:nvSpPr>
        <p:spPr>
          <a:xfrm>
            <a:off x="5589523" y="3041904"/>
            <a:ext cx="5920687" cy="36075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nl-BE" b="1" dirty="0">
                <a:ea typeface="+mn-lt"/>
                <a:cs typeface="+mn-lt"/>
              </a:rPr>
              <a:t>L word S1E9 (2004) – intersectionality and “outing” </a:t>
            </a: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  <a:p>
            <a:pPr>
              <a:lnSpc>
                <a:spcPts val="2400"/>
              </a:lnSpc>
            </a:pPr>
            <a:r>
              <a:rPr lang="nl-BE" dirty="0">
                <a:ea typeface="+mn-lt"/>
                <a:cs typeface="+mn-lt"/>
                <a:hlinkClick r:id="rId4"/>
              </a:rPr>
              <a:t>https://www.youtube.com/watch?v=oZe7FVg4t78&amp;list=PLqfDkucG0VrQeann3UVOK2auYzMAr37Gc&amp;index=11</a:t>
            </a:r>
            <a:r>
              <a:rPr lang="nl-BE" dirty="0">
                <a:ea typeface="+mn-lt"/>
                <a:cs typeface="+mn-lt"/>
              </a:rPr>
              <a:t> </a:t>
            </a: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  <a:p>
            <a:pPr>
              <a:lnSpc>
                <a:spcPts val="2400"/>
              </a:lnSpc>
            </a:pPr>
            <a:r>
              <a:rPr lang="nl-BE" dirty="0">
                <a:ea typeface="+mn-lt"/>
                <a:cs typeface="+mn-lt"/>
                <a:hlinkClick r:id="rId5"/>
              </a:rPr>
              <a:t>https://www.youtube.com/watch?v=4eKOs-KOHy0&amp;list=PLqfDkucG0VrQeann3UVOK2auYzMAr37Gc&amp;index=12</a:t>
            </a:r>
            <a:r>
              <a:rPr lang="nl-BE" dirty="0">
                <a:ea typeface="+mn-lt"/>
                <a:cs typeface="+mn-lt"/>
              </a:rPr>
              <a:t> </a:t>
            </a: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862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24" y="1165326"/>
            <a:ext cx="5760720" cy="548640"/>
          </a:xfrm>
        </p:spPr>
        <p:txBody>
          <a:bodyPr/>
          <a:lstStyle/>
          <a:p>
            <a:r>
              <a:rPr lang="en-US" sz="3200" dirty="0"/>
              <a:t>3. Passing, visibility and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23" y="2889504"/>
            <a:ext cx="5920687" cy="3607549"/>
          </a:xfrm>
        </p:spPr>
        <p:txBody>
          <a:bodyPr/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dirty="0">
                <a:ea typeface="+mn-lt"/>
                <a:cs typeface="+mn-lt"/>
              </a:rPr>
              <a:t>Passing (2021, Rebecca Hall), adaptation of 1929 novel “Passing” by Nella Larsen 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nl-BE" dirty="0">
              <a:ea typeface="+mn-lt"/>
              <a:cs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dirty="0">
                <a:ea typeface="+mn-lt"/>
                <a:cs typeface="+mn-lt"/>
                <a:hlinkClick r:id="rId3"/>
              </a:rPr>
              <a:t>https://www.youtube.com/watch?v=trwq3CNCMkU</a:t>
            </a:r>
            <a:r>
              <a:rPr lang="nl-BE" dirty="0">
                <a:ea typeface="+mn-lt"/>
                <a:cs typeface="+mn-lt"/>
              </a:rPr>
              <a:t>  </a:t>
            </a:r>
            <a:endParaRPr lang="nl-BE" sz="2000" spc="0" dirty="0">
              <a:ea typeface="+mn-lt"/>
              <a:cs typeface="+mn-lt"/>
            </a:endParaRP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C2A44-C4C0-425E-B3B5-D81465865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442976" y="1117602"/>
            <a:ext cx="2184401" cy="457198"/>
          </a:xfrm>
        </p:spPr>
        <p:txBody>
          <a:bodyPr/>
          <a:lstStyle/>
          <a:p>
            <a:r>
              <a:rPr lang="nl-BE" dirty="0"/>
              <a:t>5. Embodied vision, representation and in/visibility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042A72-6863-4E42-BCDB-CED216CA9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9504"/>
            <a:ext cx="4707015" cy="26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3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124" y="1165326"/>
            <a:ext cx="5760720" cy="548640"/>
          </a:xfrm>
        </p:spPr>
        <p:txBody>
          <a:bodyPr/>
          <a:lstStyle/>
          <a:p>
            <a:r>
              <a:rPr lang="en-US" sz="3200" dirty="0"/>
              <a:t>3. Passing, visibility and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23" y="2889504"/>
            <a:ext cx="5920687" cy="3607549"/>
          </a:xfrm>
        </p:spPr>
        <p:txBody>
          <a:bodyPr/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nl-BE" sz="2000" spc="0" dirty="0">
              <a:ea typeface="+mn-lt"/>
              <a:cs typeface="+mn-lt"/>
            </a:endParaRP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C2A44-C4C0-425E-B3B5-D81465865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442976" y="1117602"/>
            <a:ext cx="2184401" cy="457198"/>
          </a:xfrm>
        </p:spPr>
        <p:txBody>
          <a:bodyPr/>
          <a:lstStyle/>
          <a:p>
            <a:r>
              <a:rPr lang="nl-BE" dirty="0"/>
              <a:t>5. Embodied vision, representation and in/visibility</a:t>
            </a:r>
            <a:endParaRPr lang="en-US" dirty="0"/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DFDC5C-B783-4F5F-B0DC-B864BBEE339E}"/>
              </a:ext>
            </a:extLst>
          </p:cNvPr>
          <p:cNvSpPr txBox="1">
            <a:spLocks/>
          </p:cNvSpPr>
          <p:nvPr/>
        </p:nvSpPr>
        <p:spPr>
          <a:xfrm>
            <a:off x="5589523" y="3041904"/>
            <a:ext cx="5920687" cy="36075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dirty="0">
                <a:ea typeface="+mn-lt"/>
                <a:cs typeface="+mn-lt"/>
              </a:rPr>
              <a:t>Invisibility and (mass) media representation: film, TV series, online culture, advertisement (paintings, theater, ...) 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dirty="0">
                <a:ea typeface="+mn-lt"/>
                <a:cs typeface="+mn-lt"/>
              </a:rPr>
              <a:t>(Self)representation: who is in charge of (visually) representating a certain individual/group of a particular identity category and/or background (cf insider/outsider debate sociology and anthropology) 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dirty="0">
                <a:ea typeface="+mn-lt"/>
                <a:cs typeface="+mn-lt"/>
              </a:rPr>
              <a:t>Sensible and diverse representation: the opposite of stereotypical, violent and one-sided screen representations (voyeurism, exoticism, orientalism, racism, xenophobia, sexism, homophobia, transphobia; “flat” characters versus fully developed protagonists and plot development) </a:t>
            </a: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  <a:p>
            <a:pPr>
              <a:lnSpc>
                <a:spcPts val="2400"/>
              </a:lnSpc>
            </a:pPr>
            <a:endParaRPr lang="nl-BE" dirty="0">
              <a:ea typeface="+mn-lt"/>
              <a:cs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B5227-6E34-47C9-99C4-88CB2A46C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1036"/>
            <a:ext cx="3477126" cy="34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2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-Discovery_Win32_EF_v4" id="{D94798B6-E450-4518-8015-6EE17CD1412B}" vid="{16A04E6B-C80A-471C-86D6-D49E9EAD76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EB2FABB-45EC-440E-B647-8CA57BA45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8B3377-22F1-4153-96F0-CC2E4BE41C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746342-5E84-430E-9251-61001F208E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{F3E29E3A-861E-46A5-996A-4E85426B4260}tf67061901_win32</Template>
  <TotalTime>3831</TotalTime>
  <Words>1217</Words>
  <Application>Microsoft Office PowerPoint</Application>
  <PresentationFormat>Widescreen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Daytona Condensed Light</vt:lpstr>
      <vt:lpstr>Posterama</vt:lpstr>
      <vt:lpstr>Office Theme</vt:lpstr>
      <vt:lpstr>Visual culture  and practices</vt:lpstr>
      <vt:lpstr>Embodied vision, representation and in/visibility</vt:lpstr>
      <vt:lpstr>2. Visibility as a field</vt:lpstr>
      <vt:lpstr>2. Visibility as a field</vt:lpstr>
      <vt:lpstr>3. Passing, visibility and representation</vt:lpstr>
      <vt:lpstr>3. Passing, visibility and representation</vt:lpstr>
      <vt:lpstr>3. Passing, visibility and representation</vt:lpstr>
      <vt:lpstr>3. Passing, visibility and representation</vt:lpstr>
      <vt:lpstr>3. Passing, visibility and representation</vt:lpstr>
      <vt:lpstr>3. Passing, visibility and representation</vt:lpstr>
      <vt:lpstr>4. self-representation</vt:lpstr>
      <vt:lpstr>4. self-representation</vt:lpstr>
      <vt:lpstr>4. self-representation</vt:lpstr>
      <vt:lpstr>Summary </vt:lpstr>
      <vt:lpstr>Next class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culture  and practices</dc:title>
  <dc:creator>Eva Theunissen</dc:creator>
  <cp:lastModifiedBy>Eva Theunissen</cp:lastModifiedBy>
  <cp:revision>376</cp:revision>
  <dcterms:created xsi:type="dcterms:W3CDTF">2024-02-12T11:19:03Z</dcterms:created>
  <dcterms:modified xsi:type="dcterms:W3CDTF">2024-03-25T08:32:12Z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