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5" r:id="rId5"/>
    <p:sldId id="264" r:id="rId6"/>
    <p:sldId id="258" r:id="rId7"/>
    <p:sldId id="267" r:id="rId8"/>
    <p:sldId id="259" r:id="rId9"/>
    <p:sldId id="261" r:id="rId10"/>
    <p:sldId id="260" r:id="rId11"/>
    <p:sldId id="262" r:id="rId12"/>
    <p:sldId id="263"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7E3350E-73DB-4E23-910F-845ACDC169DD}" type="datetimeFigureOut">
              <a:rPr lang="es-ES" smtClean="0"/>
              <a:pPr/>
              <a:t>08/11/2023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08B335-0663-4561-A9A3-61EB41B3AA7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E3350E-73DB-4E23-910F-845ACDC169DD}" type="datetimeFigureOut">
              <a:rPr lang="es-ES" smtClean="0"/>
              <a:pPr/>
              <a:t>08/11/2023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08B335-0663-4561-A9A3-61EB41B3AA7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E3350E-73DB-4E23-910F-845ACDC169DD}" type="datetimeFigureOut">
              <a:rPr lang="es-ES" smtClean="0"/>
              <a:pPr/>
              <a:t>08/11/2023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08B335-0663-4561-A9A3-61EB41B3AA7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E3350E-73DB-4E23-910F-845ACDC169DD}" type="datetimeFigureOut">
              <a:rPr lang="es-ES" smtClean="0"/>
              <a:pPr/>
              <a:t>08/11/2023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08B335-0663-4561-A9A3-61EB41B3AA7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E3350E-73DB-4E23-910F-845ACDC169DD}" type="datetimeFigureOut">
              <a:rPr lang="es-ES" smtClean="0"/>
              <a:pPr/>
              <a:t>08/11/2023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08B335-0663-4561-A9A3-61EB41B3AA7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7E3350E-73DB-4E23-910F-845ACDC169DD}" type="datetimeFigureOut">
              <a:rPr lang="es-ES" smtClean="0"/>
              <a:pPr/>
              <a:t>08/11/2023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08B335-0663-4561-A9A3-61EB41B3AA7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7E3350E-73DB-4E23-910F-845ACDC169DD}" type="datetimeFigureOut">
              <a:rPr lang="es-ES" smtClean="0"/>
              <a:pPr/>
              <a:t>08/11/2023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908B335-0663-4561-A9A3-61EB41B3AA7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7E3350E-73DB-4E23-910F-845ACDC169DD}" type="datetimeFigureOut">
              <a:rPr lang="es-ES" smtClean="0"/>
              <a:pPr/>
              <a:t>08/11/2023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908B335-0663-4561-A9A3-61EB41B3AA7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E3350E-73DB-4E23-910F-845ACDC169DD}" type="datetimeFigureOut">
              <a:rPr lang="es-ES" smtClean="0"/>
              <a:pPr/>
              <a:t>08/11/2023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908B335-0663-4561-A9A3-61EB41B3AA7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E3350E-73DB-4E23-910F-845ACDC169DD}" type="datetimeFigureOut">
              <a:rPr lang="es-ES" smtClean="0"/>
              <a:pPr/>
              <a:t>08/11/2023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08B335-0663-4561-A9A3-61EB41B3AA7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E3350E-73DB-4E23-910F-845ACDC169DD}" type="datetimeFigureOut">
              <a:rPr lang="es-ES" smtClean="0"/>
              <a:pPr/>
              <a:t>08/11/2023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08B335-0663-4561-A9A3-61EB41B3AA7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3350E-73DB-4E23-910F-845ACDC169DD}" type="datetimeFigureOut">
              <a:rPr lang="es-ES" smtClean="0"/>
              <a:pPr/>
              <a:t>08/11/2023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8B335-0663-4561-A9A3-61EB41B3AA7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solidFill>
            <a:schemeClr val="bg1"/>
          </a:solidFill>
        </p:spPr>
        <p:txBody>
          <a:bodyPr>
            <a:normAutofit fontScale="90000"/>
          </a:bodyPr>
          <a:lstStyle/>
          <a:p>
            <a:r>
              <a:rPr lang="es-ES" dirty="0" smtClean="0"/>
              <a:t>Regional Geopolitics (V): South America </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solidFill>
        </p:spPr>
        <p:txBody>
          <a:bodyPr>
            <a:normAutofit fontScale="90000"/>
          </a:bodyPr>
          <a:lstStyle/>
          <a:p>
            <a:r>
              <a:rPr lang="es-ES" dirty="0" smtClean="0"/>
              <a:t>Regional Geopolitics (V): South America (III): </a:t>
            </a:r>
            <a:r>
              <a:rPr lang="en-GB" dirty="0" smtClean="0"/>
              <a:t>patterns of conflict</a:t>
            </a:r>
            <a:endParaRPr lang="en-GB" dirty="0"/>
          </a:p>
        </p:txBody>
      </p:sp>
      <p:sp>
        <p:nvSpPr>
          <p:cNvPr id="3" name="2 Marcador de contenido"/>
          <p:cNvSpPr>
            <a:spLocks noGrp="1"/>
          </p:cNvSpPr>
          <p:nvPr>
            <p:ph idx="1"/>
          </p:nvPr>
        </p:nvSpPr>
        <p:spPr>
          <a:solidFill>
            <a:schemeClr val="bg1"/>
          </a:solidFill>
        </p:spPr>
        <p:txBody>
          <a:bodyPr>
            <a:normAutofit fontScale="47500" lnSpcReduction="20000"/>
          </a:bodyPr>
          <a:lstStyle/>
          <a:p>
            <a:pPr algn="just">
              <a:buFont typeface="Wingdings" pitchFamily="2" charset="2"/>
              <a:buChar char="q"/>
            </a:pPr>
            <a:r>
              <a:rPr lang="en-GB" b="1" dirty="0" smtClean="0"/>
              <a:t>Regional level</a:t>
            </a:r>
            <a:r>
              <a:rPr lang="en-GB" dirty="0" smtClean="0"/>
              <a:t>: The general pattern is of under-conflictual relations between neighbours:</a:t>
            </a:r>
          </a:p>
          <a:p>
            <a:pPr lvl="1" algn="just">
              <a:buFont typeface="Wingdings" pitchFamily="2" charset="2"/>
              <a:buChar char="§"/>
            </a:pPr>
            <a:r>
              <a:rPr lang="en-GB" dirty="0" smtClean="0"/>
              <a:t>There were several wars in the 19</a:t>
            </a:r>
            <a:r>
              <a:rPr lang="en-GB" baseline="30000" dirty="0" smtClean="0"/>
              <a:t>th</a:t>
            </a:r>
            <a:r>
              <a:rPr lang="en-GB" dirty="0" smtClean="0"/>
              <a:t> century, some of which, as the Triple Alliance War from 1865-70 pitting Paraguay against Brazil, Uruguay and Argentina, were devastating.</a:t>
            </a:r>
          </a:p>
          <a:p>
            <a:pPr lvl="1" algn="just">
              <a:buFont typeface="Wingdings" pitchFamily="2" charset="2"/>
              <a:buChar char="§"/>
            </a:pPr>
            <a:r>
              <a:rPr lang="en-GB" dirty="0" smtClean="0"/>
              <a:t>However, during most of the 20</a:t>
            </a:r>
            <a:r>
              <a:rPr lang="en-GB" baseline="30000" dirty="0" smtClean="0"/>
              <a:t>th</a:t>
            </a:r>
            <a:r>
              <a:rPr lang="en-GB" dirty="0" smtClean="0"/>
              <a:t> century, inter-state warfare has been conspicuous for its low recurrence. Apart from the geographical factors mentioned already, the presence of </a:t>
            </a:r>
            <a:r>
              <a:rPr lang="en-GB" b="1" dirty="0" smtClean="0"/>
              <a:t>Brazil</a:t>
            </a:r>
            <a:r>
              <a:rPr lang="en-GB" dirty="0" smtClean="0"/>
              <a:t> as hegemonic stabilizer might provide a complementary explanation.  </a:t>
            </a:r>
          </a:p>
          <a:p>
            <a:pPr algn="just">
              <a:buFont typeface="Wingdings" pitchFamily="2" charset="2"/>
              <a:buChar char="q"/>
            </a:pPr>
            <a:endParaRPr lang="en-GB" dirty="0" smtClean="0"/>
          </a:p>
          <a:p>
            <a:pPr algn="just">
              <a:buFont typeface="Wingdings" pitchFamily="2" charset="2"/>
              <a:buChar char="q"/>
            </a:pPr>
            <a:r>
              <a:rPr lang="en-GB" dirty="0" smtClean="0"/>
              <a:t>The South-American region is divided, as it often happens in other regions, in sub-regional complexes where we can identify different patterns of conflict: </a:t>
            </a:r>
          </a:p>
          <a:p>
            <a:pPr lvl="1" algn="just">
              <a:buFont typeface="Wingdings" pitchFamily="2" charset="2"/>
              <a:buChar char="§"/>
            </a:pPr>
            <a:r>
              <a:rPr lang="en-GB" b="1" dirty="0" smtClean="0"/>
              <a:t>Argentina vs. Brazil</a:t>
            </a:r>
            <a:r>
              <a:rPr lang="en-GB" dirty="0" smtClean="0"/>
              <a:t>: even if geography could defuse tension (both had wide expanses for expansion), they were nevertheless the economically most powerful actors in the region. While Brazil feared encirclement by Spanish America, Argentina feared the weight of its massive Northern neighbour. This is the only dyad that tried to develop nuclear programs.</a:t>
            </a:r>
          </a:p>
          <a:p>
            <a:pPr lvl="1" algn="just">
              <a:buFont typeface="Wingdings" pitchFamily="2" charset="2"/>
              <a:buChar char="§"/>
            </a:pPr>
            <a:r>
              <a:rPr lang="en-GB" dirty="0" smtClean="0"/>
              <a:t>The “</a:t>
            </a:r>
            <a:r>
              <a:rPr lang="en-GB" b="1" dirty="0" smtClean="0"/>
              <a:t>string</a:t>
            </a:r>
            <a:r>
              <a:rPr lang="en-GB" dirty="0" smtClean="0"/>
              <a:t>”: Argentina, Chile, Bolivia, Perú, Ecuador, Colombia, Venezuela: </a:t>
            </a:r>
            <a:r>
              <a:rPr lang="en-GB" b="1" dirty="0" smtClean="0"/>
              <a:t>bilateral border disputes</a:t>
            </a:r>
            <a:r>
              <a:rPr lang="en-GB" dirty="0" smtClean="0"/>
              <a:t>:</a:t>
            </a:r>
          </a:p>
          <a:p>
            <a:pPr marL="1371600" lvl="2" indent="-457200" algn="just">
              <a:buFont typeface="+mj-lt"/>
              <a:buAutoNum type="arabicPeriod"/>
            </a:pPr>
            <a:r>
              <a:rPr lang="en-GB" dirty="0" smtClean="0"/>
              <a:t>Chile-Argentina: almost went to war in 1978 for islands off Tierra de Fuego.</a:t>
            </a:r>
          </a:p>
          <a:p>
            <a:pPr marL="1371600" lvl="2" indent="-457200" algn="just">
              <a:buFont typeface="+mj-lt"/>
              <a:buAutoNum type="arabicPeriod"/>
            </a:pPr>
            <a:r>
              <a:rPr lang="en-GB" dirty="0" smtClean="0"/>
              <a:t>Chile-Bolivia: 1879-1883 War of the Pacific where Bolivia lost access to the sea.</a:t>
            </a:r>
          </a:p>
          <a:p>
            <a:pPr marL="1371600" lvl="2" indent="-457200" algn="just">
              <a:buFont typeface="+mj-lt"/>
              <a:buAutoNum type="arabicPeriod"/>
            </a:pPr>
            <a:r>
              <a:rPr lang="en-GB" dirty="0" smtClean="0"/>
              <a:t>Chile-</a:t>
            </a:r>
            <a:r>
              <a:rPr lang="en-GB" dirty="0" err="1" smtClean="0"/>
              <a:t>Perú</a:t>
            </a:r>
            <a:r>
              <a:rPr lang="en-GB" dirty="0" smtClean="0"/>
              <a:t>: latent scars from the War of the Pacific of scarce relevance.</a:t>
            </a:r>
          </a:p>
          <a:p>
            <a:pPr marL="1371600" lvl="2" indent="-457200" algn="just">
              <a:buFont typeface="+mj-lt"/>
              <a:buAutoNum type="arabicPeriod"/>
            </a:pPr>
            <a:r>
              <a:rPr lang="en-GB" dirty="0" smtClean="0"/>
              <a:t>Perú-Ecuador: war of 1942 and military incidents in 1981 and 1995 over the Marañón border.</a:t>
            </a:r>
          </a:p>
          <a:p>
            <a:pPr marL="1371600" lvl="2" indent="-457200" algn="just">
              <a:buFont typeface="+mj-lt"/>
              <a:buAutoNum type="arabicPeriod"/>
            </a:pPr>
            <a:r>
              <a:rPr lang="en-GB" dirty="0" smtClean="0"/>
              <a:t>Colombia-Venezuela: border dispute over the Gulf of Coquivacoa.</a:t>
            </a:r>
          </a:p>
          <a:p>
            <a:pPr marL="1371600" lvl="2" indent="-457200" algn="just">
              <a:buFont typeface="+mj-lt"/>
              <a:buAutoNum type="arabicPeriod"/>
            </a:pPr>
            <a:r>
              <a:rPr lang="en-GB" dirty="0" smtClean="0"/>
              <a:t>Venezuela-</a:t>
            </a:r>
            <a:r>
              <a:rPr lang="en-GB" dirty="0" err="1" smtClean="0"/>
              <a:t>Guayana</a:t>
            </a:r>
            <a:r>
              <a:rPr lang="en-GB" dirty="0" smtClean="0"/>
              <a:t>: the former claims as much as five eights of the latter´s territory.</a:t>
            </a:r>
          </a:p>
          <a:p>
            <a:pPr lvl="1" algn="just">
              <a:buFont typeface="Wingdings" pitchFamily="2" charset="2"/>
              <a:buChar char="§"/>
            </a:pPr>
            <a:r>
              <a:rPr lang="en-GB" dirty="0" smtClean="0"/>
              <a:t>Ecuador, Bolivia, Uruguay and Paraguay have often played a role as buffer states.</a:t>
            </a:r>
          </a:p>
          <a:p>
            <a:pPr lvl="1" algn="just">
              <a:buFont typeface="Wingdings" pitchFamily="2" charset="2"/>
              <a:buChar char="§"/>
            </a:pPr>
            <a:endParaRPr lang="en-GB" dirty="0" smtClean="0"/>
          </a:p>
          <a:p>
            <a:pPr algn="just">
              <a:buFont typeface="Wingdings" pitchFamily="2" charset="2"/>
              <a:buChar char="q"/>
            </a:pPr>
            <a:r>
              <a:rPr lang="en-GB" dirty="0" smtClean="0"/>
              <a:t>Potential patterns of alliance as </a:t>
            </a:r>
            <a:r>
              <a:rPr lang="en-GB" b="1" dirty="0" smtClean="0"/>
              <a:t>Peru-Argentina vs. Brazil-Chile </a:t>
            </a:r>
            <a:r>
              <a:rPr lang="en-GB" dirty="0" smtClean="0"/>
              <a:t>never assumed real entity so the South American RSC integrated very weakly regarding potential securitization. </a:t>
            </a:r>
            <a:endParaRPr lang="en-GB" b="1"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solidFill>
        </p:spPr>
        <p:txBody>
          <a:bodyPr>
            <a:normAutofit fontScale="90000"/>
          </a:bodyPr>
          <a:lstStyle/>
          <a:p>
            <a:r>
              <a:rPr lang="es-ES" dirty="0" smtClean="0"/>
              <a:t>Regional Geopolitics (V): South America (IV): </a:t>
            </a:r>
            <a:r>
              <a:rPr lang="en-GB" dirty="0" smtClean="0"/>
              <a:t>Regional sub-complexes</a:t>
            </a:r>
            <a:endParaRPr lang="en-GB" dirty="0"/>
          </a:p>
        </p:txBody>
      </p:sp>
      <p:sp>
        <p:nvSpPr>
          <p:cNvPr id="3" name="2 Marcador de contenido"/>
          <p:cNvSpPr>
            <a:spLocks noGrp="1"/>
          </p:cNvSpPr>
          <p:nvPr>
            <p:ph idx="1"/>
          </p:nvPr>
        </p:nvSpPr>
        <p:spPr>
          <a:solidFill>
            <a:schemeClr val="bg1"/>
          </a:solidFill>
        </p:spPr>
        <p:txBody>
          <a:bodyPr>
            <a:normAutofit fontScale="40000" lnSpcReduction="20000"/>
          </a:bodyPr>
          <a:lstStyle/>
          <a:p>
            <a:pPr algn="just">
              <a:buFont typeface="Wingdings" pitchFamily="2" charset="2"/>
              <a:buChar char="q"/>
            </a:pPr>
            <a:endParaRPr lang="en-GB" dirty="0" smtClean="0"/>
          </a:p>
          <a:p>
            <a:pPr algn="just">
              <a:buFont typeface="Wingdings" pitchFamily="2" charset="2"/>
              <a:buChar char="q"/>
            </a:pPr>
            <a:r>
              <a:rPr lang="en-GB" dirty="0" smtClean="0"/>
              <a:t>In spite of this low security integration, we may talk of certain </a:t>
            </a:r>
            <a:r>
              <a:rPr lang="en-GB" b="1" dirty="0" smtClean="0"/>
              <a:t>regional sub-complexes</a:t>
            </a:r>
            <a:r>
              <a:rPr lang="en-GB" dirty="0" smtClean="0"/>
              <a:t>:</a:t>
            </a:r>
          </a:p>
          <a:p>
            <a:pPr lvl="1" algn="just">
              <a:buFont typeface="Wingdings" pitchFamily="2" charset="2"/>
              <a:buChar char="§"/>
            </a:pPr>
            <a:r>
              <a:rPr lang="en-GB" u="sng" dirty="0" smtClean="0"/>
              <a:t>Southern Cone</a:t>
            </a:r>
            <a:r>
              <a:rPr lang="en-GB" dirty="0" smtClean="0"/>
              <a:t>: this would involve the interconnected rivalries between Argentina, Brazil and Chile with a string of buffer states formed by Bolivia, Paraguay and Uruguay. This lowly securitized region evolved into a </a:t>
            </a:r>
            <a:r>
              <a:rPr lang="en-GB" b="1" dirty="0" smtClean="0"/>
              <a:t>security community</a:t>
            </a:r>
            <a:r>
              <a:rPr lang="en-GB" dirty="0" smtClean="0"/>
              <a:t> through the formation of </a:t>
            </a:r>
            <a:r>
              <a:rPr lang="en-GB" b="1" dirty="0" smtClean="0"/>
              <a:t>Mercosur</a:t>
            </a:r>
            <a:r>
              <a:rPr lang="en-GB" dirty="0" smtClean="0"/>
              <a:t>.</a:t>
            </a:r>
          </a:p>
          <a:p>
            <a:pPr lvl="1" algn="just">
              <a:buFont typeface="Wingdings" pitchFamily="2" charset="2"/>
              <a:buChar char="§"/>
            </a:pPr>
            <a:r>
              <a:rPr lang="en-GB" u="sng" dirty="0" smtClean="0"/>
              <a:t>Andean North</a:t>
            </a:r>
            <a:r>
              <a:rPr lang="en-GB" dirty="0" smtClean="0"/>
              <a:t>: this sub-complex would be formed by </a:t>
            </a:r>
            <a:r>
              <a:rPr lang="es-ES" dirty="0" smtClean="0"/>
              <a:t>Perú, Ecuador, Colombia, Venezuela, and Guayana. </a:t>
            </a:r>
            <a:r>
              <a:rPr lang="en-GB" dirty="0" smtClean="0"/>
              <a:t>Rivalries do not seem to have been overcome, especially aggravated by trans-border phenomena as guerrillas and drug traffic. An intergovernmental organisation was created with the </a:t>
            </a:r>
            <a:r>
              <a:rPr lang="en-GB" b="1" dirty="0" smtClean="0"/>
              <a:t>Comunidad Andina de Naciones </a:t>
            </a:r>
            <a:r>
              <a:rPr lang="en-GB" dirty="0" smtClean="0"/>
              <a:t>(CAN). The role of this organisation has remained limited. </a:t>
            </a:r>
          </a:p>
          <a:p>
            <a:pPr marL="457200" lvl="1" indent="0" algn="just">
              <a:buNone/>
            </a:pPr>
            <a:endParaRPr lang="en-GB" dirty="0" smtClean="0"/>
          </a:p>
          <a:p>
            <a:pPr algn="just">
              <a:buFont typeface="Wingdings" pitchFamily="2" charset="2"/>
              <a:buChar char="q"/>
            </a:pPr>
            <a:r>
              <a:rPr lang="en-GB" b="1" dirty="0" smtClean="0"/>
              <a:t>Inter-regional / global level</a:t>
            </a:r>
            <a:r>
              <a:rPr lang="en-GB" dirty="0" smtClean="0"/>
              <a:t>:</a:t>
            </a:r>
          </a:p>
          <a:p>
            <a:pPr lvl="1" algn="just">
              <a:buFont typeface="Wingdings" pitchFamily="2" charset="2"/>
              <a:buChar char="§"/>
            </a:pPr>
            <a:r>
              <a:rPr lang="en-GB" dirty="0" smtClean="0"/>
              <a:t>As it has already been mentioned, the inter-regional level has traditionally mostly meant US penetration into the region, as a substitute of the United Kingdom. Apart from French intervention in Mexico in the 19</a:t>
            </a:r>
            <a:r>
              <a:rPr lang="en-GB" baseline="30000" dirty="0" smtClean="0"/>
              <a:t>th</a:t>
            </a:r>
            <a:r>
              <a:rPr lang="en-GB" dirty="0" smtClean="0"/>
              <a:t> century (1861-67) and the Argentina-UK war over the Falkland Islands (1983), the US role in the continent would be overwhelming and exclusive.</a:t>
            </a:r>
          </a:p>
          <a:p>
            <a:pPr lvl="1" algn="just">
              <a:buFont typeface="Wingdings" pitchFamily="2" charset="2"/>
              <a:buChar char="§"/>
            </a:pPr>
            <a:r>
              <a:rPr lang="en-GB" dirty="0" smtClean="0"/>
              <a:t>It must be said that during the Cold War period the </a:t>
            </a:r>
            <a:r>
              <a:rPr lang="en-GB" b="1" dirty="0" smtClean="0"/>
              <a:t>inter-regional level </a:t>
            </a:r>
            <a:r>
              <a:rPr lang="en-GB" dirty="0" smtClean="0"/>
              <a:t>mostly </a:t>
            </a:r>
            <a:r>
              <a:rPr lang="en-GB" b="1" dirty="0" smtClean="0"/>
              <a:t>merged with the global level</a:t>
            </a:r>
            <a:r>
              <a:rPr lang="en-GB" dirty="0" smtClean="0"/>
              <a:t>, as most US interventions followed the code of US-USSR rivalry that unfolded between both superpowers at a fully global level.</a:t>
            </a:r>
          </a:p>
          <a:p>
            <a:pPr lvl="1" algn="just">
              <a:buFont typeface="Wingdings" pitchFamily="2" charset="2"/>
              <a:buChar char="§"/>
            </a:pPr>
            <a:r>
              <a:rPr lang="en-GB" dirty="0" smtClean="0"/>
              <a:t>US penetration into the Southern American Region never really had a translation in patterns of military alliances: In the first place, all South American nations did not add up enough military clout as to really offer a substantial balance against the US. In the second place, the US itself has been rather interested in avoiding the establishment of regimes that would prompt the region to lean to the Soviet camp (global level) or else, threaten US economic interests in the region.</a:t>
            </a:r>
          </a:p>
          <a:p>
            <a:pPr lvl="1" algn="just">
              <a:buFont typeface="Wingdings" pitchFamily="2" charset="2"/>
              <a:buChar char="§"/>
            </a:pPr>
            <a:r>
              <a:rPr lang="en-GB" dirty="0" smtClean="0"/>
              <a:t>The deepest involvement of the US in the region comes arguably in the more vulnerable Central America and against the formidably resilient Cuban regime.</a:t>
            </a:r>
          </a:p>
          <a:p>
            <a:pPr lvl="1" algn="just">
              <a:buFont typeface="Wingdings" pitchFamily="2" charset="2"/>
              <a:buChar char="§"/>
            </a:pPr>
            <a:r>
              <a:rPr lang="en-GB" dirty="0" smtClean="0"/>
              <a:t>Last but not least, the US has been key in the creation </a:t>
            </a:r>
            <a:r>
              <a:rPr lang="en-GB" dirty="0"/>
              <a:t>under US sponsorship: of </a:t>
            </a:r>
            <a:r>
              <a:rPr lang="en-GB" dirty="0" smtClean="0"/>
              <a:t>the </a:t>
            </a:r>
            <a:r>
              <a:rPr lang="en-GB" b="1" dirty="0" smtClean="0"/>
              <a:t>Organization of American States (OAS)</a:t>
            </a:r>
            <a:r>
              <a:rPr lang="en-GB" dirty="0" smtClean="0"/>
              <a:t> in 1948 but which had had its first precedent the late 19</a:t>
            </a:r>
            <a:r>
              <a:rPr lang="en-GB" baseline="30000" dirty="0" smtClean="0"/>
              <a:t>th</a:t>
            </a:r>
            <a:r>
              <a:rPr lang="en-GB" dirty="0" smtClean="0"/>
              <a:t> century. With the OAS, we could arguably talk of a weak regional super-complex integration (North + South America).</a:t>
            </a:r>
            <a:endParaRPr lang="en-GB" b="1" dirty="0" smtClean="0"/>
          </a:p>
          <a:p>
            <a:pPr lvl="1" algn="just">
              <a:buFont typeface="Wingdings" pitchFamily="2" charset="2"/>
              <a:buChar char="§"/>
            </a:pPr>
            <a:endParaRPr lang="en-GB"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solidFill>
        </p:spPr>
        <p:txBody>
          <a:bodyPr>
            <a:normAutofit fontScale="90000"/>
          </a:bodyPr>
          <a:lstStyle/>
          <a:p>
            <a:r>
              <a:rPr lang="es-ES" dirty="0" smtClean="0"/>
              <a:t>Regional Geopolitics (V): South America (V): </a:t>
            </a:r>
            <a:r>
              <a:rPr lang="en-GB" dirty="0" smtClean="0"/>
              <a:t>Post-Cold War changes</a:t>
            </a:r>
            <a:endParaRPr lang="es-ES" dirty="0"/>
          </a:p>
        </p:txBody>
      </p:sp>
      <p:sp>
        <p:nvSpPr>
          <p:cNvPr id="3" name="2 Marcador de contenido"/>
          <p:cNvSpPr>
            <a:spLocks noGrp="1"/>
          </p:cNvSpPr>
          <p:nvPr>
            <p:ph idx="1"/>
          </p:nvPr>
        </p:nvSpPr>
        <p:spPr>
          <a:solidFill>
            <a:schemeClr val="bg1"/>
          </a:solidFill>
        </p:spPr>
        <p:txBody>
          <a:bodyPr>
            <a:normAutofit fontScale="47500" lnSpcReduction="20000"/>
          </a:bodyPr>
          <a:lstStyle/>
          <a:p>
            <a:pPr algn="just">
              <a:buFont typeface="Wingdings" pitchFamily="2" charset="2"/>
              <a:buChar char="q"/>
            </a:pPr>
            <a:r>
              <a:rPr lang="en-GB" dirty="0" smtClean="0"/>
              <a:t>Latin America is probably one of the regions for which the end of the Cold War meant less. However, changes have nevertheless taken place which are worth mentioning:</a:t>
            </a:r>
          </a:p>
          <a:p>
            <a:pPr lvl="1" algn="just">
              <a:buFont typeface="Wingdings" pitchFamily="2" charset="2"/>
              <a:buChar char="§"/>
            </a:pPr>
            <a:r>
              <a:rPr lang="en-GB" u="sng" dirty="0" smtClean="0"/>
              <a:t>Domestic level</a:t>
            </a:r>
            <a:r>
              <a:rPr lang="en-GB" dirty="0" smtClean="0"/>
              <a:t>: </a:t>
            </a:r>
            <a:r>
              <a:rPr lang="en-GB" b="1" dirty="0" smtClean="0"/>
              <a:t>democratisation</a:t>
            </a:r>
            <a:r>
              <a:rPr lang="en-GB" dirty="0" smtClean="0"/>
              <a:t> took hold and the classic pendulum swung from radical regimes to military juntas seemed to disappear. A general tendency to liberalise economies and to support </a:t>
            </a:r>
            <a:r>
              <a:rPr lang="en-GB" b="1" dirty="0" smtClean="0"/>
              <a:t>pro-market policies </a:t>
            </a:r>
            <a:r>
              <a:rPr lang="en-GB" dirty="0" smtClean="0"/>
              <a:t>also seemed to take hold. However, sight must not be lost of the criticism of capitalism and IMF intervention: this prompted the birth of a </a:t>
            </a:r>
            <a:r>
              <a:rPr lang="en-GB" b="1" dirty="0" smtClean="0"/>
              <a:t>new generation of leftist movements</a:t>
            </a:r>
            <a:r>
              <a:rPr lang="en-GB" dirty="0" smtClean="0"/>
              <a:t>, chief among which was Hugo Chavez´s Venezuela. </a:t>
            </a:r>
            <a:r>
              <a:rPr lang="en-GB" dirty="0" smtClean="0">
                <a:solidFill>
                  <a:srgbClr val="FF0000"/>
                </a:solidFill>
              </a:rPr>
              <a:t>This, known as the “rose wave” </a:t>
            </a:r>
            <a:r>
              <a:rPr lang="en-GB" dirty="0" smtClean="0">
                <a:solidFill>
                  <a:srgbClr val="FF0000"/>
                </a:solidFill>
              </a:rPr>
              <a:t>initially retreated, </a:t>
            </a:r>
            <a:r>
              <a:rPr lang="en-GB" dirty="0" smtClean="0">
                <a:solidFill>
                  <a:srgbClr val="FF0000"/>
                </a:solidFill>
              </a:rPr>
              <a:t>especially given the dismal economic and political situation in Venezuela. </a:t>
            </a:r>
          </a:p>
          <a:p>
            <a:pPr lvl="1" algn="just">
              <a:buFont typeface="Wingdings" pitchFamily="2" charset="2"/>
              <a:buChar char="§"/>
            </a:pPr>
            <a:r>
              <a:rPr lang="en-GB" u="sng" dirty="0" smtClean="0"/>
              <a:t>Regional level</a:t>
            </a:r>
            <a:r>
              <a:rPr lang="en-GB" dirty="0" smtClean="0"/>
              <a:t>: increasing separation of the two sub-complexes but at the same time, a region level process of integration through the security community formed by </a:t>
            </a:r>
            <a:r>
              <a:rPr lang="en-GB" b="1" dirty="0" smtClean="0"/>
              <a:t>Unasur</a:t>
            </a:r>
            <a:r>
              <a:rPr lang="en-GB" dirty="0" smtClean="0"/>
              <a:t>:</a:t>
            </a:r>
          </a:p>
          <a:p>
            <a:pPr lvl="2" algn="just">
              <a:buFont typeface="Wingdings" pitchFamily="2" charset="2"/>
              <a:buChar char="ü"/>
            </a:pPr>
            <a:r>
              <a:rPr lang="en-GB" dirty="0" smtClean="0"/>
              <a:t>Southern Cone Sub-complex: 1/Argentina-Brazil rapprochement; 2/ Regional integration through Mercosur; 3/ Resolution of border disputes.</a:t>
            </a:r>
          </a:p>
          <a:p>
            <a:pPr lvl="2" algn="just">
              <a:buFont typeface="Wingdings" pitchFamily="2" charset="2"/>
              <a:buChar char="ü"/>
            </a:pPr>
            <a:r>
              <a:rPr lang="en-GB" dirty="0" smtClean="0"/>
              <a:t>Andean North Sub-complex: patterns of conflict remained in the region, mostly provoked by sub-state guerrillas strongly financed by drug traffic: the paradigmatic case here is Colombia.</a:t>
            </a:r>
          </a:p>
          <a:p>
            <a:pPr lvl="2" algn="just">
              <a:buFont typeface="Wingdings" pitchFamily="2" charset="2"/>
              <a:buChar char="ü"/>
            </a:pPr>
            <a:r>
              <a:rPr lang="en-GB" b="1" dirty="0" smtClean="0"/>
              <a:t>UNASUR</a:t>
            </a:r>
            <a:r>
              <a:rPr lang="en-GB" dirty="0" smtClean="0"/>
              <a:t> was founded in 2004 and it includes all countries belonging to the South American continent. It represents an interesting instrument of integration and desecuritization at the regional level. Its intervention in 2008 in Bolivia defused a political crisis that could have destabilized the whole country in its political integrity.  This forum may become a tool for diplomatic power diffusion of </a:t>
            </a:r>
            <a:r>
              <a:rPr lang="en-GB" b="1" dirty="0" smtClean="0"/>
              <a:t>Brazil</a:t>
            </a:r>
            <a:r>
              <a:rPr lang="en-GB" dirty="0" smtClean="0"/>
              <a:t>. However, </a:t>
            </a:r>
            <a:r>
              <a:rPr lang="en-GB" dirty="0" smtClean="0"/>
              <a:t>with</a:t>
            </a:r>
            <a:r>
              <a:rPr lang="en-GB" dirty="0" smtClean="0"/>
              <a:t> </a:t>
            </a:r>
            <a:r>
              <a:rPr lang="en-GB" dirty="0" smtClean="0"/>
              <a:t>the election of Jair </a:t>
            </a:r>
            <a:r>
              <a:rPr lang="en-GB" dirty="0" err="1" smtClean="0"/>
              <a:t>Bolsonaro</a:t>
            </a:r>
            <a:r>
              <a:rPr lang="en-GB" dirty="0" smtClean="0"/>
              <a:t> as President of Brazil, a rapprochement with the US </a:t>
            </a:r>
            <a:r>
              <a:rPr lang="en-GB" dirty="0" smtClean="0"/>
              <a:t>was</a:t>
            </a:r>
            <a:r>
              <a:rPr lang="en-GB" dirty="0" smtClean="0"/>
              <a:t> </a:t>
            </a:r>
            <a:r>
              <a:rPr lang="en-GB" dirty="0" smtClean="0"/>
              <a:t>considered by analysts; this might bring about changes in both Brazil´s aspirations for leadership (domestic retrenchment </a:t>
            </a:r>
            <a:r>
              <a:rPr lang="en-GB" dirty="0" smtClean="0"/>
              <a:t>rather</a:t>
            </a:r>
            <a:r>
              <a:rPr lang="en-GB" dirty="0" smtClean="0"/>
              <a:t> </a:t>
            </a:r>
            <a:r>
              <a:rPr lang="en-GB" dirty="0" smtClean="0"/>
              <a:t>aggressive position towards leftist </a:t>
            </a:r>
            <a:r>
              <a:rPr lang="en-GB" dirty="0" smtClean="0"/>
              <a:t>regimes) </a:t>
            </a:r>
            <a:r>
              <a:rPr lang="en-GB" dirty="0" smtClean="0"/>
              <a:t>and further influence of the US</a:t>
            </a:r>
            <a:r>
              <a:rPr lang="en-GB" dirty="0" smtClean="0"/>
              <a:t>. It is to be seen whether the return of Lula will increase Brazil´s international profile as in the past.</a:t>
            </a:r>
            <a:endParaRPr lang="en-GB" dirty="0" smtClean="0"/>
          </a:p>
          <a:p>
            <a:pPr lvl="1" algn="just">
              <a:buFont typeface="Wingdings" pitchFamily="2" charset="2"/>
              <a:buChar char="§"/>
            </a:pPr>
            <a:r>
              <a:rPr lang="en-GB" u="sng" dirty="0" smtClean="0"/>
              <a:t>Interregional level</a:t>
            </a:r>
            <a:r>
              <a:rPr lang="en-GB" dirty="0" smtClean="0"/>
              <a:t>: It is again the </a:t>
            </a:r>
            <a:r>
              <a:rPr lang="en-GB" b="1" dirty="0" smtClean="0"/>
              <a:t>United States </a:t>
            </a:r>
            <a:r>
              <a:rPr lang="en-GB" dirty="0" smtClean="0"/>
              <a:t>which holds the most relevant role, both on the side of securitization (war on drugs) and the side of economic integration (Free Trade Area of the Americas (</a:t>
            </a:r>
            <a:r>
              <a:rPr lang="en-GB" b="1" dirty="0" smtClean="0"/>
              <a:t>FTAA</a:t>
            </a:r>
            <a:r>
              <a:rPr lang="en-GB" dirty="0" smtClean="0"/>
              <a:t>) whose goal is to cover all the continent). </a:t>
            </a:r>
            <a:r>
              <a:rPr lang="en-GB" b="1" dirty="0" smtClean="0"/>
              <a:t>Asia</a:t>
            </a:r>
            <a:r>
              <a:rPr lang="en-GB" dirty="0" smtClean="0"/>
              <a:t> is assuming an increasing role, with China becoming a large consumer of raw materials from the continent and with economic integration through the Trans-Pacific Partnership (</a:t>
            </a:r>
            <a:r>
              <a:rPr lang="en-GB" b="1" dirty="0" smtClean="0"/>
              <a:t>TPP</a:t>
            </a:r>
            <a:r>
              <a:rPr lang="en-GB" dirty="0" smtClean="0"/>
              <a:t>).  Since the US withdrew from the projected TTP, the rest of the countries have forged ahead with the now known as </a:t>
            </a:r>
            <a:r>
              <a:rPr lang="en-US" dirty="0" smtClean="0"/>
              <a:t>Comprehensive </a:t>
            </a:r>
            <a:r>
              <a:rPr lang="en-US" dirty="0"/>
              <a:t>and Progressive Trans-Pacific </a:t>
            </a:r>
            <a:r>
              <a:rPr lang="en-US" dirty="0" smtClean="0"/>
              <a:t>Partnership (</a:t>
            </a:r>
            <a:r>
              <a:rPr lang="en-US" b="1" dirty="0" smtClean="0"/>
              <a:t>CPTTP</a:t>
            </a:r>
            <a:r>
              <a:rPr lang="en-US" dirty="0" smtClean="0"/>
              <a:t>).</a:t>
            </a:r>
            <a:endParaRPr lang="en-GB"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South America physical map.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central-america-map.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North America - Physical Map.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solidFill>
        </p:spPr>
        <p:txBody>
          <a:bodyPr>
            <a:normAutofit fontScale="90000"/>
          </a:bodyPr>
          <a:lstStyle/>
          <a:p>
            <a:r>
              <a:rPr lang="es-ES" dirty="0" smtClean="0"/>
              <a:t>Regional Geopolitics (V): South America (I)</a:t>
            </a:r>
            <a:endParaRPr lang="es-ES" dirty="0"/>
          </a:p>
        </p:txBody>
      </p:sp>
      <p:sp>
        <p:nvSpPr>
          <p:cNvPr id="3" name="2 Marcador de contenido"/>
          <p:cNvSpPr>
            <a:spLocks noGrp="1"/>
          </p:cNvSpPr>
          <p:nvPr>
            <p:ph idx="1"/>
          </p:nvPr>
        </p:nvSpPr>
        <p:spPr>
          <a:solidFill>
            <a:schemeClr val="bg1"/>
          </a:solidFill>
        </p:spPr>
        <p:txBody>
          <a:bodyPr>
            <a:normAutofit fontScale="40000" lnSpcReduction="20000"/>
          </a:bodyPr>
          <a:lstStyle/>
          <a:p>
            <a:pPr algn="just">
              <a:buFont typeface="Wingdings" pitchFamily="2" charset="2"/>
              <a:buChar char="q"/>
            </a:pPr>
            <a:r>
              <a:rPr lang="en-GB" dirty="0" smtClean="0"/>
              <a:t>South America is considered by our two authors as an under-conflictual anomaly due to the seemingly low degree of inter-state conflicts both in their recurrence and in the limited character of many of those which occurred. This has led to a region which is in security terms largely unstructured.</a:t>
            </a:r>
          </a:p>
          <a:p>
            <a:pPr algn="just">
              <a:buFont typeface="Wingdings" pitchFamily="2" charset="2"/>
              <a:buChar char="q"/>
            </a:pPr>
            <a:r>
              <a:rPr lang="en-GB" dirty="0" smtClean="0"/>
              <a:t>In great part, this may be explained by the geography of the continent:</a:t>
            </a:r>
          </a:p>
          <a:p>
            <a:pPr lvl="1" algn="just">
              <a:buFont typeface="Wingdings" pitchFamily="2" charset="2"/>
              <a:buChar char="§"/>
            </a:pPr>
            <a:r>
              <a:rPr lang="en-GB" dirty="0" smtClean="0"/>
              <a:t>Big </a:t>
            </a:r>
            <a:r>
              <a:rPr lang="en-GB" b="1" dirty="0" smtClean="0"/>
              <a:t>mountainous reliefs </a:t>
            </a:r>
            <a:r>
              <a:rPr lang="en-GB" dirty="0" smtClean="0"/>
              <a:t>cover the continent from Mexico to Patagonia: the former Spanish colonial Empire covered this territory and this arguably provoked both: 1/ post-colonial division and 2/ difficult contact between countries, many of which represent a vertical succession of different states. Paradoxically, while provoking border disputes, borders have remained lowly defended in areas usually lowly populated.</a:t>
            </a:r>
          </a:p>
          <a:p>
            <a:pPr lvl="1" algn="just">
              <a:buFont typeface="Wingdings" pitchFamily="2" charset="2"/>
              <a:buChar char="§"/>
            </a:pPr>
            <a:r>
              <a:rPr lang="en-GB" dirty="0" smtClean="0"/>
              <a:t>The </a:t>
            </a:r>
            <a:r>
              <a:rPr lang="en-GB" b="1" dirty="0" smtClean="0"/>
              <a:t>Central American “bottle-neck” </a:t>
            </a:r>
            <a:r>
              <a:rPr lang="en-GB" dirty="0" smtClean="0"/>
              <a:t>separates </a:t>
            </a:r>
            <a:r>
              <a:rPr lang="en-GB" b="1" dirty="0" smtClean="0"/>
              <a:t>Mexico</a:t>
            </a:r>
            <a:r>
              <a:rPr lang="en-GB" dirty="0" smtClean="0"/>
              <a:t> from the rest of Latin America, while being funnelled towards the North American Region and therefore, under the overwhelming influence of the United States. </a:t>
            </a:r>
          </a:p>
          <a:p>
            <a:pPr lvl="1" algn="just">
              <a:buFont typeface="Wingdings" pitchFamily="2" charset="2"/>
              <a:buChar char="§"/>
            </a:pPr>
            <a:r>
              <a:rPr lang="en-GB" dirty="0" smtClean="0"/>
              <a:t>Atomized geographical panorama in the Caribbean: marginality of the lesser Antilles and extreme securitization between the US and the Great Antilles (US vs. Cuba).  </a:t>
            </a:r>
          </a:p>
          <a:p>
            <a:pPr lvl="1" algn="just">
              <a:buFont typeface="Wingdings" pitchFamily="2" charset="2"/>
              <a:buChar char="§"/>
            </a:pPr>
            <a:r>
              <a:rPr lang="en-GB" dirty="0" smtClean="0"/>
              <a:t>The </a:t>
            </a:r>
            <a:r>
              <a:rPr lang="en-GB" b="1" dirty="0" smtClean="0"/>
              <a:t>huge basin of the Amazonas</a:t>
            </a:r>
            <a:r>
              <a:rPr lang="en-GB" dirty="0" smtClean="0"/>
              <a:t>: most of the territory belongs to Brazil, the former Portuguese colony, and which gained independence maintaining territorial integrity. The </a:t>
            </a:r>
            <a:r>
              <a:rPr lang="en-GB" b="1" dirty="0" smtClean="0"/>
              <a:t>tropical climate </a:t>
            </a:r>
            <a:r>
              <a:rPr lang="en-GB" dirty="0" smtClean="0"/>
              <a:t>shapes a region covered by the dense forest of the Amazonas, which strongly insulates Brazil from countries like Venezuela, Colombia, Perú and Bolivia. </a:t>
            </a:r>
            <a:endParaRPr lang="en-GB" dirty="0"/>
          </a:p>
          <a:p>
            <a:pPr algn="just">
              <a:buFont typeface="Wingdings" pitchFamily="2" charset="2"/>
              <a:buChar char="q"/>
            </a:pPr>
            <a:r>
              <a:rPr lang="en-GB" dirty="0" smtClean="0"/>
              <a:t>The </a:t>
            </a:r>
            <a:r>
              <a:rPr lang="en-GB" b="1" dirty="0" smtClean="0"/>
              <a:t>domestic level </a:t>
            </a:r>
            <a:r>
              <a:rPr lang="en-GB" dirty="0" smtClean="0"/>
              <a:t>does not provide the same picture as in Africa:</a:t>
            </a:r>
          </a:p>
          <a:p>
            <a:pPr lvl="1" algn="just">
              <a:buFont typeface="Wingdings" pitchFamily="2" charset="2"/>
              <a:buChar char="§"/>
            </a:pPr>
            <a:r>
              <a:rPr lang="en-GB" dirty="0" smtClean="0"/>
              <a:t>We do not witness the same level of weakness and state failure as in the African continent or the Middle-East. Most of the </a:t>
            </a:r>
            <a:r>
              <a:rPr lang="en-GB" b="1" dirty="0" smtClean="0"/>
              <a:t>states</a:t>
            </a:r>
            <a:r>
              <a:rPr lang="en-GB" dirty="0" smtClean="0"/>
              <a:t> are </a:t>
            </a:r>
            <a:r>
              <a:rPr lang="en-GB" b="1" dirty="0" smtClean="0"/>
              <a:t>sufficiently strong </a:t>
            </a:r>
            <a:r>
              <a:rPr lang="en-GB" dirty="0" smtClean="0"/>
              <a:t>and own armies capable of projecting their strength beyond their borders.</a:t>
            </a:r>
          </a:p>
          <a:p>
            <a:pPr lvl="1" algn="just">
              <a:buFont typeface="Wingdings" pitchFamily="2" charset="2"/>
              <a:buChar char="§"/>
            </a:pPr>
            <a:r>
              <a:rPr lang="en-GB" dirty="0" smtClean="0"/>
              <a:t>However, it is nevertheless true that many of these countries have gone through intense </a:t>
            </a:r>
            <a:r>
              <a:rPr lang="en-GB" b="1" dirty="0" smtClean="0"/>
              <a:t>civil wars</a:t>
            </a:r>
            <a:r>
              <a:rPr lang="en-GB" dirty="0" smtClean="0"/>
              <a:t> that have contributed to the retrenchment in domestic affairs:  independence wars, Mexico´s revolution in the early 20</a:t>
            </a:r>
            <a:r>
              <a:rPr lang="en-GB" baseline="30000" dirty="0" smtClean="0"/>
              <a:t>th</a:t>
            </a:r>
            <a:r>
              <a:rPr lang="en-GB" dirty="0" smtClean="0"/>
              <a:t> century, Colombia´s </a:t>
            </a:r>
            <a:r>
              <a:rPr lang="en-GB" i="1" dirty="0" smtClean="0"/>
              <a:t>violencia</a:t>
            </a:r>
            <a:r>
              <a:rPr lang="en-GB" dirty="0" smtClean="0"/>
              <a:t> in the 50s, guerrilla insurgencies in Colombia and Peru, etc. </a:t>
            </a:r>
          </a:p>
          <a:p>
            <a:pPr lvl="1" algn="just">
              <a:buFont typeface="Wingdings" pitchFamily="2" charset="2"/>
              <a:buChar char="§"/>
            </a:pPr>
            <a:r>
              <a:rPr lang="en-GB" dirty="0" smtClean="0"/>
              <a:t>Sub-state phenomena are very relevant when it comes to the existence of drug cartels that have turned into the main security issue for many of these countries: in the case of </a:t>
            </a:r>
            <a:r>
              <a:rPr lang="en-GB" b="1" dirty="0" smtClean="0"/>
              <a:t>Colombia</a:t>
            </a:r>
            <a:r>
              <a:rPr lang="en-GB" dirty="0" smtClean="0"/>
              <a:t>, this factor has merged with the armed groups operating, as drug has become the main financial source for the FARC and the ELN. In </a:t>
            </a:r>
            <a:r>
              <a:rPr lang="en-GB" b="1" dirty="0" smtClean="0"/>
              <a:t>Central America</a:t>
            </a:r>
            <a:r>
              <a:rPr lang="en-GB" dirty="0" smtClean="0"/>
              <a:t>, after brutal civil wars in the decade of the 80s, drug cartels and criminal groups have become powerful enough as to challenge governments, in what is the closest we find to the pattern of state failure in the continent. The case of </a:t>
            </a:r>
            <a:r>
              <a:rPr lang="en-GB" b="1" dirty="0" smtClean="0"/>
              <a:t>Mexico</a:t>
            </a:r>
            <a:r>
              <a:rPr lang="en-GB" dirty="0" smtClean="0"/>
              <a:t> is singular, as we are talking of a regional economic power which nevertheless has come to grips with a long, protracted and counter-producing war on drugs since 2006.    </a:t>
            </a:r>
          </a:p>
          <a:p>
            <a:pPr lvl="1" algn="just">
              <a:buFont typeface="Wingdings" pitchFamily="2" charset="2"/>
              <a:buChar char="§"/>
            </a:pPr>
            <a:endParaRPr lang="en-GB"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solidFill>
        </p:spPr>
        <p:txBody>
          <a:bodyPr>
            <a:normAutofit fontScale="90000"/>
          </a:bodyPr>
          <a:lstStyle/>
          <a:p>
            <a:r>
              <a:rPr lang="es-ES" dirty="0" smtClean="0"/>
              <a:t>Regional Geopolitics (V): South America (II)</a:t>
            </a:r>
            <a:endParaRPr lang="es-ES" dirty="0"/>
          </a:p>
        </p:txBody>
      </p:sp>
      <p:sp>
        <p:nvSpPr>
          <p:cNvPr id="3" name="2 Marcador de contenido"/>
          <p:cNvSpPr>
            <a:spLocks noGrp="1"/>
          </p:cNvSpPr>
          <p:nvPr>
            <p:ph idx="1"/>
          </p:nvPr>
        </p:nvSpPr>
        <p:spPr>
          <a:solidFill>
            <a:schemeClr val="bg1"/>
          </a:solidFill>
        </p:spPr>
        <p:txBody>
          <a:bodyPr>
            <a:normAutofit fontScale="55000" lnSpcReduction="20000"/>
          </a:bodyPr>
          <a:lstStyle/>
          <a:p>
            <a:pPr algn="just">
              <a:buFont typeface="Wingdings" pitchFamily="2" charset="2"/>
              <a:buChar char="q"/>
            </a:pPr>
            <a:r>
              <a:rPr lang="en-GB" dirty="0" smtClean="0"/>
              <a:t>When it comes to the </a:t>
            </a:r>
            <a:r>
              <a:rPr lang="en-GB" b="1" dirty="0" smtClean="0"/>
              <a:t>inter-regional level</a:t>
            </a:r>
            <a:r>
              <a:rPr lang="en-GB" dirty="0" smtClean="0"/>
              <a:t>, it is impossible to miss the overwhelming influence of the </a:t>
            </a:r>
            <a:r>
              <a:rPr lang="en-GB" b="1" dirty="0" smtClean="0"/>
              <a:t>United States</a:t>
            </a:r>
            <a:r>
              <a:rPr lang="en-GB" dirty="0" smtClean="0"/>
              <a:t>:</a:t>
            </a:r>
          </a:p>
          <a:p>
            <a:pPr lvl="1" algn="just">
              <a:buFont typeface="Wingdings" pitchFamily="2" charset="2"/>
              <a:buChar char="§"/>
            </a:pPr>
            <a:r>
              <a:rPr lang="en-GB" dirty="0" smtClean="0"/>
              <a:t>The United States expanded at the expense of Mexico only in North America proper, but gradually established a sphere of influence over Latin America in parallel to its increasing economic and military clout during the 19</a:t>
            </a:r>
            <a:r>
              <a:rPr lang="en-GB" baseline="30000" dirty="0" smtClean="0"/>
              <a:t>th</a:t>
            </a:r>
            <a:r>
              <a:rPr lang="en-GB" dirty="0" smtClean="0"/>
              <a:t> century and into the 20</a:t>
            </a:r>
            <a:r>
              <a:rPr lang="en-GB" baseline="30000" dirty="0" smtClean="0"/>
              <a:t>th</a:t>
            </a:r>
            <a:r>
              <a:rPr lang="en-GB" dirty="0" smtClean="0"/>
              <a:t> century, substituting the United Kingdom as the neo-colonial power in the region. </a:t>
            </a:r>
          </a:p>
          <a:p>
            <a:pPr lvl="1" algn="just">
              <a:buFont typeface="Wingdings" pitchFamily="2" charset="2"/>
              <a:buChar char="§"/>
            </a:pPr>
            <a:r>
              <a:rPr lang="en-GB" dirty="0" smtClean="0"/>
              <a:t>The increasing importance of the </a:t>
            </a:r>
            <a:r>
              <a:rPr lang="en-GB" b="1" dirty="0" smtClean="0"/>
              <a:t>Asian region </a:t>
            </a:r>
            <a:r>
              <a:rPr lang="en-GB" dirty="0" smtClean="0"/>
              <a:t>with the integration of a Pacific economic area through projects of integration between both shores is a latest development that should not be overlooked.</a:t>
            </a:r>
          </a:p>
          <a:p>
            <a:pPr lvl="1" algn="just">
              <a:buNone/>
            </a:pPr>
            <a:endParaRPr lang="en-GB" dirty="0" smtClean="0"/>
          </a:p>
          <a:p>
            <a:pPr algn="just">
              <a:buFont typeface="Wingdings" pitchFamily="2" charset="2"/>
              <a:buChar char="q"/>
            </a:pPr>
            <a:r>
              <a:rPr lang="en-GB" dirty="0" smtClean="0"/>
              <a:t>The </a:t>
            </a:r>
            <a:r>
              <a:rPr lang="en-GB" b="1" dirty="0" smtClean="0"/>
              <a:t>global level</a:t>
            </a:r>
            <a:r>
              <a:rPr lang="en-GB" dirty="0" smtClean="0"/>
              <a:t>:</a:t>
            </a:r>
          </a:p>
          <a:p>
            <a:pPr lvl="1" algn="just">
              <a:buFont typeface="Wingdings" pitchFamily="2" charset="2"/>
              <a:buChar char="§"/>
            </a:pPr>
            <a:r>
              <a:rPr lang="en-GB" dirty="0" smtClean="0"/>
              <a:t>It was obvious with Spanish, Portuguese, Dutch, French and British colonialism. However, it would take a new shape during the 19</a:t>
            </a:r>
            <a:r>
              <a:rPr lang="en-GB" baseline="30000" dirty="0" smtClean="0"/>
              <a:t>th</a:t>
            </a:r>
            <a:r>
              <a:rPr lang="en-GB" dirty="0" smtClean="0"/>
              <a:t> century with the </a:t>
            </a:r>
            <a:r>
              <a:rPr lang="en-GB" b="1" dirty="0" smtClean="0"/>
              <a:t>economic primacy of the United Kingdom</a:t>
            </a:r>
            <a:r>
              <a:rPr lang="en-GB" dirty="0" smtClean="0"/>
              <a:t>, in what many would distinguish a neo-colonial pattern of domination.</a:t>
            </a:r>
          </a:p>
          <a:p>
            <a:pPr lvl="1" algn="just">
              <a:buFont typeface="Wingdings" pitchFamily="2" charset="2"/>
              <a:buChar char="§"/>
            </a:pPr>
            <a:r>
              <a:rPr lang="en-GB" dirty="0" smtClean="0"/>
              <a:t>While the US would arguably assume its role later, the US presence would soon become enmeshed with Cold War geopolitics, so the ideological penetration and influence of the Soviet Union would influence politics and security dynamics during several decades.</a:t>
            </a:r>
          </a:p>
          <a:p>
            <a:pPr lvl="1" algn="just">
              <a:buFont typeface="Wingdings" pitchFamily="2" charset="2"/>
              <a:buChar char="§"/>
            </a:pPr>
            <a:r>
              <a:rPr lang="en-GB" dirty="0" smtClean="0"/>
              <a:t>Vital role of the </a:t>
            </a:r>
            <a:r>
              <a:rPr lang="en-GB" b="1" dirty="0" smtClean="0"/>
              <a:t>International Monetary Fund (IMF)</a:t>
            </a:r>
            <a:r>
              <a:rPr lang="en-GB" dirty="0" smtClean="0"/>
              <a:t> managing debt crisis in the continent. This institution started assuming a strong and controversial role since the 80s debt crises in such countries as Mexico, Peru, Chile, Brazil and Argentina. This latest country is again engulfed in an economic crisis which has invited the IMF´s intervention.</a:t>
            </a:r>
          </a:p>
          <a:p>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1"/>
          </a:solidFill>
        </p:spPr>
        <p:txBody>
          <a:bodyPr/>
          <a:lstStyle/>
          <a:p>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mapa-sudamerica.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1632</TotalTime>
  <Words>2013</Words>
  <Application>Microsoft Office PowerPoint</Application>
  <PresentationFormat>Presentación en pantalla (4:3)</PresentationFormat>
  <Paragraphs>58</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Wingdings</vt:lpstr>
      <vt:lpstr>Tema de Office</vt:lpstr>
      <vt:lpstr>Regional Geopolitics (V): South America </vt:lpstr>
      <vt:lpstr>Presentación de PowerPoint</vt:lpstr>
      <vt:lpstr>Presentación de PowerPoint</vt:lpstr>
      <vt:lpstr>Presentación de PowerPoint</vt:lpstr>
      <vt:lpstr>Presentación de PowerPoint</vt:lpstr>
      <vt:lpstr>Regional Geopolitics (V): South America (I)</vt:lpstr>
      <vt:lpstr>Regional Geopolitics (V): South America (II)</vt:lpstr>
      <vt:lpstr>Presentación de PowerPoint</vt:lpstr>
      <vt:lpstr>Presentación de PowerPoint</vt:lpstr>
      <vt:lpstr>Regional Geopolitics (V): South America (III): patterns of conflict</vt:lpstr>
      <vt:lpstr>Regional Geopolitics (V): South America (IV): Regional sub-complexes</vt:lpstr>
      <vt:lpstr>Regional Geopolitics (V): South America (V): Post-Cold War changes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Eric</dc:creator>
  <cp:lastModifiedBy>Eric Pardo Sauvageot</cp:lastModifiedBy>
  <cp:revision>76</cp:revision>
  <dcterms:created xsi:type="dcterms:W3CDTF">2016-11-19T12:53:10Z</dcterms:created>
  <dcterms:modified xsi:type="dcterms:W3CDTF">2023-11-08T10:23:19Z</dcterms:modified>
</cp:coreProperties>
</file>