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256" r:id="rId2"/>
    <p:sldId id="321" r:id="rId3"/>
    <p:sldId id="322" r:id="rId4"/>
    <p:sldId id="265" r:id="rId5"/>
    <p:sldId id="266" r:id="rId6"/>
    <p:sldId id="320" r:id="rId7"/>
    <p:sldId id="323" r:id="rId8"/>
    <p:sldId id="276" r:id="rId9"/>
    <p:sldId id="324" r:id="rId10"/>
    <p:sldId id="325" r:id="rId11"/>
    <p:sldId id="326" r:id="rId12"/>
    <p:sldId id="268" r:id="rId13"/>
    <p:sldId id="282" r:id="rId14"/>
    <p:sldId id="267" r:id="rId15"/>
    <p:sldId id="262" r:id="rId16"/>
    <p:sldId id="269" r:id="rId17"/>
    <p:sldId id="283" r:id="rId18"/>
    <p:sldId id="281" r:id="rId19"/>
    <p:sldId id="278" r:id="rId20"/>
    <p:sldId id="279" r:id="rId21"/>
    <p:sldId id="259" r:id="rId22"/>
    <p:sldId id="260" r:id="rId23"/>
    <p:sldId id="284" r:id="rId24"/>
    <p:sldId id="285" r:id="rId25"/>
    <p:sldId id="287" r:id="rId26"/>
    <p:sldId id="261" r:id="rId27"/>
    <p:sldId id="319" r:id="rId28"/>
    <p:sldId id="275" r:id="rId29"/>
    <p:sldId id="27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2"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43"/>
  </p:normalViewPr>
  <p:slideViewPr>
    <p:cSldViewPr snapToGrid="0" snapToObjects="1">
      <p:cViewPr varScale="1">
        <p:scale>
          <a:sx n="111" d="100"/>
          <a:sy n="111" d="100"/>
        </p:scale>
        <p:origin x="63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5-11T09:25:26.259" idx="2">
    <p:pos x="10" y="10"/>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25B389-0776-8F45-B0AE-A606017B269D}" type="datetimeFigureOut">
              <a:rPr lang="en-US" smtClean="0"/>
              <a:t>5/2/24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E22CE9-4E7B-D642-BB37-9F4428FD9643}" type="slidenum">
              <a:rPr lang="en-US" smtClean="0"/>
              <a:t>‹#›</a:t>
            </a:fld>
            <a:endParaRPr lang="en-US"/>
          </a:p>
        </p:txBody>
      </p:sp>
    </p:spTree>
    <p:extLst>
      <p:ext uri="{BB962C8B-B14F-4D97-AF65-F5344CB8AC3E}">
        <p14:creationId xmlns:p14="http://schemas.microsoft.com/office/powerpoint/2010/main" val="3005243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AA92D2-42D4-D147-918D-A31B6F46E7AA}" type="slidenum">
              <a:rPr lang="en-US" smtClean="0"/>
              <a:t>29</a:t>
            </a:fld>
            <a:endParaRPr lang="en-US"/>
          </a:p>
        </p:txBody>
      </p:sp>
    </p:spTree>
    <p:extLst>
      <p:ext uri="{BB962C8B-B14F-4D97-AF65-F5344CB8AC3E}">
        <p14:creationId xmlns:p14="http://schemas.microsoft.com/office/powerpoint/2010/main" val="986825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B675E6-EE51-A84B-8826-28A121A791BA}" type="datetimeFigureOut">
              <a:rPr lang="en-US" smtClean="0"/>
              <a:t>5/2/24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3F468-C3F2-614A-B55A-6C5F05E9B896}" type="slidenum">
              <a:rPr lang="en-US" smtClean="0"/>
              <a:t>‹#›</a:t>
            </a:fld>
            <a:endParaRPr lang="en-US"/>
          </a:p>
        </p:txBody>
      </p:sp>
    </p:spTree>
    <p:extLst>
      <p:ext uri="{BB962C8B-B14F-4D97-AF65-F5344CB8AC3E}">
        <p14:creationId xmlns:p14="http://schemas.microsoft.com/office/powerpoint/2010/main" val="1075306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B675E6-EE51-A84B-8826-28A121A791BA}" type="datetimeFigureOut">
              <a:rPr lang="en-US" smtClean="0"/>
              <a:t>5/2/24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3F468-C3F2-614A-B55A-6C5F05E9B896}" type="slidenum">
              <a:rPr lang="en-US" smtClean="0"/>
              <a:t>‹#›</a:t>
            </a:fld>
            <a:endParaRPr lang="en-US"/>
          </a:p>
        </p:txBody>
      </p:sp>
    </p:spTree>
    <p:extLst>
      <p:ext uri="{BB962C8B-B14F-4D97-AF65-F5344CB8AC3E}">
        <p14:creationId xmlns:p14="http://schemas.microsoft.com/office/powerpoint/2010/main" val="736595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B675E6-EE51-A84B-8826-28A121A791BA}" type="datetimeFigureOut">
              <a:rPr lang="en-US" smtClean="0"/>
              <a:t>5/2/24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3F468-C3F2-614A-B55A-6C5F05E9B896}" type="slidenum">
              <a:rPr lang="en-US" smtClean="0"/>
              <a:t>‹#›</a:t>
            </a:fld>
            <a:endParaRPr lang="en-US"/>
          </a:p>
        </p:txBody>
      </p:sp>
    </p:spTree>
    <p:extLst>
      <p:ext uri="{BB962C8B-B14F-4D97-AF65-F5344CB8AC3E}">
        <p14:creationId xmlns:p14="http://schemas.microsoft.com/office/powerpoint/2010/main" val="1700830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B675E6-EE51-A84B-8826-28A121A791BA}" type="datetimeFigureOut">
              <a:rPr lang="en-US" smtClean="0"/>
              <a:t>5/2/24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3F468-C3F2-614A-B55A-6C5F05E9B896}" type="slidenum">
              <a:rPr lang="en-US" smtClean="0"/>
              <a:t>‹#›</a:t>
            </a:fld>
            <a:endParaRPr lang="en-US"/>
          </a:p>
        </p:txBody>
      </p:sp>
    </p:spTree>
    <p:extLst>
      <p:ext uri="{BB962C8B-B14F-4D97-AF65-F5344CB8AC3E}">
        <p14:creationId xmlns:p14="http://schemas.microsoft.com/office/powerpoint/2010/main" val="1853723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B675E6-EE51-A84B-8826-28A121A791BA}" type="datetimeFigureOut">
              <a:rPr lang="en-US" smtClean="0"/>
              <a:t>5/2/24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3F468-C3F2-614A-B55A-6C5F05E9B896}" type="slidenum">
              <a:rPr lang="en-US" smtClean="0"/>
              <a:t>‹#›</a:t>
            </a:fld>
            <a:endParaRPr lang="en-US"/>
          </a:p>
        </p:txBody>
      </p:sp>
    </p:spTree>
    <p:extLst>
      <p:ext uri="{BB962C8B-B14F-4D97-AF65-F5344CB8AC3E}">
        <p14:creationId xmlns:p14="http://schemas.microsoft.com/office/powerpoint/2010/main" val="2623148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B675E6-EE51-A84B-8826-28A121A791BA}" type="datetimeFigureOut">
              <a:rPr lang="en-US" smtClean="0"/>
              <a:t>5/2/24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93F468-C3F2-614A-B55A-6C5F05E9B896}" type="slidenum">
              <a:rPr lang="en-US" smtClean="0"/>
              <a:t>‹#›</a:t>
            </a:fld>
            <a:endParaRPr lang="en-US"/>
          </a:p>
        </p:txBody>
      </p:sp>
    </p:spTree>
    <p:extLst>
      <p:ext uri="{BB962C8B-B14F-4D97-AF65-F5344CB8AC3E}">
        <p14:creationId xmlns:p14="http://schemas.microsoft.com/office/powerpoint/2010/main" val="2922236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B675E6-EE51-A84B-8826-28A121A791BA}" type="datetimeFigureOut">
              <a:rPr lang="en-US" smtClean="0"/>
              <a:t>5/2/24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93F468-C3F2-614A-B55A-6C5F05E9B896}" type="slidenum">
              <a:rPr lang="en-US" smtClean="0"/>
              <a:t>‹#›</a:t>
            </a:fld>
            <a:endParaRPr lang="en-US"/>
          </a:p>
        </p:txBody>
      </p:sp>
    </p:spTree>
    <p:extLst>
      <p:ext uri="{BB962C8B-B14F-4D97-AF65-F5344CB8AC3E}">
        <p14:creationId xmlns:p14="http://schemas.microsoft.com/office/powerpoint/2010/main" val="2243797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B675E6-EE51-A84B-8826-28A121A791BA}" type="datetimeFigureOut">
              <a:rPr lang="en-US" smtClean="0"/>
              <a:t>5/2/24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93F468-C3F2-614A-B55A-6C5F05E9B896}" type="slidenum">
              <a:rPr lang="en-US" smtClean="0"/>
              <a:t>‹#›</a:t>
            </a:fld>
            <a:endParaRPr lang="en-US"/>
          </a:p>
        </p:txBody>
      </p:sp>
    </p:spTree>
    <p:extLst>
      <p:ext uri="{BB962C8B-B14F-4D97-AF65-F5344CB8AC3E}">
        <p14:creationId xmlns:p14="http://schemas.microsoft.com/office/powerpoint/2010/main" val="2095223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675E6-EE51-A84B-8826-28A121A791BA}" type="datetimeFigureOut">
              <a:rPr lang="en-US" smtClean="0"/>
              <a:t>5/2/24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93F468-C3F2-614A-B55A-6C5F05E9B896}" type="slidenum">
              <a:rPr lang="en-US" smtClean="0"/>
              <a:t>‹#›</a:t>
            </a:fld>
            <a:endParaRPr lang="en-US"/>
          </a:p>
        </p:txBody>
      </p:sp>
    </p:spTree>
    <p:extLst>
      <p:ext uri="{BB962C8B-B14F-4D97-AF65-F5344CB8AC3E}">
        <p14:creationId xmlns:p14="http://schemas.microsoft.com/office/powerpoint/2010/main" val="1254309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B675E6-EE51-A84B-8826-28A121A791BA}" type="datetimeFigureOut">
              <a:rPr lang="en-US" smtClean="0"/>
              <a:t>5/2/24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93F468-C3F2-614A-B55A-6C5F05E9B896}" type="slidenum">
              <a:rPr lang="en-US" smtClean="0"/>
              <a:t>‹#›</a:t>
            </a:fld>
            <a:endParaRPr lang="en-US"/>
          </a:p>
        </p:txBody>
      </p:sp>
    </p:spTree>
    <p:extLst>
      <p:ext uri="{BB962C8B-B14F-4D97-AF65-F5344CB8AC3E}">
        <p14:creationId xmlns:p14="http://schemas.microsoft.com/office/powerpoint/2010/main" val="314897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B675E6-EE51-A84B-8826-28A121A791BA}" type="datetimeFigureOut">
              <a:rPr lang="en-US" smtClean="0"/>
              <a:t>5/2/24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93F468-C3F2-614A-B55A-6C5F05E9B896}" type="slidenum">
              <a:rPr lang="en-US" smtClean="0"/>
              <a:t>‹#›</a:t>
            </a:fld>
            <a:endParaRPr lang="en-US"/>
          </a:p>
        </p:txBody>
      </p:sp>
    </p:spTree>
    <p:extLst>
      <p:ext uri="{BB962C8B-B14F-4D97-AF65-F5344CB8AC3E}">
        <p14:creationId xmlns:p14="http://schemas.microsoft.com/office/powerpoint/2010/main" val="719306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675E6-EE51-A84B-8826-28A121A791BA}" type="datetimeFigureOut">
              <a:rPr lang="en-US" smtClean="0"/>
              <a:t>5/2/24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93F468-C3F2-614A-B55A-6C5F05E9B896}" type="slidenum">
              <a:rPr lang="en-US" smtClean="0"/>
              <a:t>‹#›</a:t>
            </a:fld>
            <a:endParaRPr lang="en-US"/>
          </a:p>
        </p:txBody>
      </p:sp>
    </p:spTree>
    <p:extLst>
      <p:ext uri="{BB962C8B-B14F-4D97-AF65-F5344CB8AC3E}">
        <p14:creationId xmlns:p14="http://schemas.microsoft.com/office/powerpoint/2010/main" val="160905461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tiff"/><Relationship Id="rId2" Type="http://schemas.openxmlformats.org/officeDocument/2006/relationships/image" Target="../media/image5.tiff"/><Relationship Id="rId1" Type="http://schemas.openxmlformats.org/officeDocument/2006/relationships/slideLayout" Target="../slideLayouts/slideLayout2.xml"/><Relationship Id="rId6" Type="http://schemas.openxmlformats.org/officeDocument/2006/relationships/image" Target="../media/image9.tiff"/><Relationship Id="rId5" Type="http://schemas.openxmlformats.org/officeDocument/2006/relationships/image" Target="../media/image8.tiff"/><Relationship Id="rId4" Type="http://schemas.openxmlformats.org/officeDocument/2006/relationships/image" Target="../media/image7.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CF9C4-FEE0-8245-9F90-3A79F12EAE25}"/>
              </a:ext>
            </a:extLst>
          </p:cNvPr>
          <p:cNvSpPr>
            <a:spLocks noGrp="1"/>
          </p:cNvSpPr>
          <p:nvPr>
            <p:ph type="ctrTitle"/>
          </p:nvPr>
        </p:nvSpPr>
        <p:spPr/>
        <p:txBody>
          <a:bodyPr/>
          <a:lstStyle/>
          <a:p>
            <a:r>
              <a:rPr lang="en-US" dirty="0"/>
              <a:t>Memory Wars</a:t>
            </a:r>
          </a:p>
        </p:txBody>
      </p:sp>
      <p:sp>
        <p:nvSpPr>
          <p:cNvPr id="3" name="Subtitle 2">
            <a:extLst>
              <a:ext uri="{FF2B5EF4-FFF2-40B4-BE49-F238E27FC236}">
                <a16:creationId xmlns:a16="http://schemas.microsoft.com/office/drawing/2014/main" id="{34F2389E-16A6-2740-B1C6-F11D432596D0}"/>
              </a:ext>
            </a:extLst>
          </p:cNvPr>
          <p:cNvSpPr>
            <a:spLocks noGrp="1"/>
          </p:cNvSpPr>
          <p:nvPr>
            <p:ph type="subTitle" idx="1"/>
          </p:nvPr>
        </p:nvSpPr>
        <p:spPr/>
        <p:txBody>
          <a:bodyPr/>
          <a:lstStyle/>
          <a:p>
            <a:r>
              <a:rPr lang="en-US" dirty="0"/>
              <a:t>Russia, Estonia, Czech </a:t>
            </a:r>
            <a:r>
              <a:rPr lang="en-US" dirty="0" err="1"/>
              <a:t>Republiiic</a:t>
            </a:r>
            <a:endParaRPr lang="en-US" dirty="0"/>
          </a:p>
        </p:txBody>
      </p:sp>
    </p:spTree>
    <p:extLst>
      <p:ext uri="{BB962C8B-B14F-4D97-AF65-F5344CB8AC3E}">
        <p14:creationId xmlns:p14="http://schemas.microsoft.com/office/powerpoint/2010/main" val="3297779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032A9-0B8A-A7BD-D4F0-9E583BEB97E4}"/>
              </a:ext>
            </a:extLst>
          </p:cNvPr>
          <p:cNvSpPr>
            <a:spLocks noGrp="1"/>
          </p:cNvSpPr>
          <p:nvPr>
            <p:ph type="title"/>
          </p:nvPr>
        </p:nvSpPr>
        <p:spPr/>
        <p:txBody>
          <a:bodyPr/>
          <a:lstStyle/>
          <a:p>
            <a:r>
              <a:rPr lang="en-US" dirty="0"/>
              <a:t>Memory War Theory:  Securitization</a:t>
            </a:r>
          </a:p>
        </p:txBody>
      </p:sp>
      <p:sp>
        <p:nvSpPr>
          <p:cNvPr id="3" name="Content Placeholder 2">
            <a:extLst>
              <a:ext uri="{FF2B5EF4-FFF2-40B4-BE49-F238E27FC236}">
                <a16:creationId xmlns:a16="http://schemas.microsoft.com/office/drawing/2014/main" id="{938F3307-9B16-DD69-758E-1FC1D76F712A}"/>
              </a:ext>
            </a:extLst>
          </p:cNvPr>
          <p:cNvSpPr>
            <a:spLocks noGrp="1"/>
          </p:cNvSpPr>
          <p:nvPr>
            <p:ph idx="1"/>
          </p:nvPr>
        </p:nvSpPr>
        <p:spPr/>
        <p:txBody>
          <a:bodyPr>
            <a:normAutofit/>
          </a:bodyPr>
          <a:lstStyle/>
          <a:p>
            <a:r>
              <a:rPr lang="en-US" dirty="0"/>
              <a:t>Securitization (Gustafson, 74):</a:t>
            </a:r>
            <a:r>
              <a:rPr lang="en-US" dirty="0">
                <a:effectLst/>
                <a:latin typeface="Helvetica" pitchFamily="2" charset="0"/>
              </a:rPr>
              <a:t>“</a:t>
            </a:r>
            <a:r>
              <a:rPr lang="en-US" dirty="0">
                <a:effectLst/>
                <a:latin typeface="Times" pitchFamily="2" charset="0"/>
              </a:rPr>
              <a:t>means to present an issue as urgent and existential, as so important that it should not be exposed to the normal haggling of politics but should be dealt with decisively by top leaders prior to other issues</a:t>
            </a:r>
            <a:r>
              <a:rPr lang="en-US" dirty="0">
                <a:effectLst/>
                <a:latin typeface="Helvetica" pitchFamily="2" charset="0"/>
              </a:rPr>
              <a:t>” </a:t>
            </a:r>
            <a:r>
              <a:rPr lang="en-US" dirty="0">
                <a:effectLst/>
                <a:latin typeface="Times" pitchFamily="2" charset="0"/>
              </a:rPr>
              <a:t>(Buzan et al., </a:t>
            </a:r>
            <a:r>
              <a:rPr lang="en-US" dirty="0">
                <a:solidFill>
                  <a:srgbClr val="0000FF"/>
                </a:solidFill>
                <a:effectLst/>
                <a:latin typeface="Times" pitchFamily="2" charset="0"/>
              </a:rPr>
              <a:t>1998, p. 29</a:t>
            </a:r>
            <a:r>
              <a:rPr lang="en-US" dirty="0">
                <a:effectLst/>
                <a:latin typeface="Times" pitchFamily="2" charset="0"/>
              </a:rPr>
              <a:t>).</a:t>
            </a:r>
          </a:p>
          <a:p>
            <a:pPr lvl="1"/>
            <a:r>
              <a:rPr lang="en-US" dirty="0">
                <a:latin typeface="Times" pitchFamily="2" charset="0"/>
              </a:rPr>
              <a:t>Depoliticize something is to place it unpolitical, not open for discussion</a:t>
            </a:r>
          </a:p>
          <a:p>
            <a:pPr lvl="1"/>
            <a:r>
              <a:rPr lang="en-US" dirty="0">
                <a:effectLst/>
                <a:latin typeface="Times" pitchFamily="2" charset="0"/>
              </a:rPr>
              <a:t>Politicize means to bring it up to public debate, procedural issues on how to decide</a:t>
            </a:r>
          </a:p>
          <a:p>
            <a:pPr lvl="1"/>
            <a:r>
              <a:rPr lang="en-US" dirty="0">
                <a:latin typeface="Times" pitchFamily="2" charset="0"/>
              </a:rPr>
              <a:t>Beyond Politics</a:t>
            </a:r>
          </a:p>
          <a:p>
            <a:pPr lvl="1"/>
            <a:endParaRPr lang="en-US" dirty="0">
              <a:latin typeface="Times" pitchFamily="2" charset="0"/>
            </a:endParaRPr>
          </a:p>
          <a:p>
            <a:endParaRPr lang="en-US" dirty="0">
              <a:latin typeface="Times" pitchFamily="2" charset="0"/>
            </a:endParaRPr>
          </a:p>
          <a:p>
            <a:pPr marL="457200" lvl="1" indent="0">
              <a:buNone/>
            </a:pPr>
            <a:endParaRPr lang="en-US" dirty="0">
              <a:latin typeface="Times" pitchFamily="2" charset="0"/>
            </a:endParaRPr>
          </a:p>
          <a:p>
            <a:endParaRPr lang="en-US" dirty="0"/>
          </a:p>
        </p:txBody>
      </p:sp>
    </p:spTree>
    <p:extLst>
      <p:ext uri="{BB962C8B-B14F-4D97-AF65-F5344CB8AC3E}">
        <p14:creationId xmlns:p14="http://schemas.microsoft.com/office/powerpoint/2010/main" val="2293196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0DFBB-4586-8245-B81D-E5CBC78C8D64}"/>
              </a:ext>
            </a:extLst>
          </p:cNvPr>
          <p:cNvSpPr>
            <a:spLocks noGrp="1"/>
          </p:cNvSpPr>
          <p:nvPr>
            <p:ph type="title"/>
          </p:nvPr>
        </p:nvSpPr>
        <p:spPr/>
        <p:txBody>
          <a:bodyPr>
            <a:normAutofit/>
          </a:bodyPr>
          <a:lstStyle/>
          <a:p>
            <a:r>
              <a:rPr lang="en-US" sz="2800" dirty="0"/>
              <a:t>Memory Wars:  Theoretical Conflicts:  Mnemonic Security Dilemma</a:t>
            </a:r>
          </a:p>
        </p:txBody>
      </p:sp>
      <p:sp>
        <p:nvSpPr>
          <p:cNvPr id="3" name="Content Placeholder 2">
            <a:extLst>
              <a:ext uri="{FF2B5EF4-FFF2-40B4-BE49-F238E27FC236}">
                <a16:creationId xmlns:a16="http://schemas.microsoft.com/office/drawing/2014/main" id="{83DD5123-281B-6B42-B764-1C992CD1F3B2}"/>
              </a:ext>
            </a:extLst>
          </p:cNvPr>
          <p:cNvSpPr>
            <a:spLocks noGrp="1"/>
          </p:cNvSpPr>
          <p:nvPr>
            <p:ph idx="1"/>
          </p:nvPr>
        </p:nvSpPr>
        <p:spPr/>
        <p:txBody>
          <a:bodyPr/>
          <a:lstStyle/>
          <a:p>
            <a:r>
              <a:rPr lang="en-US" dirty="0"/>
              <a:t>Two sides have contradictory narratives, such that efforts to assert narrative of one side to improve ontological security necessarily threatens ontological </a:t>
            </a:r>
            <a:r>
              <a:rPr lang="en-US" dirty="0" err="1"/>
              <a:t>secuirity</a:t>
            </a:r>
            <a:r>
              <a:rPr lang="en-US" dirty="0"/>
              <a:t> of the other</a:t>
            </a:r>
          </a:p>
        </p:txBody>
      </p:sp>
    </p:spTree>
    <p:extLst>
      <p:ext uri="{BB962C8B-B14F-4D97-AF65-F5344CB8AC3E}">
        <p14:creationId xmlns:p14="http://schemas.microsoft.com/office/powerpoint/2010/main" val="1203995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01C0D-00D8-6A45-A145-021F17454713}"/>
              </a:ext>
            </a:extLst>
          </p:cNvPr>
          <p:cNvSpPr>
            <a:spLocks noGrp="1"/>
          </p:cNvSpPr>
          <p:nvPr>
            <p:ph type="title"/>
          </p:nvPr>
        </p:nvSpPr>
        <p:spPr/>
        <p:txBody>
          <a:bodyPr/>
          <a:lstStyle/>
          <a:p>
            <a:r>
              <a:rPr lang="en-US" dirty="0"/>
              <a:t>RUSSIA:  Key Events </a:t>
            </a:r>
          </a:p>
        </p:txBody>
      </p:sp>
      <p:sp>
        <p:nvSpPr>
          <p:cNvPr id="3" name="Content Placeholder 2">
            <a:extLst>
              <a:ext uri="{FF2B5EF4-FFF2-40B4-BE49-F238E27FC236}">
                <a16:creationId xmlns:a16="http://schemas.microsoft.com/office/drawing/2014/main" id="{F82E233D-1B0D-7744-820A-BA537A1C014E}"/>
              </a:ext>
            </a:extLst>
          </p:cNvPr>
          <p:cNvSpPr>
            <a:spLocks noGrp="1"/>
          </p:cNvSpPr>
          <p:nvPr>
            <p:ph idx="1"/>
          </p:nvPr>
        </p:nvSpPr>
        <p:spPr/>
        <p:txBody>
          <a:bodyPr>
            <a:normAutofit lnSpcReduction="10000"/>
          </a:bodyPr>
          <a:lstStyle/>
          <a:p>
            <a:r>
              <a:rPr lang="en-US" dirty="0"/>
              <a:t>Conversion to Orthodox Christianity (988)</a:t>
            </a:r>
          </a:p>
          <a:p>
            <a:r>
              <a:rPr lang="en-US" dirty="0"/>
              <a:t>Vassalage to Mongol Horde (1247-1380)</a:t>
            </a:r>
          </a:p>
          <a:p>
            <a:r>
              <a:rPr lang="en-US" dirty="0"/>
              <a:t>1400s:  “The Third Rome” after 1453</a:t>
            </a:r>
          </a:p>
          <a:p>
            <a:r>
              <a:rPr lang="en-US" dirty="0"/>
              <a:t>Not fully part of international society until Peter I</a:t>
            </a:r>
          </a:p>
          <a:p>
            <a:r>
              <a:rPr lang="en-US" dirty="0"/>
              <a:t>Napoleonic Invasion of 1812</a:t>
            </a:r>
          </a:p>
          <a:p>
            <a:r>
              <a:rPr lang="en-US" dirty="0"/>
              <a:t>Crimean War 1856</a:t>
            </a:r>
          </a:p>
          <a:p>
            <a:r>
              <a:rPr lang="en-US" dirty="0"/>
              <a:t>World War I and the Bolshevik Revolution</a:t>
            </a:r>
          </a:p>
          <a:p>
            <a:r>
              <a:rPr lang="en-US" dirty="0"/>
              <a:t>Stalin’s Revolution from Above</a:t>
            </a:r>
          </a:p>
          <a:p>
            <a:r>
              <a:rPr lang="en-US" dirty="0"/>
              <a:t>The Collapse of the USSR and the 1990s</a:t>
            </a:r>
          </a:p>
        </p:txBody>
      </p:sp>
      <p:pic>
        <p:nvPicPr>
          <p:cNvPr id="4" name="Picture 3">
            <a:extLst>
              <a:ext uri="{FF2B5EF4-FFF2-40B4-BE49-F238E27FC236}">
                <a16:creationId xmlns:a16="http://schemas.microsoft.com/office/drawing/2014/main" id="{06449860-76FA-FF4A-86A1-CA6517268C2F}"/>
              </a:ext>
            </a:extLst>
          </p:cNvPr>
          <p:cNvPicPr>
            <a:picLocks noChangeAspect="1"/>
          </p:cNvPicPr>
          <p:nvPr/>
        </p:nvPicPr>
        <p:blipFill>
          <a:blip r:embed="rId2"/>
          <a:stretch>
            <a:fillRect/>
          </a:stretch>
        </p:blipFill>
        <p:spPr>
          <a:xfrm>
            <a:off x="7966819" y="681037"/>
            <a:ext cx="1431290" cy="2008828"/>
          </a:xfrm>
          <a:prstGeom prst="rect">
            <a:avLst/>
          </a:prstGeom>
        </p:spPr>
      </p:pic>
      <p:pic>
        <p:nvPicPr>
          <p:cNvPr id="5" name="Picture 4">
            <a:extLst>
              <a:ext uri="{FF2B5EF4-FFF2-40B4-BE49-F238E27FC236}">
                <a16:creationId xmlns:a16="http://schemas.microsoft.com/office/drawing/2014/main" id="{0ECEFA36-4692-6646-AF4B-A7164BDE9FDA}"/>
              </a:ext>
            </a:extLst>
          </p:cNvPr>
          <p:cNvPicPr>
            <a:picLocks noChangeAspect="1"/>
          </p:cNvPicPr>
          <p:nvPr/>
        </p:nvPicPr>
        <p:blipFill>
          <a:blip r:embed="rId3"/>
          <a:stretch>
            <a:fillRect/>
          </a:stretch>
        </p:blipFill>
        <p:spPr>
          <a:xfrm>
            <a:off x="10209008" y="2440491"/>
            <a:ext cx="1482090" cy="2324847"/>
          </a:xfrm>
          <a:prstGeom prst="rect">
            <a:avLst/>
          </a:prstGeom>
        </p:spPr>
      </p:pic>
      <p:pic>
        <p:nvPicPr>
          <p:cNvPr id="6" name="Picture 5">
            <a:extLst>
              <a:ext uri="{FF2B5EF4-FFF2-40B4-BE49-F238E27FC236}">
                <a16:creationId xmlns:a16="http://schemas.microsoft.com/office/drawing/2014/main" id="{87F7E091-9784-AF4E-8402-DCD09780B5A9}"/>
              </a:ext>
            </a:extLst>
          </p:cNvPr>
          <p:cNvPicPr>
            <a:picLocks noChangeAspect="1"/>
          </p:cNvPicPr>
          <p:nvPr/>
        </p:nvPicPr>
        <p:blipFill>
          <a:blip r:embed="rId4"/>
          <a:stretch>
            <a:fillRect/>
          </a:stretch>
        </p:blipFill>
        <p:spPr>
          <a:xfrm>
            <a:off x="7966820" y="4092927"/>
            <a:ext cx="1431289" cy="2160436"/>
          </a:xfrm>
          <a:prstGeom prst="rect">
            <a:avLst/>
          </a:prstGeom>
        </p:spPr>
      </p:pic>
    </p:spTree>
    <p:extLst>
      <p:ext uri="{BB962C8B-B14F-4D97-AF65-F5344CB8AC3E}">
        <p14:creationId xmlns:p14="http://schemas.microsoft.com/office/powerpoint/2010/main" val="62684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8E187-D071-FB4E-ACD3-D32CB22C74D1}"/>
              </a:ext>
            </a:extLst>
          </p:cNvPr>
          <p:cNvSpPr>
            <a:spLocks noGrp="1"/>
          </p:cNvSpPr>
          <p:nvPr>
            <p:ph type="title"/>
          </p:nvPr>
        </p:nvSpPr>
        <p:spPr>
          <a:xfrm>
            <a:off x="1025799" y="114300"/>
            <a:ext cx="9905998" cy="1905000"/>
          </a:xfrm>
        </p:spPr>
        <p:txBody>
          <a:bodyPr>
            <a:normAutofit/>
          </a:bodyPr>
          <a:lstStyle/>
          <a:p>
            <a:r>
              <a:rPr lang="en-US" sz="2400" dirty="0"/>
              <a:t>Persistent elements of Russian national Identity</a:t>
            </a:r>
          </a:p>
        </p:txBody>
      </p:sp>
      <p:sp>
        <p:nvSpPr>
          <p:cNvPr id="3" name="Content Placeholder 2">
            <a:extLst>
              <a:ext uri="{FF2B5EF4-FFF2-40B4-BE49-F238E27FC236}">
                <a16:creationId xmlns:a16="http://schemas.microsoft.com/office/drawing/2014/main" id="{0455819A-A480-804E-A464-41D35C77813B}"/>
              </a:ext>
            </a:extLst>
          </p:cNvPr>
          <p:cNvSpPr>
            <a:spLocks noGrp="1"/>
          </p:cNvSpPr>
          <p:nvPr>
            <p:ph idx="1"/>
          </p:nvPr>
        </p:nvSpPr>
        <p:spPr>
          <a:xfrm>
            <a:off x="1195335" y="1492688"/>
            <a:ext cx="9905998" cy="4098815"/>
          </a:xfrm>
        </p:spPr>
        <p:txBody>
          <a:bodyPr>
            <a:normAutofit fontScale="92500" lnSpcReduction="10000"/>
          </a:bodyPr>
          <a:lstStyle/>
          <a:p>
            <a:r>
              <a:rPr lang="en-US" dirty="0"/>
              <a:t>The role of the state (at least since peter the great)</a:t>
            </a:r>
          </a:p>
          <a:p>
            <a:pPr lvl="1"/>
            <a:r>
              <a:rPr lang="en-US" dirty="0"/>
              <a:t>GREAT POWER</a:t>
            </a:r>
          </a:p>
          <a:p>
            <a:pPr lvl="1"/>
            <a:r>
              <a:rPr lang="en-US" dirty="0"/>
              <a:t>The tie with Orthodoxy</a:t>
            </a:r>
          </a:p>
          <a:p>
            <a:r>
              <a:rPr lang="en-US" dirty="0"/>
              <a:t>Feeling of relative weakness and backwardness towards Europe</a:t>
            </a:r>
          </a:p>
          <a:p>
            <a:pPr lvl="1"/>
            <a:r>
              <a:rPr lang="en-US" dirty="0"/>
              <a:t>Change from above</a:t>
            </a:r>
          </a:p>
          <a:p>
            <a:pPr lvl="1"/>
            <a:r>
              <a:rPr lang="en-US" dirty="0"/>
              <a:t>Peter the Great Tries to Copy Europe</a:t>
            </a:r>
          </a:p>
          <a:p>
            <a:pPr lvl="1"/>
            <a:r>
              <a:rPr lang="en-US" dirty="0"/>
              <a:t>Also seen as threat</a:t>
            </a:r>
          </a:p>
          <a:p>
            <a:r>
              <a:rPr lang="en-US" dirty="0"/>
              <a:t>A struggle between Russian and European Identity</a:t>
            </a:r>
          </a:p>
          <a:p>
            <a:pPr lvl="1"/>
            <a:r>
              <a:rPr lang="en-US" dirty="0"/>
              <a:t>Westernizers and Slavophiles</a:t>
            </a:r>
          </a:p>
          <a:p>
            <a:pPr lvl="1"/>
            <a:r>
              <a:rPr lang="en-US" dirty="0"/>
              <a:t>What does Europe represent?</a:t>
            </a:r>
          </a:p>
          <a:p>
            <a:pPr lvl="1"/>
            <a:r>
              <a:rPr lang="en-US" dirty="0"/>
              <a:t>What does Russia represent?</a:t>
            </a:r>
          </a:p>
        </p:txBody>
      </p:sp>
      <p:pic>
        <p:nvPicPr>
          <p:cNvPr id="4" name="Picture 3">
            <a:extLst>
              <a:ext uri="{FF2B5EF4-FFF2-40B4-BE49-F238E27FC236}">
                <a16:creationId xmlns:a16="http://schemas.microsoft.com/office/drawing/2014/main" id="{11219066-52EE-D54A-AFD2-0E5FE7B26165}"/>
              </a:ext>
            </a:extLst>
          </p:cNvPr>
          <p:cNvPicPr>
            <a:picLocks noChangeAspect="1"/>
          </p:cNvPicPr>
          <p:nvPr/>
        </p:nvPicPr>
        <p:blipFill>
          <a:blip r:embed="rId2"/>
          <a:stretch>
            <a:fillRect/>
          </a:stretch>
        </p:blipFill>
        <p:spPr>
          <a:xfrm>
            <a:off x="9845785" y="114300"/>
            <a:ext cx="2017329" cy="1516906"/>
          </a:xfrm>
          <a:prstGeom prst="rect">
            <a:avLst/>
          </a:prstGeom>
        </p:spPr>
      </p:pic>
      <p:pic>
        <p:nvPicPr>
          <p:cNvPr id="6" name="Picture 5">
            <a:extLst>
              <a:ext uri="{FF2B5EF4-FFF2-40B4-BE49-F238E27FC236}">
                <a16:creationId xmlns:a16="http://schemas.microsoft.com/office/drawing/2014/main" id="{9E2A9301-4787-2948-A326-0B03F8905DD2}"/>
              </a:ext>
            </a:extLst>
          </p:cNvPr>
          <p:cNvPicPr>
            <a:picLocks noChangeAspect="1"/>
          </p:cNvPicPr>
          <p:nvPr/>
        </p:nvPicPr>
        <p:blipFill>
          <a:blip r:embed="rId3"/>
          <a:stretch>
            <a:fillRect/>
          </a:stretch>
        </p:blipFill>
        <p:spPr>
          <a:xfrm>
            <a:off x="10089930" y="1955494"/>
            <a:ext cx="1917700" cy="1054100"/>
          </a:xfrm>
          <a:prstGeom prst="rect">
            <a:avLst/>
          </a:prstGeom>
        </p:spPr>
      </p:pic>
      <p:pic>
        <p:nvPicPr>
          <p:cNvPr id="8" name="Picture 7">
            <a:extLst>
              <a:ext uri="{FF2B5EF4-FFF2-40B4-BE49-F238E27FC236}">
                <a16:creationId xmlns:a16="http://schemas.microsoft.com/office/drawing/2014/main" id="{E45BA8DF-76D5-E34E-AF94-DF2B1D81B3F3}"/>
              </a:ext>
            </a:extLst>
          </p:cNvPr>
          <p:cNvPicPr>
            <a:picLocks noChangeAspect="1"/>
          </p:cNvPicPr>
          <p:nvPr/>
        </p:nvPicPr>
        <p:blipFill>
          <a:blip r:embed="rId4"/>
          <a:stretch>
            <a:fillRect/>
          </a:stretch>
        </p:blipFill>
        <p:spPr>
          <a:xfrm>
            <a:off x="10262914" y="4984312"/>
            <a:ext cx="1676838" cy="1435100"/>
          </a:xfrm>
          <a:prstGeom prst="rect">
            <a:avLst/>
          </a:prstGeom>
        </p:spPr>
      </p:pic>
      <p:pic>
        <p:nvPicPr>
          <p:cNvPr id="9" name="Picture 8">
            <a:extLst>
              <a:ext uri="{FF2B5EF4-FFF2-40B4-BE49-F238E27FC236}">
                <a16:creationId xmlns:a16="http://schemas.microsoft.com/office/drawing/2014/main" id="{12840AB3-2FA4-CF40-B8F1-E5476C6F2B23}"/>
              </a:ext>
            </a:extLst>
          </p:cNvPr>
          <p:cNvPicPr>
            <a:picLocks noChangeAspect="1"/>
          </p:cNvPicPr>
          <p:nvPr/>
        </p:nvPicPr>
        <p:blipFill>
          <a:blip r:embed="rId5"/>
          <a:stretch>
            <a:fillRect/>
          </a:stretch>
        </p:blipFill>
        <p:spPr>
          <a:xfrm>
            <a:off x="10262914" y="3425452"/>
            <a:ext cx="1600200" cy="1270000"/>
          </a:xfrm>
          <a:prstGeom prst="rect">
            <a:avLst/>
          </a:prstGeom>
        </p:spPr>
      </p:pic>
      <p:pic>
        <p:nvPicPr>
          <p:cNvPr id="12" name="Picture 11">
            <a:extLst>
              <a:ext uri="{FF2B5EF4-FFF2-40B4-BE49-F238E27FC236}">
                <a16:creationId xmlns:a16="http://schemas.microsoft.com/office/drawing/2014/main" id="{A334D010-2463-234D-8CDF-C394A2B29DE4}"/>
              </a:ext>
            </a:extLst>
          </p:cNvPr>
          <p:cNvPicPr>
            <a:picLocks noChangeAspect="1"/>
          </p:cNvPicPr>
          <p:nvPr/>
        </p:nvPicPr>
        <p:blipFill>
          <a:blip r:embed="rId6"/>
          <a:stretch>
            <a:fillRect/>
          </a:stretch>
        </p:blipFill>
        <p:spPr>
          <a:xfrm>
            <a:off x="5640753" y="4695452"/>
            <a:ext cx="2213777" cy="1552948"/>
          </a:xfrm>
          <a:prstGeom prst="rect">
            <a:avLst/>
          </a:prstGeom>
        </p:spPr>
      </p:pic>
      <p:pic>
        <p:nvPicPr>
          <p:cNvPr id="13" name="Picture 12">
            <a:extLst>
              <a:ext uri="{FF2B5EF4-FFF2-40B4-BE49-F238E27FC236}">
                <a16:creationId xmlns:a16="http://schemas.microsoft.com/office/drawing/2014/main" id="{B1FF0A27-2C88-9145-B75F-F5E16D96EC69}"/>
              </a:ext>
            </a:extLst>
          </p:cNvPr>
          <p:cNvPicPr>
            <a:picLocks noChangeAspect="1"/>
          </p:cNvPicPr>
          <p:nvPr/>
        </p:nvPicPr>
        <p:blipFill>
          <a:blip r:embed="rId7"/>
          <a:stretch>
            <a:fillRect/>
          </a:stretch>
        </p:blipFill>
        <p:spPr>
          <a:xfrm>
            <a:off x="8261348" y="3607852"/>
            <a:ext cx="1828582" cy="2752920"/>
          </a:xfrm>
          <a:prstGeom prst="rect">
            <a:avLst/>
          </a:prstGeom>
        </p:spPr>
      </p:pic>
    </p:spTree>
    <p:extLst>
      <p:ext uri="{BB962C8B-B14F-4D97-AF65-F5344CB8AC3E}">
        <p14:creationId xmlns:p14="http://schemas.microsoft.com/office/powerpoint/2010/main" val="4058851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D7CB1-8427-354A-9191-B1FC7326929C}"/>
              </a:ext>
            </a:extLst>
          </p:cNvPr>
          <p:cNvSpPr>
            <a:spLocks noGrp="1"/>
          </p:cNvSpPr>
          <p:nvPr>
            <p:ph type="title"/>
          </p:nvPr>
        </p:nvSpPr>
        <p:spPr>
          <a:xfrm>
            <a:off x="838200" y="365125"/>
            <a:ext cx="10515600" cy="1547758"/>
          </a:xfrm>
        </p:spPr>
        <p:txBody>
          <a:bodyPr>
            <a:normAutofit fontScale="90000"/>
          </a:bodyPr>
          <a:lstStyle/>
          <a:p>
            <a:r>
              <a:rPr lang="en-US" dirty="0"/>
              <a:t>RUSSIA’S ONTOLOGICAL INSECURITY</a:t>
            </a:r>
            <a:br>
              <a:rPr lang="en-US" dirty="0"/>
            </a:br>
            <a:r>
              <a:rPr lang="en-US" dirty="0"/>
              <a:t>SEEKING GREATNESS, NEVER A FULL MEMBER OF THE CLUB</a:t>
            </a:r>
          </a:p>
        </p:txBody>
      </p:sp>
      <p:sp>
        <p:nvSpPr>
          <p:cNvPr id="3" name="Content Placeholder 2">
            <a:extLst>
              <a:ext uri="{FF2B5EF4-FFF2-40B4-BE49-F238E27FC236}">
                <a16:creationId xmlns:a16="http://schemas.microsoft.com/office/drawing/2014/main" id="{25F2FF22-B7A1-074B-B1E9-B40D05D4E583}"/>
              </a:ext>
            </a:extLst>
          </p:cNvPr>
          <p:cNvSpPr>
            <a:spLocks noGrp="1"/>
          </p:cNvSpPr>
          <p:nvPr>
            <p:ph idx="1"/>
          </p:nvPr>
        </p:nvSpPr>
        <p:spPr>
          <a:xfrm>
            <a:off x="838200" y="2141537"/>
            <a:ext cx="10515600" cy="4351338"/>
          </a:xfrm>
        </p:spPr>
        <p:txBody>
          <a:bodyPr/>
          <a:lstStyle/>
          <a:p>
            <a:pPr marL="0" indent="0">
              <a:buNone/>
            </a:pPr>
            <a:r>
              <a:rPr lang="en-US" dirty="0"/>
              <a:t>Sergei Lavrov, 2016:</a:t>
            </a:r>
          </a:p>
          <a:p>
            <a:pPr marL="0" indent="0">
              <a:buNone/>
            </a:pPr>
            <a:r>
              <a:rPr lang="en-US" dirty="0"/>
              <a:t>“There are different opinions, and doubts too, as to whether Russia assesses the international situation and its position in the world soberly enough. This is an echo of never-ending disputes between pro-Western liberals and the advocates of one’s own unique path. There are also people, both inside and outside the country, who believe that Russia is doomed to constantly fall behind and catch up, or adapt to the rules invented by others, and therefore cannot claim a rightful role in international affairs."</a:t>
            </a:r>
          </a:p>
          <a:p>
            <a:pPr marL="0" indent="0">
              <a:buNone/>
            </a:pPr>
            <a:endParaRPr lang="en-US" dirty="0"/>
          </a:p>
        </p:txBody>
      </p:sp>
    </p:spTree>
    <p:extLst>
      <p:ext uri="{BB962C8B-B14F-4D97-AF65-F5344CB8AC3E}">
        <p14:creationId xmlns:p14="http://schemas.microsoft.com/office/powerpoint/2010/main" val="2370428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Russia After Soviet Collapse: </a:t>
            </a:r>
            <a:br>
              <a:rPr lang="en-US" dirty="0"/>
            </a:br>
            <a:r>
              <a:rPr lang="en-US" sz="3600" dirty="0"/>
              <a:t>Debate over National Identity Particularly Important</a:t>
            </a:r>
          </a:p>
        </p:txBody>
      </p:sp>
      <p:sp>
        <p:nvSpPr>
          <p:cNvPr id="3" name="Content Placeholder 2"/>
          <p:cNvSpPr>
            <a:spLocks noGrp="1"/>
          </p:cNvSpPr>
          <p:nvPr>
            <p:ph idx="1"/>
          </p:nvPr>
        </p:nvSpPr>
        <p:spPr>
          <a:xfrm>
            <a:off x="6372319" y="2089376"/>
            <a:ext cx="4713513" cy="3356202"/>
          </a:xfrm>
        </p:spPr>
        <p:txBody>
          <a:bodyPr>
            <a:normAutofit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A New State:  New Borders; </a:t>
            </a:r>
          </a:p>
          <a:p>
            <a:pPr marL="0" marR="0" lvl="0" indent="0" defTabSz="914400" eaLnBrk="1" fontAlgn="auto" latinLnBrk="0" hangingPunct="1">
              <a:lnSpc>
                <a:spcPct val="100000"/>
              </a:lnSpc>
              <a:spcBef>
                <a:spcPts val="0"/>
              </a:spcBef>
              <a:spcAft>
                <a:spcPts val="0"/>
              </a:spcAft>
              <a:buClrTx/>
              <a:buSzTx/>
              <a:buFontTx/>
              <a:buNone/>
              <a:tabLst/>
              <a:defRPr/>
            </a:pPr>
            <a:r>
              <a:rPr lang="en-US" dirty="0"/>
              <a:t>    14 New Neighbors</a:t>
            </a:r>
          </a:p>
          <a:p>
            <a:pPr marL="0" marR="0" lvl="0" indent="0" defTabSz="914400" eaLnBrk="1" fontAlgn="auto" latinLnBrk="0" hangingPunct="1">
              <a:lnSpc>
                <a:spcPct val="100000"/>
              </a:lnSpc>
              <a:spcBef>
                <a:spcPts val="0"/>
              </a:spcBef>
              <a:spcAft>
                <a:spcPts val="0"/>
              </a:spcAft>
              <a:buClrTx/>
              <a:buSzTx/>
              <a:buFontTx/>
              <a:buNone/>
              <a:tabLst/>
              <a:defRPr/>
            </a:pPr>
            <a:r>
              <a:rPr lang="en-US" dirty="0"/>
              <a:t>A Superpower in Decline</a:t>
            </a:r>
          </a:p>
          <a:p>
            <a:pPr marL="0" marR="0" lvl="0" indent="0" defTabSz="914400" eaLnBrk="1" fontAlgn="auto" latinLnBrk="0" hangingPunct="1">
              <a:lnSpc>
                <a:spcPct val="100000"/>
              </a:lnSpc>
              <a:spcBef>
                <a:spcPts val="0"/>
              </a:spcBef>
              <a:spcAft>
                <a:spcPts val="0"/>
              </a:spcAft>
              <a:buClrTx/>
              <a:buSzTx/>
              <a:buFontTx/>
              <a:buNone/>
              <a:tabLst/>
              <a:defRPr/>
            </a:pPr>
            <a:r>
              <a:rPr lang="en-US" dirty="0"/>
              <a:t>New Demographics:  </a:t>
            </a:r>
          </a:p>
          <a:p>
            <a:pPr marL="0" marR="0" lvl="0" indent="0" defTabSz="914400" eaLnBrk="1" fontAlgn="auto" latinLnBrk="0" hangingPunct="1">
              <a:lnSpc>
                <a:spcPct val="100000"/>
              </a:lnSpc>
              <a:spcBef>
                <a:spcPts val="0"/>
              </a:spcBef>
              <a:spcAft>
                <a:spcPts val="0"/>
              </a:spcAft>
              <a:buClrTx/>
              <a:buSzTx/>
              <a:buFontTx/>
              <a:buNone/>
              <a:tabLst/>
              <a:defRPr/>
            </a:pPr>
            <a:r>
              <a:rPr lang="en-US" dirty="0"/>
              <a:t>   51% Ethnic Russians in USSR </a:t>
            </a:r>
          </a:p>
          <a:p>
            <a:pPr marL="0" marR="0" lvl="0" indent="0" defTabSz="914400" eaLnBrk="1" fontAlgn="auto" latinLnBrk="0" hangingPunct="1">
              <a:lnSpc>
                <a:spcPct val="100000"/>
              </a:lnSpc>
              <a:spcBef>
                <a:spcPts val="0"/>
              </a:spcBef>
              <a:spcAft>
                <a:spcPts val="0"/>
              </a:spcAft>
              <a:buClrTx/>
              <a:buSzTx/>
              <a:buFontTx/>
              <a:buNone/>
              <a:tabLst/>
              <a:defRPr/>
            </a:pPr>
            <a:r>
              <a:rPr lang="en-US" dirty="0"/>
              <a:t>   81% Ethnic Russians in Russia</a:t>
            </a:r>
          </a:p>
          <a:p>
            <a:pPr marL="0" marR="0" lvl="0" indent="0" defTabSz="914400" eaLnBrk="1" fontAlgn="auto" latinLnBrk="0" hangingPunct="1">
              <a:lnSpc>
                <a:spcPct val="100000"/>
              </a:lnSpc>
              <a:spcBef>
                <a:spcPts val="0"/>
              </a:spcBef>
              <a:spcAft>
                <a:spcPts val="0"/>
              </a:spcAft>
              <a:buClrTx/>
              <a:buSzTx/>
              <a:buFontTx/>
              <a:buNone/>
              <a:tabLst/>
              <a:defRPr/>
            </a:pPr>
            <a:r>
              <a:rPr lang="en-US" dirty="0"/>
              <a:t>   Millions of Ethnic Russians in</a:t>
            </a:r>
          </a:p>
          <a:p>
            <a:pPr marL="0" marR="0" lvl="0" indent="0" defTabSz="914400" eaLnBrk="1" fontAlgn="auto" latinLnBrk="0" hangingPunct="1">
              <a:lnSpc>
                <a:spcPct val="100000"/>
              </a:lnSpc>
              <a:spcBef>
                <a:spcPts val="0"/>
              </a:spcBef>
              <a:spcAft>
                <a:spcPts val="0"/>
              </a:spcAft>
              <a:buClrTx/>
              <a:buSzTx/>
              <a:buFontTx/>
              <a:buNone/>
              <a:tabLst/>
              <a:defRPr/>
            </a:pPr>
            <a:r>
              <a:rPr lang="en-US" dirty="0"/>
              <a:t>       former Soviet Republics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3780" y="5264602"/>
            <a:ext cx="2323297" cy="138792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8157" y="2581051"/>
            <a:ext cx="4570188" cy="2798075"/>
          </a:xfrm>
          <a:prstGeom prst="rect">
            <a:avLst/>
          </a:prstGeom>
        </p:spPr>
      </p:pic>
      <p:sp>
        <p:nvSpPr>
          <p:cNvPr id="8" name="TextBox 7"/>
          <p:cNvSpPr txBox="1"/>
          <p:nvPr/>
        </p:nvSpPr>
        <p:spPr>
          <a:xfrm>
            <a:off x="1390990" y="5512029"/>
            <a:ext cx="6628403" cy="523220"/>
          </a:xfrm>
          <a:prstGeom prst="rect">
            <a:avLst/>
          </a:prstGeom>
          <a:noFill/>
        </p:spPr>
        <p:txBody>
          <a:bodyPr wrap="square" rtlCol="0">
            <a:spAutoFit/>
          </a:bodyPr>
          <a:lstStyle/>
          <a:p>
            <a:r>
              <a:rPr lang="en-US" sz="2800" dirty="0"/>
              <a:t>Political, Economic, Social Upheaval</a:t>
            </a:r>
          </a:p>
        </p:txBody>
      </p:sp>
    </p:spTree>
    <p:extLst>
      <p:ext uri="{BB962C8B-B14F-4D97-AF65-F5344CB8AC3E}">
        <p14:creationId xmlns:p14="http://schemas.microsoft.com/office/powerpoint/2010/main" val="361874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F28CD-C655-454E-AC78-ECED28EAEA20}"/>
              </a:ext>
            </a:extLst>
          </p:cNvPr>
          <p:cNvSpPr>
            <a:spLocks noGrp="1"/>
          </p:cNvSpPr>
          <p:nvPr>
            <p:ph type="title"/>
          </p:nvPr>
        </p:nvSpPr>
        <p:spPr/>
        <p:txBody>
          <a:bodyPr/>
          <a:lstStyle/>
          <a:p>
            <a:r>
              <a:rPr lang="en-US" dirty="0"/>
              <a:t>Putin’s Entry</a:t>
            </a:r>
          </a:p>
        </p:txBody>
      </p:sp>
      <p:sp>
        <p:nvSpPr>
          <p:cNvPr id="4" name="Rectangle 3">
            <a:extLst>
              <a:ext uri="{FF2B5EF4-FFF2-40B4-BE49-F238E27FC236}">
                <a16:creationId xmlns:a16="http://schemas.microsoft.com/office/drawing/2014/main" id="{4DE676F4-6F2A-114E-BA6B-AFE081ADDDD1}"/>
              </a:ext>
            </a:extLst>
          </p:cNvPr>
          <p:cNvSpPr/>
          <p:nvPr/>
        </p:nvSpPr>
        <p:spPr>
          <a:xfrm>
            <a:off x="336331" y="1439918"/>
            <a:ext cx="9816662" cy="3539430"/>
          </a:xfrm>
          <a:prstGeom prst="rect">
            <a:avLst/>
          </a:prstGeom>
        </p:spPr>
        <p:txBody>
          <a:bodyPr wrap="square">
            <a:spAutoFit/>
          </a:bodyPr>
          <a:lstStyle/>
          <a:p>
            <a:r>
              <a:rPr lang="en-US" sz="2800" dirty="0">
                <a:effectLst/>
                <a:latin typeface="Times" pitchFamily="2" charset="0"/>
              </a:rPr>
              <a:t>The productive and constructive work that our Fatherland needs is</a:t>
            </a:r>
          </a:p>
          <a:p>
            <a:r>
              <a:rPr lang="en-US" sz="2800" dirty="0">
                <a:effectLst/>
                <a:latin typeface="Times" pitchFamily="2" charset="0"/>
              </a:rPr>
              <a:t>impossible in a society finding itself in a condition of factionalism,</a:t>
            </a:r>
          </a:p>
          <a:p>
            <a:r>
              <a:rPr lang="en-US" sz="2800" dirty="0">
                <a:effectLst/>
                <a:latin typeface="Times" pitchFamily="2" charset="0"/>
              </a:rPr>
              <a:t>domestic disunity.… In the past century Russia twice found itself</a:t>
            </a:r>
          </a:p>
          <a:p>
            <a:r>
              <a:rPr lang="en-US" sz="2800" dirty="0">
                <a:effectLst/>
                <a:latin typeface="Times" pitchFamily="2" charset="0"/>
              </a:rPr>
              <a:t>in such conditions: after October 1917 and in the ’90s.… A strong</a:t>
            </a:r>
          </a:p>
          <a:p>
            <a:r>
              <a:rPr lang="en-US" sz="2800" dirty="0">
                <a:effectLst/>
                <a:latin typeface="Times" pitchFamily="2" charset="0"/>
              </a:rPr>
              <a:t>[</a:t>
            </a:r>
            <a:r>
              <a:rPr lang="en-US" sz="2800" dirty="0" err="1">
                <a:effectLst/>
                <a:latin typeface="Times" pitchFamily="2" charset="0"/>
              </a:rPr>
              <a:t>krepkoe</a:t>
            </a:r>
            <a:r>
              <a:rPr lang="en-US" sz="2800" dirty="0">
                <a:effectLst/>
                <a:latin typeface="Times" pitchFamily="2" charset="0"/>
              </a:rPr>
              <a:t>] state is not an anomaly for Russian citizens [</a:t>
            </a:r>
            <a:r>
              <a:rPr lang="en-US" sz="2800" dirty="0" err="1">
                <a:effectLst/>
                <a:latin typeface="Times" pitchFamily="2" charset="0"/>
              </a:rPr>
              <a:t>rossiiane</a:t>
            </a:r>
            <a:r>
              <a:rPr lang="en-US" sz="2800" dirty="0">
                <a:effectLst/>
                <a:latin typeface="Times" pitchFamily="2" charset="0"/>
              </a:rPr>
              <a:t>],</a:t>
            </a:r>
          </a:p>
          <a:p>
            <a:r>
              <a:rPr lang="en-US" sz="2800" dirty="0">
                <a:effectLst/>
                <a:latin typeface="Times" pitchFamily="2" charset="0"/>
              </a:rPr>
              <a:t>not something they have to struggle with, but, on the contrary, a</a:t>
            </a:r>
          </a:p>
          <a:p>
            <a:r>
              <a:rPr lang="en-US" sz="2800" dirty="0">
                <a:effectLst/>
                <a:latin typeface="Times" pitchFamily="2" charset="0"/>
              </a:rPr>
              <a:t>source and guarantor of order, the initiator and prime moving force</a:t>
            </a:r>
          </a:p>
          <a:p>
            <a:r>
              <a:rPr lang="en-US" sz="2800" dirty="0">
                <a:effectLst/>
                <a:latin typeface="Times" pitchFamily="2" charset="0"/>
              </a:rPr>
              <a:t>in any transition.</a:t>
            </a:r>
          </a:p>
        </p:txBody>
      </p:sp>
      <p:sp>
        <p:nvSpPr>
          <p:cNvPr id="3" name="TextBox 2">
            <a:extLst>
              <a:ext uri="{FF2B5EF4-FFF2-40B4-BE49-F238E27FC236}">
                <a16:creationId xmlns:a16="http://schemas.microsoft.com/office/drawing/2014/main" id="{666F8584-D8B5-2A4A-B3B0-ECB6614B1725}"/>
              </a:ext>
            </a:extLst>
          </p:cNvPr>
          <p:cNvSpPr txBox="1"/>
          <p:nvPr/>
        </p:nvSpPr>
        <p:spPr>
          <a:xfrm>
            <a:off x="546537" y="5418082"/>
            <a:ext cx="10110952" cy="1231106"/>
          </a:xfrm>
          <a:prstGeom prst="rect">
            <a:avLst/>
          </a:prstGeom>
          <a:noFill/>
        </p:spPr>
        <p:txBody>
          <a:bodyPr wrap="square" rtlCol="0">
            <a:spAutoFit/>
          </a:bodyPr>
          <a:lstStyle/>
          <a:p>
            <a:r>
              <a:rPr lang="en-US" sz="2800" dirty="0"/>
              <a:t>Conclusion: Russia needs a strong state and a power vertical</a:t>
            </a:r>
          </a:p>
          <a:p>
            <a:pPr lvl="2"/>
            <a:r>
              <a:rPr lang="en-US" sz="2800" dirty="0"/>
              <a:t>Guarantor against internal chaos, external invasion</a:t>
            </a:r>
          </a:p>
          <a:p>
            <a:endParaRPr lang="en-US" dirty="0"/>
          </a:p>
        </p:txBody>
      </p:sp>
    </p:spTree>
    <p:extLst>
      <p:ext uri="{BB962C8B-B14F-4D97-AF65-F5344CB8AC3E}">
        <p14:creationId xmlns:p14="http://schemas.microsoft.com/office/powerpoint/2010/main" val="2439392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AA280-E43B-3E41-B3A2-D63544A4856E}"/>
              </a:ext>
            </a:extLst>
          </p:cNvPr>
          <p:cNvSpPr>
            <a:spLocks noGrp="1"/>
          </p:cNvSpPr>
          <p:nvPr>
            <p:ph type="title"/>
          </p:nvPr>
        </p:nvSpPr>
        <p:spPr/>
        <p:txBody>
          <a:bodyPr/>
          <a:lstStyle/>
          <a:p>
            <a:r>
              <a:rPr lang="en-US" dirty="0"/>
              <a:t>Putin’s Chosen Narrative for Russia</a:t>
            </a:r>
          </a:p>
        </p:txBody>
      </p:sp>
      <p:sp>
        <p:nvSpPr>
          <p:cNvPr id="3" name="Content Placeholder 2">
            <a:extLst>
              <a:ext uri="{FF2B5EF4-FFF2-40B4-BE49-F238E27FC236}">
                <a16:creationId xmlns:a16="http://schemas.microsoft.com/office/drawing/2014/main" id="{4ED6F990-4104-184F-BFF0-6039491C5E00}"/>
              </a:ext>
            </a:extLst>
          </p:cNvPr>
          <p:cNvSpPr>
            <a:spLocks noGrp="1"/>
          </p:cNvSpPr>
          <p:nvPr>
            <p:ph idx="1"/>
          </p:nvPr>
        </p:nvSpPr>
        <p:spPr/>
        <p:txBody>
          <a:bodyPr/>
          <a:lstStyle/>
          <a:p>
            <a:r>
              <a:rPr lang="en-US" dirty="0"/>
              <a:t>The Chosen Trauma—the 1990s</a:t>
            </a:r>
          </a:p>
          <a:p>
            <a:pPr lvl="1"/>
            <a:r>
              <a:rPr lang="en-US" dirty="0"/>
              <a:t>The weakness of the state</a:t>
            </a:r>
          </a:p>
          <a:p>
            <a:pPr lvl="1"/>
            <a:r>
              <a:rPr lang="en-US" dirty="0"/>
              <a:t>Anarchy, economic despair, factionalism</a:t>
            </a:r>
          </a:p>
          <a:p>
            <a:pPr lvl="1"/>
            <a:r>
              <a:rPr lang="en-US" dirty="0"/>
              <a:t>Global Humiliation</a:t>
            </a:r>
          </a:p>
          <a:p>
            <a:r>
              <a:rPr lang="en-US" dirty="0"/>
              <a:t>The Chosen Victory—The Great Patriotic War</a:t>
            </a:r>
          </a:p>
          <a:p>
            <a:pPr lvl="1"/>
            <a:endParaRPr lang="en-US" dirty="0"/>
          </a:p>
        </p:txBody>
      </p:sp>
    </p:spTree>
    <p:extLst>
      <p:ext uri="{BB962C8B-B14F-4D97-AF65-F5344CB8AC3E}">
        <p14:creationId xmlns:p14="http://schemas.microsoft.com/office/powerpoint/2010/main" val="3569050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E6A47-3BB4-0648-87CD-8CEDB1140EA6}"/>
              </a:ext>
            </a:extLst>
          </p:cNvPr>
          <p:cNvSpPr>
            <a:spLocks noGrp="1"/>
          </p:cNvSpPr>
          <p:nvPr>
            <p:ph type="title"/>
          </p:nvPr>
        </p:nvSpPr>
        <p:spPr/>
        <p:txBody>
          <a:bodyPr/>
          <a:lstStyle/>
          <a:p>
            <a:r>
              <a:rPr lang="en-US" dirty="0"/>
              <a:t>The Great Patriotic War</a:t>
            </a:r>
          </a:p>
        </p:txBody>
      </p:sp>
      <p:sp>
        <p:nvSpPr>
          <p:cNvPr id="3" name="Content Placeholder 2">
            <a:extLst>
              <a:ext uri="{FF2B5EF4-FFF2-40B4-BE49-F238E27FC236}">
                <a16:creationId xmlns:a16="http://schemas.microsoft.com/office/drawing/2014/main" id="{B29CD7E3-A716-6446-8A85-78BF8C466F36}"/>
              </a:ext>
            </a:extLst>
          </p:cNvPr>
          <p:cNvSpPr>
            <a:spLocks noGrp="1"/>
          </p:cNvSpPr>
          <p:nvPr>
            <p:ph idx="1"/>
          </p:nvPr>
        </p:nvSpPr>
        <p:spPr/>
        <p:txBody>
          <a:bodyPr>
            <a:normAutofit fontScale="92500" lnSpcReduction="10000"/>
          </a:bodyPr>
          <a:lstStyle/>
          <a:p>
            <a:r>
              <a:rPr lang="en-US" dirty="0"/>
              <a:t>A Time of Great Suffering</a:t>
            </a:r>
          </a:p>
          <a:p>
            <a:r>
              <a:rPr lang="en-US" dirty="0"/>
              <a:t>A Time of Great Unity—Divisions between classes, ideology lessened</a:t>
            </a:r>
          </a:p>
          <a:p>
            <a:r>
              <a:rPr lang="en-US" dirty="0"/>
              <a:t>A Time of Great Victory</a:t>
            </a:r>
          </a:p>
          <a:p>
            <a:pPr lvl="1"/>
            <a:r>
              <a:rPr lang="en-US" dirty="0"/>
              <a:t>Soviet Union arises as a great power, influence extends from Vladivostok and Pyongyang to Prague and Berlin</a:t>
            </a:r>
          </a:p>
          <a:p>
            <a:pPr lvl="1"/>
            <a:r>
              <a:rPr lang="en-US" dirty="0"/>
              <a:t>USSR saves European civilization</a:t>
            </a:r>
          </a:p>
          <a:p>
            <a:r>
              <a:rPr lang="en-US" dirty="0"/>
              <a:t>The Soviet Legacy from the 1970s</a:t>
            </a:r>
          </a:p>
          <a:p>
            <a:pPr lvl="1"/>
            <a:r>
              <a:rPr lang="en-US" dirty="0"/>
              <a:t>The Soviet Union gives up on communism, looks back</a:t>
            </a:r>
          </a:p>
          <a:p>
            <a:pPr lvl="1"/>
            <a:r>
              <a:rPr lang="en-US" dirty="0"/>
              <a:t>Creates an infrastructure of memory Putin can use</a:t>
            </a:r>
          </a:p>
          <a:p>
            <a:pPr lvl="1"/>
            <a:r>
              <a:rPr lang="en-US" dirty="0"/>
              <a:t>Differences:  Not so much Soviet victory but Russian victory</a:t>
            </a:r>
          </a:p>
          <a:p>
            <a:pPr lvl="2"/>
            <a:r>
              <a:rPr lang="en-US" dirty="0"/>
              <a:t>Not so much a warning against war, a call for preparedness, but rather a trope of Russian Greatness</a:t>
            </a:r>
          </a:p>
          <a:p>
            <a:pPr lvl="1"/>
            <a:endParaRPr lang="en-US" dirty="0"/>
          </a:p>
          <a:p>
            <a:pPr lvl="1"/>
            <a:endParaRPr lang="en-US" dirty="0"/>
          </a:p>
          <a:p>
            <a:pPr marL="457200" lvl="1" indent="0">
              <a:buNone/>
            </a:pPr>
            <a:endParaRPr lang="en-US" dirty="0"/>
          </a:p>
        </p:txBody>
      </p:sp>
      <p:pic>
        <p:nvPicPr>
          <p:cNvPr id="4" name="Picture 3">
            <a:extLst>
              <a:ext uri="{FF2B5EF4-FFF2-40B4-BE49-F238E27FC236}">
                <a16:creationId xmlns:a16="http://schemas.microsoft.com/office/drawing/2014/main" id="{14D719AF-9A37-504F-A427-9DC869693867}"/>
              </a:ext>
            </a:extLst>
          </p:cNvPr>
          <p:cNvPicPr>
            <a:picLocks noChangeAspect="1"/>
          </p:cNvPicPr>
          <p:nvPr/>
        </p:nvPicPr>
        <p:blipFill>
          <a:blip r:embed="rId2"/>
          <a:stretch>
            <a:fillRect/>
          </a:stretch>
        </p:blipFill>
        <p:spPr>
          <a:xfrm>
            <a:off x="8857154" y="124976"/>
            <a:ext cx="3040555" cy="1700649"/>
          </a:xfrm>
          <a:prstGeom prst="rect">
            <a:avLst/>
          </a:prstGeom>
        </p:spPr>
      </p:pic>
      <p:pic>
        <p:nvPicPr>
          <p:cNvPr id="5" name="Picture 4">
            <a:extLst>
              <a:ext uri="{FF2B5EF4-FFF2-40B4-BE49-F238E27FC236}">
                <a16:creationId xmlns:a16="http://schemas.microsoft.com/office/drawing/2014/main" id="{65E4786D-40B1-A740-A5AC-57D9CF87D820}"/>
              </a:ext>
            </a:extLst>
          </p:cNvPr>
          <p:cNvPicPr>
            <a:picLocks noChangeAspect="1"/>
          </p:cNvPicPr>
          <p:nvPr/>
        </p:nvPicPr>
        <p:blipFill>
          <a:blip r:embed="rId3"/>
          <a:stretch>
            <a:fillRect/>
          </a:stretch>
        </p:blipFill>
        <p:spPr>
          <a:xfrm>
            <a:off x="9197209" y="3429000"/>
            <a:ext cx="2532335" cy="1904159"/>
          </a:xfrm>
          <a:prstGeom prst="rect">
            <a:avLst/>
          </a:prstGeom>
        </p:spPr>
      </p:pic>
    </p:spTree>
    <p:extLst>
      <p:ext uri="{BB962C8B-B14F-4D97-AF65-F5344CB8AC3E}">
        <p14:creationId xmlns:p14="http://schemas.microsoft.com/office/powerpoint/2010/main" val="1820742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95430-8364-1346-B0F4-41E525B510E6}"/>
              </a:ext>
            </a:extLst>
          </p:cNvPr>
          <p:cNvSpPr>
            <a:spLocks noGrp="1"/>
          </p:cNvSpPr>
          <p:nvPr>
            <p:ph type="title"/>
          </p:nvPr>
        </p:nvSpPr>
        <p:spPr/>
        <p:txBody>
          <a:bodyPr/>
          <a:lstStyle/>
          <a:p>
            <a:r>
              <a:rPr lang="en-US" dirty="0"/>
              <a:t>The Evolution of Vladimir Putin</a:t>
            </a:r>
          </a:p>
        </p:txBody>
      </p:sp>
      <p:sp>
        <p:nvSpPr>
          <p:cNvPr id="3" name="Content Placeholder 2">
            <a:extLst>
              <a:ext uri="{FF2B5EF4-FFF2-40B4-BE49-F238E27FC236}">
                <a16:creationId xmlns:a16="http://schemas.microsoft.com/office/drawing/2014/main" id="{C472474B-BE7E-D046-AB7B-3FB81C59D15E}"/>
              </a:ext>
            </a:extLst>
          </p:cNvPr>
          <p:cNvSpPr>
            <a:spLocks noGrp="1"/>
          </p:cNvSpPr>
          <p:nvPr>
            <p:ph idx="1"/>
          </p:nvPr>
        </p:nvSpPr>
        <p:spPr/>
        <p:txBody>
          <a:bodyPr>
            <a:normAutofit/>
          </a:bodyPr>
          <a:lstStyle/>
          <a:p>
            <a:pPr lvl="2"/>
            <a:r>
              <a:rPr lang="en-US" sz="2800" dirty="0"/>
              <a:t>2000-2003: Managed Democracy:  Russia is part of European Civilization, but not yet ready for normal democracy</a:t>
            </a:r>
          </a:p>
          <a:p>
            <a:pPr lvl="2"/>
            <a:r>
              <a:rPr lang="en-US" sz="2800" dirty="0"/>
              <a:t>2005-2009:  Sovereign Democracy: Russia is part of European Civilization, but will always be different, respecting Russian history and culture</a:t>
            </a:r>
          </a:p>
          <a:p>
            <a:pPr lvl="2"/>
            <a:r>
              <a:rPr lang="en-US" sz="2800" dirty="0"/>
              <a:t>An attempt to keep together three strands in Russian elites:</a:t>
            </a:r>
          </a:p>
          <a:p>
            <a:pPr lvl="3"/>
            <a:r>
              <a:rPr lang="en-US" sz="2800" dirty="0"/>
              <a:t>Urban economic liberals, the Orthodox Church, the state builders in secret services, military, regional leadership, etc. </a:t>
            </a:r>
          </a:p>
          <a:p>
            <a:pPr marL="2304288" lvl="5" indent="0">
              <a:buNone/>
            </a:pPr>
            <a:endParaRPr lang="en-US" dirty="0"/>
          </a:p>
        </p:txBody>
      </p:sp>
    </p:spTree>
    <p:extLst>
      <p:ext uri="{BB962C8B-B14F-4D97-AF65-F5344CB8AC3E}">
        <p14:creationId xmlns:p14="http://schemas.microsoft.com/office/powerpoint/2010/main" val="3182148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DD880-ACD7-4C08-36EB-7C0248472D22}"/>
              </a:ext>
            </a:extLst>
          </p:cNvPr>
          <p:cNvSpPr>
            <a:spLocks noGrp="1"/>
          </p:cNvSpPr>
          <p:nvPr>
            <p:ph type="title"/>
          </p:nvPr>
        </p:nvSpPr>
        <p:spPr/>
        <p:txBody>
          <a:bodyPr/>
          <a:lstStyle/>
          <a:p>
            <a:r>
              <a:rPr lang="en-US" dirty="0"/>
              <a:t>Housekeeping</a:t>
            </a:r>
          </a:p>
        </p:txBody>
      </p:sp>
      <p:sp>
        <p:nvSpPr>
          <p:cNvPr id="3" name="Content Placeholder 2">
            <a:extLst>
              <a:ext uri="{FF2B5EF4-FFF2-40B4-BE49-F238E27FC236}">
                <a16:creationId xmlns:a16="http://schemas.microsoft.com/office/drawing/2014/main" id="{E75F3C03-7276-ABFD-6138-4D3BCD31CDB7}"/>
              </a:ext>
            </a:extLst>
          </p:cNvPr>
          <p:cNvSpPr>
            <a:spLocks noGrp="1"/>
          </p:cNvSpPr>
          <p:nvPr>
            <p:ph idx="1"/>
          </p:nvPr>
        </p:nvSpPr>
        <p:spPr/>
        <p:txBody>
          <a:bodyPr/>
          <a:lstStyle/>
          <a:p>
            <a:r>
              <a:rPr lang="en-US" dirty="0"/>
              <a:t>Topics today</a:t>
            </a:r>
          </a:p>
          <a:p>
            <a:r>
              <a:rPr lang="en-US" dirty="0"/>
              <a:t>Uploaded Slides for Monday and Tuesday</a:t>
            </a:r>
          </a:p>
          <a:p>
            <a:r>
              <a:rPr lang="en-US" dirty="0"/>
              <a:t>Added a couple of readings to syllabus—Just if you want to write about memory wars. </a:t>
            </a:r>
          </a:p>
        </p:txBody>
      </p:sp>
    </p:spTree>
    <p:extLst>
      <p:ext uri="{BB962C8B-B14F-4D97-AF65-F5344CB8AC3E}">
        <p14:creationId xmlns:p14="http://schemas.microsoft.com/office/powerpoint/2010/main" val="975280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4B043-BD9F-044B-80E0-D8C326CA336A}"/>
              </a:ext>
            </a:extLst>
          </p:cNvPr>
          <p:cNvSpPr>
            <a:spLocks noGrp="1"/>
          </p:cNvSpPr>
          <p:nvPr>
            <p:ph type="title"/>
          </p:nvPr>
        </p:nvSpPr>
        <p:spPr/>
        <p:txBody>
          <a:bodyPr/>
          <a:lstStyle/>
          <a:p>
            <a:r>
              <a:rPr lang="en-US" dirty="0"/>
              <a:t>The Kremlin’s “Civilizational” Narrative</a:t>
            </a:r>
          </a:p>
        </p:txBody>
      </p:sp>
      <p:sp>
        <p:nvSpPr>
          <p:cNvPr id="3" name="Content Placeholder 2">
            <a:extLst>
              <a:ext uri="{FF2B5EF4-FFF2-40B4-BE49-F238E27FC236}">
                <a16:creationId xmlns:a16="http://schemas.microsoft.com/office/drawing/2014/main" id="{56DD922A-AC38-0E48-807E-E2A72240AA8B}"/>
              </a:ext>
            </a:extLst>
          </p:cNvPr>
          <p:cNvSpPr>
            <a:spLocks noGrp="1"/>
          </p:cNvSpPr>
          <p:nvPr>
            <p:ph idx="1"/>
          </p:nvPr>
        </p:nvSpPr>
        <p:spPr/>
        <p:txBody>
          <a:bodyPr/>
          <a:lstStyle/>
          <a:p>
            <a:r>
              <a:rPr lang="en-US" dirty="0"/>
              <a:t>Massive Demonstrations in Moscow in 2011-12</a:t>
            </a:r>
          </a:p>
          <a:p>
            <a:pPr lvl="1"/>
            <a:r>
              <a:rPr lang="en-US" dirty="0"/>
              <a:t>Putin very afraid</a:t>
            </a:r>
          </a:p>
          <a:p>
            <a:pPr lvl="1"/>
            <a:r>
              <a:rPr lang="en-US" dirty="0"/>
              <a:t>Jettisons urban liberal idea for Russian nationalism</a:t>
            </a:r>
          </a:p>
          <a:p>
            <a:pPr lvl="1"/>
            <a:r>
              <a:rPr lang="en-US" dirty="0"/>
              <a:t>Relies more heavily on statists, Orthodox Church</a:t>
            </a:r>
          </a:p>
          <a:p>
            <a:pPr lvl="2"/>
            <a:r>
              <a:rPr lang="en-US" dirty="0"/>
              <a:t>Ecosystems of influence</a:t>
            </a:r>
          </a:p>
          <a:p>
            <a:r>
              <a:rPr lang="en-US" dirty="0"/>
              <a:t>One –Thousand Year History</a:t>
            </a:r>
          </a:p>
          <a:p>
            <a:pPr lvl="1"/>
            <a:r>
              <a:rPr lang="en-US" dirty="0"/>
              <a:t>Russia Empire is separate from Europe:  Multiethnic under Russian leadership</a:t>
            </a:r>
          </a:p>
          <a:p>
            <a:pPr lvl="1"/>
            <a:r>
              <a:rPr lang="en-US" dirty="0"/>
              <a:t>Lenin:  Represents betrayal of Russian state</a:t>
            </a:r>
          </a:p>
          <a:p>
            <a:r>
              <a:rPr lang="en-US" dirty="0"/>
              <a:t>The Redemption in the Great Patriotic War</a:t>
            </a:r>
          </a:p>
          <a:p>
            <a:pPr lvl="1"/>
            <a:r>
              <a:rPr lang="en-US" dirty="0"/>
              <a:t>And a curiously ambiguous attitude on Stalin</a:t>
            </a:r>
          </a:p>
        </p:txBody>
      </p:sp>
    </p:spTree>
    <p:extLst>
      <p:ext uri="{BB962C8B-B14F-4D97-AF65-F5344CB8AC3E}">
        <p14:creationId xmlns:p14="http://schemas.microsoft.com/office/powerpoint/2010/main" val="3563276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F86EE-718F-2441-B818-442D43444EA9}"/>
              </a:ext>
            </a:extLst>
          </p:cNvPr>
          <p:cNvSpPr>
            <a:spLocks noGrp="1"/>
          </p:cNvSpPr>
          <p:nvPr>
            <p:ph type="title"/>
          </p:nvPr>
        </p:nvSpPr>
        <p:spPr/>
        <p:txBody>
          <a:bodyPr/>
          <a:lstStyle/>
          <a:p>
            <a:r>
              <a:rPr lang="en-US" dirty="0"/>
              <a:t>Putin’s Speech at the Wall of Sorrows Monument, Moscow, October 30, 2017</a:t>
            </a:r>
          </a:p>
        </p:txBody>
      </p:sp>
      <p:sp>
        <p:nvSpPr>
          <p:cNvPr id="3" name="Content Placeholder 2">
            <a:extLst>
              <a:ext uri="{FF2B5EF4-FFF2-40B4-BE49-F238E27FC236}">
                <a16:creationId xmlns:a16="http://schemas.microsoft.com/office/drawing/2014/main" id="{18561BD1-AEF4-C549-9A96-516172E9354C}"/>
              </a:ext>
            </a:extLst>
          </p:cNvPr>
          <p:cNvSpPr>
            <a:spLocks noGrp="1"/>
          </p:cNvSpPr>
          <p:nvPr>
            <p:ph idx="1"/>
          </p:nvPr>
        </p:nvSpPr>
        <p:spPr/>
        <p:txBody>
          <a:bodyPr>
            <a:normAutofit fontScale="85000" lnSpcReduction="20000"/>
          </a:bodyPr>
          <a:lstStyle/>
          <a:p>
            <a:r>
              <a:rPr lang="en-US" dirty="0"/>
              <a:t>It is very important that we all and future generations – this is of great significance – know about, and remember this tragic period in our history when entire social groups and entire peoples were cruelly persecuted, including workers, peasants, engineers, military commanders, clergy, government employees, scientists and cultural figures.</a:t>
            </a:r>
          </a:p>
          <a:p>
            <a:r>
              <a:rPr lang="en-US" dirty="0"/>
              <a:t>Neither talent, nor services to the Motherland, nor sincere devotion to it could help avoid repression, because unwarranted and absolutely absurd charges could be brought against anyone. Millions of people were declared ‘enemies of the people’, shot or mutilated, or suffered in prisons, </a:t>
            </a:r>
            <a:r>
              <a:rPr lang="en-US" dirty="0" err="1"/>
              <a:t>labour</a:t>
            </a:r>
            <a:r>
              <a:rPr lang="en-US" dirty="0"/>
              <a:t> camps or exile.</a:t>
            </a:r>
          </a:p>
          <a:p>
            <a:r>
              <a:rPr lang="en-US" dirty="0"/>
              <a:t>This terrifying past cannot be deleted from national memory or, all the more so, be justified by any references to the so-called best interests of the people.</a:t>
            </a:r>
          </a:p>
          <a:p>
            <a:r>
              <a:rPr lang="en-US" dirty="0"/>
              <a:t>The history of our country, like that of any other country, has plenty of difficult and controversial stages. People argue about them, discuss them, offering different approaches to explaining various events.</a:t>
            </a:r>
          </a:p>
          <a:p>
            <a:pPr marL="0" indent="0">
              <a:buNone/>
            </a:pPr>
            <a:endParaRPr lang="en-US" dirty="0"/>
          </a:p>
        </p:txBody>
      </p:sp>
    </p:spTree>
    <p:extLst>
      <p:ext uri="{BB962C8B-B14F-4D97-AF65-F5344CB8AC3E}">
        <p14:creationId xmlns:p14="http://schemas.microsoft.com/office/powerpoint/2010/main" val="3301656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2D6CA-7480-CE4E-B78A-41EB134ECB75}"/>
              </a:ext>
            </a:extLst>
          </p:cNvPr>
          <p:cNvSpPr>
            <a:spLocks noGrp="1"/>
          </p:cNvSpPr>
          <p:nvPr>
            <p:ph type="title"/>
          </p:nvPr>
        </p:nvSpPr>
        <p:spPr/>
        <p:txBody>
          <a:bodyPr/>
          <a:lstStyle/>
          <a:p>
            <a:r>
              <a:rPr lang="en-US" dirty="0"/>
              <a:t>Putin’s Speech at the “Wall of Sorrows”</a:t>
            </a:r>
            <a:br>
              <a:rPr lang="en-US" dirty="0"/>
            </a:br>
            <a:r>
              <a:rPr lang="en-US" dirty="0"/>
              <a:t>October 30,2017</a:t>
            </a:r>
          </a:p>
        </p:txBody>
      </p:sp>
      <p:sp>
        <p:nvSpPr>
          <p:cNvPr id="3" name="Content Placeholder 2">
            <a:extLst>
              <a:ext uri="{FF2B5EF4-FFF2-40B4-BE49-F238E27FC236}">
                <a16:creationId xmlns:a16="http://schemas.microsoft.com/office/drawing/2014/main" id="{D1AFB700-C136-384F-9B76-825F95B899F4}"/>
              </a:ext>
            </a:extLst>
          </p:cNvPr>
          <p:cNvSpPr>
            <a:spLocks noGrp="1"/>
          </p:cNvSpPr>
          <p:nvPr>
            <p:ph idx="1"/>
          </p:nvPr>
        </p:nvSpPr>
        <p:spPr/>
        <p:txBody>
          <a:bodyPr/>
          <a:lstStyle/>
          <a:p>
            <a:pPr marL="0" indent="0">
              <a:buNone/>
            </a:pPr>
            <a:r>
              <a:rPr lang="en-US" dirty="0"/>
              <a:t>In closing, I would like to ask </a:t>
            </a:r>
            <a:r>
              <a:rPr lang="en-US" dirty="0" err="1"/>
              <a:t>Ms</a:t>
            </a:r>
            <a:r>
              <a:rPr lang="en-US" dirty="0"/>
              <a:t> Natalia </a:t>
            </a:r>
            <a:r>
              <a:rPr lang="en-US" dirty="0" err="1"/>
              <a:t>Solzhenitsyna</a:t>
            </a:r>
            <a:r>
              <a:rPr lang="en-US" dirty="0"/>
              <a:t> permission to quote her, ”To know, to remember, to condemn. And only then to forgive.“ I fully agree with these words.</a:t>
            </a:r>
          </a:p>
          <a:p>
            <a:pPr marL="0" indent="0">
              <a:buNone/>
            </a:pPr>
            <a:r>
              <a:rPr lang="en-US" dirty="0"/>
              <a:t>Indeed, we and our descendants must remember the tragedy of repression and what caused it. However, this does not mean settling scores. We cannot push society to a dangerous line of confrontation yet again.</a:t>
            </a:r>
          </a:p>
          <a:p>
            <a:pPr marL="0" indent="0">
              <a:buNone/>
            </a:pPr>
            <a:r>
              <a:rPr lang="en-US" dirty="0"/>
              <a:t>Now, it is important for all of us to build on the values of trust and stability. Only on this basis will we be able to achieve the goals of our society and our country, which is one for us all.</a:t>
            </a:r>
          </a:p>
          <a:p>
            <a:endParaRPr lang="en-US" dirty="0"/>
          </a:p>
        </p:txBody>
      </p:sp>
    </p:spTree>
    <p:extLst>
      <p:ext uri="{BB962C8B-B14F-4D97-AF65-F5344CB8AC3E}">
        <p14:creationId xmlns:p14="http://schemas.microsoft.com/office/powerpoint/2010/main" val="1820390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31FC0-4331-0A47-B4B3-DF501207F964}"/>
              </a:ext>
            </a:extLst>
          </p:cNvPr>
          <p:cNvSpPr>
            <a:spLocks noGrp="1"/>
          </p:cNvSpPr>
          <p:nvPr>
            <p:ph type="title"/>
          </p:nvPr>
        </p:nvSpPr>
        <p:spPr/>
        <p:txBody>
          <a:bodyPr/>
          <a:lstStyle/>
          <a:p>
            <a:r>
              <a:rPr lang="en-US" dirty="0"/>
              <a:t>Securitization</a:t>
            </a:r>
          </a:p>
        </p:txBody>
      </p:sp>
      <p:sp>
        <p:nvSpPr>
          <p:cNvPr id="3" name="Content Placeholder 2">
            <a:extLst>
              <a:ext uri="{FF2B5EF4-FFF2-40B4-BE49-F238E27FC236}">
                <a16:creationId xmlns:a16="http://schemas.microsoft.com/office/drawing/2014/main" id="{90422375-B8A1-4B41-BD43-1A5C0DC0DBBE}"/>
              </a:ext>
            </a:extLst>
          </p:cNvPr>
          <p:cNvSpPr>
            <a:spLocks noGrp="1"/>
          </p:cNvSpPr>
          <p:nvPr>
            <p:ph idx="1"/>
          </p:nvPr>
        </p:nvSpPr>
        <p:spPr/>
        <p:txBody>
          <a:bodyPr/>
          <a:lstStyle/>
          <a:p>
            <a:pPr lvl="1"/>
            <a:r>
              <a:rPr lang="en-US" dirty="0"/>
              <a:t>Russia: Securitizes memory</a:t>
            </a:r>
          </a:p>
          <a:p>
            <a:pPr marL="1371600" lvl="3" indent="0">
              <a:buNone/>
            </a:pPr>
            <a:r>
              <a:rPr lang="en-US" dirty="0"/>
              <a:t>Russian historical society is head of foreign intelligence	</a:t>
            </a:r>
          </a:p>
          <a:p>
            <a:pPr marL="1371600" lvl="3" indent="0">
              <a:buNone/>
            </a:pPr>
            <a:r>
              <a:rPr lang="en-US" dirty="0"/>
              <a:t>Believes in “hybrid warfare”</a:t>
            </a:r>
          </a:p>
          <a:p>
            <a:pPr marL="1371600" lvl="3" indent="0">
              <a:buNone/>
            </a:pPr>
            <a:r>
              <a:rPr lang="en-US" dirty="0"/>
              <a:t>Threat to foundational beliefs threat to regime as a whole</a:t>
            </a:r>
          </a:p>
          <a:p>
            <a:pPr marL="1371600" lvl="3" indent="0">
              <a:buNone/>
            </a:pPr>
            <a:r>
              <a:rPr lang="en-US" dirty="0"/>
              <a:t>Making laws makes it worse, because state recognizes it as important</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1579597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1A8E0-8903-1B47-98DB-A117D98CB9FA}"/>
              </a:ext>
            </a:extLst>
          </p:cNvPr>
          <p:cNvSpPr>
            <a:spLocks noGrp="1"/>
          </p:cNvSpPr>
          <p:nvPr>
            <p:ph type="title"/>
          </p:nvPr>
        </p:nvSpPr>
        <p:spPr/>
        <p:txBody>
          <a:bodyPr/>
          <a:lstStyle/>
          <a:p>
            <a:r>
              <a:rPr lang="en-US" dirty="0"/>
              <a:t>Memory Wars</a:t>
            </a:r>
          </a:p>
        </p:txBody>
      </p:sp>
      <p:sp>
        <p:nvSpPr>
          <p:cNvPr id="3" name="Content Placeholder 2">
            <a:extLst>
              <a:ext uri="{FF2B5EF4-FFF2-40B4-BE49-F238E27FC236}">
                <a16:creationId xmlns:a16="http://schemas.microsoft.com/office/drawing/2014/main" id="{352DB133-E454-A74C-A00B-FE8CAF390384}"/>
              </a:ext>
            </a:extLst>
          </p:cNvPr>
          <p:cNvSpPr>
            <a:spLocks noGrp="1"/>
          </p:cNvSpPr>
          <p:nvPr>
            <p:ph idx="1"/>
          </p:nvPr>
        </p:nvSpPr>
        <p:spPr/>
        <p:txBody>
          <a:bodyPr/>
          <a:lstStyle/>
          <a:p>
            <a:r>
              <a:rPr lang="en-US" dirty="0"/>
              <a:t>Russian Securitization</a:t>
            </a:r>
          </a:p>
          <a:p>
            <a:r>
              <a:rPr lang="en-US" dirty="0"/>
              <a:t>Central and Eastern Europe efforts to build nation with chosen trauma of repression under Soviet rule</a:t>
            </a:r>
          </a:p>
          <a:p>
            <a:r>
              <a:rPr lang="en-US" dirty="0"/>
              <a:t>Mnemonic Security Dilemma</a:t>
            </a:r>
          </a:p>
          <a:p>
            <a:pPr lvl="1"/>
            <a:r>
              <a:rPr lang="en-US" dirty="0"/>
              <a:t>The attempt by one regime to shore up its narrative is threat to ontological security of another</a:t>
            </a:r>
          </a:p>
          <a:p>
            <a:r>
              <a:rPr lang="en-US" dirty="0"/>
              <a:t>Two different visions of how urban spaces should work</a:t>
            </a:r>
          </a:p>
          <a:p>
            <a:pPr lvl="1"/>
            <a:endParaRPr lang="en-US" dirty="0"/>
          </a:p>
          <a:p>
            <a:endParaRPr lang="en-US" dirty="0"/>
          </a:p>
        </p:txBody>
      </p:sp>
    </p:spTree>
    <p:extLst>
      <p:ext uri="{BB962C8B-B14F-4D97-AF65-F5344CB8AC3E}">
        <p14:creationId xmlns:p14="http://schemas.microsoft.com/office/powerpoint/2010/main" val="973679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B61C5-6435-C143-A4CA-F1B82A3D3A19}"/>
              </a:ext>
            </a:extLst>
          </p:cNvPr>
          <p:cNvSpPr>
            <a:spLocks noGrp="1"/>
          </p:cNvSpPr>
          <p:nvPr>
            <p:ph type="title"/>
          </p:nvPr>
        </p:nvSpPr>
        <p:spPr/>
        <p:txBody>
          <a:bodyPr/>
          <a:lstStyle/>
          <a:p>
            <a:r>
              <a:rPr lang="en-US" dirty="0"/>
              <a:t>Estonia:  2007</a:t>
            </a:r>
          </a:p>
        </p:txBody>
      </p:sp>
      <p:sp>
        <p:nvSpPr>
          <p:cNvPr id="3" name="Content Placeholder 2">
            <a:extLst>
              <a:ext uri="{FF2B5EF4-FFF2-40B4-BE49-F238E27FC236}">
                <a16:creationId xmlns:a16="http://schemas.microsoft.com/office/drawing/2014/main" id="{301A703A-190D-C74D-8E45-B24867F37B6B}"/>
              </a:ext>
            </a:extLst>
          </p:cNvPr>
          <p:cNvSpPr>
            <a:spLocks noGrp="1"/>
          </p:cNvSpPr>
          <p:nvPr>
            <p:ph idx="1"/>
          </p:nvPr>
        </p:nvSpPr>
        <p:spPr/>
        <p:txBody>
          <a:bodyPr/>
          <a:lstStyle/>
          <a:p>
            <a:r>
              <a:rPr lang="en-US" dirty="0"/>
              <a:t>Specific Sources of Tension</a:t>
            </a:r>
          </a:p>
          <a:p>
            <a:pPr lvl="1"/>
            <a:r>
              <a:rPr lang="en-US" dirty="0"/>
              <a:t>Double Occupation</a:t>
            </a:r>
          </a:p>
          <a:p>
            <a:pPr marL="914400" lvl="2" indent="0">
              <a:buNone/>
            </a:pPr>
            <a:r>
              <a:rPr lang="en-US" dirty="0"/>
              <a:t>The Nazis</a:t>
            </a:r>
          </a:p>
          <a:p>
            <a:pPr lvl="2"/>
            <a:r>
              <a:rPr lang="en-US" dirty="0"/>
              <a:t>4300 Jews in Estonia before war,  75% flee to Russia, about 1000 Estonian Jews killed</a:t>
            </a:r>
          </a:p>
          <a:p>
            <a:pPr lvl="2"/>
            <a:r>
              <a:rPr lang="en-US" dirty="0"/>
              <a:t>6000 Estonians and 1000 Ethnic Russians</a:t>
            </a:r>
          </a:p>
          <a:p>
            <a:pPr marL="914400" lvl="2" indent="0">
              <a:buNone/>
            </a:pPr>
            <a:r>
              <a:rPr lang="en-US" dirty="0"/>
              <a:t>The Soviets</a:t>
            </a:r>
          </a:p>
          <a:p>
            <a:pPr lvl="2"/>
            <a:r>
              <a:rPr lang="en-US" dirty="0"/>
              <a:t>20,000 deported arrested or executed in 1941</a:t>
            </a:r>
          </a:p>
          <a:p>
            <a:pPr lvl="1"/>
            <a:r>
              <a:rPr lang="en-US" dirty="0"/>
              <a:t>Large Russian-speaking population</a:t>
            </a:r>
          </a:p>
          <a:p>
            <a:pPr lvl="1"/>
            <a:r>
              <a:rPr lang="en-US" dirty="0"/>
              <a:t>Efforts by Estonians to limit citizenship through language, etc. </a:t>
            </a:r>
          </a:p>
        </p:txBody>
      </p:sp>
    </p:spTree>
    <p:extLst>
      <p:ext uri="{BB962C8B-B14F-4D97-AF65-F5344CB8AC3E}">
        <p14:creationId xmlns:p14="http://schemas.microsoft.com/office/powerpoint/2010/main" val="3836990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1567C-7CB3-3246-A19B-B74547BEFBFD}"/>
              </a:ext>
            </a:extLst>
          </p:cNvPr>
          <p:cNvSpPr>
            <a:spLocks noGrp="1"/>
          </p:cNvSpPr>
          <p:nvPr>
            <p:ph type="title"/>
          </p:nvPr>
        </p:nvSpPr>
        <p:spPr/>
        <p:txBody>
          <a:bodyPr/>
          <a:lstStyle/>
          <a:p>
            <a:r>
              <a:rPr lang="en-US" dirty="0"/>
              <a:t>The Bronze Soldier in Estonia</a:t>
            </a:r>
          </a:p>
        </p:txBody>
      </p:sp>
      <p:sp>
        <p:nvSpPr>
          <p:cNvPr id="3" name="Content Placeholder 2">
            <a:extLst>
              <a:ext uri="{FF2B5EF4-FFF2-40B4-BE49-F238E27FC236}">
                <a16:creationId xmlns:a16="http://schemas.microsoft.com/office/drawing/2014/main" id="{8D23AF3C-9AEF-4F4C-805C-4D5017CD41DE}"/>
              </a:ext>
            </a:extLst>
          </p:cNvPr>
          <p:cNvSpPr>
            <a:spLocks noGrp="1"/>
          </p:cNvSpPr>
          <p:nvPr>
            <p:ph idx="1"/>
          </p:nvPr>
        </p:nvSpPr>
        <p:spPr/>
        <p:txBody>
          <a:bodyPr>
            <a:normAutofit fontScale="92500" lnSpcReduction="20000"/>
          </a:bodyPr>
          <a:lstStyle/>
          <a:p>
            <a:r>
              <a:rPr lang="en-US" dirty="0"/>
              <a:t>Monument and Cemetery to Fallen Soviet Soldiers on “Liberators’ Square” in central </a:t>
            </a:r>
            <a:r>
              <a:rPr lang="en-US" dirty="0" err="1"/>
              <a:t>Talinn</a:t>
            </a:r>
            <a:endParaRPr lang="en-US" dirty="0"/>
          </a:p>
          <a:p>
            <a:pPr lvl="1"/>
            <a:r>
              <a:rPr lang="en-US" dirty="0"/>
              <a:t>Had been site of controversy after 1991, attempt by city to remove it</a:t>
            </a:r>
          </a:p>
          <a:p>
            <a:pPr lvl="1"/>
            <a:r>
              <a:rPr lang="en-US" dirty="0"/>
              <a:t>Election of nationalist party to power</a:t>
            </a:r>
          </a:p>
          <a:p>
            <a:r>
              <a:rPr lang="en-US" dirty="0"/>
              <a:t>April, 2007:  Statue relocated to cemetery outside the center</a:t>
            </a:r>
          </a:p>
          <a:p>
            <a:pPr marL="0" indent="0">
              <a:buNone/>
            </a:pPr>
            <a:r>
              <a:rPr lang="en-US" dirty="0"/>
              <a:t>	Graves also moved</a:t>
            </a:r>
          </a:p>
          <a:p>
            <a:pPr marL="0" indent="0">
              <a:buNone/>
            </a:pPr>
            <a:r>
              <a:rPr lang="en-US" dirty="0"/>
              <a:t>	Riots over two nights in </a:t>
            </a:r>
            <a:r>
              <a:rPr lang="en-US" dirty="0" err="1"/>
              <a:t>Talinn</a:t>
            </a:r>
            <a:endParaRPr lang="en-US" dirty="0"/>
          </a:p>
          <a:p>
            <a:pPr marL="0" indent="0">
              <a:buNone/>
            </a:pPr>
            <a:r>
              <a:rPr lang="en-US" dirty="0"/>
              <a:t>	Estonian Embassy besieged, </a:t>
            </a:r>
          </a:p>
          <a:p>
            <a:pPr marL="0" indent="0">
              <a:buNone/>
            </a:pPr>
            <a:r>
              <a:rPr lang="en-US" dirty="0"/>
              <a:t>		Ambassador attached</a:t>
            </a:r>
          </a:p>
          <a:p>
            <a:pPr marL="0" indent="0">
              <a:buNone/>
            </a:pPr>
            <a:r>
              <a:rPr lang="en-US" dirty="0"/>
              <a:t>	Site of annual demonstrations</a:t>
            </a:r>
          </a:p>
          <a:p>
            <a:pPr marL="0" indent="0">
              <a:buNone/>
            </a:pPr>
            <a:r>
              <a:rPr lang="en-US" dirty="0"/>
              <a:t>April, 2022:  Statue vandalized</a:t>
            </a:r>
          </a:p>
        </p:txBody>
      </p:sp>
      <p:pic>
        <p:nvPicPr>
          <p:cNvPr id="4" name="Picture 3">
            <a:extLst>
              <a:ext uri="{FF2B5EF4-FFF2-40B4-BE49-F238E27FC236}">
                <a16:creationId xmlns:a16="http://schemas.microsoft.com/office/drawing/2014/main" id="{62035D1A-0515-CF42-8B1A-4FED81FFC040}"/>
              </a:ext>
            </a:extLst>
          </p:cNvPr>
          <p:cNvPicPr>
            <a:picLocks noChangeAspect="1"/>
          </p:cNvPicPr>
          <p:nvPr/>
        </p:nvPicPr>
        <p:blipFill>
          <a:blip r:embed="rId2"/>
          <a:stretch>
            <a:fillRect/>
          </a:stretch>
        </p:blipFill>
        <p:spPr>
          <a:xfrm>
            <a:off x="7925646" y="3974542"/>
            <a:ext cx="4266354" cy="2657493"/>
          </a:xfrm>
          <a:prstGeom prst="rect">
            <a:avLst/>
          </a:prstGeom>
        </p:spPr>
      </p:pic>
    </p:spTree>
    <p:extLst>
      <p:ext uri="{BB962C8B-B14F-4D97-AF65-F5344CB8AC3E}">
        <p14:creationId xmlns:p14="http://schemas.microsoft.com/office/powerpoint/2010/main" val="3197204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39254-438D-7B4E-8DD0-73D8E0BBA2C3}"/>
              </a:ext>
            </a:extLst>
          </p:cNvPr>
          <p:cNvSpPr>
            <a:spLocks noGrp="1"/>
          </p:cNvSpPr>
          <p:nvPr>
            <p:ph type="title"/>
          </p:nvPr>
        </p:nvSpPr>
        <p:spPr/>
        <p:txBody>
          <a:bodyPr/>
          <a:lstStyle/>
          <a:p>
            <a:r>
              <a:rPr lang="en-US" dirty="0"/>
              <a:t>Securitization on Both Sides</a:t>
            </a:r>
          </a:p>
        </p:txBody>
      </p:sp>
      <p:sp>
        <p:nvSpPr>
          <p:cNvPr id="3" name="Content Placeholder 2">
            <a:extLst>
              <a:ext uri="{FF2B5EF4-FFF2-40B4-BE49-F238E27FC236}">
                <a16:creationId xmlns:a16="http://schemas.microsoft.com/office/drawing/2014/main" id="{325B179A-6780-D344-8B5D-9628AB69C0C3}"/>
              </a:ext>
            </a:extLst>
          </p:cNvPr>
          <p:cNvSpPr>
            <a:spLocks noGrp="1"/>
          </p:cNvSpPr>
          <p:nvPr>
            <p:ph idx="1"/>
          </p:nvPr>
        </p:nvSpPr>
        <p:spPr/>
        <p:txBody>
          <a:bodyPr>
            <a:normAutofit lnSpcReduction="10000"/>
          </a:bodyPr>
          <a:lstStyle/>
          <a:p>
            <a:pPr marL="0" indent="0">
              <a:buNone/>
            </a:pPr>
            <a:r>
              <a:rPr lang="en-US" dirty="0"/>
              <a:t>Estonia—Right-wing emphasizes National boundaries—language, etc.</a:t>
            </a:r>
          </a:p>
          <a:p>
            <a:pPr marL="0" indent="0">
              <a:buNone/>
            </a:pPr>
            <a:r>
              <a:rPr lang="en-US" dirty="0"/>
              <a:t>	Response to National Identity Issues mentioned before</a:t>
            </a:r>
          </a:p>
          <a:p>
            <a:pPr marL="0" indent="0">
              <a:buNone/>
            </a:pPr>
            <a:r>
              <a:rPr lang="en-US" dirty="0"/>
              <a:t>	Presence of Russians seen as potential threat</a:t>
            </a:r>
          </a:p>
          <a:p>
            <a:pPr marL="0" indent="0">
              <a:buNone/>
            </a:pPr>
            <a:r>
              <a:rPr lang="en-US" dirty="0"/>
              <a:t>	Proponents of move assume Russians in Estonia the same</a:t>
            </a:r>
          </a:p>
          <a:p>
            <a:pPr marL="0" indent="0">
              <a:buNone/>
            </a:pPr>
            <a:r>
              <a:rPr lang="en-US" dirty="0"/>
              <a:t>Russians—See it as evidence that second-class citizens</a:t>
            </a:r>
          </a:p>
          <a:p>
            <a:pPr marL="0" indent="0">
              <a:buNone/>
            </a:pPr>
            <a:r>
              <a:rPr lang="en-US" dirty="0"/>
              <a:t>		Partly true, partly also sense of entitlement</a:t>
            </a:r>
          </a:p>
          <a:p>
            <a:pPr marL="0" indent="0">
              <a:buNone/>
            </a:pPr>
            <a:r>
              <a:rPr lang="en-US" dirty="0"/>
              <a:t>Putin’s Narrative--A denial of  Putin’s narrative’s identity of Soviet 				soldiers as heroes</a:t>
            </a:r>
          </a:p>
          <a:p>
            <a:pPr marL="0" indent="0">
              <a:buNone/>
            </a:pPr>
            <a:r>
              <a:rPr lang="en-US" dirty="0"/>
              <a:t>	A desire to claim symbolic state on Estonian territory</a:t>
            </a:r>
          </a:p>
        </p:txBody>
      </p:sp>
    </p:spTree>
    <p:extLst>
      <p:ext uri="{BB962C8B-B14F-4D97-AF65-F5344CB8AC3E}">
        <p14:creationId xmlns:p14="http://schemas.microsoft.com/office/powerpoint/2010/main" val="4123806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92B72-9726-7643-8D3F-B747C47EF38E}"/>
              </a:ext>
            </a:extLst>
          </p:cNvPr>
          <p:cNvSpPr>
            <a:spLocks noGrp="1"/>
          </p:cNvSpPr>
          <p:nvPr>
            <p:ph type="title"/>
          </p:nvPr>
        </p:nvSpPr>
        <p:spPr/>
        <p:txBody>
          <a:bodyPr/>
          <a:lstStyle/>
          <a:p>
            <a:r>
              <a:rPr lang="en-US" dirty="0"/>
              <a:t>The Statue Wars in Prague:  2019-2020</a:t>
            </a:r>
          </a:p>
        </p:txBody>
      </p:sp>
      <p:sp>
        <p:nvSpPr>
          <p:cNvPr id="3" name="Content Placeholder 2">
            <a:extLst>
              <a:ext uri="{FF2B5EF4-FFF2-40B4-BE49-F238E27FC236}">
                <a16:creationId xmlns:a16="http://schemas.microsoft.com/office/drawing/2014/main" id="{D2C3B248-4E13-D547-8985-16F9AD6DB745}"/>
              </a:ext>
            </a:extLst>
          </p:cNvPr>
          <p:cNvSpPr>
            <a:spLocks noGrp="1"/>
          </p:cNvSpPr>
          <p:nvPr>
            <p:ph idx="1"/>
          </p:nvPr>
        </p:nvSpPr>
        <p:spPr>
          <a:xfrm>
            <a:off x="1057275" y="1543049"/>
            <a:ext cx="5900738" cy="4829175"/>
          </a:xfrm>
        </p:spPr>
        <p:txBody>
          <a:bodyPr>
            <a:normAutofit fontScale="92500" lnSpcReduction="10000"/>
          </a:bodyPr>
          <a:lstStyle/>
          <a:p>
            <a:r>
              <a:rPr lang="en-US" dirty="0"/>
              <a:t>June 2019:  Russia passes law naming soldiers in 1968 “war veterans”</a:t>
            </a:r>
          </a:p>
          <a:p>
            <a:r>
              <a:rPr lang="en-US" dirty="0"/>
              <a:t>Konev Statue Removed in April, 2020</a:t>
            </a:r>
          </a:p>
          <a:p>
            <a:r>
              <a:rPr lang="en-US" dirty="0"/>
              <a:t>Head of  </a:t>
            </a:r>
            <a:r>
              <a:rPr lang="en-US" dirty="0" err="1"/>
              <a:t>Řeporyje</a:t>
            </a:r>
            <a:r>
              <a:rPr lang="en-US" dirty="0"/>
              <a:t> district announces construction of memorial to members 	of General Andrei </a:t>
            </a:r>
            <a:r>
              <a:rPr lang="en-US" dirty="0" err="1"/>
              <a:t>Vlasov’s</a:t>
            </a:r>
            <a:r>
              <a:rPr lang="en-US" dirty="0"/>
              <a:t> RLA who participate in Prague Uprising</a:t>
            </a:r>
          </a:p>
          <a:p>
            <a:r>
              <a:rPr lang="en-US" dirty="0"/>
              <a:t>Mayor </a:t>
            </a:r>
            <a:r>
              <a:rPr lang="en-US" dirty="0" err="1"/>
              <a:t>Zdeněk</a:t>
            </a:r>
            <a:r>
              <a:rPr lang="en-US" dirty="0"/>
              <a:t> </a:t>
            </a:r>
            <a:r>
              <a:rPr lang="en-US" dirty="0" err="1"/>
              <a:t>Hřib</a:t>
            </a:r>
            <a:r>
              <a:rPr lang="en-US" dirty="0"/>
              <a:t> enables  square of Russian Embassy to be renamed “Boris Nemtsov Square”</a:t>
            </a:r>
          </a:p>
          <a:p>
            <a:r>
              <a:rPr lang="en-US" dirty="0" err="1"/>
              <a:t>Hřib</a:t>
            </a:r>
            <a:r>
              <a:rPr lang="en-US" dirty="0"/>
              <a:t> also invites Beijing’s displeasure with gestures recognizing Taiwan 	autonomy</a:t>
            </a:r>
          </a:p>
          <a:p>
            <a:endParaRPr lang="en-US" dirty="0"/>
          </a:p>
        </p:txBody>
      </p:sp>
      <p:pic>
        <p:nvPicPr>
          <p:cNvPr id="4" name="Picture 3">
            <a:extLst>
              <a:ext uri="{FF2B5EF4-FFF2-40B4-BE49-F238E27FC236}">
                <a16:creationId xmlns:a16="http://schemas.microsoft.com/office/drawing/2014/main" id="{4949C115-7955-AF41-926A-904B813108DA}"/>
              </a:ext>
            </a:extLst>
          </p:cNvPr>
          <p:cNvPicPr>
            <a:picLocks noChangeAspect="1"/>
          </p:cNvPicPr>
          <p:nvPr/>
        </p:nvPicPr>
        <p:blipFill>
          <a:blip r:embed="rId2"/>
          <a:stretch>
            <a:fillRect/>
          </a:stretch>
        </p:blipFill>
        <p:spPr>
          <a:xfrm>
            <a:off x="6958013" y="1653573"/>
            <a:ext cx="5146518" cy="3418490"/>
          </a:xfrm>
          <a:prstGeom prst="rect">
            <a:avLst/>
          </a:prstGeom>
        </p:spPr>
      </p:pic>
    </p:spTree>
    <p:extLst>
      <p:ext uri="{BB962C8B-B14F-4D97-AF65-F5344CB8AC3E}">
        <p14:creationId xmlns:p14="http://schemas.microsoft.com/office/powerpoint/2010/main" val="14845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798FB-AAB9-F240-A9F4-98FD4CB3B2FD}"/>
              </a:ext>
            </a:extLst>
          </p:cNvPr>
          <p:cNvSpPr>
            <a:spLocks noGrp="1"/>
          </p:cNvSpPr>
          <p:nvPr>
            <p:ph type="title"/>
          </p:nvPr>
        </p:nvSpPr>
        <p:spPr/>
        <p:txBody>
          <a:bodyPr/>
          <a:lstStyle/>
          <a:p>
            <a:r>
              <a:rPr lang="en-US" dirty="0"/>
              <a:t>THE RESPONSE</a:t>
            </a:r>
          </a:p>
        </p:txBody>
      </p:sp>
      <p:sp>
        <p:nvSpPr>
          <p:cNvPr id="3" name="Content Placeholder 2">
            <a:extLst>
              <a:ext uri="{FF2B5EF4-FFF2-40B4-BE49-F238E27FC236}">
                <a16:creationId xmlns:a16="http://schemas.microsoft.com/office/drawing/2014/main" id="{FFB0BB43-CF2E-EA4A-BA10-CFAD07ABC201}"/>
              </a:ext>
            </a:extLst>
          </p:cNvPr>
          <p:cNvSpPr>
            <a:spLocks noGrp="1"/>
          </p:cNvSpPr>
          <p:nvPr>
            <p:ph idx="1"/>
          </p:nvPr>
        </p:nvSpPr>
        <p:spPr>
          <a:xfrm>
            <a:off x="1180773" y="1946953"/>
            <a:ext cx="10820400" cy="4911047"/>
          </a:xfrm>
        </p:spPr>
        <p:txBody>
          <a:bodyPr>
            <a:normAutofit fontScale="85000" lnSpcReduction="20000"/>
          </a:bodyPr>
          <a:lstStyle/>
          <a:p>
            <a:pPr marL="0" indent="0">
              <a:buNone/>
            </a:pPr>
            <a:r>
              <a:rPr lang="en-US" sz="2800" dirty="0"/>
              <a:t>RUSSIA:</a:t>
            </a:r>
          </a:p>
          <a:p>
            <a:pPr marL="0" indent="0">
              <a:buNone/>
            </a:pPr>
            <a:r>
              <a:rPr lang="en-US" dirty="0"/>
              <a:t>Accusations that Czechs broke 1993 Friendship Agreement</a:t>
            </a:r>
          </a:p>
          <a:p>
            <a:pPr marL="0" indent="0">
              <a:buNone/>
            </a:pPr>
            <a:r>
              <a:rPr lang="en-US" dirty="0"/>
              <a:t>April 7:  Duma passes law criminalizing desecration of monuments to Soviet 	soldiers</a:t>
            </a:r>
          </a:p>
          <a:p>
            <a:pPr marL="0" indent="0">
              <a:buNone/>
            </a:pPr>
            <a:r>
              <a:rPr lang="en-US" dirty="0"/>
              <a:t>Criminal Investigation of H</a:t>
            </a:r>
            <a:r>
              <a:rPr lang="cs-CZ" dirty="0" err="1"/>
              <a:t>řib</a:t>
            </a:r>
            <a:r>
              <a:rPr lang="cs-CZ" dirty="0"/>
              <a:t> and Kolár</a:t>
            </a:r>
            <a:endParaRPr lang="en-US" dirty="0"/>
          </a:p>
          <a:p>
            <a:pPr marL="0" indent="0">
              <a:buNone/>
            </a:pPr>
            <a:endParaRPr lang="en-US" sz="2800" dirty="0"/>
          </a:p>
          <a:p>
            <a:pPr marL="0" indent="0">
              <a:buNone/>
            </a:pPr>
            <a:r>
              <a:rPr lang="en-US" sz="2800" dirty="0"/>
              <a:t>Czech National Government:</a:t>
            </a:r>
          </a:p>
          <a:p>
            <a:pPr marL="0" indent="0">
              <a:buNone/>
            </a:pPr>
            <a:r>
              <a:rPr lang="en-US" dirty="0"/>
              <a:t>Pro-Russian President </a:t>
            </a:r>
            <a:r>
              <a:rPr lang="en-US" dirty="0" err="1"/>
              <a:t>Miloš</a:t>
            </a:r>
            <a:r>
              <a:rPr lang="en-US" dirty="0"/>
              <a:t> Zeman supports Russia’s objections in principle, calls  the removal “underhanded” and ”morally unjust”</a:t>
            </a:r>
          </a:p>
          <a:p>
            <a:pPr marL="0" indent="0">
              <a:buNone/>
            </a:pPr>
            <a:r>
              <a:rPr lang="en-US" dirty="0"/>
              <a:t>Czech Ministries support legality of removal and criticize Russian interference in internal affairs</a:t>
            </a:r>
          </a:p>
          <a:p>
            <a:pPr marL="0" indent="0">
              <a:buNone/>
            </a:pPr>
            <a:r>
              <a:rPr lang="en-US" dirty="0"/>
              <a:t>Even Zeman critiques Russia’s overreaction to “stupid actions of  otherwise insignificant politicians!</a:t>
            </a:r>
          </a:p>
          <a:p>
            <a:pPr marL="457200" lvl="1" indent="0">
              <a:buNone/>
            </a:pPr>
            <a:endParaRPr lang="en-US" dirty="0"/>
          </a:p>
        </p:txBody>
      </p:sp>
    </p:spTree>
    <p:extLst>
      <p:ext uri="{BB962C8B-B14F-4D97-AF65-F5344CB8AC3E}">
        <p14:creationId xmlns:p14="http://schemas.microsoft.com/office/powerpoint/2010/main" val="2788167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E54F4-C9C1-98E9-BE89-256989B68C2E}"/>
              </a:ext>
            </a:extLst>
          </p:cNvPr>
          <p:cNvSpPr>
            <a:spLocks noGrp="1"/>
          </p:cNvSpPr>
          <p:nvPr>
            <p:ph type="title"/>
          </p:nvPr>
        </p:nvSpPr>
        <p:spPr/>
        <p:txBody>
          <a:bodyPr/>
          <a:lstStyle/>
          <a:p>
            <a:r>
              <a:rPr lang="en-US" dirty="0"/>
              <a:t>Today:  </a:t>
            </a:r>
          </a:p>
        </p:txBody>
      </p:sp>
      <p:sp>
        <p:nvSpPr>
          <p:cNvPr id="3" name="Content Placeholder 2">
            <a:extLst>
              <a:ext uri="{FF2B5EF4-FFF2-40B4-BE49-F238E27FC236}">
                <a16:creationId xmlns:a16="http://schemas.microsoft.com/office/drawing/2014/main" id="{525ABD9C-B566-048F-14A5-0DC0D2CBFD37}"/>
              </a:ext>
            </a:extLst>
          </p:cNvPr>
          <p:cNvSpPr>
            <a:spLocks noGrp="1"/>
          </p:cNvSpPr>
          <p:nvPr>
            <p:ph idx="1"/>
          </p:nvPr>
        </p:nvSpPr>
        <p:spPr/>
        <p:txBody>
          <a:bodyPr>
            <a:normAutofit/>
          </a:bodyPr>
          <a:lstStyle/>
          <a:p>
            <a:pPr marL="0" indent="0">
              <a:buNone/>
            </a:pPr>
            <a:r>
              <a:rPr lang="en-US" dirty="0"/>
              <a:t>Memory Wars:  Theory </a:t>
            </a:r>
          </a:p>
          <a:p>
            <a:pPr lvl="1"/>
            <a:r>
              <a:rPr lang="en-US" dirty="0"/>
              <a:t>Ontological Security</a:t>
            </a:r>
          </a:p>
          <a:p>
            <a:pPr lvl="2"/>
            <a:r>
              <a:rPr lang="en-US" dirty="0"/>
              <a:t>Linking the individual to the state</a:t>
            </a:r>
          </a:p>
          <a:p>
            <a:pPr lvl="1"/>
            <a:r>
              <a:rPr lang="en-US" dirty="0"/>
              <a:t>Conflict-Supporting Narratives</a:t>
            </a:r>
          </a:p>
          <a:p>
            <a:pPr lvl="1"/>
            <a:r>
              <a:rPr lang="en-US" dirty="0"/>
              <a:t>Persistent Victimhood</a:t>
            </a:r>
          </a:p>
          <a:p>
            <a:pPr lvl="1"/>
            <a:r>
              <a:rPr lang="en-US" dirty="0"/>
              <a:t>Securitization</a:t>
            </a:r>
          </a:p>
          <a:p>
            <a:pPr lvl="1"/>
            <a:r>
              <a:rPr lang="en-US" dirty="0"/>
              <a:t>Mnemonic Security Dilemmas</a:t>
            </a:r>
          </a:p>
          <a:p>
            <a:r>
              <a:rPr lang="en-US" dirty="0" err="1"/>
              <a:t>Securitiziing</a:t>
            </a:r>
            <a:r>
              <a:rPr lang="en-US" dirty="0"/>
              <a:t> the Russian </a:t>
            </a:r>
            <a:r>
              <a:rPr lang="en-US" dirty="0" err="1"/>
              <a:t>Narratiive</a:t>
            </a:r>
            <a:endParaRPr lang="en-US" dirty="0"/>
          </a:p>
          <a:p>
            <a:r>
              <a:rPr lang="en-US" dirty="0"/>
              <a:t>Memory Wars in Central and Eastern Europe</a:t>
            </a:r>
          </a:p>
          <a:p>
            <a:r>
              <a:rPr lang="en-US" dirty="0"/>
              <a:t>TOMORROW:  Ukraine</a:t>
            </a:r>
          </a:p>
          <a:p>
            <a:endParaRPr lang="en-US" dirty="0"/>
          </a:p>
          <a:p>
            <a:endParaRPr lang="en-US" dirty="0"/>
          </a:p>
        </p:txBody>
      </p:sp>
    </p:spTree>
    <p:extLst>
      <p:ext uri="{BB962C8B-B14F-4D97-AF65-F5344CB8AC3E}">
        <p14:creationId xmlns:p14="http://schemas.microsoft.com/office/powerpoint/2010/main" val="1418603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17131-E49E-2E42-A3A1-068C109322DF}"/>
              </a:ext>
            </a:extLst>
          </p:cNvPr>
          <p:cNvSpPr>
            <a:spLocks noGrp="1"/>
          </p:cNvSpPr>
          <p:nvPr>
            <p:ph type="title"/>
          </p:nvPr>
        </p:nvSpPr>
        <p:spPr/>
        <p:txBody>
          <a:bodyPr/>
          <a:lstStyle/>
          <a:p>
            <a:r>
              <a:rPr lang="en-US" dirty="0"/>
              <a:t>Review :</a:t>
            </a:r>
          </a:p>
        </p:txBody>
      </p:sp>
      <p:sp>
        <p:nvSpPr>
          <p:cNvPr id="3" name="Content Placeholder 2">
            <a:extLst>
              <a:ext uri="{FF2B5EF4-FFF2-40B4-BE49-F238E27FC236}">
                <a16:creationId xmlns:a16="http://schemas.microsoft.com/office/drawing/2014/main" id="{8409F030-EACD-5D4B-A41F-98C49C613FC4}"/>
              </a:ext>
            </a:extLst>
          </p:cNvPr>
          <p:cNvSpPr>
            <a:spLocks noGrp="1"/>
          </p:cNvSpPr>
          <p:nvPr>
            <p:ph idx="1"/>
          </p:nvPr>
        </p:nvSpPr>
        <p:spPr/>
        <p:txBody>
          <a:bodyPr>
            <a:normAutofit/>
          </a:bodyPr>
          <a:lstStyle/>
          <a:p>
            <a:r>
              <a:rPr lang="en-US" dirty="0"/>
              <a:t>Ontological Security:  Sovereign states are willing to suffer political, military and economic harm if necessary to maintain identity</a:t>
            </a:r>
          </a:p>
          <a:p>
            <a:r>
              <a:rPr lang="en-US" dirty="0"/>
              <a:t>Why?  Identity is a key source of legitimacy, but also framework for decision making</a:t>
            </a:r>
          </a:p>
          <a:p>
            <a:r>
              <a:rPr lang="en-US" dirty="0"/>
              <a:t>Narratives/memories are key foundation to identities:  identify what state role is in international context, how it got there</a:t>
            </a:r>
          </a:p>
          <a:p>
            <a:r>
              <a:rPr lang="en-US" dirty="0"/>
              <a:t>Institutionalized memory narratives as sources of state/national identity</a:t>
            </a:r>
          </a:p>
          <a:p>
            <a:endParaRPr lang="en-US" dirty="0"/>
          </a:p>
        </p:txBody>
      </p:sp>
    </p:spTree>
    <p:extLst>
      <p:ext uri="{BB962C8B-B14F-4D97-AF65-F5344CB8AC3E}">
        <p14:creationId xmlns:p14="http://schemas.microsoft.com/office/powerpoint/2010/main" val="2976526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F2E3A-A6FF-4542-B001-12C21019F5F8}"/>
              </a:ext>
            </a:extLst>
          </p:cNvPr>
          <p:cNvSpPr>
            <a:spLocks noGrp="1"/>
          </p:cNvSpPr>
          <p:nvPr>
            <p:ph type="title"/>
          </p:nvPr>
        </p:nvSpPr>
        <p:spPr/>
        <p:txBody>
          <a:bodyPr/>
          <a:lstStyle/>
          <a:p>
            <a:r>
              <a:rPr lang="en-US" dirty="0"/>
              <a:t>Three Post Cold War Narratives in Europe</a:t>
            </a:r>
          </a:p>
        </p:txBody>
      </p:sp>
      <p:sp>
        <p:nvSpPr>
          <p:cNvPr id="3" name="Content Placeholder 2">
            <a:extLst>
              <a:ext uri="{FF2B5EF4-FFF2-40B4-BE49-F238E27FC236}">
                <a16:creationId xmlns:a16="http://schemas.microsoft.com/office/drawing/2014/main" id="{AEE02786-04D9-2942-BA7B-A70F82BBC5E4}"/>
              </a:ext>
            </a:extLst>
          </p:cNvPr>
          <p:cNvSpPr>
            <a:spLocks noGrp="1"/>
          </p:cNvSpPr>
          <p:nvPr>
            <p:ph idx="1"/>
          </p:nvPr>
        </p:nvSpPr>
        <p:spPr/>
        <p:txBody>
          <a:bodyPr/>
          <a:lstStyle/>
          <a:p>
            <a:r>
              <a:rPr lang="en-US" dirty="0"/>
              <a:t>The “Western Narrative”—</a:t>
            </a:r>
          </a:p>
          <a:p>
            <a:pPr lvl="1"/>
            <a:r>
              <a:rPr lang="en-US" dirty="0"/>
              <a:t>Search for identity after cold war and EU expansion:  Peace, Human Rights</a:t>
            </a:r>
          </a:p>
          <a:p>
            <a:pPr lvl="1"/>
            <a:r>
              <a:rPr lang="en-US" dirty="0"/>
              <a:t>“Negative” Narrative emphasizes World War II over Nazism and Holocaust</a:t>
            </a:r>
          </a:p>
          <a:p>
            <a:r>
              <a:rPr lang="en-US" dirty="0"/>
              <a:t>The Central and Eastern Narrative—</a:t>
            </a:r>
          </a:p>
          <a:p>
            <a:pPr lvl="1"/>
            <a:r>
              <a:rPr lang="en-US" dirty="0"/>
              <a:t>Creating or reframing a national identity</a:t>
            </a:r>
          </a:p>
          <a:p>
            <a:pPr lvl="1"/>
            <a:r>
              <a:rPr lang="en-US" dirty="0"/>
              <a:t>World War II not a victory but dual occupation</a:t>
            </a:r>
          </a:p>
          <a:p>
            <a:pPr lvl="1"/>
            <a:r>
              <a:rPr lang="en-US" dirty="0"/>
              <a:t>Focus on Stalinism as communist regime</a:t>
            </a:r>
          </a:p>
          <a:p>
            <a:pPr lvl="1"/>
            <a:r>
              <a:rPr lang="en-US" dirty="0"/>
              <a:t>Holocaust not uniquely important</a:t>
            </a:r>
          </a:p>
          <a:p>
            <a:r>
              <a:rPr lang="en-US" dirty="0"/>
              <a:t>TODAY:   Continue on this point, then the Russian narrative, then look at memory wars between Russia and Estonia and Russia and Czechia</a:t>
            </a:r>
          </a:p>
          <a:p>
            <a:endParaRPr lang="en-US" dirty="0"/>
          </a:p>
        </p:txBody>
      </p:sp>
    </p:spTree>
    <p:extLst>
      <p:ext uri="{BB962C8B-B14F-4D97-AF65-F5344CB8AC3E}">
        <p14:creationId xmlns:p14="http://schemas.microsoft.com/office/powerpoint/2010/main" val="832978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CFEF1-CA65-A0B2-C670-AE6F0E57C5FF}"/>
              </a:ext>
            </a:extLst>
          </p:cNvPr>
          <p:cNvSpPr>
            <a:spLocks noGrp="1"/>
          </p:cNvSpPr>
          <p:nvPr>
            <p:ph type="title"/>
          </p:nvPr>
        </p:nvSpPr>
        <p:spPr/>
        <p:txBody>
          <a:bodyPr/>
          <a:lstStyle/>
          <a:p>
            <a:r>
              <a:rPr lang="en-US" dirty="0"/>
              <a:t>Memory Wars:  Theoretical Concepts:</a:t>
            </a:r>
            <a:br>
              <a:rPr lang="en-US" dirty="0"/>
            </a:br>
            <a:r>
              <a:rPr lang="en-US" dirty="0"/>
              <a:t>Ontological Security</a:t>
            </a:r>
          </a:p>
        </p:txBody>
      </p:sp>
      <p:sp>
        <p:nvSpPr>
          <p:cNvPr id="3" name="Content Placeholder 2">
            <a:extLst>
              <a:ext uri="{FF2B5EF4-FFF2-40B4-BE49-F238E27FC236}">
                <a16:creationId xmlns:a16="http://schemas.microsoft.com/office/drawing/2014/main" id="{1E332DF2-130B-9C4B-46A7-B417134FD7DB}"/>
              </a:ext>
            </a:extLst>
          </p:cNvPr>
          <p:cNvSpPr>
            <a:spLocks noGrp="1"/>
          </p:cNvSpPr>
          <p:nvPr>
            <p:ph idx="1"/>
          </p:nvPr>
        </p:nvSpPr>
        <p:spPr/>
        <p:txBody>
          <a:bodyPr/>
          <a:lstStyle/>
          <a:p>
            <a:r>
              <a:rPr lang="en-US" dirty="0"/>
              <a:t>Ontological Security</a:t>
            </a:r>
          </a:p>
          <a:p>
            <a:r>
              <a:rPr lang="en-US" dirty="0" err="1"/>
              <a:t>Zarakol</a:t>
            </a:r>
            <a:r>
              <a:rPr lang="en-US" dirty="0"/>
              <a:t>:  “Ontological Security (</a:t>
            </a:r>
            <a:r>
              <a:rPr lang="en-US" dirty="0" err="1"/>
              <a:t>Zarakol</a:t>
            </a:r>
            <a:r>
              <a:rPr lang="en-US" dirty="0"/>
              <a:t>, 6): ”Ontological security first and </a:t>
            </a:r>
            <a:r>
              <a:rPr lang="en-US" dirty="0" err="1"/>
              <a:t>formost</a:t>
            </a:r>
            <a:r>
              <a:rPr lang="en-US" dirty="0"/>
              <a:t> entails having a consistent sense of self and having that self affirmed by others.</a:t>
            </a:r>
          </a:p>
          <a:p>
            <a:r>
              <a:rPr lang="en-US" dirty="0"/>
              <a:t>What does it mean for a state?</a:t>
            </a:r>
          </a:p>
          <a:p>
            <a:pPr lvl="1"/>
            <a:r>
              <a:rPr lang="en-US" dirty="0"/>
              <a:t>Collective Identity and Narrative Engagement</a:t>
            </a:r>
          </a:p>
          <a:p>
            <a:pPr lvl="1"/>
            <a:r>
              <a:rPr lang="en-US" dirty="0"/>
              <a:t>Individual sense of self within community depends on external role</a:t>
            </a:r>
          </a:p>
          <a:p>
            <a:pPr lvl="1"/>
            <a:r>
              <a:rPr lang="en-US" dirty="0"/>
              <a:t>So the ontological insecurity confronts individuals as part of collective</a:t>
            </a:r>
          </a:p>
          <a:p>
            <a:pPr marL="457200" lvl="1" indent="0">
              <a:buNone/>
            </a:pPr>
            <a:endParaRPr lang="en-US" dirty="0"/>
          </a:p>
          <a:p>
            <a:endParaRPr lang="en-US" dirty="0"/>
          </a:p>
        </p:txBody>
      </p:sp>
    </p:spTree>
    <p:extLst>
      <p:ext uri="{BB962C8B-B14F-4D97-AF65-F5344CB8AC3E}">
        <p14:creationId xmlns:p14="http://schemas.microsoft.com/office/powerpoint/2010/main" val="2825546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B4C8C-7A96-E82D-0AD1-4ABD989F60CC}"/>
              </a:ext>
            </a:extLst>
          </p:cNvPr>
          <p:cNvSpPr>
            <a:spLocks noGrp="1"/>
          </p:cNvSpPr>
          <p:nvPr>
            <p:ph type="title"/>
          </p:nvPr>
        </p:nvSpPr>
        <p:spPr/>
        <p:txBody>
          <a:bodyPr>
            <a:normAutofit fontScale="90000"/>
          </a:bodyPr>
          <a:lstStyle/>
          <a:p>
            <a:r>
              <a:rPr lang="en-US" dirty="0"/>
              <a:t>Memory Wars:  Theoretical Concepts</a:t>
            </a:r>
            <a:br>
              <a:rPr lang="en-US" dirty="0"/>
            </a:br>
            <a:r>
              <a:rPr lang="en-US" dirty="0"/>
              <a:t>Conflictive Narratives and Persistent </a:t>
            </a:r>
            <a:r>
              <a:rPr lang="en-US" dirty="0" err="1"/>
              <a:t>Victimhookd</a:t>
            </a:r>
            <a:endParaRPr lang="en-US" dirty="0"/>
          </a:p>
        </p:txBody>
      </p:sp>
      <p:sp>
        <p:nvSpPr>
          <p:cNvPr id="3" name="Content Placeholder 2">
            <a:extLst>
              <a:ext uri="{FF2B5EF4-FFF2-40B4-BE49-F238E27FC236}">
                <a16:creationId xmlns:a16="http://schemas.microsoft.com/office/drawing/2014/main" id="{FF5A9079-842F-2AA5-36DE-1FBE772CD04B}"/>
              </a:ext>
            </a:extLst>
          </p:cNvPr>
          <p:cNvSpPr>
            <a:spLocks noGrp="1"/>
          </p:cNvSpPr>
          <p:nvPr>
            <p:ph idx="1"/>
          </p:nvPr>
        </p:nvSpPr>
        <p:spPr/>
        <p:txBody>
          <a:bodyPr/>
          <a:lstStyle/>
          <a:p>
            <a:r>
              <a:rPr lang="en-US" dirty="0"/>
              <a:t>Content:  Causes of Conflict, its nature, image of rival, what needed to 	win</a:t>
            </a:r>
          </a:p>
          <a:p>
            <a:r>
              <a:rPr lang="en-US" dirty="0"/>
              <a:t>Functions:  Justifies conflict, delineates dangers, delegitimizes opponents, creates glorified image of in-group, in-group as victim, patriotism, unity, desire to live in peace</a:t>
            </a:r>
          </a:p>
          <a:p>
            <a:r>
              <a:rPr lang="en-US" dirty="0"/>
              <a:t>Social function:  Prepares people for privations of conflict, Provides explanation, certainty; prepares for violent acts against rival,  mobilizes in-group; gain international support</a:t>
            </a:r>
          </a:p>
          <a:p>
            <a:endParaRPr lang="en-US" dirty="0"/>
          </a:p>
        </p:txBody>
      </p:sp>
    </p:spTree>
    <p:extLst>
      <p:ext uri="{BB962C8B-B14F-4D97-AF65-F5344CB8AC3E}">
        <p14:creationId xmlns:p14="http://schemas.microsoft.com/office/powerpoint/2010/main" val="1069688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E2C38-F990-124F-9266-E1F28F332570}"/>
              </a:ext>
            </a:extLst>
          </p:cNvPr>
          <p:cNvSpPr>
            <a:spLocks noGrp="1"/>
          </p:cNvSpPr>
          <p:nvPr>
            <p:ph type="title"/>
          </p:nvPr>
        </p:nvSpPr>
        <p:spPr/>
        <p:txBody>
          <a:bodyPr/>
          <a:lstStyle/>
          <a:p>
            <a:r>
              <a:rPr lang="en-US" dirty="0"/>
              <a:t>Victimization</a:t>
            </a:r>
          </a:p>
        </p:txBody>
      </p:sp>
      <p:sp>
        <p:nvSpPr>
          <p:cNvPr id="3" name="Content Placeholder 2">
            <a:extLst>
              <a:ext uri="{FF2B5EF4-FFF2-40B4-BE49-F238E27FC236}">
                <a16:creationId xmlns:a16="http://schemas.microsoft.com/office/drawing/2014/main" id="{0098119F-9D62-0E4B-9642-DE9B5F615F98}"/>
              </a:ext>
            </a:extLst>
          </p:cNvPr>
          <p:cNvSpPr>
            <a:spLocks noGrp="1"/>
          </p:cNvSpPr>
          <p:nvPr>
            <p:ph idx="1"/>
          </p:nvPr>
        </p:nvSpPr>
        <p:spPr/>
        <p:txBody>
          <a:bodyPr/>
          <a:lstStyle/>
          <a:p>
            <a:pPr marL="0" indent="0">
              <a:buNone/>
            </a:pPr>
            <a:r>
              <a:rPr lang="en-US" dirty="0"/>
              <a:t>Victimization</a:t>
            </a:r>
          </a:p>
          <a:p>
            <a:pPr marL="0" indent="0">
              <a:buNone/>
            </a:pPr>
            <a:r>
              <a:rPr lang="en-US" dirty="0"/>
              <a:t>	Individual</a:t>
            </a:r>
          </a:p>
          <a:p>
            <a:pPr marL="0" indent="0">
              <a:buNone/>
            </a:pPr>
            <a:r>
              <a:rPr lang="en-US" dirty="0"/>
              <a:t>		Injury occurs, perceived to be unjust</a:t>
            </a:r>
          </a:p>
          <a:p>
            <a:pPr marL="0" indent="0">
              <a:buNone/>
            </a:pPr>
            <a:r>
              <a:rPr lang="en-US" dirty="0"/>
              <a:t>		Recognized by others</a:t>
            </a:r>
          </a:p>
          <a:p>
            <a:pPr marL="0" indent="0">
              <a:buNone/>
            </a:pPr>
            <a:r>
              <a:rPr lang="en-US" dirty="0"/>
              <a:t>		Investment in victim status</a:t>
            </a:r>
          </a:p>
          <a:p>
            <a:pPr marL="0" indent="0">
              <a:buNone/>
            </a:pPr>
            <a:r>
              <a:rPr lang="en-US" dirty="0"/>
              <a:t>	Collective aspect of victimization</a:t>
            </a:r>
          </a:p>
          <a:p>
            <a:pPr marL="0" indent="0">
              <a:buNone/>
            </a:pPr>
            <a:r>
              <a:rPr lang="en-US" dirty="0"/>
              <a:t>		Become a part of community of memory</a:t>
            </a:r>
          </a:p>
          <a:p>
            <a:pPr marL="0" indent="0">
              <a:buNone/>
            </a:pPr>
            <a:r>
              <a:rPr lang="en-US" dirty="0"/>
              <a:t>		Institutionalization</a:t>
            </a:r>
          </a:p>
        </p:txBody>
      </p:sp>
    </p:spTree>
    <p:extLst>
      <p:ext uri="{BB962C8B-B14F-4D97-AF65-F5344CB8AC3E}">
        <p14:creationId xmlns:p14="http://schemas.microsoft.com/office/powerpoint/2010/main" val="390394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83F86E-3420-2B4F-842D-C9FB5D685F05}"/>
              </a:ext>
            </a:extLst>
          </p:cNvPr>
          <p:cNvPicPr>
            <a:picLocks noChangeAspect="1"/>
          </p:cNvPicPr>
          <p:nvPr/>
        </p:nvPicPr>
        <p:blipFill>
          <a:blip r:embed="rId2"/>
          <a:stretch>
            <a:fillRect/>
          </a:stretch>
        </p:blipFill>
        <p:spPr>
          <a:xfrm>
            <a:off x="181767" y="336331"/>
            <a:ext cx="11739381" cy="6232635"/>
          </a:xfrm>
          <a:prstGeom prst="rect">
            <a:avLst/>
          </a:prstGeom>
        </p:spPr>
      </p:pic>
    </p:spTree>
    <p:extLst>
      <p:ext uri="{BB962C8B-B14F-4D97-AF65-F5344CB8AC3E}">
        <p14:creationId xmlns:p14="http://schemas.microsoft.com/office/powerpoint/2010/main" val="17528651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3117</TotalTime>
  <Words>2073</Words>
  <Application>Microsoft Macintosh PowerPoint</Application>
  <PresentationFormat>Widescreen</PresentationFormat>
  <Paragraphs>209</Paragraphs>
  <Slides>29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Helvetica</vt:lpstr>
      <vt:lpstr>Times</vt:lpstr>
      <vt:lpstr>Office Theme</vt:lpstr>
      <vt:lpstr>Memory Wars</vt:lpstr>
      <vt:lpstr>Housekeeping</vt:lpstr>
      <vt:lpstr>Today:  </vt:lpstr>
      <vt:lpstr>Review :</vt:lpstr>
      <vt:lpstr>Three Post Cold War Narratives in Europe</vt:lpstr>
      <vt:lpstr>Memory Wars:  Theoretical Concepts: Ontological Security</vt:lpstr>
      <vt:lpstr>Memory Wars:  Theoretical Concepts Conflictive Narratives and Persistent Victimhookd</vt:lpstr>
      <vt:lpstr>Victimization</vt:lpstr>
      <vt:lpstr>PowerPoint Presentation</vt:lpstr>
      <vt:lpstr>Memory War Theory:  Securitization</vt:lpstr>
      <vt:lpstr>Memory Wars:  Theoretical Conflicts:  Mnemonic Security Dilemma</vt:lpstr>
      <vt:lpstr>RUSSIA:  Key Events </vt:lpstr>
      <vt:lpstr>Persistent elements of Russian national Identity</vt:lpstr>
      <vt:lpstr>RUSSIA’S ONTOLOGICAL INSECURITY SEEKING GREATNESS, NEVER A FULL MEMBER OF THE CLUB</vt:lpstr>
      <vt:lpstr>Russia After Soviet Collapse:  Debate over National Identity Particularly Important</vt:lpstr>
      <vt:lpstr>Putin’s Entry</vt:lpstr>
      <vt:lpstr>Putin’s Chosen Narrative for Russia</vt:lpstr>
      <vt:lpstr>The Great Patriotic War</vt:lpstr>
      <vt:lpstr>The Evolution of Vladimir Putin</vt:lpstr>
      <vt:lpstr>The Kremlin’s “Civilizational” Narrative</vt:lpstr>
      <vt:lpstr>Putin’s Speech at the Wall of Sorrows Monument, Moscow, October 30, 2017</vt:lpstr>
      <vt:lpstr>Putin’s Speech at the “Wall of Sorrows” October 30,2017</vt:lpstr>
      <vt:lpstr>Securitization</vt:lpstr>
      <vt:lpstr>Memory Wars</vt:lpstr>
      <vt:lpstr>Estonia:  2007</vt:lpstr>
      <vt:lpstr>The Bronze Soldier in Estonia</vt:lpstr>
      <vt:lpstr>Securitization on Both Sides</vt:lpstr>
      <vt:lpstr>The Statue Wars in Prague:  2019-2020</vt:lpstr>
      <vt:lpstr>THE RESPONSE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Russia’s Master Narrative</dc:title>
  <dc:creator>Microsoft Office User</dc:creator>
  <cp:lastModifiedBy>Jim Richter</cp:lastModifiedBy>
  <cp:revision>11</cp:revision>
  <dcterms:created xsi:type="dcterms:W3CDTF">2022-05-08T10:28:39Z</dcterms:created>
  <dcterms:modified xsi:type="dcterms:W3CDTF">2024-05-02T21:16:31Z</dcterms:modified>
</cp:coreProperties>
</file>