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8" r:id="rId3"/>
    <p:sldId id="259" r:id="rId4"/>
    <p:sldId id="257" r:id="rId5"/>
    <p:sldId id="260" r:id="rId6"/>
    <p:sldId id="297" r:id="rId7"/>
    <p:sldId id="293" r:id="rId8"/>
    <p:sldId id="289" r:id="rId9"/>
    <p:sldId id="263" r:id="rId10"/>
    <p:sldId id="282" r:id="rId11"/>
    <p:sldId id="270" r:id="rId12"/>
    <p:sldId id="267" r:id="rId13"/>
    <p:sldId id="268" r:id="rId14"/>
    <p:sldId id="295" r:id="rId15"/>
    <p:sldId id="281" r:id="rId16"/>
    <p:sldId id="280" r:id="rId17"/>
    <p:sldId id="279" r:id="rId18"/>
    <p:sldId id="264" r:id="rId19"/>
    <p:sldId id="305" r:id="rId20"/>
    <p:sldId id="288" r:id="rId21"/>
    <p:sldId id="296" r:id="rId22"/>
    <p:sldId id="303" r:id="rId23"/>
    <p:sldId id="284" r:id="rId24"/>
    <p:sldId id="277" r:id="rId25"/>
    <p:sldId id="298" r:id="rId26"/>
    <p:sldId id="290" r:id="rId27"/>
    <p:sldId id="299" r:id="rId28"/>
    <p:sldId id="276" r:id="rId29"/>
    <p:sldId id="306" r:id="rId30"/>
    <p:sldId id="283" r:id="rId31"/>
    <p:sldId id="304" r:id="rId32"/>
    <p:sldId id="294" r:id="rId33"/>
    <p:sldId id="286" r:id="rId34"/>
    <p:sldId id="30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094"/>
    <p:restoredTop sz="94643"/>
  </p:normalViewPr>
  <p:slideViewPr>
    <p:cSldViewPr snapToGrid="0" snapToObjects="1">
      <p:cViewPr varScale="1">
        <p:scale>
          <a:sx n="113" d="100"/>
          <a:sy n="113"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B15BB-258D-0A4A-A2BB-0B744F1C0B28}" type="datetimeFigureOut">
              <a:rPr lang="en-US" smtClean="0"/>
              <a:t>4/30/24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03F2-DBDA-4243-979B-8BA5E05470C4}" type="slidenum">
              <a:rPr lang="en-US" smtClean="0"/>
              <a:t>‹#›</a:t>
            </a:fld>
            <a:endParaRPr lang="en-US"/>
          </a:p>
        </p:txBody>
      </p:sp>
    </p:spTree>
    <p:extLst>
      <p:ext uri="{BB962C8B-B14F-4D97-AF65-F5344CB8AC3E}">
        <p14:creationId xmlns:p14="http://schemas.microsoft.com/office/powerpoint/2010/main" val="27487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503F2-DBDA-4243-979B-8BA5E05470C4}" type="slidenum">
              <a:rPr lang="en-US" smtClean="0"/>
              <a:t>2</a:t>
            </a:fld>
            <a:endParaRPr lang="en-US"/>
          </a:p>
        </p:txBody>
      </p:sp>
    </p:spTree>
    <p:extLst>
      <p:ext uri="{BB962C8B-B14F-4D97-AF65-F5344CB8AC3E}">
        <p14:creationId xmlns:p14="http://schemas.microsoft.com/office/powerpoint/2010/main" val="57393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A92D2-42D4-D147-918D-A31B6F46E7AA}" type="slidenum">
              <a:rPr lang="en-US" smtClean="0"/>
              <a:t>18</a:t>
            </a:fld>
            <a:endParaRPr lang="en-US"/>
          </a:p>
        </p:txBody>
      </p:sp>
    </p:spTree>
    <p:extLst>
      <p:ext uri="{BB962C8B-B14F-4D97-AF65-F5344CB8AC3E}">
        <p14:creationId xmlns:p14="http://schemas.microsoft.com/office/powerpoint/2010/main" val="154960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503F2-DBDA-4243-979B-8BA5E05470C4}" type="slidenum">
              <a:rPr lang="en-US" smtClean="0"/>
              <a:t>24</a:t>
            </a:fld>
            <a:endParaRPr lang="en-US"/>
          </a:p>
        </p:txBody>
      </p:sp>
    </p:spTree>
    <p:extLst>
      <p:ext uri="{BB962C8B-B14F-4D97-AF65-F5344CB8AC3E}">
        <p14:creationId xmlns:p14="http://schemas.microsoft.com/office/powerpoint/2010/main" val="1588959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0FE0397-C94B-644D-8A88-2ABF60EB69BD}" type="datetimeFigureOut">
              <a:rPr lang="en-US" smtClean="0"/>
              <a:t>4/30/24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337692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FE0397-C94B-644D-8A88-2ABF60EB69BD}"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90423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0FE0397-C94B-644D-8A88-2ABF60EB69BD}" type="datetimeFigureOut">
              <a:rPr lang="en-US" smtClean="0"/>
              <a:t>4/30/24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244432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0FE0397-C94B-644D-8A88-2ABF60EB69BD}" type="datetimeFigureOut">
              <a:rPr lang="en-US" smtClean="0"/>
              <a:t>4/30/24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8EA907-7D07-BD4B-93BC-22655CA8CFE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616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0FE0397-C94B-644D-8A88-2ABF60EB69BD}" type="datetimeFigureOut">
              <a:rPr lang="en-US" smtClean="0"/>
              <a:t>4/30/24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297768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FE0397-C94B-644D-8A88-2ABF60EB69BD}" type="datetimeFigureOut">
              <a:rPr lang="en-US" smtClean="0"/>
              <a:t>4/30/24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198105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FE0397-C94B-644D-8A88-2ABF60EB69BD}" type="datetimeFigureOut">
              <a:rPr lang="en-US" smtClean="0"/>
              <a:t>4/30/24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422195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E0397-C94B-644D-8A88-2ABF60EB69BD}"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4190482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0FE0397-C94B-644D-8A88-2ABF60EB69BD}" type="datetimeFigureOut">
              <a:rPr lang="en-US" smtClean="0"/>
              <a:t>4/30/24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98754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E0397-C94B-644D-8A88-2ABF60EB69BD}"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426262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0FE0397-C94B-644D-8A88-2ABF60EB69BD}" type="datetimeFigureOut">
              <a:rPr lang="en-US" smtClean="0"/>
              <a:t>4/30/24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15656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E0397-C94B-644D-8A88-2ABF60EB69BD}"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251230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E0397-C94B-644D-8A88-2ABF60EB69BD}" type="datetimeFigureOut">
              <a:rPr lang="en-US" smtClean="0"/>
              <a:t>4/30/24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392812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E0397-C94B-644D-8A88-2ABF60EB69BD}" type="datetimeFigureOut">
              <a:rPr lang="en-US" smtClean="0"/>
              <a:t>4/30/24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355846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E0397-C94B-644D-8A88-2ABF60EB69BD}" type="datetimeFigureOut">
              <a:rPr lang="en-US" smtClean="0"/>
              <a:t>4/30/24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305322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FE0397-C94B-644D-8A88-2ABF60EB69BD}"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107600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FE0397-C94B-644D-8A88-2ABF60EB69BD}"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EA907-7D07-BD4B-93BC-22655CA8CFED}" type="slidenum">
              <a:rPr lang="en-US" smtClean="0"/>
              <a:t>‹#›</a:t>
            </a:fld>
            <a:endParaRPr lang="en-US"/>
          </a:p>
        </p:txBody>
      </p:sp>
    </p:spTree>
    <p:extLst>
      <p:ext uri="{BB962C8B-B14F-4D97-AF65-F5344CB8AC3E}">
        <p14:creationId xmlns:p14="http://schemas.microsoft.com/office/powerpoint/2010/main" val="345196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FE0397-C94B-644D-8A88-2ABF60EB69BD}" type="datetimeFigureOut">
              <a:rPr lang="en-US" smtClean="0"/>
              <a:t>4/30/24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8EA907-7D07-BD4B-93BC-22655CA8CFED}" type="slidenum">
              <a:rPr lang="en-US" smtClean="0"/>
              <a:t>‹#›</a:t>
            </a:fld>
            <a:endParaRPr lang="en-US"/>
          </a:p>
        </p:txBody>
      </p:sp>
    </p:spTree>
    <p:extLst>
      <p:ext uri="{BB962C8B-B14F-4D97-AF65-F5344CB8AC3E}">
        <p14:creationId xmlns:p14="http://schemas.microsoft.com/office/powerpoint/2010/main" val="39868304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E05A-617D-BC4C-9805-EDEC4FF80D7B}"/>
              </a:ext>
            </a:extLst>
          </p:cNvPr>
          <p:cNvSpPr>
            <a:spLocks noGrp="1"/>
          </p:cNvSpPr>
          <p:nvPr>
            <p:ph type="ctrTitle"/>
          </p:nvPr>
        </p:nvSpPr>
        <p:spPr/>
        <p:txBody>
          <a:bodyPr>
            <a:normAutofit fontScale="90000"/>
          </a:bodyPr>
          <a:lstStyle/>
          <a:p>
            <a:r>
              <a:rPr lang="en-US" dirty="0"/>
              <a:t>MEMORY WARS IN EASTERN AND CENTRAL EUROPE</a:t>
            </a:r>
          </a:p>
        </p:txBody>
      </p:sp>
    </p:spTree>
    <p:extLst>
      <p:ext uri="{BB962C8B-B14F-4D97-AF65-F5344CB8AC3E}">
        <p14:creationId xmlns:p14="http://schemas.microsoft.com/office/powerpoint/2010/main" val="246314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718"/>
            <a:ext cx="7438768" cy="1371600"/>
          </a:xfrm>
        </p:spPr>
        <p:txBody>
          <a:bodyPr>
            <a:normAutofit/>
          </a:bodyPr>
          <a:lstStyle/>
          <a:p>
            <a:r>
              <a:rPr lang="en-US" sz="4800" dirty="0"/>
              <a:t>IDENTITY: What is it?</a:t>
            </a:r>
          </a:p>
        </p:txBody>
      </p:sp>
      <p:sp>
        <p:nvSpPr>
          <p:cNvPr id="3" name="Content Placeholder 2"/>
          <p:cNvSpPr>
            <a:spLocks noGrp="1"/>
          </p:cNvSpPr>
          <p:nvPr>
            <p:ph idx="1"/>
          </p:nvPr>
        </p:nvSpPr>
        <p:spPr>
          <a:xfrm>
            <a:off x="1981200" y="1752601"/>
            <a:ext cx="7620000" cy="4867275"/>
          </a:xfrm>
        </p:spPr>
        <p:txBody>
          <a:bodyPr>
            <a:normAutofit fontScale="70000" lnSpcReduction="20000"/>
          </a:bodyPr>
          <a:lstStyle/>
          <a:p>
            <a:r>
              <a:rPr lang="en-US" sz="3800" u="sng" dirty="0"/>
              <a:t>Personal Identity:  </a:t>
            </a:r>
            <a:r>
              <a:rPr lang="en-US" sz="3200" dirty="0"/>
              <a:t>(from Wikipedia). This refers to your individual perception of the qualities, personality, values, aspirations and codes of conduct that define who you are in relation to the outside world. </a:t>
            </a:r>
          </a:p>
          <a:p>
            <a:r>
              <a:rPr lang="en-US" sz="3800" u="sng" dirty="0"/>
              <a:t>Social Identity:</a:t>
            </a:r>
            <a:r>
              <a:rPr lang="en-US" sz="3800" dirty="0"/>
              <a:t>  </a:t>
            </a:r>
            <a:r>
              <a:rPr lang="en-US" sz="3200" dirty="0"/>
              <a:t>This refers to the social categories you belong to—including memberships in groups and social roles you perform—along with the social expectations generally assigned to this identity.  This includes things like nationality, race, ethnicity, gender, class, occupation, and others.  Such identities can be chosen, such as occupation, or imposed, such as often occurs with ethnic identity.  Individuals can feel different ways about what each category means, and respond to expectations in different ways.  The latter can be tricky, however.</a:t>
            </a:r>
          </a:p>
          <a:p>
            <a:endParaRPr lang="en-US" sz="3200" dirty="0"/>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320802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3FE3-EA66-774F-AC5E-D1AC7798AF41}"/>
              </a:ext>
            </a:extLst>
          </p:cNvPr>
          <p:cNvSpPr>
            <a:spLocks noGrp="1"/>
          </p:cNvSpPr>
          <p:nvPr>
            <p:ph type="title"/>
          </p:nvPr>
        </p:nvSpPr>
        <p:spPr>
          <a:xfrm>
            <a:off x="1455682" y="280897"/>
            <a:ext cx="8610600" cy="1293028"/>
          </a:xfrm>
        </p:spPr>
        <p:txBody>
          <a:bodyPr/>
          <a:lstStyle/>
          <a:p>
            <a:r>
              <a:rPr lang="en-US" dirty="0"/>
              <a:t>IDENTITY PROVIDES Security</a:t>
            </a:r>
          </a:p>
        </p:txBody>
      </p:sp>
      <p:sp>
        <p:nvSpPr>
          <p:cNvPr id="3" name="Content Placeholder 2">
            <a:extLst>
              <a:ext uri="{FF2B5EF4-FFF2-40B4-BE49-F238E27FC236}">
                <a16:creationId xmlns:a16="http://schemas.microsoft.com/office/drawing/2014/main" id="{94FCC3F9-2CF6-B048-973C-E0A2C5D6D04D}"/>
              </a:ext>
            </a:extLst>
          </p:cNvPr>
          <p:cNvSpPr>
            <a:spLocks noGrp="1"/>
          </p:cNvSpPr>
          <p:nvPr>
            <p:ph idx="1"/>
          </p:nvPr>
        </p:nvSpPr>
        <p:spPr/>
        <p:txBody>
          <a:bodyPr>
            <a:normAutofit/>
          </a:bodyPr>
          <a:lstStyle/>
          <a:p>
            <a:pPr marL="0" indent="0">
              <a:buNone/>
            </a:pPr>
            <a:r>
              <a:rPr lang="en-US" dirty="0"/>
              <a:t>Cognitively:  It reduces uncertainty:</a:t>
            </a:r>
          </a:p>
          <a:p>
            <a:pPr marL="0" indent="0">
              <a:buNone/>
            </a:pPr>
            <a:r>
              <a:rPr lang="en-US" dirty="0"/>
              <a:t>	Helps sift through barrage of incoming perceptions</a:t>
            </a:r>
          </a:p>
          <a:p>
            <a:pPr marL="0" indent="0">
              <a:buNone/>
            </a:pPr>
            <a:r>
              <a:rPr lang="en-US" dirty="0"/>
              <a:t>	Gives you a range of possible behaviors</a:t>
            </a:r>
          </a:p>
          <a:p>
            <a:pPr marL="0" indent="0">
              <a:buNone/>
            </a:pPr>
            <a:r>
              <a:rPr lang="en-US" dirty="0"/>
              <a:t>	Gives you range of expectations of how others will	</a:t>
            </a:r>
          </a:p>
          <a:p>
            <a:pPr marL="0" indent="0">
              <a:buNone/>
            </a:pPr>
            <a:r>
              <a:rPr lang="en-US" dirty="0"/>
              <a:t>		 respond</a:t>
            </a:r>
          </a:p>
          <a:p>
            <a:pPr marL="0" indent="0">
              <a:buNone/>
            </a:pPr>
            <a:r>
              <a:rPr lang="en-US" dirty="0"/>
              <a:t>Emotionally:  Provides permanence, stability, a sense of self</a:t>
            </a:r>
          </a:p>
          <a:p>
            <a:pPr marL="0" indent="0">
              <a:buNone/>
            </a:pPr>
            <a:r>
              <a:rPr lang="en-US" dirty="0"/>
              <a:t>WHAT ARE IDENTITY CRISES?  When old rules don’t work. Some students feel an 	identity crisis when you they first arrive, because no one knows you, you 	don’t know how to act, etc.</a:t>
            </a:r>
          </a:p>
          <a:p>
            <a:pPr marL="457200" lvl="1" indent="0">
              <a:buNone/>
            </a:pPr>
            <a:r>
              <a:rPr lang="en-US" dirty="0"/>
              <a:t>Could also occur if your earlier ideas about self disproved </a:t>
            </a:r>
          </a:p>
        </p:txBody>
      </p:sp>
    </p:spTree>
    <p:extLst>
      <p:ext uri="{BB962C8B-B14F-4D97-AF65-F5344CB8AC3E}">
        <p14:creationId xmlns:p14="http://schemas.microsoft.com/office/powerpoint/2010/main" val="86301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243-C271-EE4F-9B27-1AFE2BB09118}"/>
              </a:ext>
            </a:extLst>
          </p:cNvPr>
          <p:cNvSpPr>
            <a:spLocks noGrp="1"/>
          </p:cNvSpPr>
          <p:nvPr>
            <p:ph type="title"/>
          </p:nvPr>
        </p:nvSpPr>
        <p:spPr>
          <a:xfrm>
            <a:off x="1298028" y="312428"/>
            <a:ext cx="8610600" cy="1293028"/>
          </a:xfrm>
        </p:spPr>
        <p:txBody>
          <a:bodyPr>
            <a:normAutofit/>
          </a:bodyPr>
          <a:lstStyle/>
          <a:p>
            <a:r>
              <a:rPr lang="en-US" sz="3200" dirty="0"/>
              <a:t>IDENTITY:  WHERE DOES IT COME FROM?</a:t>
            </a:r>
          </a:p>
        </p:txBody>
      </p:sp>
      <p:sp>
        <p:nvSpPr>
          <p:cNvPr id="3" name="Content Placeholder 2">
            <a:extLst>
              <a:ext uri="{FF2B5EF4-FFF2-40B4-BE49-F238E27FC236}">
                <a16:creationId xmlns:a16="http://schemas.microsoft.com/office/drawing/2014/main" id="{092B102C-DDFE-354E-82BF-6C91CAC83876}"/>
              </a:ext>
            </a:extLst>
          </p:cNvPr>
          <p:cNvSpPr>
            <a:spLocks noGrp="1"/>
          </p:cNvSpPr>
          <p:nvPr>
            <p:ph idx="1"/>
          </p:nvPr>
        </p:nvSpPr>
        <p:spPr>
          <a:xfrm>
            <a:off x="1981200" y="1752601"/>
            <a:ext cx="8044249" cy="4373563"/>
          </a:xfrm>
        </p:spPr>
        <p:txBody>
          <a:bodyPr>
            <a:normAutofit fontScale="25000" lnSpcReduction="20000"/>
          </a:bodyPr>
          <a:lstStyle/>
          <a:p>
            <a:r>
              <a:rPr lang="en-US" sz="7200" dirty="0"/>
              <a:t>One’s identity emerges from accumulated interpretations of one’s interactions with others. </a:t>
            </a:r>
          </a:p>
          <a:p>
            <a:r>
              <a:rPr lang="en-US" sz="7200" dirty="0"/>
              <a:t>Human beings are social animals and depend on others to survive, beginning in infancy with parents and other caregivers.</a:t>
            </a:r>
          </a:p>
          <a:p>
            <a:r>
              <a:rPr lang="en-US" sz="7200" dirty="0"/>
              <a:t>You take up cues from others’ responses, esp. others who are important to you.</a:t>
            </a:r>
          </a:p>
          <a:p>
            <a:r>
              <a:rPr lang="en-US" sz="7200" dirty="0"/>
              <a:t>But the definition emphasizes interpretation.  Identity is not merely passive, but also active. </a:t>
            </a:r>
          </a:p>
          <a:p>
            <a:r>
              <a:rPr lang="en-US" sz="7200" dirty="0"/>
              <a:t>	EX.  If you say thank you as a young child and your parents praise you for being polite, you will probably want to do that more, and you may expect others to be pleased when you do so as well. 	</a:t>
            </a:r>
          </a:p>
          <a:p>
            <a:r>
              <a:rPr lang="en-US" sz="7200" dirty="0"/>
              <a:t>Over time, get an instinct about how to respond in different situations and different people.  You don’t act around me as you would each other or your parents, because you understand it’s not the same sort of relation</a:t>
            </a:r>
          </a:p>
          <a:p>
            <a:endParaRPr lang="en-US" dirty="0"/>
          </a:p>
          <a:p>
            <a:endParaRPr lang="en-US" dirty="0"/>
          </a:p>
          <a:p>
            <a:r>
              <a:rPr lang="en-US" dirty="0"/>
              <a:t>	</a:t>
            </a:r>
          </a:p>
          <a:p>
            <a:r>
              <a:rPr lang="en-US" dirty="0"/>
              <a:t>	     </a:t>
            </a:r>
          </a:p>
        </p:txBody>
      </p:sp>
    </p:spTree>
    <p:extLst>
      <p:ext uri="{BB962C8B-B14F-4D97-AF65-F5344CB8AC3E}">
        <p14:creationId xmlns:p14="http://schemas.microsoft.com/office/powerpoint/2010/main" val="375970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B3959-2F27-BB4C-81E6-3520D3CCF2F3}"/>
              </a:ext>
            </a:extLst>
          </p:cNvPr>
          <p:cNvSpPr>
            <a:spLocks noGrp="1"/>
          </p:cNvSpPr>
          <p:nvPr>
            <p:ph idx="1"/>
          </p:nvPr>
        </p:nvSpPr>
        <p:spPr>
          <a:xfrm>
            <a:off x="1981200" y="1752600"/>
            <a:ext cx="7620000" cy="4952682"/>
          </a:xfrm>
        </p:spPr>
        <p:txBody>
          <a:bodyPr>
            <a:normAutofit lnSpcReduction="10000"/>
          </a:bodyPr>
          <a:lstStyle/>
          <a:p>
            <a:r>
              <a:rPr lang="en-US" sz="2400" dirty="0"/>
              <a:t>Identity is Multifaceted, Situational and Dynamic</a:t>
            </a:r>
          </a:p>
          <a:p>
            <a:r>
              <a:rPr lang="en-US" u="sng" dirty="0"/>
              <a:t>Multifaceted: </a:t>
            </a:r>
            <a:r>
              <a:rPr lang="en-US" dirty="0"/>
              <a:t> </a:t>
            </a:r>
            <a:r>
              <a:rPr lang="en-US" sz="2400" dirty="0"/>
              <a:t>People have many sides, and play many different roles in life.  You may be an American, a woman, a college student, an activist and a rugby player all at the same time.</a:t>
            </a:r>
          </a:p>
          <a:p>
            <a:r>
              <a:rPr lang="en-US" sz="2400" u="sng" dirty="0"/>
              <a:t>Situational: </a:t>
            </a:r>
            <a:r>
              <a:rPr lang="en-US" sz="2400" dirty="0"/>
              <a:t> Different identities become more salient in different contexts.  If you go to a foreign country, your nationality often becomes more salient.  Similarly, you focus more on different aspects of others’ identity In different circumstances. </a:t>
            </a:r>
          </a:p>
          <a:p>
            <a:r>
              <a:rPr lang="en-US" sz="2400" u="sng" dirty="0"/>
              <a:t>Dynamic:</a:t>
            </a:r>
            <a:r>
              <a:rPr lang="en-US" sz="2400" dirty="0"/>
              <a:t>  Identity never complete, never static. The roles you play and your conception of these roles change over time.   And there is more or less room for choice. </a:t>
            </a:r>
          </a:p>
        </p:txBody>
      </p:sp>
      <p:sp>
        <p:nvSpPr>
          <p:cNvPr id="4" name="Title 1">
            <a:extLst>
              <a:ext uri="{FF2B5EF4-FFF2-40B4-BE49-F238E27FC236}">
                <a16:creationId xmlns:a16="http://schemas.microsoft.com/office/drawing/2014/main" id="{401C80F6-C545-3D45-AC97-A7CC65DC0BDF}"/>
              </a:ext>
            </a:extLst>
          </p:cNvPr>
          <p:cNvSpPr txBox="1">
            <a:spLocks/>
          </p:cNvSpPr>
          <p:nvPr/>
        </p:nvSpPr>
        <p:spPr>
          <a:xfrm>
            <a:off x="1981200" y="152718"/>
            <a:ext cx="7438768" cy="13716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800" dirty="0"/>
              <a:t>IDENTITY: More ABOUT What IT IS?</a:t>
            </a:r>
          </a:p>
        </p:txBody>
      </p:sp>
    </p:spTree>
    <p:extLst>
      <p:ext uri="{BB962C8B-B14F-4D97-AF65-F5344CB8AC3E}">
        <p14:creationId xmlns:p14="http://schemas.microsoft.com/office/powerpoint/2010/main" val="267916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D879-0F9D-9342-9A89-D8E94E5EC1CF}"/>
              </a:ext>
            </a:extLst>
          </p:cNvPr>
          <p:cNvSpPr>
            <a:spLocks noGrp="1"/>
          </p:cNvSpPr>
          <p:nvPr>
            <p:ph type="title"/>
          </p:nvPr>
        </p:nvSpPr>
        <p:spPr>
          <a:xfrm>
            <a:off x="1981200" y="152718"/>
            <a:ext cx="7081284" cy="1371600"/>
          </a:xfrm>
        </p:spPr>
        <p:txBody>
          <a:bodyPr/>
          <a:lstStyle/>
          <a:p>
            <a:r>
              <a:rPr lang="en-US" dirty="0"/>
              <a:t>Collective Identity</a:t>
            </a:r>
          </a:p>
        </p:txBody>
      </p:sp>
      <p:sp>
        <p:nvSpPr>
          <p:cNvPr id="3" name="Content Placeholder 2">
            <a:extLst>
              <a:ext uri="{FF2B5EF4-FFF2-40B4-BE49-F238E27FC236}">
                <a16:creationId xmlns:a16="http://schemas.microsoft.com/office/drawing/2014/main" id="{B8434462-FE28-0B4D-A20B-31B3A0EED992}"/>
              </a:ext>
            </a:extLst>
          </p:cNvPr>
          <p:cNvSpPr>
            <a:spLocks noGrp="1"/>
          </p:cNvSpPr>
          <p:nvPr>
            <p:ph idx="1"/>
          </p:nvPr>
        </p:nvSpPr>
        <p:spPr>
          <a:xfrm>
            <a:off x="685801" y="1355835"/>
            <a:ext cx="10131425" cy="4435366"/>
          </a:xfrm>
        </p:spPr>
        <p:txBody>
          <a:bodyPr>
            <a:normAutofit/>
          </a:bodyPr>
          <a:lstStyle/>
          <a:p>
            <a:r>
              <a:rPr lang="en-US" sz="2000" dirty="0"/>
              <a:t>DEFINITION:  A collective identity occurs when a group—a nation, an ethnic group, a religious group—self-consciously defines itself as a community with a common past and a common future.  </a:t>
            </a:r>
          </a:p>
          <a:p>
            <a:r>
              <a:rPr lang="en-US" sz="2000" dirty="0"/>
              <a:t>COLLECTIVE IDENTITIES ARE </a:t>
            </a:r>
            <a:r>
              <a:rPr lang="en-US" sz="2000" b="0" u="sng" dirty="0"/>
              <a:t>SOCIAL </a:t>
            </a:r>
            <a:r>
              <a:rPr lang="en-US" sz="2000" u="sng" dirty="0"/>
              <a:t>C</a:t>
            </a:r>
            <a:r>
              <a:rPr lang="en-US" sz="2000" b="0" u="sng" dirty="0"/>
              <a:t>ONSTRUCTIONS</a:t>
            </a:r>
            <a:r>
              <a:rPr lang="en-US" sz="2000" dirty="0"/>
              <a:t>:</a:t>
            </a:r>
          </a:p>
          <a:p>
            <a:r>
              <a:rPr lang="en-US" sz="2000" dirty="0"/>
              <a:t>They exist and have meaning only insofar as society grants them that meaning.</a:t>
            </a:r>
          </a:p>
          <a:p>
            <a:pPr lvl="1"/>
            <a:r>
              <a:rPr lang="en-US" sz="1800" dirty="0"/>
              <a:t>The “nation” as an imagined community</a:t>
            </a:r>
          </a:p>
        </p:txBody>
      </p:sp>
    </p:spTree>
    <p:extLst>
      <p:ext uri="{BB962C8B-B14F-4D97-AF65-F5344CB8AC3E}">
        <p14:creationId xmlns:p14="http://schemas.microsoft.com/office/powerpoint/2010/main" val="104335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FB33-B000-824C-B2C0-EB6C80A7B97A}"/>
              </a:ext>
            </a:extLst>
          </p:cNvPr>
          <p:cNvSpPr>
            <a:spLocks noGrp="1"/>
          </p:cNvSpPr>
          <p:nvPr>
            <p:ph type="title"/>
          </p:nvPr>
        </p:nvSpPr>
        <p:spPr>
          <a:xfrm>
            <a:off x="2559269" y="470084"/>
            <a:ext cx="8610600" cy="1293028"/>
          </a:xfrm>
        </p:spPr>
        <p:txBody>
          <a:bodyPr>
            <a:normAutofit/>
          </a:bodyPr>
          <a:lstStyle/>
          <a:p>
            <a:r>
              <a:rPr lang="en-US" sz="3600" dirty="0"/>
              <a:t>Can a  State  Have an “Identity”?</a:t>
            </a:r>
          </a:p>
        </p:txBody>
      </p:sp>
      <p:sp>
        <p:nvSpPr>
          <p:cNvPr id="3" name="Content Placeholder 2">
            <a:extLst>
              <a:ext uri="{FF2B5EF4-FFF2-40B4-BE49-F238E27FC236}">
                <a16:creationId xmlns:a16="http://schemas.microsoft.com/office/drawing/2014/main" id="{A9349983-55C5-1941-AABE-F9D0EC2EB9F1}"/>
              </a:ext>
            </a:extLst>
          </p:cNvPr>
          <p:cNvSpPr>
            <a:spLocks noGrp="1"/>
          </p:cNvSpPr>
          <p:nvPr>
            <p:ph idx="1"/>
          </p:nvPr>
        </p:nvSpPr>
        <p:spPr>
          <a:xfrm>
            <a:off x="838200" y="1972770"/>
            <a:ext cx="10515600" cy="4667250"/>
          </a:xfrm>
        </p:spPr>
        <p:txBody>
          <a:bodyPr>
            <a:normAutofit/>
          </a:bodyPr>
          <a:lstStyle/>
          <a:p>
            <a:r>
              <a:rPr lang="en-US" dirty="0"/>
              <a:t>What is the state? How does it gain sense of reality sufficient for people to risk their lives to defend it? Why is not amorphous collection of offices, bureaus, building, etc.  What makes it cohere? What makes it legitimate?</a:t>
            </a:r>
          </a:p>
          <a:p>
            <a:r>
              <a:rPr lang="en-US" dirty="0"/>
              <a:t>Is it simply the source of military protection?  Is it simply collection of interests?  Is it locus of identity?</a:t>
            </a:r>
          </a:p>
          <a:p>
            <a:r>
              <a:rPr lang="en-US" dirty="0"/>
              <a:t>Identity helps to coordinate to actions</a:t>
            </a:r>
          </a:p>
          <a:p>
            <a:r>
              <a:rPr lang="en-US" dirty="0"/>
              <a:t>Creates basis to decide what is appropriate policy</a:t>
            </a:r>
          </a:p>
          <a:p>
            <a:r>
              <a:rPr lang="en-US" dirty="0"/>
              <a:t>In modern world, state legitimated as representative of people</a:t>
            </a:r>
          </a:p>
          <a:p>
            <a:pPr lvl="2"/>
            <a:r>
              <a:rPr lang="en-US" dirty="0"/>
              <a:t>Sovereignty resides in the people</a:t>
            </a:r>
          </a:p>
          <a:p>
            <a:r>
              <a:rPr lang="en-US" dirty="0"/>
              <a:t>If persuade others to accept national identity, national interest</a:t>
            </a:r>
          </a:p>
          <a:p>
            <a:r>
              <a:rPr lang="en-US" dirty="0"/>
              <a:t>Key aspect of legitimacy</a:t>
            </a:r>
          </a:p>
          <a:p>
            <a:pPr lvl="1"/>
            <a:r>
              <a:rPr lang="en-US" dirty="0"/>
              <a:t>But many identities in any individual, many individuals in any state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0853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38B8D-B040-9643-BDC5-A86DFB6A0D52}"/>
              </a:ext>
            </a:extLst>
          </p:cNvPr>
          <p:cNvSpPr>
            <a:spLocks noGrp="1"/>
          </p:cNvSpPr>
          <p:nvPr>
            <p:ph type="title"/>
          </p:nvPr>
        </p:nvSpPr>
        <p:spPr/>
        <p:txBody>
          <a:bodyPr/>
          <a:lstStyle/>
          <a:p>
            <a:r>
              <a:rPr lang="en-US" dirty="0"/>
              <a:t>How does state identity get embedded in institutions?</a:t>
            </a:r>
          </a:p>
        </p:txBody>
      </p:sp>
      <p:sp>
        <p:nvSpPr>
          <p:cNvPr id="3" name="Content Placeholder 2">
            <a:extLst>
              <a:ext uri="{FF2B5EF4-FFF2-40B4-BE49-F238E27FC236}">
                <a16:creationId xmlns:a16="http://schemas.microsoft.com/office/drawing/2014/main" id="{0BEA6E97-830B-4E47-BC36-EB8D6590A022}"/>
              </a:ext>
            </a:extLst>
          </p:cNvPr>
          <p:cNvSpPr>
            <a:spLocks noGrp="1"/>
          </p:cNvSpPr>
          <p:nvPr>
            <p:ph idx="1"/>
          </p:nvPr>
        </p:nvSpPr>
        <p:spPr/>
        <p:txBody>
          <a:bodyPr>
            <a:normAutofit/>
          </a:bodyPr>
          <a:lstStyle/>
          <a:p>
            <a:r>
              <a:rPr lang="en-US" dirty="0"/>
              <a:t>State as an organization</a:t>
            </a:r>
          </a:p>
          <a:p>
            <a:pPr lvl="1"/>
            <a:r>
              <a:rPr lang="en-US" dirty="0"/>
              <a:t>Identity as domestic legitimation</a:t>
            </a:r>
          </a:p>
          <a:p>
            <a:r>
              <a:rPr lang="en-US" dirty="0"/>
              <a:t>Organizations created to perform particular tasks</a:t>
            </a:r>
          </a:p>
          <a:p>
            <a:pPr lvl="1"/>
            <a:r>
              <a:rPr lang="en-US" dirty="0"/>
              <a:t>These organizations, tasks, must be justified in terms of identity and interests</a:t>
            </a:r>
          </a:p>
          <a:p>
            <a:pPr lvl="1"/>
            <a:r>
              <a:rPr lang="en-US" dirty="0"/>
              <a:t>These institutions have staying power</a:t>
            </a:r>
          </a:p>
          <a:p>
            <a:pPr lvl="1"/>
            <a:r>
              <a:rPr lang="en-US" dirty="0"/>
              <a:t>Individual actors invested in the tasks of these institutions</a:t>
            </a:r>
          </a:p>
          <a:p>
            <a:pPr lvl="1"/>
            <a:r>
              <a:rPr lang="en-US" dirty="0"/>
              <a:t>New recruits, those who are promoted should accept tasks of those institutions</a:t>
            </a:r>
          </a:p>
          <a:p>
            <a:pPr lvl="1"/>
            <a:r>
              <a:rPr lang="en-US" dirty="0"/>
              <a:t>Those who populate institutions will defend ideas that justify them</a:t>
            </a:r>
          </a:p>
          <a:p>
            <a:pPr lvl="1"/>
            <a:r>
              <a:rPr lang="en-US" dirty="0"/>
              <a:t>But may define identity in different ways:</a:t>
            </a:r>
          </a:p>
          <a:p>
            <a:pPr marL="914400" lvl="2" indent="0">
              <a:buNone/>
            </a:pPr>
            <a:r>
              <a:rPr lang="en-US" dirty="0"/>
              <a:t>Educators may define US identity different from military</a:t>
            </a:r>
          </a:p>
          <a:p>
            <a:pPr marL="457200" lvl="1" indent="0">
              <a:buNone/>
            </a:pPr>
            <a:endParaRPr lang="en-US" dirty="0"/>
          </a:p>
          <a:p>
            <a:pPr marL="457200" lvl="1" indent="0">
              <a:buNone/>
            </a:pPr>
            <a:endParaRPr lang="en-US" dirty="0"/>
          </a:p>
          <a:p>
            <a:endParaRPr lang="en-US" dirty="0"/>
          </a:p>
          <a:p>
            <a:pPr lvl="1"/>
            <a:endParaRPr lang="en-US" dirty="0"/>
          </a:p>
        </p:txBody>
      </p:sp>
    </p:spTree>
    <p:extLst>
      <p:ext uri="{BB962C8B-B14F-4D97-AF65-F5344CB8AC3E}">
        <p14:creationId xmlns:p14="http://schemas.microsoft.com/office/powerpoint/2010/main" val="389226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8FDA-E6D6-4D4F-97CB-CA4A21345127}"/>
              </a:ext>
            </a:extLst>
          </p:cNvPr>
          <p:cNvSpPr>
            <a:spLocks noGrp="1"/>
          </p:cNvSpPr>
          <p:nvPr>
            <p:ph type="title"/>
          </p:nvPr>
        </p:nvSpPr>
        <p:spPr>
          <a:xfrm>
            <a:off x="2674883" y="488731"/>
            <a:ext cx="8610600" cy="1293028"/>
          </a:xfrm>
        </p:spPr>
        <p:txBody>
          <a:bodyPr>
            <a:normAutofit/>
          </a:bodyPr>
          <a:lstStyle/>
          <a:p>
            <a:r>
              <a:rPr lang="en-US" sz="3200" dirty="0"/>
              <a:t>Why is Constructivism  important?  Realism Plus</a:t>
            </a:r>
          </a:p>
        </p:txBody>
      </p:sp>
      <p:sp>
        <p:nvSpPr>
          <p:cNvPr id="3" name="Content Placeholder 2">
            <a:extLst>
              <a:ext uri="{FF2B5EF4-FFF2-40B4-BE49-F238E27FC236}">
                <a16:creationId xmlns:a16="http://schemas.microsoft.com/office/drawing/2014/main" id="{013D4C21-4925-874C-8038-7BD5C82A0D1B}"/>
              </a:ext>
            </a:extLst>
          </p:cNvPr>
          <p:cNvSpPr>
            <a:spLocks noGrp="1"/>
          </p:cNvSpPr>
          <p:nvPr>
            <p:ph idx="1"/>
          </p:nvPr>
        </p:nvSpPr>
        <p:spPr>
          <a:xfrm>
            <a:off x="1249547" y="1930836"/>
            <a:ext cx="10351246" cy="4438433"/>
          </a:xfrm>
        </p:spPr>
        <p:txBody>
          <a:bodyPr>
            <a:normAutofit/>
          </a:bodyPr>
          <a:lstStyle/>
          <a:p>
            <a:pPr marL="0" indent="0">
              <a:buNone/>
            </a:pPr>
            <a:r>
              <a:rPr lang="en-US" dirty="0"/>
              <a:t>1.  Realism does not problematize sovereign state system</a:t>
            </a:r>
          </a:p>
          <a:p>
            <a:pPr marL="0" indent="0">
              <a:buNone/>
            </a:pPr>
            <a:r>
              <a:rPr lang="en-US" dirty="0"/>
              <a:t>	Constructivism argues sovereign state system a construction,</a:t>
            </a:r>
          </a:p>
          <a:p>
            <a:pPr marL="0" indent="0">
              <a:buNone/>
            </a:pPr>
            <a:r>
              <a:rPr lang="en-US" dirty="0"/>
              <a:t>		which can be deconstructed</a:t>
            </a:r>
          </a:p>
          <a:p>
            <a:pPr marL="0" indent="0">
              <a:buNone/>
            </a:pPr>
            <a:r>
              <a:rPr lang="en-US" dirty="0"/>
              <a:t>2.   Realism believes competition and conflict a natural result of anarchic s			structure</a:t>
            </a:r>
          </a:p>
          <a:p>
            <a:pPr marL="0" indent="0">
              <a:buNone/>
            </a:pPr>
            <a:r>
              <a:rPr lang="en-US" dirty="0"/>
              <a:t>	Constructivism believes that competition aspect is constructed, can</a:t>
            </a:r>
          </a:p>
          <a:p>
            <a:pPr marL="0" indent="0">
              <a:buNone/>
            </a:pPr>
            <a:r>
              <a:rPr lang="en-US" dirty="0"/>
              <a:t>		 be changed</a:t>
            </a:r>
          </a:p>
          <a:p>
            <a:pPr>
              <a:buAutoNum type="arabicPeriod" startAt="3"/>
            </a:pPr>
            <a:r>
              <a:rPr lang="en-US" dirty="0"/>
              <a:t>    Realism argues ”national interest” logical result of state’s power 			capability and its geography relative to other states</a:t>
            </a:r>
          </a:p>
          <a:p>
            <a:pPr marL="457200" lvl="1" indent="0">
              <a:buNone/>
            </a:pPr>
            <a:r>
              <a:rPr lang="en-US" dirty="0"/>
              <a:t>	Constructivism believe ”national interest” product of norms, national 			identity and history, as well as power relations within countries</a:t>
            </a:r>
          </a:p>
          <a:p>
            <a:pPr marL="457200" lvl="1" indent="0">
              <a:buNone/>
            </a:pPr>
            <a:endParaRPr lang="en-US" dirty="0"/>
          </a:p>
          <a:p>
            <a:pPr>
              <a:buAutoNum type="arabicPeriod" startAt="3"/>
            </a:pPr>
            <a:endParaRPr lang="en-US" dirty="0"/>
          </a:p>
          <a:p>
            <a:pPr marL="0" indent="0">
              <a:buNone/>
            </a:pPr>
            <a:endParaRPr lang="en-US" dirty="0"/>
          </a:p>
        </p:txBody>
      </p:sp>
    </p:spTree>
    <p:extLst>
      <p:ext uri="{BB962C8B-B14F-4D97-AF65-F5344CB8AC3E}">
        <p14:creationId xmlns:p14="http://schemas.microsoft.com/office/powerpoint/2010/main" val="318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0567-6801-6A40-B063-AC20FD518231}"/>
              </a:ext>
            </a:extLst>
          </p:cNvPr>
          <p:cNvSpPr>
            <a:spLocks noGrp="1"/>
          </p:cNvSpPr>
          <p:nvPr>
            <p:ph type="title"/>
          </p:nvPr>
        </p:nvSpPr>
        <p:spPr/>
        <p:txBody>
          <a:bodyPr/>
          <a:lstStyle/>
          <a:p>
            <a:r>
              <a:rPr lang="en-US" dirty="0"/>
              <a:t>Ontological Security</a:t>
            </a:r>
          </a:p>
        </p:txBody>
      </p:sp>
      <p:sp>
        <p:nvSpPr>
          <p:cNvPr id="3" name="Content Placeholder 2">
            <a:extLst>
              <a:ext uri="{FF2B5EF4-FFF2-40B4-BE49-F238E27FC236}">
                <a16:creationId xmlns:a16="http://schemas.microsoft.com/office/drawing/2014/main" id="{7124631D-F9CF-084C-82D8-268925472496}"/>
              </a:ext>
            </a:extLst>
          </p:cNvPr>
          <p:cNvSpPr>
            <a:spLocks noGrp="1"/>
          </p:cNvSpPr>
          <p:nvPr>
            <p:ph idx="1"/>
          </p:nvPr>
        </p:nvSpPr>
        <p:spPr/>
        <p:txBody>
          <a:bodyPr>
            <a:normAutofit fontScale="92500" lnSpcReduction="20000"/>
          </a:bodyPr>
          <a:lstStyle/>
          <a:p>
            <a:pPr marL="0" indent="0">
              <a:buNone/>
            </a:pPr>
            <a:r>
              <a:rPr lang="en-US" dirty="0"/>
              <a:t>”Ontological security first and foremost entails having a consistent sense of self and having that sense affirmed by others.” (</a:t>
            </a:r>
            <a:r>
              <a:rPr lang="en-US" dirty="0" err="1"/>
              <a:t>Zarakol</a:t>
            </a:r>
            <a:r>
              <a:rPr lang="en-US" dirty="0"/>
              <a:t>)</a:t>
            </a:r>
          </a:p>
          <a:p>
            <a:pPr marL="457200" lvl="1" indent="0">
              <a:buNone/>
            </a:pPr>
            <a:r>
              <a:rPr lang="en-US" dirty="0"/>
              <a:t>Individuals, states and other groups act not only in interests of physical and economic interests, but also willing to accept significant harm to these interests in order to protect that sense of self (</a:t>
            </a:r>
            <a:r>
              <a:rPr lang="en-US" dirty="0" err="1"/>
              <a:t>Mitzen</a:t>
            </a:r>
            <a:r>
              <a:rPr lang="en-US" dirty="0"/>
              <a:t>. ,Steele, </a:t>
            </a:r>
            <a:r>
              <a:rPr lang="en-US" dirty="0" err="1"/>
              <a:t>Kinnvall</a:t>
            </a:r>
            <a:r>
              <a:rPr lang="en-US" dirty="0"/>
              <a:t>)</a:t>
            </a:r>
          </a:p>
          <a:p>
            <a:pPr marL="457200" lvl="1" indent="0">
              <a:buNone/>
            </a:pPr>
            <a:r>
              <a:rPr lang="en-US" dirty="0"/>
              <a:t>	</a:t>
            </a:r>
          </a:p>
          <a:p>
            <a:pPr marL="0" indent="0">
              <a:buNone/>
            </a:pPr>
            <a:r>
              <a:rPr lang="en-US" dirty="0"/>
              <a:t>Mnemonic Security:  “the idea that distinct understandings of the past should be fixed in public remembrance and consciousness in order to buttress an actor’s stable sense of self “(</a:t>
            </a:r>
            <a:r>
              <a:rPr lang="en-US" dirty="0" err="1"/>
              <a:t>Malksoo</a:t>
            </a:r>
            <a:r>
              <a:rPr lang="en-US" dirty="0"/>
              <a:t>)</a:t>
            </a:r>
          </a:p>
          <a:p>
            <a:pPr marL="0" indent="0">
              <a:buNone/>
            </a:pPr>
            <a:endParaRPr lang="en-US" dirty="0"/>
          </a:p>
          <a:p>
            <a:pPr marL="0" indent="0">
              <a:buNone/>
            </a:pPr>
            <a:r>
              <a:rPr lang="en-US" dirty="0"/>
              <a:t>Challenge to fixed narrative represents a challenge to sense of self that requires a remedy</a:t>
            </a:r>
          </a:p>
          <a:p>
            <a:pPr marL="0" indent="0">
              <a:buNone/>
            </a:pPr>
            <a:endParaRPr lang="en-US" dirty="0"/>
          </a:p>
          <a:p>
            <a:pPr marL="0" indent="0">
              <a:buNone/>
            </a:pPr>
            <a:r>
              <a:rPr lang="en-US" dirty="0"/>
              <a:t>The question:  does identity come primarily from within or </a:t>
            </a:r>
            <a:r>
              <a:rPr lang="en-US"/>
              <a:t>from without?</a:t>
            </a:r>
            <a:endParaRPr lang="en-US" dirty="0"/>
          </a:p>
          <a:p>
            <a:pPr marL="0" indent="0">
              <a:buNone/>
            </a:pPr>
            <a:endParaRPr lang="en-US" dirty="0"/>
          </a:p>
          <a:p>
            <a:pPr marL="914400" lvl="2" indent="0">
              <a:buNone/>
            </a:pPr>
            <a:endParaRPr lang="en-US" dirty="0"/>
          </a:p>
        </p:txBody>
      </p:sp>
    </p:spTree>
    <p:extLst>
      <p:ext uri="{BB962C8B-B14F-4D97-AF65-F5344CB8AC3E}">
        <p14:creationId xmlns:p14="http://schemas.microsoft.com/office/powerpoint/2010/main" val="401701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34ED-7E26-DF86-878F-9117F616A74E}"/>
              </a:ext>
            </a:extLst>
          </p:cNvPr>
          <p:cNvSpPr>
            <a:spLocks noGrp="1"/>
          </p:cNvSpPr>
          <p:nvPr>
            <p:ph type="title"/>
          </p:nvPr>
        </p:nvSpPr>
        <p:spPr/>
        <p:txBody>
          <a:bodyPr/>
          <a:lstStyle/>
          <a:p>
            <a:r>
              <a:rPr lang="en-US" dirty="0"/>
              <a:t>Identity:  Bridging the individual to the state</a:t>
            </a:r>
          </a:p>
        </p:txBody>
      </p:sp>
    </p:spTree>
    <p:extLst>
      <p:ext uri="{BB962C8B-B14F-4D97-AF65-F5344CB8AC3E}">
        <p14:creationId xmlns:p14="http://schemas.microsoft.com/office/powerpoint/2010/main" val="380099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35E0-CC38-9943-AA7D-8AE25E72871C}"/>
              </a:ext>
            </a:extLst>
          </p:cNvPr>
          <p:cNvSpPr>
            <a:spLocks noGrp="1"/>
          </p:cNvSpPr>
          <p:nvPr>
            <p:ph type="title"/>
          </p:nvPr>
        </p:nvSpPr>
        <p:spPr/>
        <p:txBody>
          <a:bodyPr/>
          <a:lstStyle/>
          <a:p>
            <a:r>
              <a:rPr lang="en-US" dirty="0"/>
              <a:t>What are the goals?</a:t>
            </a:r>
          </a:p>
        </p:txBody>
      </p:sp>
      <p:sp>
        <p:nvSpPr>
          <p:cNvPr id="3" name="Content Placeholder 2">
            <a:extLst>
              <a:ext uri="{FF2B5EF4-FFF2-40B4-BE49-F238E27FC236}">
                <a16:creationId xmlns:a16="http://schemas.microsoft.com/office/drawing/2014/main" id="{E91F30AA-3D67-DC43-81D2-73EE8056DDC3}"/>
              </a:ext>
            </a:extLst>
          </p:cNvPr>
          <p:cNvSpPr>
            <a:spLocks noGrp="1"/>
          </p:cNvSpPr>
          <p:nvPr>
            <p:ph idx="1"/>
          </p:nvPr>
        </p:nvSpPr>
        <p:spPr/>
        <p:txBody>
          <a:bodyPr/>
          <a:lstStyle/>
          <a:p>
            <a:r>
              <a:rPr lang="en-US" dirty="0"/>
              <a:t>Memory Wars:  What are they?   (The relation between memory and identity)</a:t>
            </a:r>
          </a:p>
          <a:p>
            <a:r>
              <a:rPr lang="en-US" dirty="0"/>
              <a:t>Why are they important?</a:t>
            </a:r>
          </a:p>
          <a:p>
            <a:pPr lvl="1"/>
            <a:r>
              <a:rPr lang="en-US" dirty="0"/>
              <a:t>Political Significance, both nationally and internationally</a:t>
            </a:r>
          </a:p>
          <a:p>
            <a:pPr lvl="1"/>
            <a:r>
              <a:rPr lang="en-US" dirty="0"/>
              <a:t>Insight into different societies of the region and why they clash</a:t>
            </a:r>
          </a:p>
          <a:p>
            <a:r>
              <a:rPr lang="en-US" dirty="0"/>
              <a:t>What do they say about the theory and practice of international politics?</a:t>
            </a:r>
          </a:p>
          <a:p>
            <a:pPr lvl="1"/>
            <a:r>
              <a:rPr lang="en-US" dirty="0"/>
              <a:t>Start with constructivist theory of international politics</a:t>
            </a:r>
          </a:p>
          <a:p>
            <a:pPr lvl="1"/>
            <a:r>
              <a:rPr lang="en-US" dirty="0"/>
              <a:t>Examine also the idea of ontological security</a:t>
            </a:r>
          </a:p>
          <a:p>
            <a:pPr lvl="1"/>
            <a:r>
              <a:rPr lang="en-US" dirty="0"/>
              <a:t>Discussions about the politics of memory</a:t>
            </a:r>
          </a:p>
        </p:txBody>
      </p:sp>
    </p:spTree>
    <p:extLst>
      <p:ext uri="{BB962C8B-B14F-4D97-AF65-F5344CB8AC3E}">
        <p14:creationId xmlns:p14="http://schemas.microsoft.com/office/powerpoint/2010/main" val="339807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3721-6E98-3A47-B4D8-C1D9A63A75D0}"/>
              </a:ext>
            </a:extLst>
          </p:cNvPr>
          <p:cNvSpPr>
            <a:spLocks noGrp="1"/>
          </p:cNvSpPr>
          <p:nvPr>
            <p:ph type="title"/>
          </p:nvPr>
        </p:nvSpPr>
        <p:spPr/>
        <p:txBody>
          <a:bodyPr/>
          <a:lstStyle/>
          <a:p>
            <a:r>
              <a:rPr lang="en-US" dirty="0"/>
              <a:t>Back To </a:t>
            </a:r>
            <a:r>
              <a:rPr lang="en-US"/>
              <a:t>realism:</a:t>
            </a:r>
            <a:br>
              <a:rPr lang="en-US"/>
            </a:br>
            <a:r>
              <a:rPr lang="en-US"/>
              <a:t>How </a:t>
            </a:r>
            <a:r>
              <a:rPr lang="en-US" dirty="0"/>
              <a:t>Does Power Fit into this?</a:t>
            </a:r>
          </a:p>
        </p:txBody>
      </p:sp>
    </p:spTree>
    <p:extLst>
      <p:ext uri="{BB962C8B-B14F-4D97-AF65-F5344CB8AC3E}">
        <p14:creationId xmlns:p14="http://schemas.microsoft.com/office/powerpoint/2010/main" val="295458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C6E1-E6BE-CA40-A77C-9E473546D7E7}"/>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34448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25214"/>
          </a:xfrm>
        </p:spPr>
        <p:txBody>
          <a:bodyPr>
            <a:normAutofit/>
          </a:bodyPr>
          <a:lstStyle/>
          <a:p>
            <a:r>
              <a:rPr lang="en-US" dirty="0"/>
              <a:t>The Role of Memory</a:t>
            </a:r>
          </a:p>
        </p:txBody>
      </p:sp>
      <p:sp>
        <p:nvSpPr>
          <p:cNvPr id="3" name="Content Placeholder 2"/>
          <p:cNvSpPr>
            <a:spLocks noGrp="1"/>
          </p:cNvSpPr>
          <p:nvPr>
            <p:ph idx="1"/>
          </p:nvPr>
        </p:nvSpPr>
        <p:spPr>
          <a:xfrm>
            <a:off x="685801" y="1219200"/>
            <a:ext cx="10131425" cy="5507421"/>
          </a:xfrm>
        </p:spPr>
        <p:txBody>
          <a:bodyPr>
            <a:normAutofit lnSpcReduction="10000"/>
          </a:bodyPr>
          <a:lstStyle/>
          <a:p>
            <a:pPr marL="0" indent="0">
              <a:buNone/>
            </a:pPr>
            <a:r>
              <a:rPr lang="en-US" sz="2400" dirty="0"/>
              <a:t>MEMORY FORMS IDENTITY, AND VICE-VERSA </a:t>
            </a:r>
          </a:p>
          <a:p>
            <a:pPr marL="0" indent="0">
              <a:buNone/>
            </a:pPr>
            <a:r>
              <a:rPr lang="en-US" sz="2400" dirty="0"/>
              <a:t>	Memory as such not very coherent, accurate</a:t>
            </a:r>
          </a:p>
          <a:p>
            <a:pPr marL="0" indent="0">
              <a:buNone/>
            </a:pPr>
            <a:r>
              <a:rPr lang="en-US" sz="2400" dirty="0"/>
              <a:t>	Active Recollection, reflection and integration</a:t>
            </a:r>
          </a:p>
          <a:p>
            <a:pPr marL="0" indent="0">
              <a:buNone/>
            </a:pPr>
            <a:r>
              <a:rPr lang="en-US" sz="2400" dirty="0"/>
              <a:t>	Constructing the narrative, self-biography</a:t>
            </a:r>
          </a:p>
          <a:p>
            <a:pPr marL="0" indent="0">
              <a:buNone/>
            </a:pPr>
            <a:r>
              <a:rPr lang="en-US" sz="2400" dirty="0"/>
              <a:t>		Select what is important, what is not</a:t>
            </a:r>
          </a:p>
          <a:p>
            <a:pPr marL="0" indent="0">
              <a:buNone/>
            </a:pPr>
            <a:r>
              <a:rPr lang="en-US" sz="2400" dirty="0"/>
              <a:t>		Influenced by identity </a:t>
            </a:r>
          </a:p>
          <a:p>
            <a:pPr marL="0" indent="0">
              <a:buNone/>
            </a:pPr>
            <a:r>
              <a:rPr lang="en-US" sz="2400" dirty="0"/>
              <a:t>		May try to justify, explain things that were 					uncomfortable, or contradictory</a:t>
            </a:r>
          </a:p>
          <a:p>
            <a:pPr marL="0" indent="0">
              <a:buNone/>
            </a:pPr>
            <a:r>
              <a:rPr lang="en-US" sz="2400" dirty="0"/>
              <a:t>  	Provides a sense of continuity:  you are a being with past, 		present, future</a:t>
            </a:r>
          </a:p>
          <a:p>
            <a:pPr marL="0" indent="0">
              <a:buNone/>
            </a:pPr>
            <a:r>
              <a:rPr lang="en-US" sz="2400" dirty="0"/>
              <a:t>	Narrative helps explain the present</a:t>
            </a:r>
          </a:p>
          <a:p>
            <a:pPr marL="0" indent="0">
              <a:buNone/>
            </a:pPr>
            <a:r>
              <a:rPr lang="en-US" sz="2400" dirty="0"/>
              <a:t>	Provides framework for decision-making</a:t>
            </a:r>
          </a:p>
          <a:p>
            <a:pPr marL="0" indent="0">
              <a:buNone/>
            </a:pPr>
            <a:r>
              <a:rPr lang="en-US" sz="2400" dirty="0"/>
              <a:t>As identity changes,  interpretation of past can also change</a:t>
            </a:r>
          </a:p>
        </p:txBody>
      </p:sp>
    </p:spTree>
    <p:extLst>
      <p:ext uri="{BB962C8B-B14F-4D97-AF65-F5344CB8AC3E}">
        <p14:creationId xmlns:p14="http://schemas.microsoft.com/office/powerpoint/2010/main" val="2169028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Memory</a:t>
            </a:r>
          </a:p>
        </p:txBody>
      </p:sp>
      <p:sp>
        <p:nvSpPr>
          <p:cNvPr id="3" name="Content Placeholder 2"/>
          <p:cNvSpPr>
            <a:spLocks noGrp="1"/>
          </p:cNvSpPr>
          <p:nvPr>
            <p:ph idx="1"/>
          </p:nvPr>
        </p:nvSpPr>
        <p:spPr/>
        <p:txBody>
          <a:bodyPr>
            <a:normAutofit/>
          </a:bodyPr>
          <a:lstStyle/>
          <a:p>
            <a:r>
              <a:rPr lang="en-US" dirty="0"/>
              <a:t>MEMORY FORMS IDENTITY, AND VICE-VERSA </a:t>
            </a:r>
          </a:p>
          <a:p>
            <a:r>
              <a:rPr lang="en-US" dirty="0"/>
              <a:t>	Recollection, reflection and integration</a:t>
            </a:r>
          </a:p>
          <a:p>
            <a:r>
              <a:rPr lang="en-US" dirty="0"/>
              <a:t>	Constructing the narrative, self-biography</a:t>
            </a:r>
          </a:p>
          <a:p>
            <a:r>
              <a:rPr lang="en-US" dirty="0"/>
              <a:t>	Select what is important, what is not</a:t>
            </a:r>
          </a:p>
          <a:p>
            <a:r>
              <a:rPr lang="en-US" dirty="0"/>
              <a:t>	Influenced by identity (can make up things)</a:t>
            </a:r>
          </a:p>
          <a:p>
            <a:r>
              <a:rPr lang="en-US" dirty="0"/>
              <a:t>	May try to justify, explain things that were uncomfortable, or 					contradictory</a:t>
            </a:r>
          </a:p>
          <a:p>
            <a:r>
              <a:rPr lang="en-US" dirty="0"/>
              <a:t>	Narrative helps explain the present</a:t>
            </a:r>
          </a:p>
          <a:p>
            <a:r>
              <a:rPr lang="en-US" dirty="0"/>
              <a:t>	Provides framework for decision-making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671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647"/>
            <a:ext cx="6417832" cy="1293028"/>
          </a:xfrm>
        </p:spPr>
        <p:txBody>
          <a:bodyPr>
            <a:normAutofit/>
          </a:bodyPr>
          <a:lstStyle/>
          <a:p>
            <a:r>
              <a:rPr lang="en-US" dirty="0"/>
              <a:t>COLLECTIVE MEMORY:  </a:t>
            </a:r>
            <a:br>
              <a:rPr lang="en-US" dirty="0"/>
            </a:br>
            <a:r>
              <a:rPr lang="en-US" dirty="0" err="1"/>
              <a:t>Assman</a:t>
            </a:r>
            <a:endParaRPr lang="en-US" dirty="0"/>
          </a:p>
        </p:txBody>
      </p:sp>
      <p:sp>
        <p:nvSpPr>
          <p:cNvPr id="3" name="Content Placeholder 2"/>
          <p:cNvSpPr>
            <a:spLocks noGrp="1"/>
          </p:cNvSpPr>
          <p:nvPr>
            <p:ph idx="1"/>
          </p:nvPr>
        </p:nvSpPr>
        <p:spPr>
          <a:xfrm>
            <a:off x="838200" y="1532189"/>
            <a:ext cx="7813675" cy="4828214"/>
          </a:xfrm>
        </p:spPr>
        <p:txBody>
          <a:bodyPr>
            <a:normAutofit/>
          </a:bodyPr>
          <a:lstStyle/>
          <a:p>
            <a:r>
              <a:rPr lang="en-US" sz="2800" dirty="0"/>
              <a:t>COLLECTIVE MEMORIES</a:t>
            </a:r>
          </a:p>
          <a:p>
            <a:r>
              <a:rPr lang="en-US" sz="2400" dirty="0"/>
              <a:t>They are a shared sense of a past event with a group</a:t>
            </a:r>
          </a:p>
          <a:p>
            <a:r>
              <a:rPr lang="en-US" sz="2400" dirty="0"/>
              <a:t>Memories are shared even though not everyone actually experienced that event, such as 9/11.</a:t>
            </a:r>
          </a:p>
          <a:p>
            <a:r>
              <a:rPr lang="en-US" sz="2400" dirty="0"/>
              <a:t>These memories then are shaped into a collective narrative.</a:t>
            </a:r>
          </a:p>
          <a:p>
            <a:r>
              <a:rPr lang="en-US" sz="2400" dirty="0"/>
              <a:t>Creates the boundaries of the group</a:t>
            </a:r>
          </a:p>
          <a:p>
            <a:r>
              <a:rPr lang="en-US" sz="2400" dirty="0"/>
              <a:t>They offer also an explanation of where the group comes from, why it is where it is, and it’s future may be.</a:t>
            </a:r>
          </a:p>
          <a:p>
            <a:endParaRPr lang="en-US" dirty="0"/>
          </a:p>
        </p:txBody>
      </p:sp>
      <p:pic>
        <p:nvPicPr>
          <p:cNvPr id="4" name="Picture 3" descr="9-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882" y="135647"/>
            <a:ext cx="3641834" cy="2050633"/>
          </a:xfrm>
          <a:prstGeom prst="rect">
            <a:avLst/>
          </a:prstGeom>
        </p:spPr>
      </p:pic>
      <p:pic>
        <p:nvPicPr>
          <p:cNvPr id="1026" name="Picture 2" descr="The Stalin monument in Letná park, Prague. It was unveiled in 1955 and destroyed in 1962. ">
            <a:extLst>
              <a:ext uri="{FF2B5EF4-FFF2-40B4-BE49-F238E27FC236}">
                <a16:creationId xmlns:a16="http://schemas.microsoft.com/office/drawing/2014/main" id="{04CFE8F3-6AF9-1149-BD95-59357ECC4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091" y="4155457"/>
            <a:ext cx="3674909" cy="220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33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D6C6-C3D0-EC4A-AC00-B86973D36E11}"/>
              </a:ext>
            </a:extLst>
          </p:cNvPr>
          <p:cNvSpPr>
            <a:spLocks noGrp="1"/>
          </p:cNvSpPr>
          <p:nvPr>
            <p:ph type="title"/>
          </p:nvPr>
        </p:nvSpPr>
        <p:spPr/>
        <p:txBody>
          <a:bodyPr/>
          <a:lstStyle/>
          <a:p>
            <a:r>
              <a:rPr lang="en-US" dirty="0"/>
              <a:t>Examples from the class</a:t>
            </a:r>
          </a:p>
        </p:txBody>
      </p:sp>
    </p:spTree>
    <p:extLst>
      <p:ext uri="{BB962C8B-B14F-4D97-AF65-F5344CB8AC3E}">
        <p14:creationId xmlns:p14="http://schemas.microsoft.com/office/powerpoint/2010/main" val="150338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1F39-E533-8E4E-821A-76AE69F1E25B}"/>
              </a:ext>
            </a:extLst>
          </p:cNvPr>
          <p:cNvSpPr>
            <a:spLocks noGrp="1"/>
          </p:cNvSpPr>
          <p:nvPr>
            <p:ph type="title"/>
          </p:nvPr>
        </p:nvSpPr>
        <p:spPr>
          <a:xfrm>
            <a:off x="216945" y="272247"/>
            <a:ext cx="10515599" cy="1293028"/>
          </a:xfrm>
        </p:spPr>
        <p:txBody>
          <a:bodyPr/>
          <a:lstStyle/>
          <a:p>
            <a:r>
              <a:rPr lang="en-US" dirty="0"/>
              <a:t>Different Forms of Memory: </a:t>
            </a:r>
            <a:r>
              <a:rPr lang="en-US" dirty="0" err="1"/>
              <a:t>Assman</a:t>
            </a:r>
            <a:endParaRPr lang="en-US" dirty="0"/>
          </a:p>
        </p:txBody>
      </p:sp>
      <p:sp>
        <p:nvSpPr>
          <p:cNvPr id="3" name="Content Placeholder 2">
            <a:extLst>
              <a:ext uri="{FF2B5EF4-FFF2-40B4-BE49-F238E27FC236}">
                <a16:creationId xmlns:a16="http://schemas.microsoft.com/office/drawing/2014/main" id="{7A5AD4DF-20D5-BC4B-A364-C97DD7C646D1}"/>
              </a:ext>
            </a:extLst>
          </p:cNvPr>
          <p:cNvSpPr>
            <a:spLocks noGrp="1"/>
          </p:cNvSpPr>
          <p:nvPr>
            <p:ph idx="1"/>
          </p:nvPr>
        </p:nvSpPr>
        <p:spPr>
          <a:xfrm>
            <a:off x="741381" y="2078913"/>
            <a:ext cx="10515600" cy="4779087"/>
          </a:xfrm>
        </p:spPr>
        <p:txBody>
          <a:bodyPr>
            <a:normAutofit fontScale="92500" lnSpcReduction="20000"/>
          </a:bodyPr>
          <a:lstStyle/>
          <a:p>
            <a:pPr marL="0" indent="0">
              <a:buNone/>
            </a:pPr>
            <a:r>
              <a:rPr lang="en-US" dirty="0"/>
              <a:t>COMMUNICATIVE MEMORY:  Passed down through stories.    How long does it last?</a:t>
            </a:r>
          </a:p>
          <a:p>
            <a:pPr marL="0" indent="0">
              <a:buNone/>
            </a:pPr>
            <a:endParaRPr lang="en-US" dirty="0"/>
          </a:p>
          <a:p>
            <a:pPr marL="0" indent="0">
              <a:buNone/>
            </a:pPr>
            <a:r>
              <a:rPr lang="en-US" dirty="0"/>
              <a:t>PUBLIC MEMORY:   “the official memory strategies propagated by holders and competitors of state power, as well as the cultural memory propagated within the public sphere, such as media, movies, memorials.” (Bernhard and </a:t>
            </a:r>
            <a:r>
              <a:rPr lang="en-US" dirty="0" err="1"/>
              <a:t>Kubik</a:t>
            </a:r>
            <a:r>
              <a:rPr lang="en-US" dirty="0"/>
              <a:t>).  Institutionalized.  Exists independent of stories</a:t>
            </a:r>
          </a:p>
          <a:p>
            <a:pPr marL="0" indent="0">
              <a:buNone/>
            </a:pPr>
            <a:endParaRPr lang="en-US" dirty="0"/>
          </a:p>
          <a:p>
            <a:pPr marL="0" indent="0">
              <a:buNone/>
            </a:pPr>
            <a:r>
              <a:rPr lang="en-US" dirty="0"/>
              <a:t>OFFICIAL MEMORY:  Narrative propagated by state agents. </a:t>
            </a:r>
          </a:p>
          <a:p>
            <a:pPr marL="0" indent="0">
              <a:buNone/>
            </a:pPr>
            <a:r>
              <a:rPr lang="en-US" dirty="0"/>
              <a:t>	How different can it be?</a:t>
            </a:r>
          </a:p>
          <a:p>
            <a:pPr marL="0" indent="0">
              <a:buNone/>
            </a:pPr>
            <a:endParaRPr lang="en-US" dirty="0"/>
          </a:p>
          <a:p>
            <a:pPr marL="0" indent="0">
              <a:buNone/>
            </a:pPr>
            <a:r>
              <a:rPr lang="en-US" dirty="0"/>
              <a:t>MEMORY CULTURE :  “frames of historical reference” within communities “who share a critical mass of content, patterns of interpretation and rituals of collective memory.” </a:t>
            </a:r>
          </a:p>
          <a:p>
            <a:pPr marL="0" indent="0">
              <a:buNone/>
            </a:pPr>
            <a:endParaRPr lang="en-US" dirty="0"/>
          </a:p>
          <a:p>
            <a:pPr marL="0" indent="0">
              <a:buNone/>
            </a:pPr>
            <a:r>
              <a:rPr lang="en-US" dirty="0"/>
              <a:t>THE DIFFERENCE BETWEEN MEMORY AND HISTORY</a:t>
            </a:r>
          </a:p>
        </p:txBody>
      </p:sp>
    </p:spTree>
    <p:extLst>
      <p:ext uri="{BB962C8B-B14F-4D97-AF65-F5344CB8AC3E}">
        <p14:creationId xmlns:p14="http://schemas.microsoft.com/office/powerpoint/2010/main" val="4711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0FA8-5896-C343-88FB-61AC8DADE6C8}"/>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E5BA1FBB-DD73-774B-A699-65297B97C322}"/>
              </a:ext>
            </a:extLst>
          </p:cNvPr>
          <p:cNvSpPr>
            <a:spLocks noGrp="1"/>
          </p:cNvSpPr>
          <p:nvPr>
            <p:ph idx="1"/>
          </p:nvPr>
        </p:nvSpPr>
        <p:spPr/>
        <p:txBody>
          <a:bodyPr>
            <a:normAutofit lnSpcReduction="10000"/>
          </a:bodyPr>
          <a:lstStyle/>
          <a:p>
            <a:r>
              <a:rPr lang="en-US" dirty="0"/>
              <a:t>A movie</a:t>
            </a:r>
          </a:p>
          <a:p>
            <a:r>
              <a:rPr lang="en-US" dirty="0"/>
              <a:t>A </a:t>
            </a:r>
            <a:r>
              <a:rPr lang="en-US" dirty="0" err="1"/>
              <a:t>facebook</a:t>
            </a:r>
            <a:r>
              <a:rPr lang="en-US" dirty="0"/>
              <a:t> page</a:t>
            </a:r>
          </a:p>
          <a:p>
            <a:r>
              <a:rPr lang="en-US" dirty="0"/>
              <a:t>A speech by the foreign minister</a:t>
            </a:r>
          </a:p>
          <a:p>
            <a:r>
              <a:rPr lang="en-US" dirty="0"/>
              <a:t>Your great-grandfather’s birth certificate</a:t>
            </a:r>
          </a:p>
          <a:p>
            <a:r>
              <a:rPr lang="en-US" dirty="0"/>
              <a:t>A newspaper in Germany</a:t>
            </a:r>
          </a:p>
          <a:p>
            <a:r>
              <a:rPr lang="en-US" dirty="0"/>
              <a:t>A letter written by your father’s grandfather </a:t>
            </a:r>
          </a:p>
          <a:p>
            <a:r>
              <a:rPr lang="en-US" dirty="0"/>
              <a:t>A “memory law”</a:t>
            </a:r>
          </a:p>
          <a:p>
            <a:r>
              <a:rPr lang="en-US" dirty="0"/>
              <a:t>A monument</a:t>
            </a:r>
          </a:p>
          <a:p>
            <a:r>
              <a:rPr lang="en-US" dirty="0"/>
              <a:t>The disjunction between communicative memory and public memory culture</a:t>
            </a:r>
          </a:p>
        </p:txBody>
      </p:sp>
    </p:spTree>
    <p:extLst>
      <p:ext uri="{BB962C8B-B14F-4D97-AF65-F5344CB8AC3E}">
        <p14:creationId xmlns:p14="http://schemas.microsoft.com/office/powerpoint/2010/main" val="115863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978F-E2B2-0640-B73E-067EE61DF716}"/>
              </a:ext>
            </a:extLst>
          </p:cNvPr>
          <p:cNvSpPr>
            <a:spLocks noGrp="1"/>
          </p:cNvSpPr>
          <p:nvPr>
            <p:ph type="title"/>
          </p:nvPr>
        </p:nvSpPr>
        <p:spPr>
          <a:xfrm>
            <a:off x="3460044" y="502017"/>
            <a:ext cx="7619999" cy="1371600"/>
          </a:xfrm>
        </p:spPr>
        <p:txBody>
          <a:bodyPr>
            <a:noAutofit/>
          </a:bodyPr>
          <a:lstStyle/>
          <a:p>
            <a:r>
              <a:rPr lang="en-US" sz="3200" dirty="0"/>
              <a:t>Collective Narratives and the Nation:  The Nation as an ”Imagined Community” </a:t>
            </a:r>
          </a:p>
        </p:txBody>
      </p:sp>
      <p:sp>
        <p:nvSpPr>
          <p:cNvPr id="3" name="Content Placeholder 2">
            <a:extLst>
              <a:ext uri="{FF2B5EF4-FFF2-40B4-BE49-F238E27FC236}">
                <a16:creationId xmlns:a16="http://schemas.microsoft.com/office/drawing/2014/main" id="{DE09E4DC-B6F4-5D41-9AD6-E829792C8E8D}"/>
              </a:ext>
            </a:extLst>
          </p:cNvPr>
          <p:cNvSpPr>
            <a:spLocks noGrp="1"/>
          </p:cNvSpPr>
          <p:nvPr>
            <p:ph idx="1"/>
          </p:nvPr>
        </p:nvSpPr>
        <p:spPr/>
        <p:txBody>
          <a:bodyPr>
            <a:normAutofit fontScale="92500" lnSpcReduction="20000"/>
          </a:bodyPr>
          <a:lstStyle/>
          <a:p>
            <a:r>
              <a:rPr lang="en-US" dirty="0"/>
              <a:t>The nation as the principle legitimate political unit in world politics</a:t>
            </a:r>
          </a:p>
          <a:p>
            <a:r>
              <a:rPr lang="en-US" dirty="0"/>
              <a:t>But it also has no physical existence. </a:t>
            </a:r>
          </a:p>
          <a:p>
            <a:r>
              <a:rPr lang="en-US" dirty="0"/>
              <a:t> We cannot see the nation.  </a:t>
            </a:r>
          </a:p>
          <a:p>
            <a:r>
              <a:rPr lang="en-US" dirty="0"/>
              <a:t>The boundaries of nations are fuzzy (and your definition of who is an “American” and mine may differ, and may not differ).</a:t>
            </a:r>
          </a:p>
          <a:p>
            <a:r>
              <a:rPr lang="en-US" dirty="0"/>
              <a:t>It is ”imagined” in that it exists only in the collective imagination of its members and people who are not its members, and therefore act as if it exists in reality. </a:t>
            </a:r>
          </a:p>
          <a:p>
            <a:r>
              <a:rPr lang="en-US" dirty="0"/>
              <a:t>We help to make it seem real with symbols like the flag, like the national anthem, like the Jan Hus </a:t>
            </a:r>
            <a:r>
              <a:rPr lang="en-US" dirty="0" err="1"/>
              <a:t>momument</a:t>
            </a:r>
            <a:r>
              <a:rPr lang="en-US" dirty="0"/>
              <a:t>, etc. </a:t>
            </a:r>
          </a:p>
          <a:p>
            <a:r>
              <a:rPr lang="en-US" dirty="0"/>
              <a:t>The nation is “imagined” but not “imaginary.”   It has huge consequences in world politics.  It can mobilize enormous human and material resources, sometimes to improve life, sometime to destroy it. </a:t>
            </a:r>
          </a:p>
          <a:p>
            <a:r>
              <a:rPr lang="en-US" dirty="0"/>
              <a:t>”Banal” or “Everyday Nationalism”	</a:t>
            </a:r>
          </a:p>
        </p:txBody>
      </p:sp>
    </p:spTree>
    <p:extLst>
      <p:ext uri="{BB962C8B-B14F-4D97-AF65-F5344CB8AC3E}">
        <p14:creationId xmlns:p14="http://schemas.microsoft.com/office/powerpoint/2010/main" val="2623970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CF7E7-9186-9CFD-2432-9AEFB23CB5EA}"/>
              </a:ext>
            </a:extLst>
          </p:cNvPr>
          <p:cNvPicPr>
            <a:picLocks noChangeAspect="1"/>
          </p:cNvPicPr>
          <p:nvPr/>
        </p:nvPicPr>
        <p:blipFill>
          <a:blip r:embed="rId2"/>
          <a:stretch>
            <a:fillRect/>
          </a:stretch>
        </p:blipFill>
        <p:spPr>
          <a:xfrm>
            <a:off x="3284746" y="580206"/>
            <a:ext cx="4234476" cy="2371306"/>
          </a:xfrm>
          <a:prstGeom prst="rect">
            <a:avLst/>
          </a:prstGeom>
        </p:spPr>
      </p:pic>
      <p:pic>
        <p:nvPicPr>
          <p:cNvPr id="5" name="Picture 4">
            <a:extLst>
              <a:ext uri="{FF2B5EF4-FFF2-40B4-BE49-F238E27FC236}">
                <a16:creationId xmlns:a16="http://schemas.microsoft.com/office/drawing/2014/main" id="{9108AD1B-D8B9-18AD-6FF6-DACDDEF2D663}"/>
              </a:ext>
            </a:extLst>
          </p:cNvPr>
          <p:cNvPicPr>
            <a:picLocks noChangeAspect="1"/>
          </p:cNvPicPr>
          <p:nvPr/>
        </p:nvPicPr>
        <p:blipFill>
          <a:blip r:embed="rId3"/>
          <a:stretch>
            <a:fillRect/>
          </a:stretch>
        </p:blipFill>
        <p:spPr>
          <a:xfrm>
            <a:off x="8442464" y="1049176"/>
            <a:ext cx="3400111" cy="2258468"/>
          </a:xfrm>
          <a:prstGeom prst="rect">
            <a:avLst/>
          </a:prstGeom>
        </p:spPr>
      </p:pic>
      <p:pic>
        <p:nvPicPr>
          <p:cNvPr id="6" name="Picture 5">
            <a:extLst>
              <a:ext uri="{FF2B5EF4-FFF2-40B4-BE49-F238E27FC236}">
                <a16:creationId xmlns:a16="http://schemas.microsoft.com/office/drawing/2014/main" id="{FE45364F-99E9-1242-AD1D-C223092F7C0B}"/>
              </a:ext>
            </a:extLst>
          </p:cNvPr>
          <p:cNvPicPr>
            <a:picLocks noChangeAspect="1"/>
          </p:cNvPicPr>
          <p:nvPr/>
        </p:nvPicPr>
        <p:blipFill>
          <a:blip r:embed="rId4"/>
          <a:stretch>
            <a:fillRect/>
          </a:stretch>
        </p:blipFill>
        <p:spPr>
          <a:xfrm>
            <a:off x="3284671" y="3581502"/>
            <a:ext cx="3785561" cy="2514497"/>
          </a:xfrm>
          <a:prstGeom prst="rect">
            <a:avLst/>
          </a:prstGeom>
        </p:spPr>
      </p:pic>
      <p:pic>
        <p:nvPicPr>
          <p:cNvPr id="7" name="Picture 6">
            <a:extLst>
              <a:ext uri="{FF2B5EF4-FFF2-40B4-BE49-F238E27FC236}">
                <a16:creationId xmlns:a16="http://schemas.microsoft.com/office/drawing/2014/main" id="{91A79A36-A1A0-5814-7CD9-0694BAD26335}"/>
              </a:ext>
            </a:extLst>
          </p:cNvPr>
          <p:cNvPicPr>
            <a:picLocks noChangeAspect="1"/>
          </p:cNvPicPr>
          <p:nvPr/>
        </p:nvPicPr>
        <p:blipFill>
          <a:blip r:embed="rId5"/>
          <a:stretch>
            <a:fillRect/>
          </a:stretch>
        </p:blipFill>
        <p:spPr>
          <a:xfrm>
            <a:off x="190142" y="1532107"/>
            <a:ext cx="2372929" cy="3397604"/>
          </a:xfrm>
          <a:prstGeom prst="rect">
            <a:avLst/>
          </a:prstGeom>
        </p:spPr>
      </p:pic>
      <p:pic>
        <p:nvPicPr>
          <p:cNvPr id="8" name="Picture 7">
            <a:extLst>
              <a:ext uri="{FF2B5EF4-FFF2-40B4-BE49-F238E27FC236}">
                <a16:creationId xmlns:a16="http://schemas.microsoft.com/office/drawing/2014/main" id="{40D6F7E0-EBCC-FB6B-891F-B3ACF9F57C2C}"/>
              </a:ext>
            </a:extLst>
          </p:cNvPr>
          <p:cNvPicPr>
            <a:picLocks noChangeAspect="1"/>
          </p:cNvPicPr>
          <p:nvPr/>
        </p:nvPicPr>
        <p:blipFill>
          <a:blip r:embed="rId6"/>
          <a:stretch>
            <a:fillRect/>
          </a:stretch>
        </p:blipFill>
        <p:spPr>
          <a:xfrm>
            <a:off x="7670307" y="3923864"/>
            <a:ext cx="3917244" cy="2601966"/>
          </a:xfrm>
          <a:prstGeom prst="rect">
            <a:avLst/>
          </a:prstGeom>
        </p:spPr>
      </p:pic>
    </p:spTree>
    <p:extLst>
      <p:ext uri="{BB962C8B-B14F-4D97-AF65-F5344CB8AC3E}">
        <p14:creationId xmlns:p14="http://schemas.microsoft.com/office/powerpoint/2010/main" val="44138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9F1-B278-6144-AB89-3A744EAC4347}"/>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DF980CAD-9A23-3944-87C3-C9687D15B98A}"/>
              </a:ext>
            </a:extLst>
          </p:cNvPr>
          <p:cNvSpPr>
            <a:spLocks noGrp="1"/>
          </p:cNvSpPr>
          <p:nvPr>
            <p:ph idx="1"/>
          </p:nvPr>
        </p:nvSpPr>
        <p:spPr>
          <a:xfrm>
            <a:off x="134007" y="1930729"/>
            <a:ext cx="10515600" cy="4351338"/>
          </a:xfrm>
        </p:spPr>
        <p:txBody>
          <a:bodyPr>
            <a:normAutofit/>
          </a:bodyPr>
          <a:lstStyle/>
          <a:p>
            <a:pPr marL="514350" indent="-514350">
              <a:buAutoNum type="alphaUcPeriod"/>
            </a:pPr>
            <a:r>
              <a:rPr lang="en-US" dirty="0"/>
              <a:t>James Richter</a:t>
            </a:r>
          </a:p>
          <a:p>
            <a:pPr marL="914400" lvl="1" indent="-457200">
              <a:buAutoNum type="arabicPeriod"/>
            </a:pPr>
            <a:r>
              <a:rPr lang="en-US" dirty="0"/>
              <a:t>Education</a:t>
            </a:r>
          </a:p>
          <a:p>
            <a:pPr marL="457200" lvl="1" indent="0">
              <a:buNone/>
            </a:pPr>
            <a:r>
              <a:rPr lang="en-US" dirty="0"/>
              <a:t>2. Employment</a:t>
            </a:r>
          </a:p>
          <a:p>
            <a:pPr marL="457200" lvl="1" indent="0">
              <a:buNone/>
            </a:pPr>
            <a:r>
              <a:rPr lang="en-US" dirty="0"/>
              <a:t>3. Research Interests</a:t>
            </a:r>
          </a:p>
          <a:p>
            <a:pPr marL="457200" lvl="1" indent="0">
              <a:buNone/>
            </a:pPr>
            <a:r>
              <a:rPr lang="en-US" dirty="0"/>
              <a:t>		Memory is new, and I am interested in your ideas</a:t>
            </a:r>
          </a:p>
          <a:p>
            <a:pPr marL="457200" lvl="1" indent="0">
              <a:buNone/>
            </a:pPr>
            <a:r>
              <a:rPr lang="en-US" dirty="0"/>
              <a:t>4. Other Interests</a:t>
            </a:r>
          </a:p>
          <a:p>
            <a:pPr marL="514350" indent="-514350">
              <a:buAutoNum type="alphaUcPeriod"/>
            </a:pPr>
            <a:r>
              <a:rPr lang="en-US" dirty="0"/>
              <a:t>Who are you?</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76425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AC20-8E70-0F47-A479-BEFEF21D1923}"/>
              </a:ext>
            </a:extLst>
          </p:cNvPr>
          <p:cNvSpPr>
            <a:spLocks noGrp="1"/>
          </p:cNvSpPr>
          <p:nvPr>
            <p:ph type="title"/>
          </p:nvPr>
        </p:nvSpPr>
        <p:spPr/>
        <p:txBody>
          <a:bodyPr>
            <a:normAutofit/>
          </a:bodyPr>
          <a:lstStyle/>
          <a:p>
            <a:r>
              <a:rPr lang="en-US" sz="3200" dirty="0"/>
              <a:t>THE ELEMENTS OF A ”NATIONAL” COLLECTIVE NARRATIVE</a:t>
            </a:r>
          </a:p>
        </p:txBody>
      </p:sp>
      <p:sp>
        <p:nvSpPr>
          <p:cNvPr id="3" name="Content Placeholder 2">
            <a:extLst>
              <a:ext uri="{FF2B5EF4-FFF2-40B4-BE49-F238E27FC236}">
                <a16:creationId xmlns:a16="http://schemas.microsoft.com/office/drawing/2014/main" id="{F594EA17-79FA-D041-9B7F-87716B5A6B8A}"/>
              </a:ext>
            </a:extLst>
          </p:cNvPr>
          <p:cNvSpPr>
            <a:spLocks noGrp="1"/>
          </p:cNvSpPr>
          <p:nvPr>
            <p:ph idx="1"/>
          </p:nvPr>
        </p:nvSpPr>
        <p:spPr/>
        <p:txBody>
          <a:bodyPr>
            <a:normAutofit fontScale="92500" lnSpcReduction="10000"/>
          </a:bodyPr>
          <a:lstStyle/>
          <a:p>
            <a:pPr marL="0" indent="0">
              <a:buNone/>
            </a:pPr>
            <a:endParaRPr lang="en-US" sz="1800" dirty="0"/>
          </a:p>
          <a:p>
            <a:pPr lvl="2"/>
            <a:endParaRPr lang="en-US" dirty="0"/>
          </a:p>
          <a:p>
            <a:pPr lvl="2"/>
            <a:r>
              <a:rPr lang="en-US" dirty="0"/>
              <a:t>A founding myth</a:t>
            </a:r>
          </a:p>
          <a:p>
            <a:pPr marL="1371600" lvl="3" indent="0">
              <a:buNone/>
            </a:pPr>
            <a:r>
              <a:rPr lang="en-US" dirty="0"/>
              <a:t>Shared source</a:t>
            </a:r>
          </a:p>
          <a:p>
            <a:pPr lvl="2"/>
            <a:r>
              <a:rPr lang="en-US" dirty="0"/>
              <a:t>A sense of boundaries:  who belongs to the state identity:  who does the state serve?</a:t>
            </a:r>
          </a:p>
          <a:p>
            <a:pPr lvl="2"/>
            <a:r>
              <a:rPr lang="en-US" dirty="0"/>
              <a:t>Glorious Victories, Collective Traumas</a:t>
            </a:r>
          </a:p>
          <a:p>
            <a:pPr lvl="2"/>
            <a:r>
              <a:rPr lang="en-US" dirty="0"/>
              <a:t>Heroes and Villains</a:t>
            </a:r>
          </a:p>
          <a:p>
            <a:pPr lvl="2"/>
            <a:r>
              <a:rPr lang="en-US" dirty="0"/>
              <a:t>Friends and Enemies</a:t>
            </a:r>
          </a:p>
          <a:p>
            <a:pPr lvl="2"/>
            <a:r>
              <a:rPr lang="en-US" dirty="0"/>
              <a:t>What future is looking for?</a:t>
            </a:r>
          </a:p>
          <a:p>
            <a:pPr lvl="2"/>
            <a:endParaRPr lang="en-US" dirty="0"/>
          </a:p>
          <a:p>
            <a:pPr lvl="2"/>
            <a:endParaRPr lang="en-US" dirty="0"/>
          </a:p>
          <a:p>
            <a:pPr lvl="2"/>
            <a:endParaRPr lang="en-US" dirty="0"/>
          </a:p>
          <a:p>
            <a:pPr marL="914400" lvl="2" indent="0">
              <a:buNone/>
            </a:pPr>
            <a:r>
              <a:rPr lang="en-US" dirty="0"/>
              <a:t>Recent Changes in </a:t>
            </a:r>
          </a:p>
          <a:p>
            <a:pPr marL="914400" lvl="2" indent="0">
              <a:buNone/>
            </a:pPr>
            <a:r>
              <a:rPr lang="en-US" dirty="0"/>
              <a:t>Prague Monuments</a:t>
            </a:r>
          </a:p>
          <a:p>
            <a:endParaRPr lang="en-US" dirty="0"/>
          </a:p>
        </p:txBody>
      </p:sp>
      <p:pic>
        <p:nvPicPr>
          <p:cNvPr id="4" name="Picture 3">
            <a:extLst>
              <a:ext uri="{FF2B5EF4-FFF2-40B4-BE49-F238E27FC236}">
                <a16:creationId xmlns:a16="http://schemas.microsoft.com/office/drawing/2014/main" id="{1651F972-6CDE-A6B4-13AF-645BE6507A9E}"/>
              </a:ext>
            </a:extLst>
          </p:cNvPr>
          <p:cNvPicPr>
            <a:picLocks noChangeAspect="1"/>
          </p:cNvPicPr>
          <p:nvPr/>
        </p:nvPicPr>
        <p:blipFill>
          <a:blip r:embed="rId2"/>
          <a:stretch>
            <a:fillRect/>
          </a:stretch>
        </p:blipFill>
        <p:spPr>
          <a:xfrm>
            <a:off x="5445629" y="4453285"/>
            <a:ext cx="2087880" cy="2087880"/>
          </a:xfrm>
          <a:prstGeom prst="rect">
            <a:avLst/>
          </a:prstGeom>
        </p:spPr>
      </p:pic>
      <p:pic>
        <p:nvPicPr>
          <p:cNvPr id="5" name="Picture 4">
            <a:extLst>
              <a:ext uri="{FF2B5EF4-FFF2-40B4-BE49-F238E27FC236}">
                <a16:creationId xmlns:a16="http://schemas.microsoft.com/office/drawing/2014/main" id="{AE6495B4-3A20-06C4-28C8-602EC7C5265B}"/>
              </a:ext>
            </a:extLst>
          </p:cNvPr>
          <p:cNvPicPr>
            <a:picLocks noChangeAspect="1"/>
          </p:cNvPicPr>
          <p:nvPr/>
        </p:nvPicPr>
        <p:blipFill>
          <a:blip r:embed="rId3"/>
          <a:stretch>
            <a:fillRect/>
          </a:stretch>
        </p:blipFill>
        <p:spPr>
          <a:xfrm>
            <a:off x="8621888" y="4178425"/>
            <a:ext cx="1750907" cy="2359918"/>
          </a:xfrm>
          <a:prstGeom prst="rect">
            <a:avLst/>
          </a:prstGeom>
        </p:spPr>
      </p:pic>
      <p:pic>
        <p:nvPicPr>
          <p:cNvPr id="6" name="Picture 5">
            <a:extLst>
              <a:ext uri="{FF2B5EF4-FFF2-40B4-BE49-F238E27FC236}">
                <a16:creationId xmlns:a16="http://schemas.microsoft.com/office/drawing/2014/main" id="{3B425886-D7B1-D5B3-CD41-16986714C1A0}"/>
              </a:ext>
            </a:extLst>
          </p:cNvPr>
          <p:cNvPicPr>
            <a:picLocks noChangeAspect="1"/>
          </p:cNvPicPr>
          <p:nvPr/>
        </p:nvPicPr>
        <p:blipFill>
          <a:blip r:embed="rId4"/>
          <a:stretch>
            <a:fillRect/>
          </a:stretch>
        </p:blipFill>
        <p:spPr>
          <a:xfrm>
            <a:off x="10529109" y="4024425"/>
            <a:ext cx="1543793" cy="2053085"/>
          </a:xfrm>
          <a:prstGeom prst="rect">
            <a:avLst/>
          </a:prstGeom>
        </p:spPr>
      </p:pic>
    </p:spTree>
    <p:extLst>
      <p:ext uri="{BB962C8B-B14F-4D97-AF65-F5344CB8AC3E}">
        <p14:creationId xmlns:p14="http://schemas.microsoft.com/office/powerpoint/2010/main" val="2862970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2DB3-1160-0EEB-13C3-97ADC7E7C3AE}"/>
              </a:ext>
            </a:extLst>
          </p:cNvPr>
          <p:cNvSpPr>
            <a:spLocks noGrp="1"/>
          </p:cNvSpPr>
          <p:nvPr>
            <p:ph type="title"/>
          </p:nvPr>
        </p:nvSpPr>
        <p:spPr>
          <a:xfrm>
            <a:off x="2178756" y="764373"/>
            <a:ext cx="9327444" cy="1293028"/>
          </a:xfrm>
        </p:spPr>
        <p:txBody>
          <a:bodyPr/>
          <a:lstStyle/>
          <a:p>
            <a:r>
              <a:rPr lang="en-US" dirty="0"/>
              <a:t>The  Political Work Of Narrative</a:t>
            </a:r>
          </a:p>
        </p:txBody>
      </p:sp>
      <p:sp>
        <p:nvSpPr>
          <p:cNvPr id="3" name="Content Placeholder 2">
            <a:extLst>
              <a:ext uri="{FF2B5EF4-FFF2-40B4-BE49-F238E27FC236}">
                <a16:creationId xmlns:a16="http://schemas.microsoft.com/office/drawing/2014/main" id="{2F872457-37C4-0B27-488E-2911D58DF625}"/>
              </a:ext>
            </a:extLst>
          </p:cNvPr>
          <p:cNvSpPr>
            <a:spLocks noGrp="1"/>
          </p:cNvSpPr>
          <p:nvPr>
            <p:ph idx="1"/>
          </p:nvPr>
        </p:nvSpPr>
        <p:spPr>
          <a:xfrm>
            <a:off x="349956" y="2057401"/>
            <a:ext cx="10820400" cy="4024125"/>
          </a:xfrm>
        </p:spPr>
        <p:txBody>
          <a:bodyPr>
            <a:normAutofit/>
          </a:bodyPr>
          <a:lstStyle/>
          <a:p>
            <a:pPr marL="0" indent="0">
              <a:buNone/>
            </a:pPr>
            <a:endParaRPr lang="en-US" sz="2000" dirty="0"/>
          </a:p>
          <a:p>
            <a:pPr marL="0" indent="0">
              <a:buNone/>
            </a:pPr>
            <a:r>
              <a:rPr lang="en-US" sz="2000" dirty="0"/>
              <a:t> </a:t>
            </a:r>
          </a:p>
          <a:p>
            <a:pPr marL="0" indent="0">
              <a:buNone/>
            </a:pPr>
            <a:endParaRPr lang="en-US" sz="2000" dirty="0"/>
          </a:p>
          <a:p>
            <a:endParaRPr lang="en-US" sz="2000" dirty="0">
              <a:effectLst/>
            </a:endParaRPr>
          </a:p>
          <a:p>
            <a:endParaRPr lang="en-US" dirty="0"/>
          </a:p>
        </p:txBody>
      </p:sp>
      <p:sp>
        <p:nvSpPr>
          <p:cNvPr id="5" name="TextBox 4">
            <a:extLst>
              <a:ext uri="{FF2B5EF4-FFF2-40B4-BE49-F238E27FC236}">
                <a16:creationId xmlns:a16="http://schemas.microsoft.com/office/drawing/2014/main" id="{0F74C9F2-646B-2068-0D17-FCB5DDC31DD5}"/>
              </a:ext>
            </a:extLst>
          </p:cNvPr>
          <p:cNvSpPr txBox="1"/>
          <p:nvPr/>
        </p:nvSpPr>
        <p:spPr>
          <a:xfrm>
            <a:off x="349956" y="2340700"/>
            <a:ext cx="10013244" cy="4524315"/>
          </a:xfrm>
          <a:prstGeom prst="rect">
            <a:avLst/>
          </a:prstGeom>
          <a:noFill/>
        </p:spPr>
        <p:txBody>
          <a:bodyPr wrap="square">
            <a:spAutoFit/>
          </a:bodyPr>
          <a:lstStyle/>
          <a:p>
            <a:r>
              <a:rPr lang="en-US" dirty="0"/>
              <a:t>Hammack: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meaning individuals make through narrative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not simply personal or idiosyncratic but rather political in nature, for it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always possesses implications for a particular configuration of social categories</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and, hence, social competition.</a:t>
            </a:r>
            <a:r>
              <a:rPr lang="en-US" sz="1800" dirty="0">
                <a:effectLst/>
              </a:rPr>
              <a:t> </a:t>
            </a:r>
          </a:p>
          <a:p>
            <a:endParaRPr lang="en-US" sz="1800" dirty="0"/>
          </a:p>
          <a:p>
            <a:pPr marL="0" indent="0">
              <a:buNone/>
            </a:pPr>
            <a:r>
              <a:rPr lang="en-US" sz="1800" dirty="0"/>
              <a:t>EX.   </a:t>
            </a:r>
            <a:r>
              <a:rPr lang="en-US" dirty="0"/>
              <a:t>A society of x’s and y’s</a:t>
            </a:r>
            <a:endParaRPr lang="en-US" sz="1800" dirty="0"/>
          </a:p>
          <a:p>
            <a:pPr marL="0" indent="0">
              <a:buNone/>
            </a:pPr>
            <a:endParaRPr lang="en-US" dirty="0"/>
          </a:p>
          <a:p>
            <a:pPr marL="0" indent="0">
              <a:buNone/>
            </a:pPr>
            <a:r>
              <a:rPr lang="en-US" sz="1800" dirty="0"/>
              <a:t>Identifies and reinforces collective identity as something lasting, natural:  Founding myth</a:t>
            </a:r>
          </a:p>
          <a:p>
            <a:pPr marL="0" indent="0">
              <a:buNone/>
            </a:pPr>
            <a:r>
              <a:rPr lang="en-US" sz="1800" dirty="0"/>
              <a:t>Defines and defends the the ”symbolic boundaries” of the community</a:t>
            </a:r>
          </a:p>
          <a:p>
            <a:pPr marL="0" indent="0">
              <a:buNone/>
            </a:pPr>
            <a:r>
              <a:rPr lang="en-US" dirty="0"/>
              <a:t>Removes or explains contradictions in history that could divide community</a:t>
            </a:r>
          </a:p>
          <a:p>
            <a:pPr marL="0" indent="0">
              <a:buNone/>
            </a:pPr>
            <a:r>
              <a:rPr lang="en-US" dirty="0"/>
              <a:t>Explains and legitimates political structures and actions</a:t>
            </a:r>
          </a:p>
          <a:p>
            <a:pPr marL="0" indent="0">
              <a:buNone/>
            </a:pPr>
            <a:r>
              <a:rPr lang="en-US" dirty="0"/>
              <a:t>Explains and legitimations position within international environment</a:t>
            </a:r>
          </a:p>
          <a:p>
            <a:pPr marL="0" indent="0">
              <a:buNone/>
            </a:pPr>
            <a:r>
              <a:rPr lang="en-US" dirty="0"/>
              <a:t>Removes, Explains or Justifies negative events</a:t>
            </a:r>
            <a:endParaRPr lang="en-US" sz="1800" u="sng" dirty="0"/>
          </a:p>
          <a:p>
            <a:r>
              <a:rPr lang="en-US" dirty="0"/>
              <a:t>Creates framework to explain, justify current actions</a:t>
            </a:r>
          </a:p>
          <a:p>
            <a:r>
              <a:rPr lang="en-US" sz="1800" dirty="0"/>
              <a:t>D</a:t>
            </a:r>
            <a:r>
              <a:rPr lang="en-US" dirty="0"/>
              <a:t>iscourages dissent</a:t>
            </a:r>
            <a:endParaRPr lang="en-US" sz="1800" dirty="0"/>
          </a:p>
          <a:p>
            <a:r>
              <a:rPr lang="en-US" sz="1800" dirty="0"/>
              <a:t>Creates Scapegoats</a:t>
            </a:r>
          </a:p>
          <a:p>
            <a:endParaRPr lang="en-US" sz="1800" u="sng" dirty="0"/>
          </a:p>
        </p:txBody>
      </p:sp>
    </p:spTree>
    <p:extLst>
      <p:ext uri="{BB962C8B-B14F-4D97-AF65-F5344CB8AC3E}">
        <p14:creationId xmlns:p14="http://schemas.microsoft.com/office/powerpoint/2010/main" val="390555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02D8-63E1-CF48-A3DB-E509DEEA4743}"/>
              </a:ext>
            </a:extLst>
          </p:cNvPr>
          <p:cNvSpPr>
            <a:spLocks noGrp="1"/>
          </p:cNvSpPr>
          <p:nvPr>
            <p:ph type="title"/>
          </p:nvPr>
        </p:nvSpPr>
        <p:spPr>
          <a:xfrm>
            <a:off x="516367" y="119207"/>
            <a:ext cx="7364506" cy="1293028"/>
          </a:xfrm>
        </p:spPr>
        <p:txBody>
          <a:bodyPr/>
          <a:lstStyle/>
          <a:p>
            <a:r>
              <a:rPr lang="en-US" dirty="0"/>
              <a:t>What about ”dark pasts”?</a:t>
            </a:r>
          </a:p>
        </p:txBody>
      </p:sp>
      <p:sp>
        <p:nvSpPr>
          <p:cNvPr id="3" name="Content Placeholder 2">
            <a:extLst>
              <a:ext uri="{FF2B5EF4-FFF2-40B4-BE49-F238E27FC236}">
                <a16:creationId xmlns:a16="http://schemas.microsoft.com/office/drawing/2014/main" id="{E787AD4D-17B0-C440-A433-6E2380DC2074}"/>
              </a:ext>
            </a:extLst>
          </p:cNvPr>
          <p:cNvSpPr>
            <a:spLocks noGrp="1"/>
          </p:cNvSpPr>
          <p:nvPr>
            <p:ph idx="1"/>
          </p:nvPr>
        </p:nvSpPr>
        <p:spPr/>
        <p:txBody>
          <a:bodyPr/>
          <a:lstStyle/>
          <a:p>
            <a:r>
              <a:rPr lang="en-US" dirty="0"/>
              <a:t>Denial—but perhaps not forever</a:t>
            </a:r>
          </a:p>
          <a:p>
            <a:r>
              <a:rPr lang="en-US" dirty="0"/>
              <a:t>Foot-dragging—but perhaps not forever</a:t>
            </a:r>
          </a:p>
          <a:p>
            <a:r>
              <a:rPr lang="en-US" dirty="0"/>
              <a:t>Victim and Perpetrator?</a:t>
            </a:r>
          </a:p>
          <a:p>
            <a:r>
              <a:rPr lang="en-US" dirty="0"/>
              <a:t>Reconciliation</a:t>
            </a:r>
          </a:p>
          <a:p>
            <a:r>
              <a:rPr lang="en-US" dirty="0"/>
              <a:t>Reparations</a:t>
            </a:r>
          </a:p>
        </p:txBody>
      </p:sp>
      <p:pic>
        <p:nvPicPr>
          <p:cNvPr id="5" name="Picture 4">
            <a:extLst>
              <a:ext uri="{FF2B5EF4-FFF2-40B4-BE49-F238E27FC236}">
                <a16:creationId xmlns:a16="http://schemas.microsoft.com/office/drawing/2014/main" id="{F0471E57-45C8-F845-800B-3F6248F6CA9B}"/>
              </a:ext>
            </a:extLst>
          </p:cNvPr>
          <p:cNvPicPr>
            <a:picLocks noChangeAspect="1"/>
          </p:cNvPicPr>
          <p:nvPr/>
        </p:nvPicPr>
        <p:blipFill>
          <a:blip r:embed="rId2"/>
          <a:stretch>
            <a:fillRect/>
          </a:stretch>
        </p:blipFill>
        <p:spPr>
          <a:xfrm>
            <a:off x="7119304" y="3242058"/>
            <a:ext cx="4093122" cy="3069842"/>
          </a:xfrm>
          <a:prstGeom prst="rect">
            <a:avLst/>
          </a:prstGeom>
        </p:spPr>
      </p:pic>
      <p:pic>
        <p:nvPicPr>
          <p:cNvPr id="9" name="Picture 8">
            <a:extLst>
              <a:ext uri="{FF2B5EF4-FFF2-40B4-BE49-F238E27FC236}">
                <a16:creationId xmlns:a16="http://schemas.microsoft.com/office/drawing/2014/main" id="{04F52D4A-E88D-5243-A015-8A59E180834D}"/>
              </a:ext>
            </a:extLst>
          </p:cNvPr>
          <p:cNvPicPr>
            <a:picLocks noChangeAspect="1"/>
          </p:cNvPicPr>
          <p:nvPr/>
        </p:nvPicPr>
        <p:blipFill>
          <a:blip r:embed="rId3"/>
          <a:stretch>
            <a:fillRect/>
          </a:stretch>
        </p:blipFill>
        <p:spPr>
          <a:xfrm>
            <a:off x="3908089" y="3429000"/>
            <a:ext cx="3069841" cy="3069841"/>
          </a:xfrm>
          <a:prstGeom prst="rect">
            <a:avLst/>
          </a:prstGeom>
        </p:spPr>
      </p:pic>
      <p:pic>
        <p:nvPicPr>
          <p:cNvPr id="4" name="Picture 3">
            <a:extLst>
              <a:ext uri="{FF2B5EF4-FFF2-40B4-BE49-F238E27FC236}">
                <a16:creationId xmlns:a16="http://schemas.microsoft.com/office/drawing/2014/main" id="{B82EF960-5CD8-583E-A82D-8F9079B369C0}"/>
              </a:ext>
            </a:extLst>
          </p:cNvPr>
          <p:cNvPicPr>
            <a:picLocks noChangeAspect="1"/>
          </p:cNvPicPr>
          <p:nvPr/>
        </p:nvPicPr>
        <p:blipFill>
          <a:blip r:embed="rId4"/>
          <a:stretch>
            <a:fillRect/>
          </a:stretch>
        </p:blipFill>
        <p:spPr>
          <a:xfrm>
            <a:off x="8299724" y="639315"/>
            <a:ext cx="3225797" cy="2088645"/>
          </a:xfrm>
          <a:prstGeom prst="rect">
            <a:avLst/>
          </a:prstGeom>
        </p:spPr>
      </p:pic>
    </p:spTree>
    <p:extLst>
      <p:ext uri="{BB962C8B-B14F-4D97-AF65-F5344CB8AC3E}">
        <p14:creationId xmlns:p14="http://schemas.microsoft.com/office/powerpoint/2010/main" val="4037418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4CAB-FFEC-954A-9217-EEB947F338EF}"/>
              </a:ext>
            </a:extLst>
          </p:cNvPr>
          <p:cNvSpPr>
            <a:spLocks noGrp="1"/>
          </p:cNvSpPr>
          <p:nvPr>
            <p:ph type="title"/>
          </p:nvPr>
        </p:nvSpPr>
        <p:spPr/>
        <p:txBody>
          <a:bodyPr/>
          <a:lstStyle/>
          <a:p>
            <a:r>
              <a:rPr lang="en-US" dirty="0"/>
              <a:t>The  Politics of Memory</a:t>
            </a:r>
          </a:p>
        </p:txBody>
      </p:sp>
      <p:sp>
        <p:nvSpPr>
          <p:cNvPr id="3" name="Content Placeholder 2">
            <a:extLst>
              <a:ext uri="{FF2B5EF4-FFF2-40B4-BE49-F238E27FC236}">
                <a16:creationId xmlns:a16="http://schemas.microsoft.com/office/drawing/2014/main" id="{CB17622D-758A-1742-827F-462EB3E71A82}"/>
              </a:ext>
            </a:extLst>
          </p:cNvPr>
          <p:cNvSpPr>
            <a:spLocks noGrp="1"/>
          </p:cNvSpPr>
          <p:nvPr>
            <p:ph idx="1"/>
          </p:nvPr>
        </p:nvSpPr>
        <p:spPr/>
        <p:txBody>
          <a:bodyPr>
            <a:normAutofit/>
          </a:bodyPr>
          <a:lstStyle/>
          <a:p>
            <a:pPr marL="0" indent="0">
              <a:buNone/>
            </a:pPr>
            <a:r>
              <a:rPr lang="en-US" dirty="0"/>
              <a:t>National Identity Informs National interest</a:t>
            </a:r>
          </a:p>
          <a:p>
            <a:pPr marL="0" indent="0">
              <a:buNone/>
            </a:pPr>
            <a:r>
              <a:rPr lang="en-US" dirty="0"/>
              <a:t>Collective memory informs national identity</a:t>
            </a:r>
          </a:p>
          <a:p>
            <a:pPr marL="0" indent="0">
              <a:buNone/>
            </a:pPr>
            <a:r>
              <a:rPr lang="en-US" dirty="0"/>
              <a:t>Collective consists of many different identities, memory</a:t>
            </a:r>
          </a:p>
          <a:p>
            <a:pPr marL="0" indent="0">
              <a:buNone/>
            </a:pPr>
            <a:r>
              <a:rPr lang="en-US" dirty="0"/>
              <a:t>The Memory that gains prominence has power</a:t>
            </a:r>
          </a:p>
          <a:p>
            <a:pPr marL="0" indent="0">
              <a:buNone/>
            </a:pPr>
            <a:r>
              <a:rPr lang="en-US" dirty="0"/>
              <a:t>Which memory is prominent?   Depends in part on power and politics</a:t>
            </a:r>
          </a:p>
          <a:p>
            <a:pPr marL="0" indent="0">
              <a:buNone/>
            </a:pPr>
            <a:endParaRPr lang="en-US" dirty="0"/>
          </a:p>
          <a:p>
            <a:pPr marL="0" indent="0">
              <a:buNone/>
            </a:pPr>
            <a:r>
              <a:rPr lang="en-US" dirty="0">
                <a:effectLst/>
                <a:latin typeface="Times" pitchFamily="2" charset="0"/>
              </a:rPr>
              <a:t>Politics of memory comprises public activity of various social institutions and actors aimed at the promotion of specific interpretations of a collective past and establishment of an appropriate sociocultural infrastructure of remembrance, school curricula, and, sometimes, special legislation.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5143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4BB5-FF5D-9748-9486-3695C03E2D1A}"/>
              </a:ext>
            </a:extLst>
          </p:cNvPr>
          <p:cNvSpPr>
            <a:spLocks noGrp="1"/>
          </p:cNvSpPr>
          <p:nvPr>
            <p:ph type="title"/>
          </p:nvPr>
        </p:nvSpPr>
        <p:spPr/>
        <p:txBody>
          <a:bodyPr/>
          <a:lstStyle/>
          <a:p>
            <a:r>
              <a:rPr lang="en-US" dirty="0"/>
              <a:t>Mnemonic Regimes</a:t>
            </a:r>
          </a:p>
        </p:txBody>
      </p:sp>
      <p:sp>
        <p:nvSpPr>
          <p:cNvPr id="3" name="Content Placeholder 2">
            <a:extLst>
              <a:ext uri="{FF2B5EF4-FFF2-40B4-BE49-F238E27FC236}">
                <a16:creationId xmlns:a16="http://schemas.microsoft.com/office/drawing/2014/main" id="{E96596FF-C442-524A-99B0-077BB33B443C}"/>
              </a:ext>
            </a:extLst>
          </p:cNvPr>
          <p:cNvSpPr>
            <a:spLocks noGrp="1"/>
          </p:cNvSpPr>
          <p:nvPr>
            <p:ph idx="1"/>
          </p:nvPr>
        </p:nvSpPr>
        <p:spPr>
          <a:xfrm>
            <a:off x="818712" y="2222287"/>
            <a:ext cx="10554574" cy="4357189"/>
          </a:xfrm>
        </p:spPr>
        <p:txBody>
          <a:bodyPr>
            <a:normAutofit fontScale="92500" lnSpcReduction="20000"/>
          </a:bodyPr>
          <a:lstStyle/>
          <a:p>
            <a:pPr marL="0" indent="0">
              <a:buNone/>
            </a:pPr>
            <a:r>
              <a:rPr lang="en-US" dirty="0"/>
              <a:t>The Definition of a “Memory Regime”</a:t>
            </a:r>
          </a:p>
          <a:p>
            <a:pPr marL="0" indent="0">
              <a:buNone/>
            </a:pPr>
            <a:r>
              <a:rPr lang="en-US" dirty="0"/>
              <a:t>The concept of "memory regime" in this study refers to a set of cultural and institutional practices that are designed to publicly commemorate and/or </a:t>
            </a:r>
            <a:r>
              <a:rPr lang="en-US" dirty="0" err="1"/>
              <a:t>remembera</a:t>
            </a:r>
            <a:r>
              <a:rPr lang="en-US" dirty="0"/>
              <a:t> single event, a relatively clearly delineated and interrelated set of events, </a:t>
            </a:r>
            <a:r>
              <a:rPr lang="en-US" dirty="0" err="1"/>
              <a:t>ora</a:t>
            </a:r>
            <a:r>
              <a:rPr lang="en-US" dirty="0"/>
              <a:t> distinguishable past process. We are particularly interested in official memory regimes, that is, memory regimes whose formulation and propagation involve the intensive participation of state institutions and/or political society (the </a:t>
            </a:r>
            <a:r>
              <a:rPr lang="en-US" dirty="0" err="1"/>
              <a:t>authoritie</a:t>
            </a:r>
            <a:r>
              <a:rPr lang="en-US" dirty="0"/>
              <a:t> sand major political actors such as parties, who are organized to hold and contest state power)…. The whole set of official regimes existing in a given country in a </a:t>
            </a:r>
            <a:r>
              <a:rPr lang="en-US" dirty="0" err="1"/>
              <a:t>givenperiod</a:t>
            </a:r>
            <a:r>
              <a:rPr lang="en-US" dirty="0"/>
              <a:t> can be called the official field of (collective or historical)  memory.</a:t>
            </a:r>
          </a:p>
          <a:p>
            <a:endParaRPr lang="en-US" dirty="0"/>
          </a:p>
          <a:p>
            <a:pPr marL="0" indent="0">
              <a:buNone/>
            </a:pPr>
            <a:r>
              <a:rPr lang="en-US" dirty="0"/>
              <a:t>TYPES OF MEMORY REGIMES</a:t>
            </a:r>
          </a:p>
          <a:p>
            <a:pPr marL="457200" lvl="1" indent="0">
              <a:buNone/>
            </a:pPr>
            <a:r>
              <a:rPr lang="en-US" dirty="0"/>
              <a:t>FRACTURED</a:t>
            </a:r>
          </a:p>
          <a:p>
            <a:pPr marL="0" indent="0">
              <a:buNone/>
            </a:pPr>
            <a:r>
              <a:rPr lang="en-US" dirty="0"/>
              <a:t>	UNIFIED</a:t>
            </a:r>
          </a:p>
          <a:p>
            <a:pPr marL="0" indent="0">
              <a:buNone/>
            </a:pPr>
            <a:r>
              <a:rPr lang="en-US" dirty="0"/>
              <a:t>	PILLARIZED</a:t>
            </a:r>
          </a:p>
          <a:p>
            <a:endParaRPr lang="en-US" dirty="0"/>
          </a:p>
        </p:txBody>
      </p:sp>
    </p:spTree>
    <p:extLst>
      <p:ext uri="{BB962C8B-B14F-4D97-AF65-F5344CB8AC3E}">
        <p14:creationId xmlns:p14="http://schemas.microsoft.com/office/powerpoint/2010/main" val="360369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8FA1-90E3-7146-98B9-FADBB5630A92}"/>
              </a:ext>
            </a:extLst>
          </p:cNvPr>
          <p:cNvSpPr>
            <a:spLocks noGrp="1"/>
          </p:cNvSpPr>
          <p:nvPr>
            <p:ph type="title"/>
          </p:nvPr>
        </p:nvSpPr>
        <p:spPr/>
        <p:txBody>
          <a:bodyPr/>
          <a:lstStyle/>
          <a:p>
            <a:r>
              <a:rPr lang="en-US" dirty="0"/>
              <a:t>Course Information</a:t>
            </a:r>
          </a:p>
        </p:txBody>
      </p:sp>
      <p:sp>
        <p:nvSpPr>
          <p:cNvPr id="3" name="Content Placeholder 2">
            <a:extLst>
              <a:ext uri="{FF2B5EF4-FFF2-40B4-BE49-F238E27FC236}">
                <a16:creationId xmlns:a16="http://schemas.microsoft.com/office/drawing/2014/main" id="{771707C1-06E1-A94D-AF4F-494C4833F6D4}"/>
              </a:ext>
            </a:extLst>
          </p:cNvPr>
          <p:cNvSpPr>
            <a:spLocks noGrp="1"/>
          </p:cNvSpPr>
          <p:nvPr>
            <p:ph idx="1"/>
          </p:nvPr>
        </p:nvSpPr>
        <p:spPr/>
        <p:txBody>
          <a:bodyPr/>
          <a:lstStyle/>
          <a:p>
            <a:r>
              <a:rPr lang="en-US" dirty="0"/>
              <a:t>Four Answers to Daily Question:  Homework Vaults</a:t>
            </a:r>
          </a:p>
          <a:p>
            <a:r>
              <a:rPr lang="en-US" dirty="0"/>
              <a:t>Choose Topic for 5-page paper by Friday, May  23.</a:t>
            </a:r>
          </a:p>
          <a:p>
            <a:r>
              <a:rPr lang="en-US" dirty="0"/>
              <a:t>If  you send rough drafts, I will  look at them</a:t>
            </a:r>
          </a:p>
          <a:p>
            <a:endParaRPr lang="en-US" dirty="0"/>
          </a:p>
          <a:p>
            <a:endParaRPr lang="en-US" dirty="0"/>
          </a:p>
        </p:txBody>
      </p:sp>
    </p:spTree>
    <p:extLst>
      <p:ext uri="{BB962C8B-B14F-4D97-AF65-F5344CB8AC3E}">
        <p14:creationId xmlns:p14="http://schemas.microsoft.com/office/powerpoint/2010/main" val="227276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D0B5-88F5-494C-AEF6-154B9414E93D}"/>
              </a:ext>
            </a:extLst>
          </p:cNvPr>
          <p:cNvSpPr>
            <a:spLocks noGrp="1"/>
          </p:cNvSpPr>
          <p:nvPr>
            <p:ph type="title"/>
          </p:nvPr>
        </p:nvSpPr>
        <p:spPr/>
        <p:txBody>
          <a:bodyPr/>
          <a:lstStyle/>
          <a:p>
            <a:r>
              <a:rPr lang="en-US" dirty="0"/>
              <a:t>General Introductions</a:t>
            </a:r>
          </a:p>
        </p:txBody>
      </p:sp>
      <p:sp>
        <p:nvSpPr>
          <p:cNvPr id="3" name="Content Placeholder 2">
            <a:extLst>
              <a:ext uri="{FF2B5EF4-FFF2-40B4-BE49-F238E27FC236}">
                <a16:creationId xmlns:a16="http://schemas.microsoft.com/office/drawing/2014/main" id="{3AE515E5-55E8-B046-B9F1-B45496E1C9AE}"/>
              </a:ext>
            </a:extLst>
          </p:cNvPr>
          <p:cNvSpPr>
            <a:spLocks noGrp="1"/>
          </p:cNvSpPr>
          <p:nvPr>
            <p:ph idx="1"/>
          </p:nvPr>
        </p:nvSpPr>
        <p:spPr/>
        <p:txBody>
          <a:bodyPr/>
          <a:lstStyle/>
          <a:p>
            <a:r>
              <a:rPr lang="en-US" dirty="0"/>
              <a:t>Questions for me?</a:t>
            </a:r>
          </a:p>
          <a:p>
            <a:pPr lvl="1"/>
            <a:r>
              <a:rPr lang="en-US" dirty="0"/>
              <a:t>Perhaps about US politics?</a:t>
            </a:r>
          </a:p>
          <a:p>
            <a:endParaRPr lang="en-US" dirty="0"/>
          </a:p>
        </p:txBody>
      </p:sp>
    </p:spTree>
    <p:extLst>
      <p:ext uri="{BB962C8B-B14F-4D97-AF65-F5344CB8AC3E}">
        <p14:creationId xmlns:p14="http://schemas.microsoft.com/office/powerpoint/2010/main" val="341763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E5D6-ECC6-B746-8344-4401A4ADF9B5}"/>
              </a:ext>
            </a:extLst>
          </p:cNvPr>
          <p:cNvSpPr>
            <a:spLocks noGrp="1"/>
          </p:cNvSpPr>
          <p:nvPr>
            <p:ph type="title"/>
          </p:nvPr>
        </p:nvSpPr>
        <p:spPr/>
        <p:txBody>
          <a:bodyPr/>
          <a:lstStyle/>
          <a:p>
            <a:r>
              <a:rPr lang="en-US" dirty="0"/>
              <a:t>Part I and II: The Theoretical background</a:t>
            </a:r>
          </a:p>
        </p:txBody>
      </p:sp>
      <p:sp>
        <p:nvSpPr>
          <p:cNvPr id="3" name="Content Placeholder 2">
            <a:extLst>
              <a:ext uri="{FF2B5EF4-FFF2-40B4-BE49-F238E27FC236}">
                <a16:creationId xmlns:a16="http://schemas.microsoft.com/office/drawing/2014/main" id="{A4AC96CA-1B22-164F-93FF-C3A499ACFE6D}"/>
              </a:ext>
            </a:extLst>
          </p:cNvPr>
          <p:cNvSpPr>
            <a:spLocks noGrp="1"/>
          </p:cNvSpPr>
          <p:nvPr>
            <p:ph idx="1"/>
          </p:nvPr>
        </p:nvSpPr>
        <p:spPr/>
        <p:txBody>
          <a:bodyPr/>
          <a:lstStyle/>
          <a:p>
            <a:pPr marL="0" indent="0">
              <a:buNone/>
            </a:pPr>
            <a:r>
              <a:rPr lang="en-US" dirty="0"/>
              <a:t>Theories of International Politics:  Realism </a:t>
            </a:r>
            <a:r>
              <a:rPr lang="en-US" dirty="0" err="1"/>
              <a:t>vrs</a:t>
            </a:r>
            <a:r>
              <a:rPr lang="en-US" dirty="0"/>
              <a:t>. Constructivism</a:t>
            </a:r>
          </a:p>
          <a:p>
            <a:pPr marL="0" indent="0">
              <a:buNone/>
            </a:pPr>
            <a:r>
              <a:rPr lang="en-US" dirty="0"/>
              <a:t>Theories of Identity, Memory and Narrative</a:t>
            </a:r>
          </a:p>
          <a:p>
            <a:pPr marL="0" indent="0">
              <a:buNone/>
            </a:pPr>
            <a:r>
              <a:rPr lang="en-US" dirty="0"/>
              <a:t>The Politics of Memory</a:t>
            </a:r>
          </a:p>
          <a:p>
            <a:pPr marL="0" indent="0">
              <a:buNone/>
            </a:pPr>
            <a:endParaRPr lang="en-US" dirty="0"/>
          </a:p>
        </p:txBody>
      </p:sp>
    </p:spTree>
    <p:extLst>
      <p:ext uri="{BB962C8B-B14F-4D97-AF65-F5344CB8AC3E}">
        <p14:creationId xmlns:p14="http://schemas.microsoft.com/office/powerpoint/2010/main" val="376941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953E-BA55-ED41-A666-8A9AB6E94CF5}"/>
              </a:ext>
            </a:extLst>
          </p:cNvPr>
          <p:cNvSpPr>
            <a:spLocks noGrp="1"/>
          </p:cNvSpPr>
          <p:nvPr>
            <p:ph type="title"/>
          </p:nvPr>
        </p:nvSpPr>
        <p:spPr/>
        <p:txBody>
          <a:bodyPr/>
          <a:lstStyle/>
          <a:p>
            <a:r>
              <a:rPr lang="en-US" dirty="0"/>
              <a:t>Realism VRS. Constructivism</a:t>
            </a:r>
          </a:p>
        </p:txBody>
      </p:sp>
      <p:sp>
        <p:nvSpPr>
          <p:cNvPr id="3" name="Content Placeholder 2">
            <a:extLst>
              <a:ext uri="{FF2B5EF4-FFF2-40B4-BE49-F238E27FC236}">
                <a16:creationId xmlns:a16="http://schemas.microsoft.com/office/drawing/2014/main" id="{AB54F2DD-CE9F-C94D-9D28-B278C10DD277}"/>
              </a:ext>
            </a:extLst>
          </p:cNvPr>
          <p:cNvSpPr>
            <a:spLocks noGrp="1"/>
          </p:cNvSpPr>
          <p:nvPr>
            <p:ph idx="1"/>
          </p:nvPr>
        </p:nvSpPr>
        <p:spPr/>
        <p:txBody>
          <a:bodyPr/>
          <a:lstStyle/>
          <a:p>
            <a:r>
              <a:rPr lang="en-US" dirty="0"/>
              <a:t>Key Actors:  Sovereign States</a:t>
            </a:r>
          </a:p>
          <a:p>
            <a:r>
              <a:rPr lang="en-US" dirty="0"/>
              <a:t>Structure of System:  Anarchic</a:t>
            </a:r>
          </a:p>
          <a:p>
            <a:r>
              <a:rPr lang="en-US" dirty="0"/>
              <a:t>Security is Scarce:  Zero-sum</a:t>
            </a:r>
          </a:p>
          <a:p>
            <a:r>
              <a:rPr lang="en-US" dirty="0"/>
              <a:t>Key Motivation of States:  Self-Help</a:t>
            </a:r>
          </a:p>
          <a:p>
            <a:r>
              <a:rPr lang="en-US" dirty="0"/>
              <a:t>States are Rational Actors</a:t>
            </a:r>
          </a:p>
          <a:p>
            <a:r>
              <a:rPr lang="en-US" dirty="0"/>
              <a:t>Distribution of power is key variable</a:t>
            </a:r>
          </a:p>
          <a:p>
            <a:pPr marL="0" indent="0">
              <a:buNone/>
            </a:pPr>
            <a:endParaRPr lang="en-US" dirty="0"/>
          </a:p>
        </p:txBody>
      </p:sp>
    </p:spTree>
    <p:extLst>
      <p:ext uri="{BB962C8B-B14F-4D97-AF65-F5344CB8AC3E}">
        <p14:creationId xmlns:p14="http://schemas.microsoft.com/office/powerpoint/2010/main" val="394724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C6F4-158B-4346-B8E9-DDE6E814668B}"/>
              </a:ext>
            </a:extLst>
          </p:cNvPr>
          <p:cNvSpPr>
            <a:spLocks noGrp="1"/>
          </p:cNvSpPr>
          <p:nvPr>
            <p:ph type="title"/>
          </p:nvPr>
        </p:nvSpPr>
        <p:spPr/>
        <p:txBody>
          <a:bodyPr/>
          <a:lstStyle/>
          <a:p>
            <a:r>
              <a:rPr lang="en-US" dirty="0"/>
              <a:t>ISSUES WITH REALISM?</a:t>
            </a:r>
          </a:p>
        </p:txBody>
      </p:sp>
      <p:sp>
        <p:nvSpPr>
          <p:cNvPr id="3" name="Content Placeholder 2">
            <a:extLst>
              <a:ext uri="{FF2B5EF4-FFF2-40B4-BE49-F238E27FC236}">
                <a16:creationId xmlns:a16="http://schemas.microsoft.com/office/drawing/2014/main" id="{7525BA5A-4E88-8D4F-B439-7A2C618ED297}"/>
              </a:ext>
            </a:extLst>
          </p:cNvPr>
          <p:cNvSpPr>
            <a:spLocks noGrp="1"/>
          </p:cNvSpPr>
          <p:nvPr>
            <p:ph idx="1"/>
          </p:nvPr>
        </p:nvSpPr>
        <p:spPr/>
        <p:txBody>
          <a:bodyPr/>
          <a:lstStyle/>
          <a:p>
            <a:r>
              <a:rPr lang="en-US" dirty="0"/>
              <a:t>How do you decide what the national interest is?</a:t>
            </a:r>
          </a:p>
          <a:p>
            <a:endParaRPr lang="en-US" dirty="0"/>
          </a:p>
          <a:p>
            <a:r>
              <a:rPr lang="en-US" dirty="0"/>
              <a:t>How can you tell between competing notions of national interest?</a:t>
            </a:r>
          </a:p>
          <a:p>
            <a:endParaRPr lang="en-US" dirty="0"/>
          </a:p>
          <a:p>
            <a:r>
              <a:rPr lang="en-US" dirty="0"/>
              <a:t>What makes the EU possible?</a:t>
            </a:r>
          </a:p>
          <a:p>
            <a:endParaRPr lang="en-US" dirty="0"/>
          </a:p>
          <a:p>
            <a:r>
              <a:rPr lang="en-US" dirty="0"/>
              <a:t>Why does Putin make a mistake?</a:t>
            </a:r>
          </a:p>
          <a:p>
            <a:endParaRPr lang="en-US" dirty="0"/>
          </a:p>
          <a:p>
            <a:pPr marL="0" indent="0">
              <a:buNone/>
            </a:pPr>
            <a:endParaRPr lang="en-US" dirty="0"/>
          </a:p>
        </p:txBody>
      </p:sp>
    </p:spTree>
    <p:extLst>
      <p:ext uri="{BB962C8B-B14F-4D97-AF65-F5344CB8AC3E}">
        <p14:creationId xmlns:p14="http://schemas.microsoft.com/office/powerpoint/2010/main" val="83459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C39A-80A8-E444-9692-108342254429}"/>
              </a:ext>
            </a:extLst>
          </p:cNvPr>
          <p:cNvSpPr>
            <a:spLocks noGrp="1"/>
          </p:cNvSpPr>
          <p:nvPr>
            <p:ph type="title"/>
          </p:nvPr>
        </p:nvSpPr>
        <p:spPr/>
        <p:txBody>
          <a:bodyPr>
            <a:normAutofit fontScale="90000"/>
          </a:bodyPr>
          <a:lstStyle/>
          <a:p>
            <a:r>
              <a:rPr lang="en-US" sz="4000" dirty="0"/>
              <a:t>First Step: </a:t>
            </a:r>
            <a:br>
              <a:rPr lang="en-US" sz="4000" dirty="0"/>
            </a:br>
            <a:r>
              <a:rPr lang="en-US" sz="4000" dirty="0"/>
              <a:t>Constructivist Notions of Identity and Interests</a:t>
            </a:r>
          </a:p>
        </p:txBody>
      </p:sp>
      <p:sp>
        <p:nvSpPr>
          <p:cNvPr id="3" name="Content Placeholder 2">
            <a:extLst>
              <a:ext uri="{FF2B5EF4-FFF2-40B4-BE49-F238E27FC236}">
                <a16:creationId xmlns:a16="http://schemas.microsoft.com/office/drawing/2014/main" id="{8500BF07-79B0-A94C-802B-18BC6D55C475}"/>
              </a:ext>
            </a:extLst>
          </p:cNvPr>
          <p:cNvSpPr>
            <a:spLocks noGrp="1"/>
          </p:cNvSpPr>
          <p:nvPr>
            <p:ph idx="1"/>
          </p:nvPr>
        </p:nvSpPr>
        <p:spPr/>
        <p:txBody>
          <a:bodyPr>
            <a:normAutofit/>
          </a:bodyPr>
          <a:lstStyle/>
          <a:p>
            <a:r>
              <a:rPr lang="en-US" dirty="0"/>
              <a:t>The social world is constructed:  Many things we take for granted have no physical reality, but are “real” because of persistent patterns of social relations </a:t>
            </a:r>
          </a:p>
          <a:p>
            <a:r>
              <a:rPr lang="en-US" dirty="0"/>
              <a:t>Individuals confront, understand constructions as “real”, identity shaped by interaction with that structure</a:t>
            </a:r>
          </a:p>
          <a:p>
            <a:pPr lvl="1"/>
            <a:r>
              <a:rPr lang="en-US" dirty="0"/>
              <a:t>Nationality</a:t>
            </a:r>
          </a:p>
          <a:p>
            <a:pPr lvl="1"/>
            <a:r>
              <a:rPr lang="en-US" dirty="0"/>
              <a:t>If individual challenges that social reality, often considered weird, insane, criminal—Soviet dissidents</a:t>
            </a:r>
          </a:p>
          <a:p>
            <a:r>
              <a:rPr lang="en-US" dirty="0"/>
              <a:t>The structure and agent are mutually constitutive</a:t>
            </a:r>
          </a:p>
          <a:p>
            <a:pPr lvl="1"/>
            <a:r>
              <a:rPr lang="en-US" dirty="0"/>
              <a:t>The social structure reproduced by the actions of agents</a:t>
            </a:r>
          </a:p>
          <a:p>
            <a:pPr lvl="1"/>
            <a:r>
              <a:rPr lang="en-US" dirty="0"/>
              <a:t>The social structure appears as fact as individual that shapes identity</a:t>
            </a:r>
          </a:p>
          <a:p>
            <a:endParaRPr lang="en-US" dirty="0"/>
          </a:p>
          <a:p>
            <a:pPr lvl="1"/>
            <a:endParaRPr lang="en-US" dirty="0"/>
          </a:p>
        </p:txBody>
      </p:sp>
    </p:spTree>
    <p:extLst>
      <p:ext uri="{BB962C8B-B14F-4D97-AF65-F5344CB8AC3E}">
        <p14:creationId xmlns:p14="http://schemas.microsoft.com/office/powerpoint/2010/main" val="257630469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{D3502780-877D-7E4B-84E7-8C12092C3444}tf10001079</Template>
  <TotalTime>5507</TotalTime>
  <Words>2480</Words>
  <Application>Microsoft Macintosh PowerPoint</Application>
  <PresentationFormat>Widescreen</PresentationFormat>
  <Paragraphs>252</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vt:lpstr>
      <vt:lpstr>Times New Roman</vt:lpstr>
      <vt:lpstr>Vapor Trail</vt:lpstr>
      <vt:lpstr>MEMORY WARS IN EASTERN AND CENTRAL EUROPE</vt:lpstr>
      <vt:lpstr>What are the goals?</vt:lpstr>
      <vt:lpstr>Introductions</vt:lpstr>
      <vt:lpstr>Course Information</vt:lpstr>
      <vt:lpstr>General Introductions</vt:lpstr>
      <vt:lpstr>Part I and II: The Theoretical background</vt:lpstr>
      <vt:lpstr>Realism VRS. Constructivism</vt:lpstr>
      <vt:lpstr>ISSUES WITH REALISM?</vt:lpstr>
      <vt:lpstr>First Step:  Constructivist Notions of Identity and Interests</vt:lpstr>
      <vt:lpstr>IDENTITY: What is it?</vt:lpstr>
      <vt:lpstr>IDENTITY PROVIDES Security</vt:lpstr>
      <vt:lpstr>IDENTITY:  WHERE DOES IT COME FROM?</vt:lpstr>
      <vt:lpstr>PowerPoint Presentation</vt:lpstr>
      <vt:lpstr>Collective Identity</vt:lpstr>
      <vt:lpstr>Can a  State  Have an “Identity”?</vt:lpstr>
      <vt:lpstr>How does state identity get embedded in institutions?</vt:lpstr>
      <vt:lpstr>Why is Constructivism  important?  Realism Plus</vt:lpstr>
      <vt:lpstr>Ontological Security</vt:lpstr>
      <vt:lpstr>Identity:  Bridging the individual to the state</vt:lpstr>
      <vt:lpstr>Back To realism: How Does Power Fit into this?</vt:lpstr>
      <vt:lpstr>BREAK</vt:lpstr>
      <vt:lpstr>The Role of Memory</vt:lpstr>
      <vt:lpstr>The Role of Memory</vt:lpstr>
      <vt:lpstr>COLLECTIVE MEMORY:   Assman</vt:lpstr>
      <vt:lpstr>Examples from the class</vt:lpstr>
      <vt:lpstr>Different Forms of Memory: Assman</vt:lpstr>
      <vt:lpstr>Examples:</vt:lpstr>
      <vt:lpstr>Collective Narratives and the Nation:  The Nation as an ”Imagined Community” </vt:lpstr>
      <vt:lpstr>PowerPoint Presentation</vt:lpstr>
      <vt:lpstr>THE ELEMENTS OF A ”NATIONAL” COLLECTIVE NARRATIVE</vt:lpstr>
      <vt:lpstr>The  Political Work Of Narrative</vt:lpstr>
      <vt:lpstr>What about ”dark pasts”?</vt:lpstr>
      <vt:lpstr>The  Politics of Memory</vt:lpstr>
      <vt:lpstr>Mnemonic Regimes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WARS IN EASTERN AND CENTRAL EUROPE</dc:title>
  <dc:creator>Microsoft Office User</dc:creator>
  <cp:lastModifiedBy>Jim Richter</cp:lastModifiedBy>
  <cp:revision>41</cp:revision>
  <dcterms:created xsi:type="dcterms:W3CDTF">2021-03-25T03:22:45Z</dcterms:created>
  <dcterms:modified xsi:type="dcterms:W3CDTF">2024-04-30T19:40:38Z</dcterms:modified>
</cp:coreProperties>
</file>