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8" r:id="rId3"/>
    <p:sldId id="335" r:id="rId4"/>
    <p:sldId id="331" r:id="rId5"/>
    <p:sldId id="257" r:id="rId6"/>
    <p:sldId id="258" r:id="rId7"/>
    <p:sldId id="260" r:id="rId8"/>
    <p:sldId id="264" r:id="rId9"/>
    <p:sldId id="263" r:id="rId10"/>
    <p:sldId id="262" r:id="rId11"/>
    <p:sldId id="268" r:id="rId12"/>
    <p:sldId id="269" r:id="rId13"/>
    <p:sldId id="270" r:id="rId14"/>
    <p:sldId id="322" r:id="rId15"/>
    <p:sldId id="324" r:id="rId16"/>
    <p:sldId id="325" r:id="rId17"/>
    <p:sldId id="265" r:id="rId18"/>
    <p:sldId id="326" r:id="rId19"/>
    <p:sldId id="327" r:id="rId20"/>
    <p:sldId id="261" r:id="rId21"/>
    <p:sldId id="328" r:id="rId22"/>
    <p:sldId id="323" r:id="rId23"/>
    <p:sldId id="329" r:id="rId24"/>
    <p:sldId id="333" r:id="rId25"/>
    <p:sldId id="330" r:id="rId26"/>
    <p:sldId id="33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1"/>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9149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288930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338676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63910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BB234-BA8C-2A4B-8B2E-1E1D30A5C8F5}"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54499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4BB234-BA8C-2A4B-8B2E-1E1D30A5C8F5}"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15771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4BB234-BA8C-2A4B-8B2E-1E1D30A5C8F5}" type="datetimeFigureOut">
              <a:rPr lang="en-US" smtClean="0"/>
              <a:t>5/2/24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221509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4BB234-BA8C-2A4B-8B2E-1E1D30A5C8F5}" type="datetimeFigureOut">
              <a:rPr lang="en-US" smtClean="0"/>
              <a:t>5/2/24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238278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BB234-BA8C-2A4B-8B2E-1E1D30A5C8F5}" type="datetimeFigureOut">
              <a:rPr lang="en-US" smtClean="0"/>
              <a:t>5/2/24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32447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4BB234-BA8C-2A4B-8B2E-1E1D30A5C8F5}"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88285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4BB234-BA8C-2A4B-8B2E-1E1D30A5C8F5}"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418693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BB234-BA8C-2A4B-8B2E-1E1D30A5C8F5}" type="datetimeFigureOut">
              <a:rPr lang="en-US" smtClean="0"/>
              <a:t>5/2/24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D7D86-92DD-F047-A525-E4181F353107}" type="slidenum">
              <a:rPr lang="en-US" smtClean="0"/>
              <a:t>‹#›</a:t>
            </a:fld>
            <a:endParaRPr lang="en-US"/>
          </a:p>
        </p:txBody>
      </p:sp>
    </p:spTree>
    <p:extLst>
      <p:ext uri="{BB962C8B-B14F-4D97-AF65-F5344CB8AC3E}">
        <p14:creationId xmlns:p14="http://schemas.microsoft.com/office/powerpoint/2010/main" val="22007159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391-9B52-1944-A644-23E9431B2BE3}"/>
              </a:ext>
            </a:extLst>
          </p:cNvPr>
          <p:cNvSpPr>
            <a:spLocks noGrp="1"/>
          </p:cNvSpPr>
          <p:nvPr>
            <p:ph type="ctrTitle"/>
          </p:nvPr>
        </p:nvSpPr>
        <p:spPr/>
        <p:txBody>
          <a:bodyPr/>
          <a:lstStyle/>
          <a:p>
            <a:r>
              <a:rPr lang="en-US" dirty="0"/>
              <a:t>Memory Wars</a:t>
            </a:r>
          </a:p>
        </p:txBody>
      </p:sp>
      <p:sp>
        <p:nvSpPr>
          <p:cNvPr id="3" name="Subtitle 2">
            <a:extLst>
              <a:ext uri="{FF2B5EF4-FFF2-40B4-BE49-F238E27FC236}">
                <a16:creationId xmlns:a16="http://schemas.microsoft.com/office/drawing/2014/main" id="{09EEC67B-818D-7949-94C2-DDC7A76A87B7}"/>
              </a:ext>
            </a:extLst>
          </p:cNvPr>
          <p:cNvSpPr>
            <a:spLocks noGrp="1"/>
          </p:cNvSpPr>
          <p:nvPr>
            <p:ph type="subTitle" idx="1"/>
          </p:nvPr>
        </p:nvSpPr>
        <p:spPr/>
        <p:txBody>
          <a:bodyPr/>
          <a:lstStyle/>
          <a:p>
            <a:r>
              <a:rPr lang="en-US" dirty="0"/>
              <a:t>Part I:   Poland and Russia</a:t>
            </a:r>
          </a:p>
          <a:p>
            <a:r>
              <a:rPr lang="en-US" dirty="0"/>
              <a:t>Part II: Ukraine and Russia Before the Invasion</a:t>
            </a:r>
          </a:p>
        </p:txBody>
      </p:sp>
    </p:spTree>
    <p:extLst>
      <p:ext uri="{BB962C8B-B14F-4D97-AF65-F5344CB8AC3E}">
        <p14:creationId xmlns:p14="http://schemas.microsoft.com/office/powerpoint/2010/main" val="36142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Polish Martyr Narrative Among Post-Communist Right</a:t>
            </a:r>
          </a:p>
        </p:txBody>
      </p:sp>
      <p:sp>
        <p:nvSpPr>
          <p:cNvPr id="3" name="Content Placeholder 2"/>
          <p:cNvSpPr>
            <a:spLocks noGrp="1"/>
          </p:cNvSpPr>
          <p:nvPr>
            <p:ph idx="1"/>
          </p:nvPr>
        </p:nvSpPr>
        <p:spPr/>
        <p:txBody>
          <a:bodyPr>
            <a:normAutofit/>
          </a:bodyPr>
          <a:lstStyle/>
          <a:p>
            <a:pPr marL="0" indent="0">
              <a:buNone/>
            </a:pPr>
            <a:r>
              <a:rPr lang="en-US" sz="3200" dirty="0"/>
              <a:t>POLAND AS VICTIM</a:t>
            </a:r>
          </a:p>
          <a:p>
            <a:pPr marL="0" indent="0">
              <a:buNone/>
            </a:pPr>
            <a:r>
              <a:rPr lang="en-US" sz="3200" dirty="0"/>
              <a:t>POLAND AS SACRED:  The Christ of Nations</a:t>
            </a:r>
          </a:p>
          <a:p>
            <a:pPr marL="0" indent="0">
              <a:buNone/>
            </a:pPr>
            <a:r>
              <a:rPr lang="en-US" sz="3200" dirty="0"/>
              <a:t>SACRIFICE IS ENNOBLING</a:t>
            </a:r>
          </a:p>
          <a:p>
            <a:pPr marL="0" indent="0">
              <a:buNone/>
            </a:pPr>
            <a:endParaRPr lang="en-US" sz="3200" dirty="0"/>
          </a:p>
        </p:txBody>
      </p:sp>
      <p:pic>
        <p:nvPicPr>
          <p:cNvPr id="4" name="Picture 3" descr="images.jpg">
            <a:extLst>
              <a:ext uri="{FF2B5EF4-FFF2-40B4-BE49-F238E27FC236}">
                <a16:creationId xmlns:a16="http://schemas.microsoft.com/office/drawing/2014/main" id="{F806C662-6CA9-BB4C-99F5-AEDBB9C57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095" y="2121611"/>
            <a:ext cx="2975905" cy="2975905"/>
          </a:xfrm>
          <a:prstGeom prst="rect">
            <a:avLst/>
          </a:prstGeom>
        </p:spPr>
      </p:pic>
    </p:spTree>
    <p:extLst>
      <p:ext uri="{BB962C8B-B14F-4D97-AF65-F5344CB8AC3E}">
        <p14:creationId xmlns:p14="http://schemas.microsoft.com/office/powerpoint/2010/main" val="114010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52D6-B4C0-C34F-B935-17F17BB0352A}"/>
              </a:ext>
            </a:extLst>
          </p:cNvPr>
          <p:cNvSpPr>
            <a:spLocks noGrp="1"/>
          </p:cNvSpPr>
          <p:nvPr>
            <p:ph type="title"/>
          </p:nvPr>
        </p:nvSpPr>
        <p:spPr/>
        <p:txBody>
          <a:bodyPr/>
          <a:lstStyle/>
          <a:p>
            <a:r>
              <a:rPr lang="en-US" dirty="0"/>
              <a:t>Polish-Russian Divide</a:t>
            </a:r>
          </a:p>
        </p:txBody>
      </p:sp>
      <p:sp>
        <p:nvSpPr>
          <p:cNvPr id="3" name="Content Placeholder 2">
            <a:extLst>
              <a:ext uri="{FF2B5EF4-FFF2-40B4-BE49-F238E27FC236}">
                <a16:creationId xmlns:a16="http://schemas.microsoft.com/office/drawing/2014/main" id="{8340660D-2E2D-1B45-8EFB-E2CE8476E9A7}"/>
              </a:ext>
            </a:extLst>
          </p:cNvPr>
          <p:cNvSpPr>
            <a:spLocks noGrp="1"/>
          </p:cNvSpPr>
          <p:nvPr>
            <p:ph idx="1"/>
          </p:nvPr>
        </p:nvSpPr>
        <p:spPr>
          <a:xfrm>
            <a:off x="838200" y="1313793"/>
            <a:ext cx="10515600" cy="4863170"/>
          </a:xfrm>
        </p:spPr>
        <p:txBody>
          <a:bodyPr>
            <a:normAutofit fontScale="92500" lnSpcReduction="20000"/>
          </a:bodyPr>
          <a:lstStyle/>
          <a:p>
            <a:r>
              <a:rPr lang="en-US" dirty="0"/>
              <a:t>Molotov-Ribbentrop Pact and The Secret Protocol—1939</a:t>
            </a:r>
          </a:p>
          <a:p>
            <a:pPr lvl="1"/>
            <a:r>
              <a:rPr lang="en-US" dirty="0"/>
              <a:t>The Polish Account:  </a:t>
            </a:r>
          </a:p>
          <a:p>
            <a:pPr lvl="2"/>
            <a:r>
              <a:rPr lang="en-US" dirty="0"/>
              <a:t>Soviet Union and Nazi Germany divide Poland</a:t>
            </a:r>
          </a:p>
          <a:p>
            <a:pPr lvl="2"/>
            <a:r>
              <a:rPr lang="en-US" dirty="0"/>
              <a:t>Aggression by Totalitarian countries</a:t>
            </a:r>
          </a:p>
          <a:p>
            <a:pPr lvl="2"/>
            <a:r>
              <a:rPr lang="en-US" dirty="0"/>
              <a:t>Soviet Union just as bad as Nazis</a:t>
            </a:r>
          </a:p>
          <a:p>
            <a:pPr lvl="1"/>
            <a:r>
              <a:rPr lang="en-US" dirty="0"/>
              <a:t>Russian regime account:   </a:t>
            </a:r>
          </a:p>
          <a:p>
            <a:pPr lvl="2"/>
            <a:r>
              <a:rPr lang="en-US" dirty="0"/>
              <a:t>Defensive Action by Stalin after West rejected cooperation</a:t>
            </a:r>
          </a:p>
          <a:p>
            <a:pPr lvl="2"/>
            <a:r>
              <a:rPr lang="en-US" dirty="0"/>
              <a:t>West abandoned Czechoslovakia, tried to push war eastward</a:t>
            </a:r>
          </a:p>
          <a:p>
            <a:pPr lvl="2"/>
            <a:r>
              <a:rPr lang="en-US" dirty="0"/>
              <a:t>Poland not innocent:  anti-Semitism, taking part of Czechoslovakia as well</a:t>
            </a:r>
          </a:p>
          <a:p>
            <a:r>
              <a:rPr lang="en-US" dirty="0" err="1"/>
              <a:t>Katyn</a:t>
            </a:r>
            <a:r>
              <a:rPr lang="en-US" dirty="0"/>
              <a:t>-  The Murder of 20,000 Polish Officers, Elites</a:t>
            </a:r>
          </a:p>
          <a:p>
            <a:pPr lvl="1"/>
            <a:r>
              <a:rPr lang="en-US" dirty="0"/>
              <a:t>Soviets blame Germans</a:t>
            </a:r>
          </a:p>
          <a:p>
            <a:pPr lvl="1"/>
            <a:r>
              <a:rPr lang="en-US" dirty="0"/>
              <a:t>Persist in lie until 1989</a:t>
            </a:r>
          </a:p>
          <a:p>
            <a:pPr lvl="1"/>
            <a:r>
              <a:rPr lang="en-US" dirty="0"/>
              <a:t>Poles say attempt at decapitating Polish society</a:t>
            </a:r>
          </a:p>
          <a:p>
            <a:r>
              <a:rPr lang="en-US" dirty="0" err="1"/>
              <a:t>Katyn</a:t>
            </a:r>
            <a:r>
              <a:rPr lang="en-US" dirty="0"/>
              <a:t> 2010</a:t>
            </a:r>
          </a:p>
          <a:p>
            <a:r>
              <a:rPr lang="en-US" dirty="0"/>
              <a:t>Several attempts at reconciliation, all failed</a:t>
            </a:r>
          </a:p>
          <a:p>
            <a:pPr marL="457200" lvl="1" indent="0">
              <a:buNone/>
            </a:pPr>
            <a:endParaRPr lang="en-US" dirty="0"/>
          </a:p>
          <a:p>
            <a:pPr lvl="2"/>
            <a:endParaRPr lang="en-US" dirty="0"/>
          </a:p>
        </p:txBody>
      </p:sp>
    </p:spTree>
    <p:extLst>
      <p:ext uri="{BB962C8B-B14F-4D97-AF65-F5344CB8AC3E}">
        <p14:creationId xmlns:p14="http://schemas.microsoft.com/office/powerpoint/2010/main" val="159485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9941-9CCF-1745-8B2B-7A89AFD254D6}"/>
              </a:ext>
            </a:extLst>
          </p:cNvPr>
          <p:cNvSpPr>
            <a:spLocks noGrp="1"/>
          </p:cNvSpPr>
          <p:nvPr>
            <p:ph type="title"/>
          </p:nvPr>
        </p:nvSpPr>
        <p:spPr/>
        <p:txBody>
          <a:bodyPr/>
          <a:lstStyle/>
          <a:p>
            <a:r>
              <a:rPr lang="en-US" dirty="0"/>
              <a:t>The 2019 Dispute</a:t>
            </a:r>
          </a:p>
        </p:txBody>
      </p:sp>
      <p:sp>
        <p:nvSpPr>
          <p:cNvPr id="3" name="Content Placeholder 2">
            <a:extLst>
              <a:ext uri="{FF2B5EF4-FFF2-40B4-BE49-F238E27FC236}">
                <a16:creationId xmlns:a16="http://schemas.microsoft.com/office/drawing/2014/main" id="{185FAA85-84C2-BE40-8EEB-F36A349F615D}"/>
              </a:ext>
            </a:extLst>
          </p:cNvPr>
          <p:cNvSpPr>
            <a:spLocks noGrp="1"/>
          </p:cNvSpPr>
          <p:nvPr>
            <p:ph idx="1"/>
          </p:nvPr>
        </p:nvSpPr>
        <p:spPr/>
        <p:txBody>
          <a:bodyPr>
            <a:normAutofit fontScale="70000" lnSpcReduction="20000"/>
          </a:bodyPr>
          <a:lstStyle/>
          <a:p>
            <a:r>
              <a:rPr lang="en-US" dirty="0"/>
              <a:t>The European Parliament Resolution:</a:t>
            </a:r>
          </a:p>
          <a:p>
            <a:pPr algn="l"/>
            <a:r>
              <a:rPr lang="en-US" dirty="0"/>
              <a:t>“The European Parliament…”</a:t>
            </a:r>
            <a:r>
              <a:rPr lang="en-US" b="0" i="0" dirty="0">
                <a:solidFill>
                  <a:srgbClr val="666666"/>
                </a:solidFill>
                <a:effectLst/>
                <a:latin typeface="Arial" panose="020B0604020202020204" pitchFamily="34" charset="0"/>
              </a:rPr>
              <a:t> </a:t>
            </a:r>
          </a:p>
          <a:p>
            <a:pPr algn="l"/>
            <a:r>
              <a:rPr lang="en-US" b="0" i="0" dirty="0">
                <a:effectLst/>
                <a:latin typeface="Arial" panose="020B0604020202020204" pitchFamily="34" charset="0"/>
              </a:rPr>
              <a:t>1.  Recalls that, as enshrined in Article 2 of the TEU, the Union is founded on the values of respect for human dignity, freedom, democracy, equality, the rule of law and respect for human rights, including the rights of persons belonging to minorities; recalls that these values are common to all Member States;</a:t>
            </a:r>
          </a:p>
          <a:p>
            <a:pPr algn="l"/>
            <a:r>
              <a:rPr lang="en-US" b="0" i="0" dirty="0">
                <a:effectLst/>
                <a:latin typeface="Arial" panose="020B0604020202020204" pitchFamily="34" charset="0"/>
              </a:rPr>
              <a:t>2.  Stresses that the Second World War, the most devastating war in Europe’s history, was started as an immediate result of the notorious Nazi-Soviet Treaty on Non-Aggression of 23 August 1939, also known as the Molotov-Ribbentrop Pact, and its secret protocols, whereby two totalitarian regimes that shared the goal of world conquest divided Europe into two zones of influence;</a:t>
            </a:r>
          </a:p>
          <a:p>
            <a:pPr algn="l"/>
            <a:r>
              <a:rPr lang="en-US" b="0" i="0" dirty="0">
                <a:effectLst/>
                <a:latin typeface="Arial" panose="020B0604020202020204" pitchFamily="34" charset="0"/>
              </a:rPr>
              <a:t>3.  Recalls that the Nazi and communist regimes carried out mass murders, genocide and deportations and caused a loss of life and freedom in the 20th century on a scale unseen in human history, and recalls the horrific crime of the Holocaust perpetrated by the Nazi regime; condemns in the strongest terms the acts of aggression, crimes against humanity and mass human rights violations perpetrated by the Nazi, communist and other totalitarian regimes;</a:t>
            </a:r>
          </a:p>
          <a:p>
            <a:pPr lvl="1"/>
            <a:endParaRPr lang="en-US" dirty="0"/>
          </a:p>
        </p:txBody>
      </p:sp>
    </p:spTree>
    <p:extLst>
      <p:ext uri="{BB962C8B-B14F-4D97-AF65-F5344CB8AC3E}">
        <p14:creationId xmlns:p14="http://schemas.microsoft.com/office/powerpoint/2010/main" val="12752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7FD3-F061-3F47-887A-2CA7481C5446}"/>
              </a:ext>
            </a:extLst>
          </p:cNvPr>
          <p:cNvSpPr>
            <a:spLocks noGrp="1"/>
          </p:cNvSpPr>
          <p:nvPr>
            <p:ph type="title"/>
          </p:nvPr>
        </p:nvSpPr>
        <p:spPr/>
        <p:txBody>
          <a:bodyPr/>
          <a:lstStyle/>
          <a:p>
            <a:r>
              <a:rPr lang="en-US" dirty="0"/>
              <a:t>Putin’s Response</a:t>
            </a:r>
          </a:p>
        </p:txBody>
      </p:sp>
      <p:sp>
        <p:nvSpPr>
          <p:cNvPr id="3" name="Content Placeholder 2">
            <a:extLst>
              <a:ext uri="{FF2B5EF4-FFF2-40B4-BE49-F238E27FC236}">
                <a16:creationId xmlns:a16="http://schemas.microsoft.com/office/drawing/2014/main" id="{72E96420-710B-3C40-A09E-FF5F9A35AA5E}"/>
              </a:ext>
            </a:extLst>
          </p:cNvPr>
          <p:cNvSpPr>
            <a:spLocks noGrp="1"/>
          </p:cNvSpPr>
          <p:nvPr>
            <p:ph idx="1"/>
          </p:nvPr>
        </p:nvSpPr>
        <p:spPr/>
        <p:txBody>
          <a:bodyPr/>
          <a:lstStyle/>
          <a:p>
            <a:r>
              <a:rPr lang="en-US" dirty="0"/>
              <a:t>I believe that such ‘paperwork’ – for I cannot call this resolution a document – which is clearly intended to provoke a scandal, is fraught with real and dangerous threats. Indeed, it was adopted by a highly respectable institution. And what did it show? Regrettably, it revealed a deliberate policy aimed at destroying the post-war world order whose creation was a matter of </a:t>
            </a:r>
            <a:r>
              <a:rPr lang="en-US" dirty="0" err="1"/>
              <a:t>honour</a:t>
            </a:r>
            <a:r>
              <a:rPr lang="en-US" dirty="0"/>
              <a:t> and responsibility for the countries a number of representatives of which voted today in </a:t>
            </a:r>
            <a:r>
              <a:rPr lang="en-US" dirty="0" err="1"/>
              <a:t>favour</a:t>
            </a:r>
            <a:r>
              <a:rPr lang="en-US" dirty="0"/>
              <a:t> of this deceitful resolution. …And those who deliberately put this consensus into question undermine the foundations of the entire post-war Europe.</a:t>
            </a:r>
          </a:p>
          <a:p>
            <a:endParaRPr lang="en-US" dirty="0"/>
          </a:p>
        </p:txBody>
      </p:sp>
    </p:spTree>
    <p:extLst>
      <p:ext uri="{BB962C8B-B14F-4D97-AF65-F5344CB8AC3E}">
        <p14:creationId xmlns:p14="http://schemas.microsoft.com/office/powerpoint/2010/main" val="209243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9BF7F-EC8E-814D-A590-FE11CC06FC33}"/>
              </a:ext>
            </a:extLst>
          </p:cNvPr>
          <p:cNvSpPr>
            <a:spLocks noGrp="1"/>
          </p:cNvSpPr>
          <p:nvPr>
            <p:ph idx="1"/>
          </p:nvPr>
        </p:nvSpPr>
        <p:spPr>
          <a:xfrm>
            <a:off x="838200" y="382560"/>
            <a:ext cx="10515600" cy="6092880"/>
          </a:xfrm>
        </p:spPr>
        <p:txBody>
          <a:bodyPr/>
          <a:lstStyle/>
          <a:p>
            <a:r>
              <a:rPr lang="en-US" dirty="0"/>
              <a:t>The creation of the modern system of international relations is one of the major outcomes of World War II. Even the most insurmountable contradictions – geopolitical, ideological, economic – do not prevent us from finding forms of peaceful coexistence and interaction, if there is the desire and will to do so. Today the world is going through quite a turbulent time. Everything is changing, from the global balance of power and influence to the social, economic and technological foundations of societies, nations and even continents. In the past epochs, shifts of such magnitude have almost never happened without major military conflicts. Without a power struggle to build a new global hierarchy. Thanks to the wisdom and farsightedness of the political figures of the Allied Powers, it was possible to create a system that has restrained from extreme manifestations of such objective competition, historically inherent in the world development.</a:t>
            </a:r>
          </a:p>
        </p:txBody>
      </p:sp>
    </p:spTree>
    <p:extLst>
      <p:ext uri="{BB962C8B-B14F-4D97-AF65-F5344CB8AC3E}">
        <p14:creationId xmlns:p14="http://schemas.microsoft.com/office/powerpoint/2010/main" val="20358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10112-FB0F-A246-A3BC-6D0A9A025630}"/>
              </a:ext>
            </a:extLst>
          </p:cNvPr>
          <p:cNvSpPr/>
          <p:nvPr/>
        </p:nvSpPr>
        <p:spPr>
          <a:xfrm>
            <a:off x="1" y="-26276"/>
            <a:ext cx="12192000" cy="359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60E077-6300-074C-9192-B8930D47B697}"/>
              </a:ext>
            </a:extLst>
          </p:cNvPr>
          <p:cNvSpPr/>
          <p:nvPr/>
        </p:nvSpPr>
        <p:spPr>
          <a:xfrm>
            <a:off x="0" y="3594538"/>
            <a:ext cx="12192000" cy="32634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68C154-CB50-CB47-BAA0-B834EC1ABB86}"/>
              </a:ext>
            </a:extLst>
          </p:cNvPr>
          <p:cNvPicPr>
            <a:picLocks noChangeAspect="1"/>
          </p:cNvPicPr>
          <p:nvPr/>
        </p:nvPicPr>
        <p:blipFill>
          <a:blip r:embed="rId2"/>
          <a:stretch>
            <a:fillRect/>
          </a:stretch>
        </p:blipFill>
        <p:spPr>
          <a:xfrm>
            <a:off x="3366582" y="612803"/>
            <a:ext cx="5837207" cy="5632393"/>
          </a:xfrm>
          <a:prstGeom prst="rect">
            <a:avLst/>
          </a:prstGeom>
        </p:spPr>
      </p:pic>
    </p:spTree>
    <p:extLst>
      <p:ext uri="{BB962C8B-B14F-4D97-AF65-F5344CB8AC3E}">
        <p14:creationId xmlns:p14="http://schemas.microsoft.com/office/powerpoint/2010/main" val="419806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C51E-BF87-5E4E-8B45-03CA0468B500}"/>
              </a:ext>
            </a:extLst>
          </p:cNvPr>
          <p:cNvSpPr>
            <a:spLocks noGrp="1"/>
          </p:cNvSpPr>
          <p:nvPr>
            <p:ph type="title"/>
          </p:nvPr>
        </p:nvSpPr>
        <p:spPr/>
        <p:txBody>
          <a:bodyPr>
            <a:normAutofit fontScale="90000"/>
          </a:bodyPr>
          <a:lstStyle/>
          <a:p>
            <a:r>
              <a:rPr lang="en-US" dirty="0"/>
              <a:t>The Entangled Memory</a:t>
            </a:r>
            <a:br>
              <a:rPr lang="en-US" dirty="0"/>
            </a:br>
            <a:r>
              <a:rPr lang="en-US" dirty="0"/>
              <a:t>Seeing Through An Imperial Lens</a:t>
            </a:r>
            <a:br>
              <a:rPr lang="en-US" dirty="0"/>
            </a:br>
            <a:r>
              <a:rPr lang="en-US" dirty="0"/>
              <a:t>The Little Brother Who Came Back</a:t>
            </a:r>
          </a:p>
        </p:txBody>
      </p:sp>
      <p:sp>
        <p:nvSpPr>
          <p:cNvPr id="3" name="Content Placeholder 2">
            <a:extLst>
              <a:ext uri="{FF2B5EF4-FFF2-40B4-BE49-F238E27FC236}">
                <a16:creationId xmlns:a16="http://schemas.microsoft.com/office/drawing/2014/main" id="{37140E2C-BD44-A14D-B55C-34A8A0649C04}"/>
              </a:ext>
            </a:extLst>
          </p:cNvPr>
          <p:cNvSpPr>
            <a:spLocks noGrp="1"/>
          </p:cNvSpPr>
          <p:nvPr>
            <p:ph idx="1"/>
          </p:nvPr>
        </p:nvSpPr>
        <p:spPr>
          <a:xfrm>
            <a:off x="704339" y="1908624"/>
            <a:ext cx="10515600" cy="4831344"/>
          </a:xfrm>
        </p:spPr>
        <p:txBody>
          <a:bodyPr>
            <a:normAutofit fontScale="92500" lnSpcReduction="10000"/>
          </a:bodyPr>
          <a:lstStyle/>
          <a:p>
            <a:r>
              <a:rPr lang="en-US" dirty="0"/>
              <a:t>Shared Founding: </a:t>
            </a:r>
            <a:r>
              <a:rPr lang="en-US" dirty="0" err="1"/>
              <a:t>Kyivan</a:t>
            </a:r>
            <a:r>
              <a:rPr lang="en-US" dirty="0"/>
              <a:t> Rus’--Vikings</a:t>
            </a:r>
          </a:p>
          <a:p>
            <a:r>
              <a:rPr lang="en-US" dirty="0"/>
              <a:t>Vladimir (Volodymyr) the Great—Conversion to Christianity 988</a:t>
            </a:r>
          </a:p>
          <a:p>
            <a:r>
              <a:rPr lang="en-US" dirty="0"/>
              <a:t>The Separation: 13-17</a:t>
            </a:r>
            <a:r>
              <a:rPr lang="en-US" baseline="30000" dirty="0"/>
              <a:t>th</a:t>
            </a:r>
            <a:r>
              <a:rPr lang="en-US" dirty="0"/>
              <a:t> Centuries</a:t>
            </a:r>
          </a:p>
          <a:p>
            <a:r>
              <a:rPr lang="en-US" dirty="0"/>
              <a:t>The Cossacks</a:t>
            </a:r>
          </a:p>
          <a:p>
            <a:r>
              <a:rPr lang="en-US" dirty="0"/>
              <a:t>1654:  Bohdan Khmelnitsky and the Treaty of </a:t>
            </a:r>
            <a:r>
              <a:rPr lang="en-US" dirty="0" err="1"/>
              <a:t>Pereyaslav</a:t>
            </a:r>
            <a:endParaRPr lang="en-US" dirty="0"/>
          </a:p>
          <a:p>
            <a:r>
              <a:rPr lang="en-US" dirty="0"/>
              <a:t>Late 18</a:t>
            </a:r>
            <a:r>
              <a:rPr lang="en-US" baseline="30000" dirty="0"/>
              <a:t>th</a:t>
            </a:r>
            <a:r>
              <a:rPr lang="en-US" dirty="0"/>
              <a:t> Century:  The Partition of Poland and </a:t>
            </a:r>
          </a:p>
          <a:p>
            <a:pPr marL="0" indent="0">
              <a:buNone/>
            </a:pPr>
            <a:r>
              <a:rPr lang="en-US" dirty="0"/>
              <a:t>	 	the First Annexation of Crimea</a:t>
            </a:r>
          </a:p>
          <a:p>
            <a:pPr marL="0" indent="0">
              <a:buNone/>
            </a:pPr>
            <a:r>
              <a:rPr lang="en-US" dirty="0"/>
              <a:t>	Most of Ukraine Becomes Part of Russia, </a:t>
            </a:r>
          </a:p>
          <a:p>
            <a:pPr marL="457200" lvl="1" indent="0">
              <a:buNone/>
            </a:pPr>
            <a:r>
              <a:rPr lang="en-US" dirty="0"/>
              <a:t>	but Western Ukraine part of Austria</a:t>
            </a:r>
          </a:p>
          <a:p>
            <a:r>
              <a:rPr lang="en-US" dirty="0"/>
              <a:t>Russification in Russia and the Soviet Union</a:t>
            </a:r>
          </a:p>
          <a:p>
            <a:r>
              <a:rPr lang="en-US" dirty="0"/>
              <a:t>The Experience of World War II</a:t>
            </a:r>
          </a:p>
        </p:txBody>
      </p:sp>
      <p:pic>
        <p:nvPicPr>
          <p:cNvPr id="5" name="Picture 4">
            <a:extLst>
              <a:ext uri="{FF2B5EF4-FFF2-40B4-BE49-F238E27FC236}">
                <a16:creationId xmlns:a16="http://schemas.microsoft.com/office/drawing/2014/main" id="{13CA8504-1800-2E46-A32A-8A45900B2BF7}"/>
              </a:ext>
            </a:extLst>
          </p:cNvPr>
          <p:cNvPicPr>
            <a:picLocks noChangeAspect="1"/>
          </p:cNvPicPr>
          <p:nvPr/>
        </p:nvPicPr>
        <p:blipFill>
          <a:blip r:embed="rId2"/>
          <a:stretch>
            <a:fillRect/>
          </a:stretch>
        </p:blipFill>
        <p:spPr>
          <a:xfrm>
            <a:off x="9397295" y="4382429"/>
            <a:ext cx="3027744" cy="2201422"/>
          </a:xfrm>
          <a:prstGeom prst="rect">
            <a:avLst/>
          </a:prstGeom>
        </p:spPr>
      </p:pic>
      <p:pic>
        <p:nvPicPr>
          <p:cNvPr id="4" name="Picture 3">
            <a:extLst>
              <a:ext uri="{FF2B5EF4-FFF2-40B4-BE49-F238E27FC236}">
                <a16:creationId xmlns:a16="http://schemas.microsoft.com/office/drawing/2014/main" id="{5A1ACE15-B9C0-784E-B2F5-11901501DFA8}"/>
              </a:ext>
            </a:extLst>
          </p:cNvPr>
          <p:cNvPicPr>
            <a:picLocks noChangeAspect="1"/>
          </p:cNvPicPr>
          <p:nvPr/>
        </p:nvPicPr>
        <p:blipFill>
          <a:blip r:embed="rId3"/>
          <a:stretch>
            <a:fillRect/>
          </a:stretch>
        </p:blipFill>
        <p:spPr>
          <a:xfrm>
            <a:off x="10499981" y="118032"/>
            <a:ext cx="1439917" cy="2879834"/>
          </a:xfrm>
          <a:prstGeom prst="rect">
            <a:avLst/>
          </a:prstGeom>
        </p:spPr>
      </p:pic>
    </p:spTree>
    <p:extLst>
      <p:ext uri="{BB962C8B-B14F-4D97-AF65-F5344CB8AC3E}">
        <p14:creationId xmlns:p14="http://schemas.microsoft.com/office/powerpoint/2010/main" val="5062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06DC-9639-F749-8BA4-A31D392216ED}"/>
              </a:ext>
            </a:extLst>
          </p:cNvPr>
          <p:cNvSpPr>
            <a:spLocks noGrp="1"/>
          </p:cNvSpPr>
          <p:nvPr>
            <p:ph type="title"/>
          </p:nvPr>
        </p:nvSpPr>
        <p:spPr>
          <a:xfrm>
            <a:off x="838199" y="365125"/>
            <a:ext cx="5731413" cy="1325563"/>
          </a:xfrm>
        </p:spPr>
        <p:txBody>
          <a:bodyPr/>
          <a:lstStyle/>
          <a:p>
            <a:r>
              <a:rPr lang="en-US" dirty="0"/>
              <a:t>Ukraine’s Differentiation </a:t>
            </a:r>
            <a:br>
              <a:rPr lang="en-US" dirty="0"/>
            </a:br>
            <a:r>
              <a:rPr lang="en-US" dirty="0"/>
              <a:t>from Russia</a:t>
            </a:r>
          </a:p>
        </p:txBody>
      </p:sp>
      <p:sp>
        <p:nvSpPr>
          <p:cNvPr id="3" name="Content Placeholder 2">
            <a:extLst>
              <a:ext uri="{FF2B5EF4-FFF2-40B4-BE49-F238E27FC236}">
                <a16:creationId xmlns:a16="http://schemas.microsoft.com/office/drawing/2014/main" id="{C05331D1-ED04-5F4C-81BF-916457D7E35A}"/>
              </a:ext>
            </a:extLst>
          </p:cNvPr>
          <p:cNvSpPr>
            <a:spLocks noGrp="1"/>
          </p:cNvSpPr>
          <p:nvPr>
            <p:ph idx="1"/>
          </p:nvPr>
        </p:nvSpPr>
        <p:spPr/>
        <p:txBody>
          <a:bodyPr>
            <a:normAutofit lnSpcReduction="10000"/>
          </a:bodyPr>
          <a:lstStyle/>
          <a:p>
            <a:r>
              <a:rPr lang="en-US" dirty="0"/>
              <a:t>**After Collapse of </a:t>
            </a:r>
            <a:r>
              <a:rPr lang="en-US" dirty="0" err="1"/>
              <a:t>Kyivan</a:t>
            </a:r>
            <a:r>
              <a:rPr lang="en-US" dirty="0"/>
              <a:t> Rus’:   ”Ukrainians” Under Lithuania and 	Poland until 1600s:   Conversion to Eastern Rite Catholicism</a:t>
            </a:r>
          </a:p>
          <a:p>
            <a:r>
              <a:rPr lang="en-US" dirty="0"/>
              <a:t>Cossacks:  The Battle of Poltava:  Cossacks Realign with Poland </a:t>
            </a:r>
          </a:p>
          <a:p>
            <a:r>
              <a:rPr lang="en-US" dirty="0"/>
              <a:t>**Ukrainian Nationalism in early 1800s:  </a:t>
            </a:r>
            <a:r>
              <a:rPr lang="en-US" dirty="0" err="1"/>
              <a:t>Taras</a:t>
            </a:r>
            <a:r>
              <a:rPr lang="en-US" dirty="0"/>
              <a:t> Shevchenko</a:t>
            </a:r>
          </a:p>
          <a:p>
            <a:r>
              <a:rPr lang="en-US" dirty="0"/>
              <a:t>**Nationalism in Western Ukraine:  Stepan Bandera</a:t>
            </a:r>
          </a:p>
          <a:p>
            <a:r>
              <a:rPr lang="en-US" dirty="0"/>
              <a:t>Ukrainian People’s Republic, 1918-1920</a:t>
            </a:r>
          </a:p>
          <a:p>
            <a:r>
              <a:rPr lang="en-US" dirty="0"/>
              <a:t>**The Holodomor and the Purge of Ukrainian Political and Cultural Elite</a:t>
            </a:r>
          </a:p>
          <a:p>
            <a:r>
              <a:rPr lang="en-US" dirty="0"/>
              <a:t>Ukrainian National Resistance Before, During and After WWII</a:t>
            </a:r>
          </a:p>
          <a:p>
            <a:pPr lvl="1"/>
            <a:r>
              <a:rPr lang="en-US" dirty="0"/>
              <a:t>Stepan Bandera</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1067DAB-23A9-084C-8BCA-0903FBFCB77D}"/>
              </a:ext>
            </a:extLst>
          </p:cNvPr>
          <p:cNvPicPr>
            <a:picLocks noChangeAspect="1"/>
          </p:cNvPicPr>
          <p:nvPr/>
        </p:nvPicPr>
        <p:blipFill>
          <a:blip r:embed="rId2"/>
          <a:stretch>
            <a:fillRect/>
          </a:stretch>
        </p:blipFill>
        <p:spPr>
          <a:xfrm>
            <a:off x="10717613" y="2381909"/>
            <a:ext cx="1272374" cy="1619385"/>
          </a:xfrm>
          <a:prstGeom prst="rect">
            <a:avLst/>
          </a:prstGeom>
        </p:spPr>
      </p:pic>
      <p:pic>
        <p:nvPicPr>
          <p:cNvPr id="6" name="Picture 5">
            <a:extLst>
              <a:ext uri="{FF2B5EF4-FFF2-40B4-BE49-F238E27FC236}">
                <a16:creationId xmlns:a16="http://schemas.microsoft.com/office/drawing/2014/main" id="{CFA4BF8F-FF05-2346-A4DD-2CCB2C84101F}"/>
              </a:ext>
            </a:extLst>
          </p:cNvPr>
          <p:cNvPicPr>
            <a:picLocks noChangeAspect="1"/>
          </p:cNvPicPr>
          <p:nvPr/>
        </p:nvPicPr>
        <p:blipFill>
          <a:blip r:embed="rId3"/>
          <a:stretch>
            <a:fillRect/>
          </a:stretch>
        </p:blipFill>
        <p:spPr>
          <a:xfrm>
            <a:off x="10439993" y="5021262"/>
            <a:ext cx="1560467" cy="1463943"/>
          </a:xfrm>
          <a:prstGeom prst="rect">
            <a:avLst/>
          </a:prstGeom>
        </p:spPr>
      </p:pic>
    </p:spTree>
    <p:extLst>
      <p:ext uri="{BB962C8B-B14F-4D97-AF65-F5344CB8AC3E}">
        <p14:creationId xmlns:p14="http://schemas.microsoft.com/office/powerpoint/2010/main" val="51453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6E1D-E629-D546-8632-E11498365105}"/>
              </a:ext>
            </a:extLst>
          </p:cNvPr>
          <p:cNvSpPr>
            <a:spLocks noGrp="1"/>
          </p:cNvSpPr>
          <p:nvPr>
            <p:ph type="title"/>
          </p:nvPr>
        </p:nvSpPr>
        <p:spPr>
          <a:xfrm>
            <a:off x="425605" y="247622"/>
            <a:ext cx="10515600" cy="1325563"/>
          </a:xfrm>
        </p:spPr>
        <p:txBody>
          <a:bodyPr/>
          <a:lstStyle/>
          <a:p>
            <a:r>
              <a:rPr lang="en-US" dirty="0"/>
              <a:t>TWO UKRAINES?  EAST VRS. WEST</a:t>
            </a:r>
          </a:p>
        </p:txBody>
      </p:sp>
      <p:pic>
        <p:nvPicPr>
          <p:cNvPr id="4" name="Content Placeholder 3">
            <a:extLst>
              <a:ext uri="{FF2B5EF4-FFF2-40B4-BE49-F238E27FC236}">
                <a16:creationId xmlns:a16="http://schemas.microsoft.com/office/drawing/2014/main" id="{FF450784-CE92-D042-A38D-36CBAE354E65}"/>
              </a:ext>
            </a:extLst>
          </p:cNvPr>
          <p:cNvPicPr>
            <a:picLocks noGrp="1" noChangeAspect="1"/>
          </p:cNvPicPr>
          <p:nvPr>
            <p:ph idx="1"/>
          </p:nvPr>
        </p:nvPicPr>
        <p:blipFill>
          <a:blip r:embed="rId2"/>
          <a:stretch>
            <a:fillRect/>
          </a:stretch>
        </p:blipFill>
        <p:spPr>
          <a:xfrm>
            <a:off x="8621986" y="247622"/>
            <a:ext cx="3454399" cy="3454399"/>
          </a:xfrm>
          <a:prstGeom prst="rect">
            <a:avLst/>
          </a:prstGeom>
        </p:spPr>
      </p:pic>
      <p:sp>
        <p:nvSpPr>
          <p:cNvPr id="5" name="TextBox 4">
            <a:extLst>
              <a:ext uri="{FF2B5EF4-FFF2-40B4-BE49-F238E27FC236}">
                <a16:creationId xmlns:a16="http://schemas.microsoft.com/office/drawing/2014/main" id="{32A8554B-E58E-534B-B3CC-56FA76ED8D4C}"/>
              </a:ext>
            </a:extLst>
          </p:cNvPr>
          <p:cNvSpPr txBox="1"/>
          <p:nvPr/>
        </p:nvSpPr>
        <p:spPr>
          <a:xfrm>
            <a:off x="631903" y="1443841"/>
            <a:ext cx="7783786" cy="4401205"/>
          </a:xfrm>
          <a:prstGeom prst="rect">
            <a:avLst/>
          </a:prstGeom>
          <a:noFill/>
        </p:spPr>
        <p:txBody>
          <a:bodyPr wrap="square" rtlCol="0">
            <a:spAutoFit/>
          </a:bodyPr>
          <a:lstStyle/>
          <a:p>
            <a:r>
              <a:rPr lang="en-US" sz="2800" dirty="0"/>
              <a:t>Two Approaches to Ukrainian populations</a:t>
            </a:r>
          </a:p>
          <a:p>
            <a:r>
              <a:rPr lang="en-US" sz="2800" dirty="0"/>
              <a:t>	Russian Empire:   Ukraine = “Little Russians”</a:t>
            </a:r>
          </a:p>
          <a:p>
            <a:r>
              <a:rPr lang="en-US" sz="2800" dirty="0"/>
              <a:t>		Russification, No Mass Education</a:t>
            </a:r>
          </a:p>
          <a:p>
            <a:r>
              <a:rPr lang="en-US" sz="2800" dirty="0"/>
              <a:t>	Austro-Hungarian Empire—Mass Education 					In Local Languages</a:t>
            </a:r>
          </a:p>
          <a:p>
            <a:r>
              <a:rPr lang="en-US" sz="2800" dirty="0"/>
              <a:t>	    In Western Ukraine:  Poles Dominate Cities, 				Ukrainians more rural</a:t>
            </a:r>
          </a:p>
          <a:p>
            <a:r>
              <a:rPr lang="en-US" sz="2800" dirty="0"/>
              <a:t>The Interwar Period</a:t>
            </a:r>
          </a:p>
          <a:p>
            <a:r>
              <a:rPr lang="en-US" sz="2800" dirty="0"/>
              <a:t>		Soviet Ukraine</a:t>
            </a:r>
          </a:p>
          <a:p>
            <a:r>
              <a:rPr lang="en-US" sz="2800" dirty="0"/>
              <a:t>		Polish Ukraine</a:t>
            </a:r>
          </a:p>
        </p:txBody>
      </p:sp>
    </p:spTree>
    <p:extLst>
      <p:ext uri="{BB962C8B-B14F-4D97-AF65-F5344CB8AC3E}">
        <p14:creationId xmlns:p14="http://schemas.microsoft.com/office/powerpoint/2010/main" val="351722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4BF6-E764-FC42-BC29-2DA087A4153E}"/>
              </a:ext>
            </a:extLst>
          </p:cNvPr>
          <p:cNvSpPr>
            <a:spLocks noGrp="1"/>
          </p:cNvSpPr>
          <p:nvPr>
            <p:ph type="title"/>
          </p:nvPr>
        </p:nvSpPr>
        <p:spPr>
          <a:xfrm>
            <a:off x="-4290848" y="371790"/>
            <a:ext cx="10515600" cy="559785"/>
          </a:xfrm>
        </p:spPr>
        <p:txBody>
          <a:bodyPr>
            <a:normAutofit fontScale="90000"/>
          </a:bodyPr>
          <a:lstStyle/>
          <a:p>
            <a:r>
              <a:rPr lang="en-US" dirty="0"/>
              <a:t>The Twentieth Century</a:t>
            </a:r>
          </a:p>
        </p:txBody>
      </p:sp>
      <p:sp>
        <p:nvSpPr>
          <p:cNvPr id="3" name="Content Placeholder 2">
            <a:extLst>
              <a:ext uri="{FF2B5EF4-FFF2-40B4-BE49-F238E27FC236}">
                <a16:creationId xmlns:a16="http://schemas.microsoft.com/office/drawing/2014/main" id="{D4064BB2-02F0-114E-8A12-6A115EBA652C}"/>
              </a:ext>
            </a:extLst>
          </p:cNvPr>
          <p:cNvSpPr>
            <a:spLocks noGrp="1"/>
          </p:cNvSpPr>
          <p:nvPr>
            <p:ph idx="1"/>
          </p:nvPr>
        </p:nvSpPr>
        <p:spPr>
          <a:xfrm>
            <a:off x="838200" y="1093076"/>
            <a:ext cx="10515600" cy="5123792"/>
          </a:xfrm>
        </p:spPr>
        <p:txBody>
          <a:bodyPr>
            <a:normAutofit fontScale="70000" lnSpcReduction="20000"/>
          </a:bodyPr>
          <a:lstStyle/>
          <a:p>
            <a:r>
              <a:rPr lang="en-US" dirty="0"/>
              <a:t>World War I and Russian Civil War</a:t>
            </a:r>
          </a:p>
          <a:p>
            <a:pPr lvl="1"/>
            <a:r>
              <a:rPr lang="en-US" dirty="0"/>
              <a:t>Groups of Ukrainian nationalists sided with Poles against Bolsheviks</a:t>
            </a:r>
          </a:p>
          <a:p>
            <a:pPr lvl="1"/>
            <a:r>
              <a:rPr lang="en-US" dirty="0"/>
              <a:t>But Poles did not want to recognize Ukrainian independence either</a:t>
            </a:r>
          </a:p>
          <a:p>
            <a:r>
              <a:rPr lang="en-US" dirty="0"/>
              <a:t>The Early Soviet Ukraine				Polish Galicia</a:t>
            </a:r>
          </a:p>
          <a:p>
            <a:pPr lvl="1"/>
            <a:r>
              <a:rPr lang="en-US" dirty="0"/>
              <a:t>SSR in 1922					Poles dominant</a:t>
            </a:r>
          </a:p>
          <a:p>
            <a:pPr lvl="1"/>
            <a:r>
              <a:rPr lang="en-US" dirty="0"/>
              <a:t>1920s </a:t>
            </a:r>
            <a:r>
              <a:rPr lang="en-US" dirty="0" err="1"/>
              <a:t>Korenizatsia</a:t>
            </a:r>
            <a:r>
              <a:rPr lang="en-US" dirty="0"/>
              <a:t>				Discrimination</a:t>
            </a:r>
          </a:p>
          <a:p>
            <a:r>
              <a:rPr lang="en-US" dirty="0"/>
              <a:t>Stalin						</a:t>
            </a:r>
          </a:p>
          <a:p>
            <a:pPr lvl="1"/>
            <a:r>
              <a:rPr lang="en-US" dirty="0"/>
              <a:t>1930s. Collectivization 							</a:t>
            </a:r>
          </a:p>
          <a:p>
            <a:pPr lvl="1"/>
            <a:r>
              <a:rPr lang="en-US" dirty="0"/>
              <a:t>Campaign against ”bourgeois nationalists” 	Mid-Late1930s: Discrimination</a:t>
            </a:r>
          </a:p>
          <a:p>
            <a:pPr lvl="1"/>
            <a:r>
              <a:rPr lang="en-US" dirty="0"/>
              <a:t>Russification				        Violent Nationalist Movements</a:t>
            </a:r>
          </a:p>
          <a:p>
            <a:pPr lvl="1"/>
            <a:r>
              <a:rPr lang="en-US" dirty="0"/>
              <a:t>Russians sent to work in E. </a:t>
            </a:r>
            <a:r>
              <a:rPr lang="en-US" dirty="0" err="1"/>
              <a:t>Ukr</a:t>
            </a:r>
            <a:r>
              <a:rPr lang="en-US" dirty="0"/>
              <a:t>,  			Stepan Bandera; Roman </a:t>
            </a:r>
            <a:r>
              <a:rPr lang="en-US" dirty="0" err="1"/>
              <a:t>Shukhevych</a:t>
            </a:r>
            <a:endParaRPr lang="en-US" dirty="0"/>
          </a:p>
          <a:p>
            <a:pPr lvl="1"/>
            <a:r>
              <a:rPr lang="en-US" dirty="0"/>
              <a:t>The War—Germans invade; Stories that </a:t>
            </a:r>
            <a:r>
              <a:rPr lang="en-US" dirty="0" err="1"/>
              <a:t>Ukr</a:t>
            </a:r>
            <a:r>
              <a:rPr lang="en-US" dirty="0"/>
              <a:t>.     	1939—Soviets invade, Bandera joins Nazis</a:t>
            </a:r>
          </a:p>
          <a:p>
            <a:pPr marL="914400" lvl="2" indent="0">
              <a:buNone/>
            </a:pPr>
            <a:r>
              <a:rPr lang="en-US" dirty="0"/>
              <a:t>					</a:t>
            </a:r>
            <a:r>
              <a:rPr lang="en-US" sz="2100" dirty="0"/>
              <a:t>1941.  Germans invade, Bandera goes to camps</a:t>
            </a:r>
          </a:p>
          <a:p>
            <a:pPr lvl="1"/>
            <a:r>
              <a:rPr lang="en-US" dirty="0"/>
              <a:t>Soviets come back				         	Nationalist groups often work with  Nazis									</a:t>
            </a:r>
          </a:p>
          <a:p>
            <a:pPr marL="3657600" lvl="8" indent="0">
              <a:buNone/>
            </a:pPr>
            <a:r>
              <a:rPr lang="en-US" dirty="0"/>
              <a:t>	</a:t>
            </a:r>
            <a:r>
              <a:rPr lang="en-US" sz="2100" dirty="0"/>
              <a:t>	1944. Civil war: Poles-Ukrainians</a:t>
            </a:r>
          </a:p>
          <a:p>
            <a:pPr marL="3657600" lvl="8" indent="0">
              <a:buNone/>
            </a:pPr>
            <a:r>
              <a:rPr lang="en-US" sz="2100" dirty="0"/>
              <a:t>		1945. Sovietization</a:t>
            </a:r>
            <a:r>
              <a:rPr lang="en-US" dirty="0"/>
              <a:t>		</a:t>
            </a:r>
          </a:p>
          <a:p>
            <a:r>
              <a:rPr lang="en-US" dirty="0"/>
              <a:t>Post-Stalin:  </a:t>
            </a:r>
          </a:p>
          <a:p>
            <a:pPr lvl="1"/>
            <a:r>
              <a:rPr lang="en-US" dirty="0"/>
              <a:t>Assimilation,   Russian is key language</a:t>
            </a:r>
          </a:p>
        </p:txBody>
      </p:sp>
      <p:pic>
        <p:nvPicPr>
          <p:cNvPr id="4" name="Picture 3">
            <a:extLst>
              <a:ext uri="{FF2B5EF4-FFF2-40B4-BE49-F238E27FC236}">
                <a16:creationId xmlns:a16="http://schemas.microsoft.com/office/drawing/2014/main" id="{632BDF4F-4C2C-FA44-AB93-9D09DD75015E}"/>
              </a:ext>
            </a:extLst>
          </p:cNvPr>
          <p:cNvPicPr>
            <a:picLocks noChangeAspect="1"/>
          </p:cNvPicPr>
          <p:nvPr/>
        </p:nvPicPr>
        <p:blipFill>
          <a:blip r:embed="rId2"/>
          <a:stretch>
            <a:fillRect/>
          </a:stretch>
        </p:blipFill>
        <p:spPr>
          <a:xfrm>
            <a:off x="9667952" y="126205"/>
            <a:ext cx="1956489" cy="3121589"/>
          </a:xfrm>
          <a:prstGeom prst="rect">
            <a:avLst/>
          </a:prstGeom>
        </p:spPr>
      </p:pic>
    </p:spTree>
    <p:extLst>
      <p:ext uri="{BB962C8B-B14F-4D97-AF65-F5344CB8AC3E}">
        <p14:creationId xmlns:p14="http://schemas.microsoft.com/office/powerpoint/2010/main" val="143687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BA45-086B-D445-9E3D-12339113282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0D3B411-7126-964B-8573-962706710320}"/>
              </a:ext>
            </a:extLst>
          </p:cNvPr>
          <p:cNvSpPr>
            <a:spLocks noGrp="1"/>
          </p:cNvSpPr>
          <p:nvPr>
            <p:ph idx="1"/>
          </p:nvPr>
        </p:nvSpPr>
        <p:spPr>
          <a:xfrm>
            <a:off x="631447" y="1570971"/>
            <a:ext cx="10554574" cy="3716057"/>
          </a:xfrm>
        </p:spPr>
        <p:txBody>
          <a:bodyPr>
            <a:normAutofit fontScale="92500" lnSpcReduction="20000"/>
          </a:bodyPr>
          <a:lstStyle/>
          <a:p>
            <a:r>
              <a:rPr lang="en-US" dirty="0"/>
              <a:t>Abstract-  200 words</a:t>
            </a:r>
          </a:p>
          <a:p>
            <a:pPr lvl="1"/>
            <a:r>
              <a:rPr lang="en-US" dirty="0"/>
              <a:t>Contains question</a:t>
            </a:r>
          </a:p>
          <a:p>
            <a:pPr lvl="1"/>
            <a:r>
              <a:rPr lang="en-US" dirty="0"/>
              <a:t>Why it is important</a:t>
            </a:r>
          </a:p>
          <a:p>
            <a:pPr lvl="1"/>
            <a:r>
              <a:rPr lang="en-US" dirty="0"/>
              <a:t>How you are going to approach the question</a:t>
            </a:r>
          </a:p>
          <a:p>
            <a:pPr lvl="1"/>
            <a:r>
              <a:rPr lang="en-US" dirty="0"/>
              <a:t>What is you conclusion</a:t>
            </a:r>
          </a:p>
          <a:p>
            <a:r>
              <a:rPr lang="en-US" dirty="0"/>
              <a:t>Introduction:  Quick background, question, importance, argument</a:t>
            </a:r>
          </a:p>
          <a:p>
            <a:r>
              <a:rPr lang="en-US" dirty="0"/>
              <a:t>Background:  Explain a little about the event and the case </a:t>
            </a:r>
          </a:p>
          <a:p>
            <a:r>
              <a:rPr lang="en-US" dirty="0"/>
              <a:t>Discussion of which concepts from the literature you are using for analysis</a:t>
            </a:r>
          </a:p>
          <a:p>
            <a:r>
              <a:rPr lang="en-US" dirty="0"/>
              <a:t>The analysis</a:t>
            </a:r>
          </a:p>
          <a:p>
            <a:r>
              <a:rPr lang="en-US" dirty="0"/>
              <a:t>Conclusion</a:t>
            </a:r>
          </a:p>
          <a:p>
            <a:endParaRPr lang="en-US" dirty="0"/>
          </a:p>
          <a:p>
            <a:pPr lvl="1"/>
            <a:endParaRPr lang="en-US" dirty="0"/>
          </a:p>
          <a:p>
            <a:endParaRPr lang="en-US" dirty="0"/>
          </a:p>
        </p:txBody>
      </p:sp>
    </p:spTree>
    <p:extLst>
      <p:ext uri="{BB962C8B-B14F-4D97-AF65-F5344CB8AC3E}">
        <p14:creationId xmlns:p14="http://schemas.microsoft.com/office/powerpoint/2010/main" val="52731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94A962-7823-1245-826E-A1F6CC08ED9B}"/>
              </a:ext>
            </a:extLst>
          </p:cNvPr>
          <p:cNvPicPr>
            <a:picLocks noChangeAspect="1"/>
          </p:cNvPicPr>
          <p:nvPr/>
        </p:nvPicPr>
        <p:blipFill>
          <a:blip r:embed="rId2"/>
          <a:stretch>
            <a:fillRect/>
          </a:stretch>
        </p:blipFill>
        <p:spPr>
          <a:xfrm>
            <a:off x="2568799" y="764373"/>
            <a:ext cx="7556938" cy="5277048"/>
          </a:xfrm>
          <a:prstGeom prst="rect">
            <a:avLst/>
          </a:prstGeom>
        </p:spPr>
      </p:pic>
    </p:spTree>
    <p:extLst>
      <p:ext uri="{BB962C8B-B14F-4D97-AF65-F5344CB8AC3E}">
        <p14:creationId xmlns:p14="http://schemas.microsoft.com/office/powerpoint/2010/main" val="389316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30C3-64AC-8B46-B0F8-0B232FC39291}"/>
              </a:ext>
            </a:extLst>
          </p:cNvPr>
          <p:cNvSpPr>
            <a:spLocks noGrp="1"/>
          </p:cNvSpPr>
          <p:nvPr>
            <p:ph type="title"/>
          </p:nvPr>
        </p:nvSpPr>
        <p:spPr/>
        <p:txBody>
          <a:bodyPr/>
          <a:lstStyle/>
          <a:p>
            <a:r>
              <a:rPr lang="en-US" dirty="0"/>
              <a:t>Independent Ukraine</a:t>
            </a:r>
          </a:p>
        </p:txBody>
      </p:sp>
      <p:sp>
        <p:nvSpPr>
          <p:cNvPr id="3" name="Content Placeholder 2">
            <a:extLst>
              <a:ext uri="{FF2B5EF4-FFF2-40B4-BE49-F238E27FC236}">
                <a16:creationId xmlns:a16="http://schemas.microsoft.com/office/drawing/2014/main" id="{D523C0DD-7982-5B4A-B934-D2961740D34F}"/>
              </a:ext>
            </a:extLst>
          </p:cNvPr>
          <p:cNvSpPr>
            <a:spLocks noGrp="1"/>
          </p:cNvSpPr>
          <p:nvPr>
            <p:ph idx="1"/>
          </p:nvPr>
        </p:nvSpPr>
        <p:spPr>
          <a:xfrm>
            <a:off x="685800" y="1849822"/>
            <a:ext cx="10820400" cy="4729654"/>
          </a:xfrm>
        </p:spPr>
        <p:txBody>
          <a:bodyPr>
            <a:normAutofit fontScale="62500" lnSpcReduction="20000"/>
          </a:bodyPr>
          <a:lstStyle/>
          <a:p>
            <a:r>
              <a:rPr lang="en-US" dirty="0"/>
              <a:t>1987-1991: Ukrainian Nationalist Movement in West, then spreads</a:t>
            </a:r>
          </a:p>
          <a:p>
            <a:r>
              <a:rPr lang="en-US" dirty="0"/>
              <a:t>1991:  </a:t>
            </a:r>
            <a:r>
              <a:rPr lang="en-US" dirty="0" err="1"/>
              <a:t>Yuriy</a:t>
            </a:r>
            <a:r>
              <a:rPr lang="en-US" dirty="0"/>
              <a:t> Kravchenko, Former head of secret police and First Party 		Secretary, becomes First President. </a:t>
            </a:r>
          </a:p>
          <a:p>
            <a:pPr lvl="1"/>
            <a:r>
              <a:rPr lang="en-US" dirty="0"/>
              <a:t>Referendum:  More than 90% for independence</a:t>
            </a:r>
          </a:p>
          <a:p>
            <a:r>
              <a:rPr lang="en-US" dirty="0"/>
              <a:t>Kravchenko’s and Kuchma’s Presidency  (1991-2004) </a:t>
            </a:r>
          </a:p>
          <a:p>
            <a:pPr lvl="1"/>
            <a:r>
              <a:rPr lang="en-US" dirty="0"/>
              <a:t>Fairly superficial reforms</a:t>
            </a:r>
          </a:p>
          <a:p>
            <a:pPr lvl="1"/>
            <a:r>
              <a:rPr lang="en-US" dirty="0"/>
              <a:t>Patronal networks tied to Russian economy</a:t>
            </a:r>
          </a:p>
          <a:p>
            <a:pPr lvl="1"/>
            <a:r>
              <a:rPr lang="en-US" dirty="0"/>
              <a:t>Recognizes nationalism, but downplays differences, looks to future</a:t>
            </a:r>
          </a:p>
          <a:p>
            <a:r>
              <a:rPr lang="en-US" dirty="0"/>
              <a:t>2004. The Orange Revolution</a:t>
            </a:r>
          </a:p>
          <a:p>
            <a:pPr lvl="1"/>
            <a:r>
              <a:rPr lang="en-US" dirty="0" err="1"/>
              <a:t>Yushchenko</a:t>
            </a:r>
            <a:r>
              <a:rPr lang="en-US" dirty="0"/>
              <a:t>—Ukrainian Nationalist </a:t>
            </a:r>
          </a:p>
          <a:p>
            <a:pPr lvl="1"/>
            <a:r>
              <a:rPr lang="en-US" dirty="0" err="1"/>
              <a:t>Yanukovich</a:t>
            </a:r>
            <a:r>
              <a:rPr lang="en-US" dirty="0"/>
              <a:t>-Embedded in oligarchic networks with Russia</a:t>
            </a:r>
          </a:p>
          <a:p>
            <a:pPr marL="0" indent="0">
              <a:buNone/>
            </a:pPr>
            <a:r>
              <a:rPr lang="en-US" sz="1700" dirty="0"/>
              <a:t>2</a:t>
            </a:r>
            <a:r>
              <a:rPr lang="en-US" sz="2000" dirty="0"/>
              <a:t>010   </a:t>
            </a:r>
            <a:r>
              <a:rPr lang="en-US" sz="2000" dirty="0" err="1"/>
              <a:t>Yanukovich</a:t>
            </a:r>
            <a:r>
              <a:rPr lang="en-US" sz="2000" dirty="0"/>
              <a:t> wins-fair Elections</a:t>
            </a:r>
          </a:p>
          <a:p>
            <a:pPr marL="0" indent="0">
              <a:buNone/>
            </a:pPr>
            <a:r>
              <a:rPr lang="en-US" sz="2000" dirty="0"/>
              <a:t>2014:  Partnership with EU or membership in Russia’s Eurasian Economic Union</a:t>
            </a:r>
          </a:p>
          <a:p>
            <a:pPr marL="0" indent="0">
              <a:buNone/>
            </a:pPr>
            <a:r>
              <a:rPr lang="en-US" sz="2000" dirty="0"/>
              <a:t>	Maidan protests</a:t>
            </a:r>
          </a:p>
          <a:p>
            <a:pPr marL="0" indent="0">
              <a:buNone/>
            </a:pPr>
            <a:r>
              <a:rPr lang="en-US" sz="2000" dirty="0"/>
              <a:t>	Corruption a Key Issue</a:t>
            </a:r>
          </a:p>
          <a:p>
            <a:pPr marL="0" indent="0">
              <a:buNone/>
            </a:pPr>
            <a:endParaRPr lang="en-US" dirty="0"/>
          </a:p>
          <a:p>
            <a:pPr marL="0" indent="0">
              <a:buNone/>
            </a:pPr>
            <a:r>
              <a:rPr lang="en-US" dirty="0"/>
              <a:t>In a truncated Ukraine, Russian interests diminish in power</a:t>
            </a:r>
          </a:p>
          <a:p>
            <a:pPr lvl="1"/>
            <a:endParaRPr lang="en-US" dirty="0"/>
          </a:p>
          <a:p>
            <a:pPr marL="0" indent="0">
              <a:buNone/>
            </a:pPr>
            <a:endParaRPr lang="en-US" dirty="0"/>
          </a:p>
        </p:txBody>
      </p:sp>
    </p:spTree>
    <p:extLst>
      <p:ext uri="{BB962C8B-B14F-4D97-AF65-F5344CB8AC3E}">
        <p14:creationId xmlns:p14="http://schemas.microsoft.com/office/powerpoint/2010/main" val="128687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A5F8-8F09-B94A-9B47-4FB6C77429F3}"/>
              </a:ext>
            </a:extLst>
          </p:cNvPr>
          <p:cNvSpPr>
            <a:spLocks noGrp="1"/>
          </p:cNvSpPr>
          <p:nvPr>
            <p:ph type="title"/>
          </p:nvPr>
        </p:nvSpPr>
        <p:spPr/>
        <p:txBody>
          <a:bodyPr/>
          <a:lstStyle/>
          <a:p>
            <a:r>
              <a:rPr lang="en-US" dirty="0"/>
              <a:t>Ukrainian Identity:  Before and After 2014</a:t>
            </a:r>
          </a:p>
        </p:txBody>
      </p:sp>
      <p:sp>
        <p:nvSpPr>
          <p:cNvPr id="3" name="Content Placeholder 2">
            <a:extLst>
              <a:ext uri="{FF2B5EF4-FFF2-40B4-BE49-F238E27FC236}">
                <a16:creationId xmlns:a16="http://schemas.microsoft.com/office/drawing/2014/main" id="{D8EE540D-9493-0D46-BF9B-683489FD5EDF}"/>
              </a:ext>
            </a:extLst>
          </p:cNvPr>
          <p:cNvSpPr>
            <a:spLocks noGrp="1"/>
          </p:cNvSpPr>
          <p:nvPr>
            <p:ph idx="1"/>
          </p:nvPr>
        </p:nvSpPr>
        <p:spPr/>
        <p:txBody>
          <a:bodyPr>
            <a:normAutofit lnSpcReduction="10000"/>
          </a:bodyPr>
          <a:lstStyle/>
          <a:p>
            <a:r>
              <a:rPr lang="en-US" dirty="0"/>
              <a:t>Join European Union or Eurasian Economic Union?</a:t>
            </a:r>
          </a:p>
          <a:p>
            <a:pPr lvl="1"/>
            <a:r>
              <a:rPr lang="en-US" dirty="0"/>
              <a:t>2013:  42% for EU, 37% for EAEU</a:t>
            </a:r>
          </a:p>
          <a:p>
            <a:pPr lvl="1"/>
            <a:r>
              <a:rPr lang="en-US" dirty="0"/>
              <a:t>2016:  47% for EU, 16% for EAEU</a:t>
            </a:r>
          </a:p>
          <a:p>
            <a:r>
              <a:rPr lang="en-US" dirty="0"/>
              <a:t>Positive Attitudes towards Russia?</a:t>
            </a:r>
          </a:p>
          <a:p>
            <a:pPr lvl="1"/>
            <a:r>
              <a:rPr lang="en-US" dirty="0"/>
              <a:t>February 2014:  78% Positive;  May 2015:  30% Positive</a:t>
            </a:r>
          </a:p>
          <a:p>
            <a:r>
              <a:rPr lang="en-US" dirty="0"/>
              <a:t>Independence Referendum?</a:t>
            </a:r>
          </a:p>
          <a:p>
            <a:pPr lvl="1"/>
            <a:r>
              <a:rPr lang="en-US" dirty="0"/>
              <a:t>2011:  61% for independence; but in East only 53% and in South only 37%</a:t>
            </a:r>
          </a:p>
          <a:p>
            <a:pPr lvl="1"/>
            <a:r>
              <a:rPr lang="en-US" dirty="0"/>
              <a:t>2016:  87% for independence including 71% in East and 78% in South</a:t>
            </a:r>
          </a:p>
          <a:p>
            <a:r>
              <a:rPr lang="en-US" dirty="0"/>
              <a:t>HOLODOMOR A GENOCIDE?  2010- 60% said yes;  2017- 80%</a:t>
            </a:r>
          </a:p>
          <a:p>
            <a:r>
              <a:rPr lang="en-US" dirty="0"/>
              <a:t>Bandera and others?	May 2012—21%;  2013—31%</a:t>
            </a:r>
          </a:p>
        </p:txBody>
      </p:sp>
    </p:spTree>
    <p:extLst>
      <p:ext uri="{BB962C8B-B14F-4D97-AF65-F5344CB8AC3E}">
        <p14:creationId xmlns:p14="http://schemas.microsoft.com/office/powerpoint/2010/main" val="189167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7FF3-DE93-4743-8646-8F11A597E9DB}"/>
              </a:ext>
            </a:extLst>
          </p:cNvPr>
          <p:cNvSpPr>
            <a:spLocks noGrp="1"/>
          </p:cNvSpPr>
          <p:nvPr>
            <p:ph type="title"/>
          </p:nvPr>
        </p:nvSpPr>
        <p:spPr/>
        <p:txBody>
          <a:bodyPr/>
          <a:lstStyle/>
          <a:p>
            <a:r>
              <a:rPr lang="en-US" dirty="0"/>
              <a:t>Ukrainian Memory and Other Laws</a:t>
            </a:r>
          </a:p>
        </p:txBody>
      </p:sp>
      <p:sp>
        <p:nvSpPr>
          <p:cNvPr id="3" name="Content Placeholder 2">
            <a:extLst>
              <a:ext uri="{FF2B5EF4-FFF2-40B4-BE49-F238E27FC236}">
                <a16:creationId xmlns:a16="http://schemas.microsoft.com/office/drawing/2014/main" id="{4885F363-C635-3C46-A71A-8683318E24CA}"/>
              </a:ext>
            </a:extLst>
          </p:cNvPr>
          <p:cNvSpPr>
            <a:spLocks noGrp="1"/>
          </p:cNvSpPr>
          <p:nvPr>
            <p:ph idx="1"/>
          </p:nvPr>
        </p:nvSpPr>
        <p:spPr>
          <a:xfrm>
            <a:off x="838200" y="1429407"/>
            <a:ext cx="10515600" cy="4747556"/>
          </a:xfrm>
        </p:spPr>
        <p:txBody>
          <a:bodyPr>
            <a:normAutofit fontScale="70000" lnSpcReduction="20000"/>
          </a:bodyPr>
          <a:lstStyle/>
          <a:p>
            <a:pPr marL="0" indent="0">
              <a:buNone/>
            </a:pPr>
            <a:r>
              <a:rPr lang="en-US" dirty="0"/>
              <a:t>2015:   Four Decommunization Laws</a:t>
            </a:r>
          </a:p>
          <a:p>
            <a:pPr marL="0" indent="0">
              <a:buNone/>
            </a:pPr>
            <a:r>
              <a:rPr lang="en-US" dirty="0"/>
              <a:t>	Remembering Victory over Nazism: </a:t>
            </a:r>
          </a:p>
          <a:p>
            <a:pPr marL="0" indent="0">
              <a:buNone/>
            </a:pPr>
            <a:r>
              <a:rPr lang="en-US" dirty="0"/>
              <a:t>		Great Patriotic War to World War II;</a:t>
            </a:r>
          </a:p>
          <a:p>
            <a:pPr marL="0" indent="0">
              <a:buNone/>
            </a:pPr>
            <a:r>
              <a:rPr lang="en-US" dirty="0"/>
              <a:t>		Prohibits “falsification of the history of World War II”</a:t>
            </a:r>
          </a:p>
          <a:p>
            <a:pPr marL="0" indent="0">
              <a:buNone/>
            </a:pPr>
            <a:r>
              <a:rPr lang="en-US" dirty="0"/>
              <a:t>	Condemning </a:t>
            </a:r>
            <a:r>
              <a:rPr lang="en-US" dirty="0" err="1"/>
              <a:t>Nazist</a:t>
            </a:r>
            <a:r>
              <a:rPr lang="en-US" dirty="0"/>
              <a:t> and Communist Totalitarianism and Symbols</a:t>
            </a:r>
          </a:p>
          <a:p>
            <a:pPr marL="0" indent="0">
              <a:buNone/>
            </a:pPr>
            <a:r>
              <a:rPr lang="en-US" dirty="0"/>
              <a:t>		Renaming streets, taking down statues, etc. </a:t>
            </a:r>
          </a:p>
          <a:p>
            <a:pPr marL="0" indent="0">
              <a:buNone/>
            </a:pPr>
            <a:r>
              <a:rPr lang="en-US" dirty="0"/>
              <a:t>	Recognition of Fighters of Independence:  More Controversial</a:t>
            </a:r>
          </a:p>
          <a:p>
            <a:pPr marL="0" indent="0">
              <a:buNone/>
            </a:pPr>
            <a:r>
              <a:rPr lang="en-US" dirty="0"/>
              <a:t>		Also upsets Poles</a:t>
            </a:r>
          </a:p>
          <a:p>
            <a:pPr marL="0" indent="0">
              <a:buNone/>
            </a:pPr>
            <a:r>
              <a:rPr lang="en-US" dirty="0"/>
              <a:t>2019:   De-Russification Laws</a:t>
            </a:r>
          </a:p>
          <a:p>
            <a:pPr marL="0" indent="0">
              <a:buNone/>
            </a:pPr>
            <a:r>
              <a:rPr lang="en-US" dirty="0"/>
              <a:t>	The 2012 Law-Ukrainian state language but regions can declare Russian a minority</a:t>
            </a:r>
          </a:p>
          <a:p>
            <a:pPr marL="0" indent="0">
              <a:buNone/>
            </a:pPr>
            <a:r>
              <a:rPr lang="en-US" dirty="0"/>
              <a:t>		 language and use in governmental business, schools</a:t>
            </a:r>
          </a:p>
          <a:p>
            <a:pPr marL="0" indent="0">
              <a:buNone/>
            </a:pPr>
            <a:r>
              <a:rPr lang="en-US" dirty="0"/>
              <a:t>	2019 limits use of Russian throughout public life, including education and the media</a:t>
            </a:r>
          </a:p>
          <a:p>
            <a:pPr marL="0" indent="0">
              <a:buNone/>
            </a:pPr>
            <a:r>
              <a:rPr lang="en-US" dirty="0"/>
              <a:t>	Restrictions of Russian books sold in Ukraine</a:t>
            </a:r>
          </a:p>
          <a:p>
            <a:pPr marL="0" indent="0">
              <a:buNone/>
            </a:pPr>
            <a:r>
              <a:rPr lang="en-US" dirty="0"/>
              <a:t>	Restrictions of Russian movies, television available in Ukraine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8746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B297-24F7-9F48-8BC7-33366EEBF4E9}"/>
              </a:ext>
            </a:extLst>
          </p:cNvPr>
          <p:cNvSpPr>
            <a:spLocks noGrp="1"/>
          </p:cNvSpPr>
          <p:nvPr>
            <p:ph type="title"/>
          </p:nvPr>
        </p:nvSpPr>
        <p:spPr/>
        <p:txBody>
          <a:bodyPr/>
          <a:lstStyle/>
          <a:p>
            <a:r>
              <a:rPr lang="en-US" dirty="0"/>
              <a:t>Putin Denies Existence of Ukrainian Nation</a:t>
            </a:r>
          </a:p>
        </p:txBody>
      </p:sp>
      <p:sp>
        <p:nvSpPr>
          <p:cNvPr id="3" name="Content Placeholder 2">
            <a:extLst>
              <a:ext uri="{FF2B5EF4-FFF2-40B4-BE49-F238E27FC236}">
                <a16:creationId xmlns:a16="http://schemas.microsoft.com/office/drawing/2014/main" id="{2FA1BB8F-1EEB-9C42-9ED7-4C518FFDBAC4}"/>
              </a:ext>
            </a:extLst>
          </p:cNvPr>
          <p:cNvSpPr>
            <a:spLocks noGrp="1"/>
          </p:cNvSpPr>
          <p:nvPr>
            <p:ph idx="1"/>
          </p:nvPr>
        </p:nvSpPr>
        <p:spPr/>
        <p:txBody>
          <a:bodyPr>
            <a:normAutofit fontScale="62500" lnSpcReduction="20000"/>
          </a:bodyPr>
          <a:lstStyle/>
          <a:p>
            <a:r>
              <a:rPr lang="en-US" dirty="0"/>
              <a:t>It should be noted that Ukraine actually never had stable traditions of real statehood. And, therefore, in 1991 it opted for mindlessly emulating foreign models, which have no relation to history or Ukrainian realities. </a:t>
            </a:r>
          </a:p>
          <a:p>
            <a:endParaRPr lang="en-US" dirty="0"/>
          </a:p>
          <a:p>
            <a:r>
              <a:rPr lang="en-US" dirty="0"/>
              <a:t>I will start with the fact that modern Ukraine was entirely created by Russia or, to be more precise, by Bolshevik, Communist Russia. This process started practically right after the 1917 revolution, and Lenin and his associates did it in a way that was extremely harsh on Russia – by separating, severing what is historically Russian land. Nobody asked the millions of people living there what they thought.</a:t>
            </a:r>
          </a:p>
          <a:p>
            <a:endParaRPr lang="en-US" dirty="0"/>
          </a:p>
          <a:p>
            <a:r>
              <a:rPr lang="en-US" dirty="0"/>
              <a:t>Lenin … suggested making concessions to the nationalists, whom he called “independents” at that time. Lenin’s ideas of what amounted in essence to a confederative state arrangement and a slogan about the right of nations to self-determination, up to secession, were laid in the foundation of Soviet statehood. </a:t>
            </a:r>
          </a:p>
          <a:p>
            <a:endParaRPr lang="en-US" dirty="0"/>
          </a:p>
          <a:p>
            <a:r>
              <a:rPr lang="en-US" dirty="0"/>
              <a:t>If Ukraine does not exist but is part of Russia, then all people who fight for Ukrainian independence </a:t>
            </a:r>
            <a:r>
              <a:rPr lang="en-US"/>
              <a:t>are Nazis like Bandera</a:t>
            </a:r>
            <a:endParaRPr lang="en-US" dirty="0"/>
          </a:p>
          <a:p>
            <a:endParaRPr lang="en-US" dirty="0"/>
          </a:p>
        </p:txBody>
      </p:sp>
    </p:spTree>
    <p:extLst>
      <p:ext uri="{BB962C8B-B14F-4D97-AF65-F5344CB8AC3E}">
        <p14:creationId xmlns:p14="http://schemas.microsoft.com/office/powerpoint/2010/main" val="111207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561E-CEF7-8E4C-A86B-34C11DB66CD3}"/>
              </a:ext>
            </a:extLst>
          </p:cNvPr>
          <p:cNvSpPr>
            <a:spLocks noGrp="1"/>
          </p:cNvSpPr>
          <p:nvPr>
            <p:ph type="title"/>
          </p:nvPr>
        </p:nvSpPr>
        <p:spPr/>
        <p:txBody>
          <a:bodyPr/>
          <a:lstStyle/>
          <a:p>
            <a:r>
              <a:rPr lang="en-US" dirty="0"/>
              <a:t>Debates Over Different Laws</a:t>
            </a:r>
          </a:p>
        </p:txBody>
      </p:sp>
      <p:sp>
        <p:nvSpPr>
          <p:cNvPr id="3" name="Content Placeholder 2">
            <a:extLst>
              <a:ext uri="{FF2B5EF4-FFF2-40B4-BE49-F238E27FC236}">
                <a16:creationId xmlns:a16="http://schemas.microsoft.com/office/drawing/2014/main" id="{260307A8-1A8D-9343-83D3-9990BE6AB594}"/>
              </a:ext>
            </a:extLst>
          </p:cNvPr>
          <p:cNvSpPr>
            <a:spLocks noGrp="1"/>
          </p:cNvSpPr>
          <p:nvPr>
            <p:ph idx="1"/>
          </p:nvPr>
        </p:nvSpPr>
        <p:spPr/>
        <p:txBody>
          <a:bodyPr>
            <a:normAutofit lnSpcReduction="10000"/>
          </a:bodyPr>
          <a:lstStyle/>
          <a:p>
            <a:r>
              <a:rPr lang="en-US" dirty="0"/>
              <a:t>CRITIQUES</a:t>
            </a:r>
          </a:p>
          <a:p>
            <a:pPr lvl="1"/>
            <a:r>
              <a:rPr lang="en-US" dirty="0"/>
              <a:t>Expensive</a:t>
            </a:r>
          </a:p>
          <a:p>
            <a:pPr lvl="1"/>
            <a:r>
              <a:rPr lang="en-US" dirty="0"/>
              <a:t>Freedom of speech</a:t>
            </a:r>
          </a:p>
          <a:p>
            <a:pPr lvl="1"/>
            <a:r>
              <a:rPr lang="en-US" dirty="0"/>
              <a:t>Human Rights</a:t>
            </a:r>
          </a:p>
          <a:p>
            <a:r>
              <a:rPr lang="en-US" dirty="0"/>
              <a:t>DEFENSE</a:t>
            </a:r>
          </a:p>
          <a:p>
            <a:pPr lvl="1"/>
            <a:r>
              <a:rPr lang="en-US" dirty="0"/>
              <a:t>National Security</a:t>
            </a:r>
          </a:p>
          <a:p>
            <a:pPr lvl="2"/>
            <a:r>
              <a:rPr lang="en-US" dirty="0"/>
              <a:t>Russia’s Hybrid War</a:t>
            </a:r>
          </a:p>
          <a:p>
            <a:pPr lvl="2"/>
            <a:r>
              <a:rPr lang="en-US" dirty="0"/>
              <a:t>Possibility of infiltration, subversion</a:t>
            </a:r>
          </a:p>
          <a:p>
            <a:pPr lvl="1"/>
            <a:r>
              <a:rPr lang="en-US" dirty="0"/>
              <a:t>Economic Development</a:t>
            </a:r>
          </a:p>
          <a:p>
            <a:pPr lvl="2"/>
            <a:r>
              <a:rPr lang="en-US" dirty="0"/>
              <a:t>Russia has a huge market, can produce books, movies, </a:t>
            </a:r>
            <a:r>
              <a:rPr lang="en-US" dirty="0" err="1"/>
              <a:t>etc</a:t>
            </a:r>
            <a:r>
              <a:rPr lang="en-US" dirty="0"/>
              <a:t> on a larger scale</a:t>
            </a:r>
          </a:p>
          <a:p>
            <a:pPr lvl="1"/>
            <a:r>
              <a:rPr lang="en-US" dirty="0"/>
              <a:t>Decolonization—Persistent efforts of Russification have to be undone</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63718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65C6-6626-4A47-B481-41F4722A6B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1DD4A1-CCA0-ED45-B24E-2FE01164D8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265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E70A-3E1C-4684-A6A8-31927A96FDF3}"/>
              </a:ext>
            </a:extLst>
          </p:cNvPr>
          <p:cNvSpPr>
            <a:spLocks noGrp="1"/>
          </p:cNvSpPr>
          <p:nvPr>
            <p:ph type="title"/>
          </p:nvPr>
        </p:nvSpPr>
        <p:spPr/>
        <p:txBody>
          <a:bodyPr/>
          <a:lstStyle/>
          <a:p>
            <a:r>
              <a:rPr lang="en-US" dirty="0"/>
              <a:t>The Importance of Paragraphs</a:t>
            </a:r>
          </a:p>
        </p:txBody>
      </p:sp>
      <p:sp>
        <p:nvSpPr>
          <p:cNvPr id="3" name="Content Placeholder 2">
            <a:extLst>
              <a:ext uri="{FF2B5EF4-FFF2-40B4-BE49-F238E27FC236}">
                <a16:creationId xmlns:a16="http://schemas.microsoft.com/office/drawing/2014/main" id="{B58B3CED-C4F4-C4BF-9252-4C01CFFBED9E}"/>
              </a:ext>
            </a:extLst>
          </p:cNvPr>
          <p:cNvSpPr>
            <a:spLocks noGrp="1"/>
          </p:cNvSpPr>
          <p:nvPr>
            <p:ph idx="1"/>
          </p:nvPr>
        </p:nvSpPr>
        <p:spPr/>
        <p:txBody>
          <a:bodyPr/>
          <a:lstStyle/>
          <a:p>
            <a:r>
              <a:rPr lang="en-US" dirty="0"/>
              <a:t>One Paragraph One Idea</a:t>
            </a:r>
          </a:p>
          <a:p>
            <a:r>
              <a:rPr lang="en-US" dirty="0"/>
              <a:t>Topic Sentence Presents Idea</a:t>
            </a:r>
          </a:p>
          <a:p>
            <a:pPr lvl="1"/>
            <a:r>
              <a:rPr lang="en-US" dirty="0"/>
              <a:t>The rest of the Paragraph Develops It</a:t>
            </a:r>
          </a:p>
          <a:p>
            <a:pPr lvl="1"/>
            <a:r>
              <a:rPr lang="en-US" dirty="0"/>
              <a:t>Don’t make paragraphs </a:t>
            </a:r>
            <a:r>
              <a:rPr lang="en-US"/>
              <a:t>too long</a:t>
            </a:r>
            <a:endParaRPr lang="en-US" dirty="0"/>
          </a:p>
        </p:txBody>
      </p:sp>
    </p:spTree>
    <p:extLst>
      <p:ext uri="{BB962C8B-B14F-4D97-AF65-F5344CB8AC3E}">
        <p14:creationId xmlns:p14="http://schemas.microsoft.com/office/powerpoint/2010/main" val="329848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16F6-B41E-DB48-83EA-0453B3FD658E}"/>
              </a:ext>
            </a:extLst>
          </p:cNvPr>
          <p:cNvSpPr>
            <a:spLocks noGrp="1"/>
          </p:cNvSpPr>
          <p:nvPr>
            <p:ph type="title"/>
          </p:nvPr>
        </p:nvSpPr>
        <p:spPr/>
        <p:txBody>
          <a:bodyPr/>
          <a:lstStyle/>
          <a:p>
            <a:r>
              <a:rPr lang="en-US" dirty="0"/>
              <a:t>Review:  When do memory wars occur?</a:t>
            </a:r>
          </a:p>
        </p:txBody>
      </p:sp>
      <p:sp>
        <p:nvSpPr>
          <p:cNvPr id="3" name="Content Placeholder 2">
            <a:extLst>
              <a:ext uri="{FF2B5EF4-FFF2-40B4-BE49-F238E27FC236}">
                <a16:creationId xmlns:a16="http://schemas.microsoft.com/office/drawing/2014/main" id="{025DC8C2-0EAF-C143-ADD1-3D247E5B8B42}"/>
              </a:ext>
            </a:extLst>
          </p:cNvPr>
          <p:cNvSpPr>
            <a:spLocks noGrp="1"/>
          </p:cNvSpPr>
          <p:nvPr>
            <p:ph idx="1"/>
          </p:nvPr>
        </p:nvSpPr>
        <p:spPr/>
        <p:txBody>
          <a:bodyPr/>
          <a:lstStyle/>
          <a:p>
            <a:r>
              <a:rPr lang="en-US" dirty="0"/>
              <a:t>Opposing or Mutually Exclusive Memories</a:t>
            </a:r>
          </a:p>
          <a:p>
            <a:r>
              <a:rPr lang="en-US" dirty="0"/>
              <a:t>Ontological Insecurity</a:t>
            </a:r>
          </a:p>
          <a:p>
            <a:r>
              <a:rPr lang="en-US" dirty="0"/>
              <a:t>Rise of Warrior narrative(s)</a:t>
            </a:r>
          </a:p>
          <a:p>
            <a:r>
              <a:rPr lang="en-US" dirty="0"/>
              <a:t>Securitization of Memory</a:t>
            </a:r>
          </a:p>
          <a:p>
            <a:r>
              <a:rPr lang="en-US" dirty="0"/>
              <a:t>Mnemonic Security Dilemma</a:t>
            </a:r>
          </a:p>
          <a:p>
            <a:endParaRPr lang="en-US" dirty="0"/>
          </a:p>
          <a:p>
            <a:endParaRPr lang="en-US" dirty="0"/>
          </a:p>
        </p:txBody>
      </p:sp>
    </p:spTree>
    <p:extLst>
      <p:ext uri="{BB962C8B-B14F-4D97-AF65-F5344CB8AC3E}">
        <p14:creationId xmlns:p14="http://schemas.microsoft.com/office/powerpoint/2010/main" val="410545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0D89-428F-D649-A36B-4F72922CE74B}"/>
              </a:ext>
            </a:extLst>
          </p:cNvPr>
          <p:cNvSpPr>
            <a:spLocks noGrp="1"/>
          </p:cNvSpPr>
          <p:nvPr>
            <p:ph type="title"/>
          </p:nvPr>
        </p:nvSpPr>
        <p:spPr/>
        <p:txBody>
          <a:bodyPr/>
          <a:lstStyle/>
          <a:p>
            <a:r>
              <a:rPr lang="en-US" dirty="0"/>
              <a:t>The Polish Narrative: Poland-Lithuania in 1648</a:t>
            </a:r>
          </a:p>
        </p:txBody>
      </p:sp>
      <p:pic>
        <p:nvPicPr>
          <p:cNvPr id="4" name="Content Placeholder 3" descr="europe__ad_1648____the_peace_of_westphalia_by_undevicesimus-d61mavp.jpg">
            <a:extLst>
              <a:ext uri="{FF2B5EF4-FFF2-40B4-BE49-F238E27FC236}">
                <a16:creationId xmlns:a16="http://schemas.microsoft.com/office/drawing/2014/main" id="{8BD7E0CF-9EFB-7F4F-A11B-80D8F1439B41}"/>
              </a:ext>
            </a:extLst>
          </p:cNvPr>
          <p:cNvPicPr>
            <a:picLocks noChangeAspect="1"/>
          </p:cNvPicPr>
          <p:nvPr/>
        </p:nvPicPr>
        <p:blipFill>
          <a:blip r:embed="rId2">
            <a:extLst>
              <a:ext uri="{28A0092B-C50C-407E-A947-70E740481C1C}">
                <a14:useLocalDpi xmlns:a14="http://schemas.microsoft.com/office/drawing/2010/main" val="0"/>
              </a:ext>
            </a:extLst>
          </a:blip>
          <a:srcRect t="14195" b="14195"/>
          <a:stretch>
            <a:fillRect/>
          </a:stretch>
        </p:blipFill>
        <p:spPr>
          <a:xfrm>
            <a:off x="1697420" y="1690687"/>
            <a:ext cx="9081951" cy="4678581"/>
          </a:xfrm>
          <a:prstGeom prst="rect">
            <a:avLst/>
          </a:prstGeom>
        </p:spPr>
      </p:pic>
    </p:spTree>
    <p:extLst>
      <p:ext uri="{BB962C8B-B14F-4D97-AF65-F5344CB8AC3E}">
        <p14:creationId xmlns:p14="http://schemas.microsoft.com/office/powerpoint/2010/main" val="6300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a:t>
            </a:r>
          </a:p>
        </p:txBody>
      </p:sp>
      <p:sp>
        <p:nvSpPr>
          <p:cNvPr id="3" name="Content Placeholder 2"/>
          <p:cNvSpPr>
            <a:spLocks noGrp="1"/>
          </p:cNvSpPr>
          <p:nvPr>
            <p:ph idx="1"/>
          </p:nvPr>
        </p:nvSpPr>
        <p:spPr/>
        <p:txBody>
          <a:bodyPr>
            <a:normAutofit/>
          </a:bodyPr>
          <a:lstStyle/>
          <a:p>
            <a:pPr marL="0" indent="0">
              <a:buNone/>
            </a:pPr>
            <a:r>
              <a:rPr lang="en-US" sz="3600" dirty="0"/>
              <a:t>Partitioned in Late 1700s—Between Three Empires</a:t>
            </a:r>
          </a:p>
          <a:p>
            <a:pPr marL="0" indent="0">
              <a:buNone/>
            </a:pPr>
            <a:r>
              <a:rPr lang="en-US" sz="3600" dirty="0"/>
              <a:t>Rise of Nationalism—Identity Defined in Part by 	Nobility</a:t>
            </a:r>
          </a:p>
          <a:p>
            <a:pPr marL="0" indent="0">
              <a:buNone/>
            </a:pPr>
            <a:r>
              <a:rPr lang="en-US" sz="3600" dirty="0"/>
              <a:t>Emphasis on Catholic Church</a:t>
            </a:r>
          </a:p>
        </p:txBody>
      </p:sp>
      <p:pic>
        <p:nvPicPr>
          <p:cNvPr id="7" name="Picture 6">
            <a:extLst>
              <a:ext uri="{FF2B5EF4-FFF2-40B4-BE49-F238E27FC236}">
                <a16:creationId xmlns:a16="http://schemas.microsoft.com/office/drawing/2014/main" id="{8B31ED86-3305-3C45-AB7C-DC1828BFC003}"/>
              </a:ext>
            </a:extLst>
          </p:cNvPr>
          <p:cNvPicPr>
            <a:picLocks noChangeAspect="1"/>
          </p:cNvPicPr>
          <p:nvPr/>
        </p:nvPicPr>
        <p:blipFill>
          <a:blip r:embed="rId2"/>
          <a:stretch>
            <a:fillRect/>
          </a:stretch>
        </p:blipFill>
        <p:spPr>
          <a:xfrm>
            <a:off x="7229975" y="3160712"/>
            <a:ext cx="4962025" cy="3332163"/>
          </a:xfrm>
          <a:prstGeom prst="rect">
            <a:avLst/>
          </a:prstGeom>
        </p:spPr>
      </p:pic>
    </p:spTree>
    <p:extLst>
      <p:ext uri="{BB962C8B-B14F-4D97-AF65-F5344CB8AC3E}">
        <p14:creationId xmlns:p14="http://schemas.microsoft.com/office/powerpoint/2010/main" val="84965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Interwar</a:t>
            </a:r>
          </a:p>
        </p:txBody>
      </p:sp>
      <p:sp>
        <p:nvSpPr>
          <p:cNvPr id="3" name="Content Placeholder 2"/>
          <p:cNvSpPr>
            <a:spLocks noGrp="1"/>
          </p:cNvSpPr>
          <p:nvPr>
            <p:ph idx="1"/>
          </p:nvPr>
        </p:nvSpPr>
        <p:spPr/>
        <p:txBody>
          <a:bodyPr>
            <a:normAutofit/>
          </a:bodyPr>
          <a:lstStyle/>
          <a:p>
            <a:pPr marL="0" indent="0">
              <a:buNone/>
            </a:pPr>
            <a:r>
              <a:rPr lang="en-US" sz="3200" dirty="0"/>
              <a:t>Independence and the Defeat of the Bolsheviks</a:t>
            </a:r>
          </a:p>
          <a:p>
            <a:pPr marL="0" indent="0">
              <a:buNone/>
            </a:pPr>
            <a:r>
              <a:rPr lang="en-US" sz="3200" dirty="0"/>
              <a:t>Constitutional Beginnings Degrade into:</a:t>
            </a:r>
          </a:p>
          <a:p>
            <a:pPr marL="0" indent="0">
              <a:buNone/>
            </a:pPr>
            <a:r>
              <a:rPr lang="en-US" sz="3200" dirty="0"/>
              <a:t>Right-Wing Nationalist Authoritarianism</a:t>
            </a:r>
          </a:p>
          <a:p>
            <a:pPr marL="0" indent="0">
              <a:buNone/>
            </a:pPr>
            <a:r>
              <a:rPr lang="en-US" sz="3200" dirty="0"/>
              <a:t>Legal Discrimination against Jews and</a:t>
            </a:r>
          </a:p>
          <a:p>
            <a:pPr marL="0" indent="0">
              <a:buNone/>
            </a:pPr>
            <a:r>
              <a:rPr lang="en-US" sz="3200" dirty="0"/>
              <a:t>	 Ukrainians</a:t>
            </a:r>
          </a:p>
        </p:txBody>
      </p:sp>
    </p:spTree>
    <p:extLst>
      <p:ext uri="{BB962C8B-B14F-4D97-AF65-F5344CB8AC3E}">
        <p14:creationId xmlns:p14="http://schemas.microsoft.com/office/powerpoint/2010/main" val="310638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0CD8-F959-5140-8D43-7734A5448D8D}"/>
              </a:ext>
            </a:extLst>
          </p:cNvPr>
          <p:cNvSpPr>
            <a:spLocks noGrp="1"/>
          </p:cNvSpPr>
          <p:nvPr>
            <p:ph type="title"/>
          </p:nvPr>
        </p:nvSpPr>
        <p:spPr/>
        <p:txBody>
          <a:bodyPr/>
          <a:lstStyle/>
          <a:p>
            <a:r>
              <a:rPr lang="en-US" dirty="0"/>
              <a:t>The War Experience</a:t>
            </a:r>
          </a:p>
        </p:txBody>
      </p:sp>
      <p:sp>
        <p:nvSpPr>
          <p:cNvPr id="3" name="Content Placeholder 2">
            <a:extLst>
              <a:ext uri="{FF2B5EF4-FFF2-40B4-BE49-F238E27FC236}">
                <a16:creationId xmlns:a16="http://schemas.microsoft.com/office/drawing/2014/main" id="{A000BA30-9927-0344-9A68-7DFA018305DB}"/>
              </a:ext>
            </a:extLst>
          </p:cNvPr>
          <p:cNvSpPr>
            <a:spLocks noGrp="1"/>
          </p:cNvSpPr>
          <p:nvPr>
            <p:ph idx="1"/>
          </p:nvPr>
        </p:nvSpPr>
        <p:spPr/>
        <p:txBody>
          <a:bodyPr/>
          <a:lstStyle/>
          <a:p>
            <a:pPr marL="0" indent="0">
              <a:buNone/>
            </a:pPr>
            <a:r>
              <a:rPr lang="en-US" dirty="0"/>
              <a:t>Divided by Germany and Soviet Union</a:t>
            </a:r>
          </a:p>
          <a:p>
            <a:pPr marL="0" indent="0">
              <a:buNone/>
            </a:pPr>
            <a:r>
              <a:rPr lang="en-US" dirty="0"/>
              <a:t>Elites murdered under both regimes--</a:t>
            </a:r>
            <a:r>
              <a:rPr lang="en-US" dirty="0" err="1"/>
              <a:t>Katyn</a:t>
            </a:r>
            <a:endParaRPr lang="en-US" dirty="0"/>
          </a:p>
          <a:p>
            <a:pPr marL="0" indent="0">
              <a:buNone/>
            </a:pPr>
            <a:r>
              <a:rPr lang="en-US" dirty="0"/>
              <a:t>Deportations in East and West</a:t>
            </a:r>
          </a:p>
          <a:p>
            <a:pPr marL="0" indent="0">
              <a:buNone/>
            </a:pPr>
            <a:r>
              <a:rPr lang="en-US" dirty="0"/>
              <a:t>Atrocities not seen in France, Denmark, Holland, Belgium, </a:t>
            </a:r>
          </a:p>
          <a:p>
            <a:pPr marL="0" indent="0">
              <a:buNone/>
            </a:pPr>
            <a:r>
              <a:rPr lang="en-US" dirty="0"/>
              <a:t>General Plan Ost</a:t>
            </a:r>
          </a:p>
          <a:p>
            <a:pPr marL="0" indent="0">
              <a:buNone/>
            </a:pPr>
            <a:r>
              <a:rPr lang="en-US" dirty="0"/>
              <a:t>The Holocaust</a:t>
            </a:r>
          </a:p>
        </p:txBody>
      </p:sp>
    </p:spTree>
    <p:extLst>
      <p:ext uri="{BB962C8B-B14F-4D97-AF65-F5344CB8AC3E}">
        <p14:creationId xmlns:p14="http://schemas.microsoft.com/office/powerpoint/2010/main" val="78735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DDF9-9823-E54A-ABD9-66DCD2138706}"/>
              </a:ext>
            </a:extLst>
          </p:cNvPr>
          <p:cNvSpPr>
            <a:spLocks noGrp="1"/>
          </p:cNvSpPr>
          <p:nvPr>
            <p:ph type="title"/>
          </p:nvPr>
        </p:nvSpPr>
        <p:spPr/>
        <p:txBody>
          <a:bodyPr>
            <a:normAutofit/>
          </a:bodyPr>
          <a:lstStyle/>
          <a:p>
            <a:r>
              <a:rPr lang="en-US" dirty="0"/>
              <a:t>Polish Traditions of Resistance</a:t>
            </a:r>
          </a:p>
        </p:txBody>
      </p:sp>
      <p:sp>
        <p:nvSpPr>
          <p:cNvPr id="3" name="Content Placeholder 2">
            <a:extLst>
              <a:ext uri="{FF2B5EF4-FFF2-40B4-BE49-F238E27FC236}">
                <a16:creationId xmlns:a16="http://schemas.microsoft.com/office/drawing/2014/main" id="{46F2B475-7F66-0B4C-B415-E6403FE1763D}"/>
              </a:ext>
            </a:extLst>
          </p:cNvPr>
          <p:cNvSpPr>
            <a:spLocks noGrp="1"/>
          </p:cNvSpPr>
          <p:nvPr>
            <p:ph idx="1"/>
          </p:nvPr>
        </p:nvSpPr>
        <p:spPr/>
        <p:txBody>
          <a:bodyPr>
            <a:normAutofit lnSpcReduction="10000"/>
          </a:bodyPr>
          <a:lstStyle/>
          <a:p>
            <a:pPr marL="0" indent="0">
              <a:buNone/>
            </a:pPr>
            <a:r>
              <a:rPr lang="en-US" dirty="0"/>
              <a:t>Against Prussia, Russia</a:t>
            </a:r>
          </a:p>
          <a:p>
            <a:pPr marL="0" indent="0">
              <a:buNone/>
            </a:pPr>
            <a:r>
              <a:rPr lang="en-US" dirty="0"/>
              <a:t>	1794, 1830, 1863</a:t>
            </a:r>
          </a:p>
          <a:p>
            <a:pPr marL="0" indent="0">
              <a:buNone/>
            </a:pPr>
            <a:r>
              <a:rPr lang="en-US" dirty="0"/>
              <a:t>Against the Nazis</a:t>
            </a:r>
          </a:p>
          <a:p>
            <a:pPr marL="0" indent="0">
              <a:buNone/>
            </a:pPr>
            <a:r>
              <a:rPr lang="en-US" dirty="0"/>
              <a:t>	Home Army</a:t>
            </a:r>
          </a:p>
          <a:p>
            <a:pPr marL="0" indent="0">
              <a:buNone/>
            </a:pPr>
            <a:r>
              <a:rPr lang="en-US" dirty="0"/>
              <a:t>	Ghetto Uprising, </a:t>
            </a:r>
          </a:p>
          <a:p>
            <a:pPr marL="0" indent="0">
              <a:buNone/>
            </a:pPr>
            <a:r>
              <a:rPr lang="en-US" dirty="0"/>
              <a:t>	Warsaw Uprising</a:t>
            </a:r>
          </a:p>
          <a:p>
            <a:pPr marL="0" indent="0">
              <a:buNone/>
            </a:pPr>
            <a:r>
              <a:rPr lang="en-US" dirty="0"/>
              <a:t>Against the Communists</a:t>
            </a:r>
          </a:p>
          <a:p>
            <a:pPr marL="0" indent="0">
              <a:buNone/>
            </a:pPr>
            <a:r>
              <a:rPr lang="en-US" dirty="0"/>
              <a:t>	1956, 1968, 1970, 1976</a:t>
            </a:r>
          </a:p>
          <a:p>
            <a:pPr marL="0" indent="0">
              <a:buNone/>
            </a:pPr>
            <a:r>
              <a:rPr lang="en-US" dirty="0"/>
              <a:t>	Solidarity, 1980</a:t>
            </a:r>
          </a:p>
        </p:txBody>
      </p:sp>
    </p:spTree>
    <p:extLst>
      <p:ext uri="{BB962C8B-B14F-4D97-AF65-F5344CB8AC3E}">
        <p14:creationId xmlns:p14="http://schemas.microsoft.com/office/powerpoint/2010/main" val="2891518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779</TotalTime>
  <Words>1935</Words>
  <Application>Microsoft Macintosh PowerPoint</Application>
  <PresentationFormat>Widescreen</PresentationFormat>
  <Paragraphs>201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Memory Wars</vt:lpstr>
      <vt:lpstr>Outline</vt:lpstr>
      <vt:lpstr>The Importance of Paragraphs</vt:lpstr>
      <vt:lpstr>Review:  When do memory wars occur?</vt:lpstr>
      <vt:lpstr>The Polish Narrative: Poland-Lithuania in 1648</vt:lpstr>
      <vt:lpstr>Partition</vt:lpstr>
      <vt:lpstr>Interwar</vt:lpstr>
      <vt:lpstr>The War Experience</vt:lpstr>
      <vt:lpstr>Polish Traditions of Resistance</vt:lpstr>
      <vt:lpstr>The Polish Martyr Narrative Among Post-Communist Right</vt:lpstr>
      <vt:lpstr>Polish-Russian Divide</vt:lpstr>
      <vt:lpstr>The 2019 Dispute</vt:lpstr>
      <vt:lpstr>Putin’s Response</vt:lpstr>
      <vt:lpstr>PowerPoint Presentation</vt:lpstr>
      <vt:lpstr>PowerPoint Presentation</vt:lpstr>
      <vt:lpstr>The Entangled Memory Seeing Through An Imperial Lens The Little Brother Who Came Back</vt:lpstr>
      <vt:lpstr>Ukraine’s Differentiation  from Russia</vt:lpstr>
      <vt:lpstr>TWO UKRAINES?  EAST VRS. WEST</vt:lpstr>
      <vt:lpstr>The Twentieth Century</vt:lpstr>
      <vt:lpstr>PowerPoint Presentation</vt:lpstr>
      <vt:lpstr>Independent Ukraine</vt:lpstr>
      <vt:lpstr>Ukrainian Identity:  Before and After 2014</vt:lpstr>
      <vt:lpstr>Ukrainian Memory and Other Laws</vt:lpstr>
      <vt:lpstr>Putin Denies Existence of Ukrainian Nation</vt:lpstr>
      <vt:lpstr>Debates Over Different Laws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Wars</dc:title>
  <dc:creator>Microsoft Office User</dc:creator>
  <cp:lastModifiedBy>Jim Richter</cp:lastModifiedBy>
  <cp:revision>4</cp:revision>
  <dcterms:created xsi:type="dcterms:W3CDTF">2023-03-22T22:21:05Z</dcterms:created>
  <dcterms:modified xsi:type="dcterms:W3CDTF">2024-05-02T21:08:28Z</dcterms:modified>
</cp:coreProperties>
</file>