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9" r:id="rId4"/>
    <p:sldId id="265" r:id="rId5"/>
    <p:sldId id="258" r:id="rId6"/>
    <p:sldId id="270" r:id="rId7"/>
    <p:sldId id="268" r:id="rId8"/>
    <p:sldId id="259" r:id="rId9"/>
    <p:sldId id="272" r:id="rId10"/>
    <p:sldId id="271" r:id="rId11"/>
    <p:sldId id="273" r:id="rId12"/>
    <p:sldId id="274" r:id="rId13"/>
    <p:sldId id="260" r:id="rId14"/>
    <p:sldId id="261" r:id="rId15"/>
    <p:sldId id="262" r:id="rId16"/>
    <p:sldId id="278" r:id="rId17"/>
    <p:sldId id="276" r:id="rId18"/>
    <p:sldId id="277" r:id="rId19"/>
    <p:sldId id="275" r:id="rId20"/>
    <p:sldId id="280" r:id="rId21"/>
    <p:sldId id="281" r:id="rId22"/>
    <p:sldId id="267" r:id="rId23"/>
    <p:sldId id="282" r:id="rId24"/>
    <p:sldId id="283" r:id="rId25"/>
    <p:sldId id="284" r:id="rId26"/>
    <p:sldId id="263" r:id="rId27"/>
    <p:sldId id="264" r:id="rId28"/>
    <p:sldId id="26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0" autoAdjust="0"/>
  </p:normalViewPr>
  <p:slideViewPr>
    <p:cSldViewPr>
      <p:cViewPr varScale="1">
        <p:scale>
          <a:sx n="90" d="100"/>
          <a:sy n="90" d="100"/>
        </p:scale>
        <p:origin x="7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74FA-3582-4EC7-AAC1-3B321D487988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F0123-AAE8-40E1-9C72-4E7A5E71AF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54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5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27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9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2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77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8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6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06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CC4610-611B-4DBF-BCA7-17263FBF241C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uter-space-wallpaper-pi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12192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1544" y="2564904"/>
            <a:ext cx="6480048" cy="2301240"/>
          </a:xfrm>
        </p:spPr>
        <p:txBody>
          <a:bodyPr>
            <a:normAutofit/>
          </a:bodyPr>
          <a:lstStyle/>
          <a:p>
            <a:r>
              <a:rPr lang="cs-CZ" sz="5400" dirty="0"/>
              <a:t>RMA a vesmír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16080" y="6165304"/>
            <a:ext cx="3743744" cy="528464"/>
          </a:xfrm>
        </p:spPr>
        <p:txBody>
          <a:bodyPr>
            <a:normAutofit/>
          </a:bodyPr>
          <a:lstStyle/>
          <a:p>
            <a:r>
              <a:rPr lang="cs-CZ" dirty="0"/>
              <a:t>Jakub Fučík</a:t>
            </a:r>
          </a:p>
        </p:txBody>
      </p:sp>
    </p:spTree>
    <p:extLst>
      <p:ext uri="{BB962C8B-B14F-4D97-AF65-F5344CB8AC3E}">
        <p14:creationId xmlns:p14="http://schemas.microsoft.com/office/powerpoint/2010/main" val="11910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ticle-2193737-14B2A689000005DC-359_964x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456" y="44624"/>
            <a:ext cx="10245777" cy="67490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-MARS-MISSION-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5908" y="260648"/>
            <a:ext cx="10862919" cy="63367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4240353517_80ae718490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5522" y="74771"/>
            <a:ext cx="9995014" cy="66665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160336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Militarizace vesmíru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493095"/>
          </a:xfrm>
        </p:spPr>
        <p:txBody>
          <a:bodyPr/>
          <a:lstStyle/>
          <a:p>
            <a:r>
              <a:rPr lang="cs-CZ" dirty="0"/>
              <a:t>Umisťování a užívání technologií ve vesmírném prostoru </a:t>
            </a:r>
            <a:br>
              <a:rPr lang="cs-CZ" dirty="0"/>
            </a:br>
            <a:r>
              <a:rPr lang="cs-CZ" dirty="0"/>
              <a:t>	pro vojenské účely</a:t>
            </a:r>
          </a:p>
          <a:p>
            <a:endParaRPr lang="cs-CZ" dirty="0"/>
          </a:p>
          <a:p>
            <a:r>
              <a:rPr lang="cs-CZ" dirty="0" err="1"/>
              <a:t>Weaponizace</a:t>
            </a:r>
            <a:r>
              <a:rPr lang="cs-CZ" dirty="0"/>
              <a:t> a vesmírná zbraň</a:t>
            </a:r>
          </a:p>
          <a:p>
            <a:endParaRPr lang="cs-CZ" dirty="0"/>
          </a:p>
          <a:p>
            <a:r>
              <a:rPr lang="cs-CZ" dirty="0"/>
              <a:t>Problém „</a:t>
            </a:r>
            <a:r>
              <a:rPr lang="cs-CZ" dirty="0" err="1"/>
              <a:t>dual</a:t>
            </a:r>
            <a:r>
              <a:rPr lang="cs-CZ" dirty="0"/>
              <a:t>-use“ technologií</a:t>
            </a:r>
          </a:p>
        </p:txBody>
      </p:sp>
    </p:spTree>
    <p:extLst>
      <p:ext uri="{BB962C8B-B14F-4D97-AF65-F5344CB8AC3E}">
        <p14:creationId xmlns:p14="http://schemas.microsoft.com/office/powerpoint/2010/main" val="386337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00" y="44624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Právní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340768"/>
            <a:ext cx="11953328" cy="5328592"/>
          </a:xfrm>
        </p:spPr>
        <p:txBody>
          <a:bodyPr>
            <a:normAutofit/>
          </a:bodyPr>
          <a:lstStyle/>
          <a:p>
            <a:r>
              <a:rPr lang="cs-CZ" dirty="0"/>
              <a:t>Smlouva o zásadách činnosti států při výzkumu a využívání 	kosmického prostoru včetně Měsíce a jiných nebeských těles</a:t>
            </a:r>
          </a:p>
          <a:p>
            <a:endParaRPr lang="cs-CZ" dirty="0"/>
          </a:p>
          <a:p>
            <a:r>
              <a:rPr lang="cs-CZ" dirty="0"/>
              <a:t>Úmluva o mezinárodní odpovědnosti za škody způsobené 	kosmickými objekty</a:t>
            </a:r>
          </a:p>
          <a:p>
            <a:endParaRPr lang="cs-CZ" dirty="0"/>
          </a:p>
          <a:p>
            <a:r>
              <a:rPr lang="cs-CZ" dirty="0"/>
              <a:t>Dohoda o Měsíci</a:t>
            </a:r>
          </a:p>
          <a:p>
            <a:endParaRPr lang="cs-CZ" dirty="0"/>
          </a:p>
          <a:p>
            <a:r>
              <a:rPr lang="cs-CZ" dirty="0"/>
              <a:t>Smlouva o zákazu jaderných zkoušek v atmosféře, ve vesmíru a 	pod vodou</a:t>
            </a:r>
          </a:p>
        </p:txBody>
      </p:sp>
    </p:spTree>
    <p:extLst>
      <p:ext uri="{BB962C8B-B14F-4D97-AF65-F5344CB8AC3E}">
        <p14:creationId xmlns:p14="http://schemas.microsoft.com/office/powerpoint/2010/main" val="50739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01928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Historické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400600"/>
          </a:xfrm>
        </p:spPr>
        <p:txBody>
          <a:bodyPr/>
          <a:lstStyle/>
          <a:p>
            <a:r>
              <a:rPr lang="cs-CZ" dirty="0"/>
              <a:t>Soupeření v době studené války</a:t>
            </a:r>
          </a:p>
          <a:p>
            <a:pPr lvl="1"/>
            <a:endParaRPr lang="cs-CZ" dirty="0"/>
          </a:p>
          <a:p>
            <a:r>
              <a:rPr lang="cs-CZ" dirty="0"/>
              <a:t>Útočné systémy</a:t>
            </a:r>
          </a:p>
          <a:p>
            <a:pPr lvl="1"/>
            <a:r>
              <a:rPr lang="cs-CZ" dirty="0"/>
              <a:t>Balistické střely?</a:t>
            </a:r>
          </a:p>
          <a:p>
            <a:pPr lvl="1"/>
            <a:r>
              <a:rPr lang="cs-CZ" dirty="0"/>
              <a:t>Orbitální bombardování</a:t>
            </a:r>
          </a:p>
          <a:p>
            <a:pPr lvl="1"/>
            <a:r>
              <a:rPr lang="cs-CZ" dirty="0"/>
              <a:t>ASAT</a:t>
            </a:r>
          </a:p>
          <a:p>
            <a:endParaRPr lang="cs-CZ" dirty="0"/>
          </a:p>
          <a:p>
            <a:r>
              <a:rPr lang="cs-CZ" dirty="0"/>
              <a:t>Obranné systémy</a:t>
            </a:r>
          </a:p>
          <a:p>
            <a:pPr lvl="1"/>
            <a:r>
              <a:rPr lang="cs-CZ" dirty="0"/>
              <a:t>Protiraketové systémy</a:t>
            </a:r>
          </a:p>
        </p:txBody>
      </p:sp>
    </p:spTree>
    <p:extLst>
      <p:ext uri="{BB962C8B-B14F-4D97-AF65-F5344CB8AC3E}">
        <p14:creationId xmlns:p14="http://schemas.microsoft.com/office/powerpoint/2010/main" val="209055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R-1-SS-10-Scrag-4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8349" y="116633"/>
            <a:ext cx="10341051" cy="66247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SAT_missile_lau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8" y="1321296"/>
            <a:ext cx="4181530" cy="5536704"/>
          </a:xfrm>
          <a:prstGeom prst="rect">
            <a:avLst/>
          </a:prstGeom>
        </p:spPr>
      </p:pic>
      <p:pic>
        <p:nvPicPr>
          <p:cNvPr id="4" name="Zástupný symbol pro obsah 3" descr="9edd0700cab4998146ae54381becc89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1" y="1"/>
            <a:ext cx="5364088" cy="37950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allery-1447437561-render-lef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5408" y="2871216"/>
            <a:ext cx="7022592" cy="3986784"/>
          </a:xfrm>
        </p:spPr>
      </p:pic>
      <p:pic>
        <p:nvPicPr>
          <p:cNvPr id="5" name="Obrázek 4" descr="gallery-1447437777-salyu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0"/>
            <a:ext cx="5220072" cy="4193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di-image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780" y="40408"/>
            <a:ext cx="9538732" cy="67009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Vesmírný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12072664" cy="4997152"/>
          </a:xfrm>
        </p:spPr>
        <p:txBody>
          <a:bodyPr/>
          <a:lstStyle/>
          <a:p>
            <a:r>
              <a:rPr lang="cs-CZ" i="1" dirty="0"/>
              <a:t>„Vzduchoprázdný prostor, který obklopuje vesmírná tělesa (planety, 	hvězdy, asteroidy apod.)“ </a:t>
            </a:r>
          </a:p>
          <a:p>
            <a:pPr marL="36576" indent="0">
              <a:buNone/>
            </a:pPr>
            <a:r>
              <a:rPr lang="cs-CZ" i="1" dirty="0"/>
              <a:t>	</a:t>
            </a:r>
            <a:r>
              <a:rPr lang="cs-CZ" sz="1800" dirty="0"/>
              <a:t>(</a:t>
            </a:r>
            <a:r>
              <a:rPr lang="cs-CZ" sz="1800" dirty="0" err="1"/>
              <a:t>Daiton</a:t>
            </a:r>
            <a:r>
              <a:rPr lang="cs-CZ" sz="1800" dirty="0"/>
              <a:t>, B. (2001): </a:t>
            </a:r>
            <a:r>
              <a:rPr lang="cs-CZ" sz="1800" i="1" dirty="0" err="1"/>
              <a:t>Time</a:t>
            </a:r>
            <a:r>
              <a:rPr lang="cs-CZ" sz="1800" i="1" dirty="0"/>
              <a:t> and </a:t>
            </a:r>
            <a:r>
              <a:rPr lang="cs-CZ" sz="1800" i="1" dirty="0" err="1"/>
              <a:t>Space</a:t>
            </a:r>
            <a:r>
              <a:rPr lang="cs-CZ" sz="1800" i="1" dirty="0"/>
              <a:t>. </a:t>
            </a:r>
            <a:r>
              <a:rPr lang="cs-CZ" sz="1800" dirty="0"/>
              <a:t>Montreal: </a:t>
            </a:r>
            <a:r>
              <a:rPr lang="cs-CZ" sz="1800" dirty="0" err="1"/>
              <a:t>McGill-Queen's</a:t>
            </a:r>
            <a:r>
              <a:rPr lang="cs-CZ" sz="1800" dirty="0"/>
              <a:t> 	University </a:t>
            </a:r>
            <a:r>
              <a:rPr lang="cs-CZ" sz="1800" dirty="0" err="1"/>
              <a:t>Press</a:t>
            </a:r>
            <a:r>
              <a:rPr lang="cs-CZ" sz="1800" dirty="0"/>
              <a:t>, s. 132-133)</a:t>
            </a:r>
          </a:p>
          <a:p>
            <a:endParaRPr lang="cs-CZ" dirty="0"/>
          </a:p>
          <a:p>
            <a:r>
              <a:rPr lang="cs-CZ" dirty="0"/>
              <a:t>Geopolitický význam</a:t>
            </a:r>
          </a:p>
          <a:p>
            <a:endParaRPr lang="cs-CZ" dirty="0"/>
          </a:p>
          <a:p>
            <a:r>
              <a:rPr lang="cs-CZ" dirty="0"/>
              <a:t>Strategický význam</a:t>
            </a:r>
          </a:p>
          <a:p>
            <a:pPr marL="448056" lvl="1" indent="0">
              <a:buNone/>
            </a:pPr>
            <a:endParaRPr lang="cs-CZ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1584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kv_4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1503" y="1340768"/>
            <a:ext cx="9544309" cy="426158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ngage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7" y="116633"/>
            <a:ext cx="8643939" cy="66794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8432" y="116632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Možnosti vojenského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600200"/>
            <a:ext cx="11953328" cy="5069160"/>
          </a:xfrm>
        </p:spPr>
        <p:txBody>
          <a:bodyPr/>
          <a:lstStyle/>
          <a:p>
            <a:r>
              <a:rPr lang="cs-CZ" dirty="0"/>
              <a:t>Senzory</a:t>
            </a:r>
          </a:p>
          <a:p>
            <a:pPr lvl="1"/>
            <a:r>
              <a:rPr lang="cs-CZ" dirty="0"/>
              <a:t>Detekce a sledování</a:t>
            </a:r>
          </a:p>
          <a:p>
            <a:pPr lvl="1"/>
            <a:r>
              <a:rPr lang="cs-CZ" dirty="0"/>
              <a:t>Navigace a navádění / přesný čas</a:t>
            </a:r>
          </a:p>
          <a:p>
            <a:endParaRPr lang="cs-CZ" dirty="0"/>
          </a:p>
          <a:p>
            <a:r>
              <a:rPr lang="cs-CZ" dirty="0"/>
              <a:t>Komunikační systémy</a:t>
            </a:r>
          </a:p>
          <a:p>
            <a:endParaRPr lang="cs-CZ" dirty="0"/>
          </a:p>
          <a:p>
            <a:r>
              <a:rPr lang="cs-CZ" dirty="0"/>
              <a:t>Zbraně umístěné ve vesmíru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-24-11-sts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1504" y="14049"/>
            <a:ext cx="9311499" cy="684395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00" y="116632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Infračervené zobrazení</a:t>
            </a:r>
          </a:p>
        </p:txBody>
      </p:sp>
      <p:pic>
        <p:nvPicPr>
          <p:cNvPr id="4" name="Zástupný symbol pro obsah 3" descr="noaa-satellite-8-16-pmjpg-47b9fa820b6de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5" y="1193374"/>
            <a:ext cx="8496943" cy="566462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Výstavba zařízení na obohacování uranu v </a:t>
            </a:r>
            <a:r>
              <a:rPr lang="cs-CZ" b="1" dirty="0" err="1"/>
              <a:t>Natanzu</a:t>
            </a:r>
            <a:r>
              <a:rPr lang="cs-CZ" b="1" dirty="0"/>
              <a:t> (2002; 2004)</a:t>
            </a: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17042" r="54376" b="36233"/>
          <a:stretch/>
        </p:blipFill>
        <p:spPr bwMode="auto">
          <a:xfrm>
            <a:off x="1055441" y="2204864"/>
            <a:ext cx="5256962" cy="340435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18434" r="53576" b="34266"/>
          <a:stretch/>
        </p:blipFill>
        <p:spPr bwMode="auto">
          <a:xfrm>
            <a:off x="6312402" y="2204865"/>
            <a:ext cx="5256962" cy="340436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017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9656" y="188640"/>
            <a:ext cx="7673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Vztah RMA a vesmírného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412776"/>
            <a:ext cx="12072664" cy="532859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Vesmír hybatelem revoluce</a:t>
            </a:r>
          </a:p>
          <a:p>
            <a:pPr lvl="1"/>
            <a:r>
              <a:rPr lang="cs-CZ" dirty="0"/>
              <a:t>Rozvoj technologií i strategického uvažování</a:t>
            </a:r>
          </a:p>
          <a:p>
            <a:endParaRPr lang="cs-CZ" dirty="0"/>
          </a:p>
          <a:p>
            <a:r>
              <a:rPr lang="cs-CZ" dirty="0"/>
              <a:t>Přímá dosažitelnost zemského povrchu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8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3592" y="188640"/>
            <a:ext cx="7673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Vztah RMA a vesmírného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603276"/>
            <a:ext cx="11809312" cy="4922068"/>
          </a:xfrm>
        </p:spPr>
        <p:txBody>
          <a:bodyPr/>
          <a:lstStyle/>
          <a:p>
            <a:endParaRPr lang="cs-CZ" dirty="0"/>
          </a:p>
          <a:p>
            <a:r>
              <a:rPr lang="cs-CZ" b="1" dirty="0"/>
              <a:t>Dopady RMA na vesmírný prostor</a:t>
            </a:r>
          </a:p>
          <a:p>
            <a:endParaRPr lang="cs-CZ" dirty="0"/>
          </a:p>
          <a:p>
            <a:r>
              <a:rPr lang="cs-CZ" dirty="0"/>
              <a:t>Umístění nezbytných systémů</a:t>
            </a:r>
          </a:p>
          <a:p>
            <a:pPr lvl="1"/>
            <a:r>
              <a:rPr lang="cs-CZ" dirty="0"/>
              <a:t>Realizace konceptů informační převahy</a:t>
            </a:r>
          </a:p>
          <a:p>
            <a:pPr lvl="1"/>
            <a:r>
              <a:rPr lang="cs-CZ" dirty="0"/>
              <a:t>Otázka obrany/ochrany systémů</a:t>
            </a:r>
          </a:p>
          <a:p>
            <a:pPr lvl="2"/>
            <a:r>
              <a:rPr lang="cs-CZ" dirty="0"/>
              <a:t>Intencionální vs. neintencionální hrozby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383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1384" y="3789040"/>
            <a:ext cx="8839200" cy="18263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463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00px-Comparison_satellite_navigation_orbits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4992" y="0"/>
            <a:ext cx="6813376" cy="68133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116632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Motivy států pro využívání vesmíru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600200"/>
            <a:ext cx="11809312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Zajištění bezpečnosti a bezpečnostní 	dilema</a:t>
            </a:r>
          </a:p>
          <a:p>
            <a:endParaRPr lang="cs-CZ" dirty="0"/>
          </a:p>
          <a:p>
            <a:r>
              <a:rPr lang="cs-CZ" dirty="0"/>
              <a:t>Prestiž</a:t>
            </a:r>
          </a:p>
          <a:p>
            <a:endParaRPr lang="cs-CZ" dirty="0"/>
          </a:p>
          <a:p>
            <a:r>
              <a:rPr lang="cs-CZ" dirty="0"/>
              <a:t>Strategická kultura</a:t>
            </a:r>
          </a:p>
          <a:p>
            <a:endParaRPr lang="cs-CZ" dirty="0"/>
          </a:p>
          <a:p>
            <a:r>
              <a:rPr lang="cs-CZ" dirty="0"/>
              <a:t>Vojensko-průmyslový komplex</a:t>
            </a:r>
          </a:p>
          <a:p>
            <a:endParaRPr lang="cs-CZ" dirty="0"/>
          </a:p>
          <a:p>
            <a:r>
              <a:rPr lang="cs-CZ" dirty="0"/>
              <a:t>Role vůdců</a:t>
            </a:r>
          </a:p>
          <a:p>
            <a:endParaRPr lang="cs-CZ" dirty="0"/>
          </a:p>
          <a:p>
            <a:r>
              <a:rPr lang="cs-CZ" dirty="0"/>
              <a:t>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53492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188640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Průběh „dobývání“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600201"/>
            <a:ext cx="12025336" cy="5213175"/>
          </a:xfrm>
        </p:spPr>
        <p:txBody>
          <a:bodyPr/>
          <a:lstStyle/>
          <a:p>
            <a:r>
              <a:rPr lang="cs-CZ" dirty="0"/>
              <a:t>První lidské civilizace – prvotní úvahy</a:t>
            </a:r>
          </a:p>
          <a:p>
            <a:endParaRPr lang="cs-CZ" dirty="0"/>
          </a:p>
          <a:p>
            <a:r>
              <a:rPr lang="cs-CZ" dirty="0"/>
              <a:t>Rozvoj astrologie a astronomie</a:t>
            </a:r>
          </a:p>
          <a:p>
            <a:endParaRPr lang="cs-CZ" dirty="0"/>
          </a:p>
          <a:p>
            <a:r>
              <a:rPr lang="cs-CZ" dirty="0"/>
              <a:t>Rozvoj raketových technologií</a:t>
            </a:r>
          </a:p>
          <a:p>
            <a:pPr lvl="1"/>
            <a:r>
              <a:rPr lang="cs-CZ" dirty="0" err="1"/>
              <a:t>Goddard</a:t>
            </a:r>
            <a:r>
              <a:rPr lang="cs-CZ" dirty="0"/>
              <a:t>, </a:t>
            </a:r>
            <a:r>
              <a:rPr lang="cs-CZ" dirty="0" err="1"/>
              <a:t>Ciolkovskij</a:t>
            </a:r>
            <a:r>
              <a:rPr lang="cs-CZ" dirty="0"/>
              <a:t> aj.</a:t>
            </a:r>
          </a:p>
          <a:p>
            <a:pPr lvl="1"/>
            <a:r>
              <a:rPr lang="cs-CZ" dirty="0"/>
              <a:t>V-2 – první umělý objekt ve vesmíru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22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116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3385" y="692697"/>
            <a:ext cx="11027107" cy="51125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2_ballistic_missile_19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55827" y="59162"/>
            <a:ext cx="7512581" cy="67542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9956800" cy="1143000"/>
          </a:xfrm>
        </p:spPr>
        <p:txBody>
          <a:bodyPr/>
          <a:lstStyle/>
          <a:p>
            <a:pPr algn="ctr"/>
            <a:r>
              <a:rPr lang="cs-CZ" b="1" dirty="0"/>
              <a:t>Průběh „dobývání“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340" y="1231464"/>
            <a:ext cx="11881320" cy="54378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Studená válka – soupeření velmocí</a:t>
            </a:r>
          </a:p>
          <a:p>
            <a:pPr lvl="1"/>
            <a:r>
              <a:rPr lang="cs-CZ" dirty="0"/>
              <a:t>1957 – Sputnik – první umělá družice</a:t>
            </a:r>
          </a:p>
          <a:p>
            <a:pPr marL="448056" lvl="1" indent="0">
              <a:buNone/>
            </a:pPr>
            <a:r>
              <a:rPr lang="cs-CZ" dirty="0"/>
              <a:t>	       - Lajka – první zvíře na orbitě Země</a:t>
            </a:r>
          </a:p>
          <a:p>
            <a:pPr lvl="1"/>
            <a:r>
              <a:rPr lang="cs-CZ" dirty="0"/>
              <a:t>1961 – J. Gagarin – první člověk ve vesmíru</a:t>
            </a:r>
          </a:p>
          <a:p>
            <a:pPr lvl="1"/>
            <a:r>
              <a:rPr lang="cs-CZ" dirty="0"/>
              <a:t>1966 – přistání na Měsíci</a:t>
            </a:r>
          </a:p>
          <a:p>
            <a:pPr lvl="1"/>
            <a:r>
              <a:rPr lang="cs-CZ" dirty="0"/>
              <a:t>1969 - Neil Armstrong a Edwin "</a:t>
            </a:r>
            <a:r>
              <a:rPr lang="cs-CZ" dirty="0" err="1"/>
              <a:t>Buzz</a:t>
            </a:r>
            <a:r>
              <a:rPr lang="cs-CZ" dirty="0"/>
              <a:t>" Aldrin</a:t>
            </a:r>
          </a:p>
          <a:p>
            <a:endParaRPr lang="cs-CZ" dirty="0"/>
          </a:p>
          <a:p>
            <a:r>
              <a:rPr lang="cs-CZ" dirty="0"/>
              <a:t>Navyšování počtu států</a:t>
            </a:r>
          </a:p>
          <a:p>
            <a:endParaRPr lang="cs-CZ" dirty="0"/>
          </a:p>
          <a:p>
            <a:r>
              <a:rPr lang="cs-CZ" dirty="0"/>
              <a:t>Příprava lidské mise na Mars – nové závody?</a:t>
            </a:r>
          </a:p>
          <a:p>
            <a:endParaRPr lang="cs-CZ" dirty="0"/>
          </a:p>
          <a:p>
            <a:r>
              <a:rPr lang="cs-CZ" dirty="0"/>
              <a:t>Pronikání soukromého sektoru</a:t>
            </a:r>
          </a:p>
        </p:txBody>
      </p:sp>
    </p:spTree>
    <p:extLst>
      <p:ext uri="{BB962C8B-B14F-4D97-AF65-F5344CB8AC3E}">
        <p14:creationId xmlns:p14="http://schemas.microsoft.com/office/powerpoint/2010/main" val="334226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agarin_yur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088" y="116632"/>
            <a:ext cx="3456384" cy="3060774"/>
          </a:xfrm>
          <a:prstGeom prst="rect">
            <a:avLst/>
          </a:prstGeom>
        </p:spPr>
      </p:pic>
      <p:pic>
        <p:nvPicPr>
          <p:cNvPr id="4" name="Zástupný symbol pro obsah 3" descr="Sputnik_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60648"/>
            <a:ext cx="3774114" cy="3091048"/>
          </a:xfrm>
        </p:spPr>
      </p:pic>
      <p:pic>
        <p:nvPicPr>
          <p:cNvPr id="7" name="Obrázek 6" descr="S_R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140968"/>
            <a:ext cx="3937000" cy="2730500"/>
          </a:xfrm>
          <a:prstGeom prst="rect">
            <a:avLst/>
          </a:prstGeom>
        </p:spPr>
      </p:pic>
      <p:pic>
        <p:nvPicPr>
          <p:cNvPr id="5" name="Obrázek 4" descr="thVEYwhWg85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380" y="3068960"/>
            <a:ext cx="5395621" cy="3370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960</TotalTime>
  <Words>350</Words>
  <Application>Microsoft Office PowerPoint</Application>
  <PresentationFormat>Širokoúhlá obrazovka</PresentationFormat>
  <Paragraphs>110</Paragraphs>
  <Slides>28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Wingdings 2</vt:lpstr>
      <vt:lpstr>Technický</vt:lpstr>
      <vt:lpstr>RMA a vesmír</vt:lpstr>
      <vt:lpstr>Vesmírný prostor</vt:lpstr>
      <vt:lpstr>Prezentace aplikace PowerPoint</vt:lpstr>
      <vt:lpstr>Motivy států pro využívání vesmíru</vt:lpstr>
      <vt:lpstr>Průběh „dobývání“</vt:lpstr>
      <vt:lpstr>Prezentace aplikace PowerPoint</vt:lpstr>
      <vt:lpstr>Prezentace aplikace PowerPoint</vt:lpstr>
      <vt:lpstr>Průběh „dobývání“</vt:lpstr>
      <vt:lpstr>Prezentace aplikace PowerPoint</vt:lpstr>
      <vt:lpstr>Prezentace aplikace PowerPoint</vt:lpstr>
      <vt:lpstr>Prezentace aplikace PowerPoint</vt:lpstr>
      <vt:lpstr>Prezentace aplikace PowerPoint</vt:lpstr>
      <vt:lpstr>Militarizace vesmíru</vt:lpstr>
      <vt:lpstr>Právní regulace</vt:lpstr>
      <vt:lpstr>Historické projekty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Možnosti vojenského využití</vt:lpstr>
      <vt:lpstr>Prezentace aplikace PowerPoint</vt:lpstr>
      <vt:lpstr>Infračervené zobrazení</vt:lpstr>
      <vt:lpstr>Výstavba zařízení na obohacování uranu v Natanzu (2002; 2004)</vt:lpstr>
      <vt:lpstr>Vztah RMA a vesmírného prostoru</vt:lpstr>
      <vt:lpstr>Vztah RMA a vesmírného prostoru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RMA a vesmír</dc:title>
  <dc:creator>admw7</dc:creator>
  <cp:lastModifiedBy>Fučík Jakub</cp:lastModifiedBy>
  <cp:revision>93</cp:revision>
  <dcterms:created xsi:type="dcterms:W3CDTF">2016-04-18T07:42:18Z</dcterms:created>
  <dcterms:modified xsi:type="dcterms:W3CDTF">2024-04-28T06:53:27Z</dcterms:modified>
</cp:coreProperties>
</file>