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66" r:id="rId3"/>
    <p:sldId id="270" r:id="rId4"/>
    <p:sldId id="273" r:id="rId5"/>
    <p:sldId id="274" r:id="rId6"/>
    <p:sldId id="271" r:id="rId7"/>
    <p:sldId id="272" r:id="rId8"/>
    <p:sldId id="275" r:id="rId9"/>
    <p:sldId id="276" r:id="rId10"/>
    <p:sldId id="267" r:id="rId11"/>
    <p:sldId id="277" r:id="rId12"/>
    <p:sldId id="278" r:id="rId13"/>
    <p:sldId id="279" r:id="rId14"/>
    <p:sldId id="280" r:id="rId15"/>
    <p:sldId id="281" r:id="rId16"/>
    <p:sldId id="268" r:id="rId17"/>
    <p:sldId id="269" r:id="rId18"/>
    <p:sldId id="282" r:id="rId19"/>
    <p:sldId id="283" r:id="rId20"/>
    <p:sldId id="285" r:id="rId21"/>
    <p:sldId id="286" r:id="rId22"/>
    <p:sldId id="284" r:id="rId23"/>
    <p:sldId id="287" r:id="rId24"/>
    <p:sldId id="289" r:id="rId25"/>
    <p:sldId id="290" r:id="rId26"/>
    <p:sldId id="291" r:id="rId27"/>
    <p:sldId id="288" r:id="rId28"/>
    <p:sldId id="265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15" autoAdjust="0"/>
  </p:normalViewPr>
  <p:slideViewPr>
    <p:cSldViewPr>
      <p:cViewPr varScale="1">
        <p:scale>
          <a:sx n="98" d="100"/>
          <a:sy n="98" d="100"/>
        </p:scale>
        <p:origin x="42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14C7F-8057-4A4D-89A2-EEB4AE52559C}" type="datetimeFigureOut">
              <a:rPr lang="cs-CZ" smtClean="0"/>
              <a:pPr/>
              <a:t>24.03.2024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DBAB6-DF80-4C54-BDC7-2DDA07BF436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4578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DBAB6-DF80-4C54-BDC7-2DDA07BF4365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5195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BAB6-DF80-4C54-BDC7-2DDA07BF4365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6393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BAB6-DF80-4C54-BDC7-2DDA07BF4365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037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BAB6-DF80-4C54-BDC7-2DDA07BF4365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81985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BAB6-DF80-4C54-BDC7-2DDA07BF4365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2704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BAB6-DF80-4C54-BDC7-2DDA07BF4365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BAB6-DF80-4C54-BDC7-2DDA07BF4365}" type="slidenum">
              <a:rPr lang="cs-CZ" smtClean="0"/>
              <a:pPr/>
              <a:t>26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DBAB6-DF80-4C54-BDC7-2DDA07BF4365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3552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BAB6-DF80-4C54-BDC7-2DDA07BF4365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1270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BAB6-DF80-4C54-BDC7-2DDA07BF4365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3038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BAB6-DF80-4C54-BDC7-2DDA07BF4365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920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BAB6-DF80-4C54-BDC7-2DDA07BF4365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7558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BAB6-DF80-4C54-BDC7-2DDA07BF4365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3798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BAB6-DF80-4C54-BDC7-2DDA07BF4365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682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BAB6-DF80-4C54-BDC7-2DDA07BF4365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1105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F4A47-B77D-488E-964C-3EF6F6226D9B}" type="datetimeFigureOut">
              <a:rPr lang="cs-CZ" smtClean="0"/>
              <a:pPr/>
              <a:t>24.03.2024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6983-BA43-4988-B57E-3F3A7ECF13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F4A47-B77D-488E-964C-3EF6F6226D9B}" type="datetimeFigureOut">
              <a:rPr lang="cs-CZ" smtClean="0"/>
              <a:pPr/>
              <a:t>24.03.2024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6983-BA43-4988-B57E-3F3A7ECF13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F4A47-B77D-488E-964C-3EF6F6226D9B}" type="datetimeFigureOut">
              <a:rPr lang="cs-CZ" smtClean="0"/>
              <a:pPr/>
              <a:t>24.03.2024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6983-BA43-4988-B57E-3F3A7ECF13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F4A47-B77D-488E-964C-3EF6F6226D9B}" type="datetimeFigureOut">
              <a:rPr lang="cs-CZ" smtClean="0"/>
              <a:pPr/>
              <a:t>24.03.2024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6983-BA43-4988-B57E-3F3A7ECF13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F4A47-B77D-488E-964C-3EF6F6226D9B}" type="datetimeFigureOut">
              <a:rPr lang="cs-CZ" smtClean="0"/>
              <a:pPr/>
              <a:t>24.03.2024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6983-BA43-4988-B57E-3F3A7ECF13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F4A47-B77D-488E-964C-3EF6F6226D9B}" type="datetimeFigureOut">
              <a:rPr lang="cs-CZ" smtClean="0"/>
              <a:pPr/>
              <a:t>24.03.2024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6983-BA43-4988-B57E-3F3A7ECF13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F4A47-B77D-488E-964C-3EF6F6226D9B}" type="datetimeFigureOut">
              <a:rPr lang="cs-CZ" smtClean="0"/>
              <a:pPr/>
              <a:t>24.03.2024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6983-BA43-4988-B57E-3F3A7ECF13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F4A47-B77D-488E-964C-3EF6F6226D9B}" type="datetimeFigureOut">
              <a:rPr lang="cs-CZ" smtClean="0"/>
              <a:pPr/>
              <a:t>24.03.2024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6983-BA43-4988-B57E-3F3A7ECF13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F4A47-B77D-488E-964C-3EF6F6226D9B}" type="datetimeFigureOut">
              <a:rPr lang="cs-CZ" smtClean="0"/>
              <a:pPr/>
              <a:t>24.03.2024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6983-BA43-4988-B57E-3F3A7ECF13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F4A47-B77D-488E-964C-3EF6F6226D9B}" type="datetimeFigureOut">
              <a:rPr lang="cs-CZ" smtClean="0"/>
              <a:pPr/>
              <a:t>24.03.2024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6983-BA43-4988-B57E-3F3A7ECF13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F4A47-B77D-488E-964C-3EF6F6226D9B}" type="datetimeFigureOut">
              <a:rPr lang="cs-CZ" smtClean="0"/>
              <a:pPr/>
              <a:t>24.03.2024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183F6983-BA43-4988-B57E-3F3A7ECF130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BF4A47-B77D-488E-964C-3EF6F6226D9B}" type="datetimeFigureOut">
              <a:rPr lang="cs-CZ" smtClean="0"/>
              <a:pPr/>
              <a:t>24.03.2024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3F6983-BA43-4988-B57E-3F3A7ECF130E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/>
              <a:t>Soudobé vojenské technologie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cs-CZ" dirty="0"/>
          </a:p>
          <a:p>
            <a:pPr algn="ctr"/>
            <a:r>
              <a:rPr lang="cs-CZ"/>
              <a:t>Jakub Fučík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4343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1544" y="260648"/>
            <a:ext cx="8229600" cy="1143000"/>
          </a:xfrm>
        </p:spPr>
        <p:txBody>
          <a:bodyPr/>
          <a:lstStyle/>
          <a:p>
            <a:pPr algn="ctr"/>
            <a:r>
              <a:rPr lang="cs-CZ" b="1" dirty="0"/>
              <a:t>První polovina 20. století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7368" y="1700808"/>
            <a:ext cx="9875440" cy="3600400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Třetí dimenze válečnictví – vzdušné síly</a:t>
            </a:r>
          </a:p>
          <a:p>
            <a:pPr lvl="1"/>
            <a:r>
              <a:rPr lang="cs-CZ" dirty="0"/>
              <a:t>Výsadkové jednotky</a:t>
            </a:r>
          </a:p>
          <a:p>
            <a:pPr lvl="1"/>
            <a:endParaRPr lang="cs-CZ" dirty="0"/>
          </a:p>
          <a:p>
            <a:r>
              <a:rPr lang="cs-CZ" dirty="0"/>
              <a:t>Raketové technologie</a:t>
            </a:r>
          </a:p>
          <a:p>
            <a:endParaRPr lang="cs-CZ" dirty="0"/>
          </a:p>
          <a:p>
            <a:r>
              <a:rPr lang="cs-CZ" dirty="0"/>
              <a:t>Jaderné zbraně – počátek „atomového věku“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4847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3" y="332656"/>
            <a:ext cx="5413189" cy="3096344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5" y="3356992"/>
            <a:ext cx="5148064" cy="321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304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20688"/>
            <a:ext cx="9164775" cy="5871184"/>
          </a:xfrm>
        </p:spPr>
      </p:pic>
    </p:spTree>
    <p:extLst>
      <p:ext uri="{BB962C8B-B14F-4D97-AF65-F5344CB8AC3E}">
        <p14:creationId xmlns:p14="http://schemas.microsoft.com/office/powerpoint/2010/main" val="3797688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5" y="836712"/>
            <a:ext cx="9500617" cy="5325541"/>
          </a:xfrm>
        </p:spPr>
      </p:pic>
    </p:spTree>
    <p:extLst>
      <p:ext uri="{BB962C8B-B14F-4D97-AF65-F5344CB8AC3E}">
        <p14:creationId xmlns:p14="http://schemas.microsoft.com/office/powerpoint/2010/main" val="500754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5" y="0"/>
            <a:ext cx="3059723" cy="685800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180" y="0"/>
            <a:ext cx="51846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8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48680"/>
            <a:ext cx="9182033" cy="5509220"/>
          </a:xfrm>
        </p:spPr>
      </p:pic>
    </p:spTree>
    <p:extLst>
      <p:ext uri="{BB962C8B-B14F-4D97-AF65-F5344CB8AC3E}">
        <p14:creationId xmlns:p14="http://schemas.microsoft.com/office/powerpoint/2010/main" val="1776936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71136"/>
            <a:ext cx="8229600" cy="1143000"/>
          </a:xfrm>
        </p:spPr>
        <p:txBody>
          <a:bodyPr/>
          <a:lstStyle/>
          <a:p>
            <a:pPr algn="ctr"/>
            <a:r>
              <a:rPr lang="cs-CZ" b="1" dirty="0"/>
              <a:t>Významní „teoretikové“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9336" y="1412776"/>
            <a:ext cx="11953328" cy="5374088"/>
          </a:xfrm>
        </p:spPr>
        <p:txBody>
          <a:bodyPr/>
          <a:lstStyle/>
          <a:p>
            <a:r>
              <a:rPr lang="cs-CZ" b="1" dirty="0"/>
              <a:t>A. </a:t>
            </a:r>
            <a:r>
              <a:rPr lang="cs-CZ" b="1" dirty="0" err="1"/>
              <a:t>Schlieffen</a:t>
            </a:r>
            <a:r>
              <a:rPr lang="cs-CZ" b="1" dirty="0"/>
              <a:t> </a:t>
            </a:r>
            <a:r>
              <a:rPr lang="cs-CZ" dirty="0"/>
              <a:t>– 1. úvahy o „bleskové válce“</a:t>
            </a:r>
          </a:p>
          <a:p>
            <a:pPr lvl="1"/>
            <a:r>
              <a:rPr lang="cs-CZ" dirty="0"/>
              <a:t>Rozhodujícím cílem války je zničení </a:t>
            </a:r>
            <a:r>
              <a:rPr lang="cs-CZ" dirty="0" err="1"/>
              <a:t>ozb</a:t>
            </a:r>
            <a:r>
              <a:rPr lang="cs-CZ" dirty="0"/>
              <a:t>. sil nepřítele</a:t>
            </a:r>
          </a:p>
          <a:p>
            <a:pPr lvl="1"/>
            <a:r>
              <a:rPr lang="cs-CZ" dirty="0" err="1"/>
              <a:t>Schlieffenův</a:t>
            </a:r>
            <a:r>
              <a:rPr lang="cs-CZ" dirty="0"/>
              <a:t> plán</a:t>
            </a:r>
          </a:p>
          <a:p>
            <a:r>
              <a:rPr lang="cs-CZ" b="1" dirty="0"/>
              <a:t>J. F. C. </a:t>
            </a:r>
            <a:r>
              <a:rPr lang="cs-CZ" b="1" dirty="0" err="1"/>
              <a:t>Fuller</a:t>
            </a:r>
            <a:r>
              <a:rPr lang="cs-CZ" b="1" dirty="0"/>
              <a:t> - </a:t>
            </a:r>
            <a:r>
              <a:rPr lang="cs-CZ" dirty="0"/>
              <a:t>„Tanky ve Velké válce 1914-1918“ (1920)</a:t>
            </a:r>
          </a:p>
          <a:p>
            <a:pPr lvl="1"/>
            <a:r>
              <a:rPr lang="cs-CZ" dirty="0"/>
              <a:t>Mechanizovaná válka – důraz na tankové jednotky</a:t>
            </a:r>
          </a:p>
          <a:p>
            <a:r>
              <a:rPr lang="cs-CZ" b="1" dirty="0"/>
              <a:t>G. </a:t>
            </a:r>
            <a:r>
              <a:rPr lang="cs-CZ" b="1" dirty="0" err="1"/>
              <a:t>Douhet</a:t>
            </a:r>
            <a:r>
              <a:rPr lang="cs-CZ" b="1" dirty="0"/>
              <a:t> </a:t>
            </a:r>
            <a:r>
              <a:rPr lang="cs-CZ" dirty="0"/>
              <a:t>– „Nadvláda ve vzduchu“ (1921)</a:t>
            </a:r>
          </a:p>
          <a:p>
            <a:pPr lvl="1"/>
            <a:r>
              <a:rPr lang="cs-CZ" dirty="0"/>
              <a:t>Letecká válka – strategická role letectva</a:t>
            </a:r>
          </a:p>
          <a:p>
            <a:r>
              <a:rPr lang="cs-CZ" b="1" dirty="0"/>
              <a:t>M. Tuchačevský, V. </a:t>
            </a:r>
            <a:r>
              <a:rPr lang="cs-CZ" b="1" dirty="0" err="1"/>
              <a:t>Triandafillov</a:t>
            </a:r>
            <a:r>
              <a:rPr lang="cs-CZ" b="1" dirty="0"/>
              <a:t> </a:t>
            </a:r>
            <a:r>
              <a:rPr lang="cs-CZ" dirty="0"/>
              <a:t>aj. – Teorie „hlubokých operací“</a:t>
            </a:r>
          </a:p>
          <a:p>
            <a:r>
              <a:rPr lang="cs-CZ" dirty="0"/>
              <a:t>Jaderná strategie (např. H. </a:t>
            </a:r>
            <a:r>
              <a:rPr lang="cs-CZ" dirty="0" err="1"/>
              <a:t>Kahn</a:t>
            </a:r>
            <a:r>
              <a:rPr lang="cs-CZ" dirty="0"/>
              <a:t>; B. </a:t>
            </a:r>
            <a:r>
              <a:rPr lang="cs-CZ" dirty="0" err="1"/>
              <a:t>Brodie</a:t>
            </a:r>
            <a:r>
              <a:rPr lang="cs-CZ" dirty="0"/>
              <a:t>)</a:t>
            </a:r>
          </a:p>
          <a:p>
            <a:r>
              <a:rPr lang="cs-CZ" dirty="0"/>
              <a:t>Guerilla/asymetrická válka (</a:t>
            </a:r>
            <a:r>
              <a:rPr lang="cs-CZ" dirty="0" err="1"/>
              <a:t>Mao</a:t>
            </a:r>
            <a:r>
              <a:rPr lang="cs-CZ" dirty="0"/>
              <a:t> </a:t>
            </a:r>
            <a:r>
              <a:rPr lang="cs-CZ" dirty="0" err="1"/>
              <a:t>Ce</a:t>
            </a:r>
            <a:r>
              <a:rPr lang="cs-CZ" dirty="0"/>
              <a:t>-tung) </a:t>
            </a:r>
          </a:p>
        </p:txBody>
      </p:sp>
    </p:spTree>
    <p:extLst>
      <p:ext uri="{BB962C8B-B14F-4D97-AF65-F5344CB8AC3E}">
        <p14:creationId xmlns:p14="http://schemas.microsoft.com/office/powerpoint/2010/main" val="2182774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0"/>
            <a:ext cx="8864768" cy="6858000"/>
          </a:xfrm>
        </p:spPr>
      </p:pic>
    </p:spTree>
    <p:extLst>
      <p:ext uri="{BB962C8B-B14F-4D97-AF65-F5344CB8AC3E}">
        <p14:creationId xmlns:p14="http://schemas.microsoft.com/office/powerpoint/2010/main" val="3946281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356530"/>
            <a:ext cx="10053072" cy="6144940"/>
          </a:xfrm>
        </p:spPr>
      </p:pic>
    </p:spTree>
    <p:extLst>
      <p:ext uri="{BB962C8B-B14F-4D97-AF65-F5344CB8AC3E}">
        <p14:creationId xmlns:p14="http://schemas.microsoft.com/office/powerpoint/2010/main" val="1774661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26512"/>
            <a:ext cx="8229600" cy="1143000"/>
          </a:xfrm>
        </p:spPr>
        <p:txBody>
          <a:bodyPr/>
          <a:lstStyle/>
          <a:p>
            <a:pPr algn="ctr"/>
            <a:r>
              <a:rPr lang="cs-CZ" b="1" dirty="0"/>
              <a:t>Současnost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328" y="1196752"/>
            <a:ext cx="12097344" cy="5328592"/>
          </a:xfrm>
        </p:spPr>
        <p:txBody>
          <a:bodyPr/>
          <a:lstStyle/>
          <a:p>
            <a:r>
              <a:rPr lang="cs-CZ" dirty="0"/>
              <a:t>Letectví (proudové motory)</a:t>
            </a:r>
          </a:p>
          <a:p>
            <a:pPr lvl="1"/>
            <a:r>
              <a:rPr lang="cs-CZ" dirty="0"/>
              <a:t>Bezpilotní prostředky</a:t>
            </a:r>
          </a:p>
          <a:p>
            <a:pPr lvl="1"/>
            <a:r>
              <a:rPr lang="cs-CZ" dirty="0"/>
              <a:t>Střely s plochou dráhou letu</a:t>
            </a:r>
          </a:p>
          <a:p>
            <a:r>
              <a:rPr lang="cs-CZ" dirty="0"/>
              <a:t>Přesně naváděná munice</a:t>
            </a:r>
          </a:p>
          <a:p>
            <a:endParaRPr lang="cs-CZ" dirty="0"/>
          </a:p>
          <a:p>
            <a:r>
              <a:rPr lang="cs-CZ" dirty="0"/>
              <a:t>Využití vesmírného prostoru (komunikace, zpravodajství, navádění/navigace)</a:t>
            </a:r>
          </a:p>
          <a:p>
            <a:r>
              <a:rPr lang="cs-CZ" dirty="0"/>
              <a:t>Využití kyberprostoru (komunikace, zpravodajství,  bojové operace)</a:t>
            </a:r>
          </a:p>
          <a:p>
            <a:endParaRPr lang="cs-CZ" dirty="0"/>
          </a:p>
          <a:p>
            <a:r>
              <a:rPr lang="cs-CZ" dirty="0"/>
              <a:t>Laserové technologie</a:t>
            </a:r>
          </a:p>
          <a:p>
            <a:pPr lvl="1"/>
            <a:r>
              <a:rPr lang="cs-CZ" dirty="0"/>
              <a:t>Navádění</a:t>
            </a:r>
          </a:p>
          <a:p>
            <a:pPr lvl="1"/>
            <a:r>
              <a:rPr lang="cs-CZ" dirty="0"/>
              <a:t>Zbraňové prototypy (např. protiraketová obrana)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1544" y="332656"/>
            <a:ext cx="8229600" cy="1143000"/>
          </a:xfrm>
        </p:spPr>
        <p:txBody>
          <a:bodyPr/>
          <a:lstStyle/>
          <a:p>
            <a:pPr algn="ctr"/>
            <a:r>
              <a:rPr lang="cs-CZ" b="1" dirty="0"/>
              <a:t>První polovina 20. století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První a druhá světová válka</a:t>
            </a:r>
          </a:p>
          <a:p>
            <a:endParaRPr lang="cs-CZ" dirty="0"/>
          </a:p>
          <a:p>
            <a:r>
              <a:rPr lang="cs-CZ" dirty="0"/>
              <a:t>Radarové technologie</a:t>
            </a:r>
          </a:p>
          <a:p>
            <a:endParaRPr lang="cs-CZ" dirty="0"/>
          </a:p>
          <a:p>
            <a:r>
              <a:rPr lang="cs-CZ" dirty="0"/>
              <a:t>Pozemní síly (tankové jednotky, speciální jednotky)</a:t>
            </a:r>
          </a:p>
          <a:p>
            <a:endParaRPr lang="cs-CZ" dirty="0"/>
          </a:p>
          <a:p>
            <a:r>
              <a:rPr lang="cs-CZ" dirty="0"/>
              <a:t>Námořnictvo – od bitevní k letadlové lodi</a:t>
            </a:r>
          </a:p>
          <a:p>
            <a:pPr lvl="1"/>
            <a:r>
              <a:rPr lang="cs-CZ" dirty="0"/>
              <a:t>Ponorky</a:t>
            </a:r>
          </a:p>
          <a:p>
            <a:pPr lvl="1"/>
            <a:r>
              <a:rPr lang="cs-CZ" dirty="0"/>
              <a:t>Obojživelné operace</a:t>
            </a:r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8426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reaper_brimstone_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443449"/>
            <a:ext cx="9144000" cy="413766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050219-N-6541W-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16632"/>
            <a:ext cx="9144000" cy="6533388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Paveway-II.GBU-12.wi.David.Monniaux.CC BY-SA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0620" y="764705"/>
            <a:ext cx="9190049" cy="4454837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abl-0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1" y="217787"/>
            <a:ext cx="9160224" cy="6106815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Arma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-28588"/>
            <a:ext cx="9144000" cy="6886588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F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1590" y="205185"/>
            <a:ext cx="9196410" cy="6119416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M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03512" y="3308338"/>
            <a:ext cx="8712968" cy="3202604"/>
          </a:xfrm>
        </p:spPr>
      </p:pic>
      <p:pic>
        <p:nvPicPr>
          <p:cNvPr id="5" name="Obrázek 4" descr="W1061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0"/>
            <a:ext cx="9144000" cy="354418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963919_827961370566339_1484493206510502244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5440" y="188640"/>
            <a:ext cx="9682582" cy="6340984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472427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050" y="24046"/>
            <a:ext cx="6422254" cy="6789330"/>
          </a:xfrm>
        </p:spPr>
      </p:pic>
    </p:spTree>
    <p:extLst>
      <p:ext uri="{BB962C8B-B14F-4D97-AF65-F5344CB8AC3E}">
        <p14:creationId xmlns:p14="http://schemas.microsoft.com/office/powerpoint/2010/main" val="3609877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3" y="332656"/>
            <a:ext cx="10753193" cy="6048672"/>
          </a:xfrm>
        </p:spPr>
      </p:pic>
    </p:spTree>
    <p:extLst>
      <p:ext uri="{BB962C8B-B14F-4D97-AF65-F5344CB8AC3E}">
        <p14:creationId xmlns:p14="http://schemas.microsoft.com/office/powerpoint/2010/main" val="847162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3487583"/>
            <a:ext cx="6012160" cy="338184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19ABA80-17EA-4CF1-8F0D-7CC9DA375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7626"/>
            <a:ext cx="5690382" cy="347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995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-22079"/>
            <a:ext cx="5457777" cy="2736304"/>
          </a:xfr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2681558"/>
            <a:ext cx="5652120" cy="417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012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577" y="1340769"/>
            <a:ext cx="9192269" cy="3895224"/>
          </a:xfrm>
        </p:spPr>
      </p:pic>
    </p:spTree>
    <p:extLst>
      <p:ext uri="{BB962C8B-B14F-4D97-AF65-F5344CB8AC3E}">
        <p14:creationId xmlns:p14="http://schemas.microsoft.com/office/powerpoint/2010/main" val="3523873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52737"/>
            <a:ext cx="9212773" cy="4416921"/>
          </a:xfrm>
        </p:spPr>
      </p:pic>
    </p:spTree>
    <p:extLst>
      <p:ext uri="{BB962C8B-B14F-4D97-AF65-F5344CB8AC3E}">
        <p14:creationId xmlns:p14="http://schemas.microsoft.com/office/powerpoint/2010/main" val="78313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386" y="764704"/>
            <a:ext cx="9087614" cy="5417616"/>
          </a:xfrm>
        </p:spPr>
      </p:pic>
    </p:spTree>
    <p:extLst>
      <p:ext uri="{BB962C8B-B14F-4D97-AF65-F5344CB8AC3E}">
        <p14:creationId xmlns:p14="http://schemas.microsoft.com/office/powerpoint/2010/main" val="34295119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1025</TotalTime>
  <Words>232</Words>
  <Application>Microsoft Office PowerPoint</Application>
  <PresentationFormat>Širokoúhlá obrazovka</PresentationFormat>
  <Paragraphs>64</Paragraphs>
  <Slides>28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2" baseType="lpstr">
      <vt:lpstr>Calibri</vt:lpstr>
      <vt:lpstr>Constantia</vt:lpstr>
      <vt:lpstr>Wingdings 2</vt:lpstr>
      <vt:lpstr>Tok</vt:lpstr>
      <vt:lpstr>Soudobé vojenské technologie</vt:lpstr>
      <vt:lpstr>První polovina 20. století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První polovina 20. století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Významní „teoretikové“</vt:lpstr>
      <vt:lpstr>Prezentace aplikace PowerPoint</vt:lpstr>
      <vt:lpstr>Prezentace aplikace PowerPoint</vt:lpstr>
      <vt:lpstr>Současnost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Moderní vojenské technologie</dc:title>
  <dc:creator>admw7</dc:creator>
  <cp:lastModifiedBy>Fučík Jakub</cp:lastModifiedBy>
  <cp:revision>75</cp:revision>
  <dcterms:created xsi:type="dcterms:W3CDTF">2016-03-21T07:57:30Z</dcterms:created>
  <dcterms:modified xsi:type="dcterms:W3CDTF">2024-03-24T15:56:44Z</dcterms:modified>
</cp:coreProperties>
</file>