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4" r:id="rId9"/>
    <p:sldId id="263" r:id="rId10"/>
    <p:sldId id="261" r:id="rId11"/>
    <p:sldId id="266" r:id="rId12"/>
    <p:sldId id="262" r:id="rId13"/>
    <p:sldId id="264" r:id="rId14"/>
    <p:sldId id="265" r:id="rId15"/>
    <p:sldId id="267" r:id="rId16"/>
    <p:sldId id="277" r:id="rId17"/>
    <p:sldId id="280" r:id="rId18"/>
    <p:sldId id="268" r:id="rId19"/>
    <p:sldId id="278" r:id="rId20"/>
    <p:sldId id="270" r:id="rId21"/>
    <p:sldId id="271" r:id="rId22"/>
    <p:sldId id="269" r:id="rId23"/>
    <p:sldId id="273" r:id="rId24"/>
    <p:sldId id="281" r:id="rId25"/>
    <p:sldId id="285" r:id="rId26"/>
    <p:sldId id="284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83250B-6E03-4D4F-8E6B-3713325851DE}" type="datetimeFigureOut">
              <a:rPr lang="cs-CZ" smtClean="0"/>
              <a:pPr/>
              <a:t>16.05.2024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Bolívie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Květen </a:t>
            </a:r>
            <a:r>
              <a:rPr lang="cs-CZ" dirty="0" smtClean="0"/>
              <a:t>2024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aef6907e35fd6b51b4474030fc3ec57--bolivia-char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340664" cy="62530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7677818-Cholas-watching-the-dancing-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605875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35cfb35e4572614c5b712caa90516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658113" cy="63503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Zemní plyn jako determinant </a:t>
            </a:r>
            <a:r>
              <a:rPr lang="cs-CZ" dirty="0" err="1"/>
              <a:t>bolívijské</a:t>
            </a:r>
            <a:r>
              <a:rPr lang="cs-CZ" dirty="0"/>
              <a:t>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Bolívie má druhé největší zásoby plynu v </a:t>
            </a:r>
            <a:r>
              <a:rPr lang="cs-CZ" dirty="0" err="1"/>
              <a:t>LatAm</a:t>
            </a:r>
            <a:endParaRPr lang="cs-CZ" dirty="0"/>
          </a:p>
          <a:p>
            <a:r>
              <a:rPr lang="cs-CZ" dirty="0"/>
              <a:t>Přes 80% rezerv v regionu </a:t>
            </a:r>
            <a:r>
              <a:rPr lang="cs-CZ" dirty="0" err="1"/>
              <a:t>Tarija</a:t>
            </a:r>
            <a:r>
              <a:rPr lang="cs-CZ" dirty="0"/>
              <a:t>, 10% v </a:t>
            </a:r>
            <a:r>
              <a:rPr lang="cs-CZ" dirty="0" err="1"/>
              <a:t>Santa</a:t>
            </a:r>
            <a:r>
              <a:rPr lang="cs-CZ" dirty="0"/>
              <a:t> </a:t>
            </a:r>
            <a:r>
              <a:rPr lang="cs-CZ" dirty="0" err="1"/>
              <a:t>Cruz</a:t>
            </a:r>
            <a:endParaRPr lang="cs-CZ" dirty="0"/>
          </a:p>
          <a:p>
            <a:r>
              <a:rPr lang="cs-CZ" dirty="0"/>
              <a:t>V roce 2003 velké protesty proti rozhodnutí o vývozu plynu – tvrdě potlačeny</a:t>
            </a:r>
          </a:p>
          <a:p>
            <a:r>
              <a:rPr lang="cs-CZ" dirty="0"/>
              <a:t>Prezident </a:t>
            </a:r>
            <a:r>
              <a:rPr lang="cs-CZ" dirty="0" err="1"/>
              <a:t>Gonzáles</a:t>
            </a:r>
            <a:r>
              <a:rPr lang="cs-CZ" dirty="0"/>
              <a:t> de </a:t>
            </a:r>
            <a:r>
              <a:rPr lang="cs-CZ" dirty="0" err="1"/>
              <a:t>Lozada</a:t>
            </a:r>
            <a:r>
              <a:rPr lang="cs-CZ" dirty="0"/>
              <a:t> donucen odstoupit, po něm odstupuje i </a:t>
            </a:r>
            <a:r>
              <a:rPr lang="cs-CZ" dirty="0" err="1"/>
              <a:t>Mesa</a:t>
            </a:r>
            <a:endParaRPr lang="cs-CZ" dirty="0"/>
          </a:p>
          <a:p>
            <a:r>
              <a:rPr lang="cs-CZ" dirty="0"/>
              <a:t>Výsledkem byl nástup </a:t>
            </a:r>
            <a:r>
              <a:rPr lang="cs-CZ" dirty="0" err="1"/>
              <a:t>Moralese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livie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480720" cy="62699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 </a:t>
            </a:r>
            <a:r>
              <a:rPr lang="cs-CZ" dirty="0" err="1"/>
              <a:t>Morales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Vůdce </a:t>
            </a:r>
            <a:r>
              <a:rPr lang="cs-CZ" dirty="0" err="1"/>
              <a:t>cocaleros</a:t>
            </a:r>
            <a:r>
              <a:rPr lang="cs-CZ" dirty="0"/>
              <a:t>, angažmá v protestech proti vládě</a:t>
            </a:r>
          </a:p>
          <a:p>
            <a:r>
              <a:rPr lang="cs-CZ" dirty="0" err="1"/>
              <a:t>Aymara</a:t>
            </a:r>
            <a:endParaRPr lang="cs-CZ" dirty="0"/>
          </a:p>
          <a:p>
            <a:r>
              <a:rPr lang="cs-CZ" dirty="0"/>
              <a:t>První prezident indiánského původu v Bolívii</a:t>
            </a:r>
          </a:p>
          <a:p>
            <a:r>
              <a:rPr lang="cs-CZ" dirty="0"/>
              <a:t>Velmi blízko k </a:t>
            </a:r>
            <a:r>
              <a:rPr lang="cs-CZ" dirty="0" err="1"/>
              <a:t>Chávezovi</a:t>
            </a:r>
            <a:r>
              <a:rPr lang="cs-CZ" dirty="0"/>
              <a:t>, až do konce v roce 2019 byl jedním z mála podporovatelů venezuelského režimu</a:t>
            </a:r>
          </a:p>
          <a:p>
            <a:r>
              <a:rPr lang="cs-CZ" dirty="0"/>
              <a:t>Pro-indiánský, sociální model vlády</a:t>
            </a:r>
          </a:p>
          <a:p>
            <a:r>
              <a:rPr lang="cs-CZ" dirty="0"/>
              <a:t>Nacionalizace příjmů z nerostných surovin a jejich využití k sociálním projektům</a:t>
            </a:r>
          </a:p>
          <a:p>
            <a:r>
              <a:rPr lang="cs-CZ" dirty="0"/>
              <a:t>Za jeho vlády slušný ekonomický růst, který byl doprovázen poklesem chudoby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162A10F-E1CE-4F61-AE08-432DC4B3A8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31" y="1052736"/>
            <a:ext cx="5815738" cy="4873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9812A-9A39-43BF-897A-A54B7D52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062BD5-2A0B-4DFB-B5F1-AD65BC14EAC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46138"/>
            <a:ext cx="5227913" cy="4873625"/>
          </a:xfrm>
        </p:spPr>
      </p:pic>
    </p:spTree>
    <p:extLst>
      <p:ext uri="{BB962C8B-B14F-4D97-AF65-F5344CB8AC3E}">
        <p14:creationId xmlns:p14="http://schemas.microsoft.com/office/powerpoint/2010/main" val="353876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OTO-NOTA-2-PAGINA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96929" cy="52894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v roce 2008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Opět především o zemní plyn</a:t>
            </a:r>
          </a:p>
          <a:p>
            <a:r>
              <a:rPr lang="cs-CZ" dirty="0"/>
              <a:t>Regiony na něj bohaté chtěli více autonomie – srážky s odpůrci a násilí</a:t>
            </a:r>
          </a:p>
          <a:p>
            <a:r>
              <a:rPr lang="cs-CZ" dirty="0"/>
              <a:t>Prezident proti nim nasadil armádu, podařilo se zažehnat</a:t>
            </a:r>
          </a:p>
          <a:p>
            <a:r>
              <a:rPr lang="cs-CZ" dirty="0"/>
              <a:t>Někteří autoři upozorňovali, že země byla na pokraji rozkladu</a:t>
            </a:r>
          </a:p>
          <a:p>
            <a:r>
              <a:rPr lang="cs-CZ" dirty="0"/>
              <a:t>Tenze přetrvává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Indiánská populace v </a:t>
            </a:r>
            <a:r>
              <a:rPr lang="cs-CZ" dirty="0" err="1"/>
              <a:t>LatAm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Cca 42 milionů lidí v roce 2010</a:t>
            </a:r>
          </a:p>
          <a:p>
            <a:r>
              <a:rPr lang="cs-CZ" dirty="0"/>
              <a:t>80% z toho v Mexiku, Guatemale, Peru a Bolívii</a:t>
            </a:r>
          </a:p>
          <a:p>
            <a:r>
              <a:rPr lang="cs-CZ" dirty="0"/>
              <a:t>Tvoří cca 8% populace </a:t>
            </a:r>
            <a:r>
              <a:rPr lang="cs-CZ" dirty="0" err="1"/>
              <a:t>LatAm</a:t>
            </a:r>
            <a:endParaRPr lang="cs-CZ" dirty="0"/>
          </a:p>
          <a:p>
            <a:r>
              <a:rPr lang="cs-CZ" dirty="0"/>
              <a:t>Otázka identity/etnicity</a:t>
            </a:r>
          </a:p>
          <a:p>
            <a:r>
              <a:rPr lang="cs-CZ" dirty="0"/>
              <a:t>Ve stejnou chvíli až 17% extrémně chudých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z roku 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Schválena většinou 59% obyvatel</a:t>
            </a:r>
          </a:p>
          <a:p>
            <a:r>
              <a:rPr lang="cs-CZ" dirty="0"/>
              <a:t>„Skoncování s kolonialismem“</a:t>
            </a:r>
          </a:p>
          <a:p>
            <a:r>
              <a:rPr lang="cs-CZ" dirty="0"/>
              <a:t>Výrazné posílení práv indiánské populace + více autonomie</a:t>
            </a:r>
          </a:p>
          <a:p>
            <a:r>
              <a:rPr lang="cs-CZ" dirty="0"/>
              <a:t>Bolívie jako </a:t>
            </a:r>
            <a:r>
              <a:rPr lang="cs-CZ" dirty="0" err="1"/>
              <a:t>plurinacionální</a:t>
            </a:r>
            <a:r>
              <a:rPr lang="cs-CZ" dirty="0"/>
              <a:t> stát</a:t>
            </a:r>
          </a:p>
          <a:p>
            <a:r>
              <a:rPr lang="cs-CZ" dirty="0"/>
              <a:t>Pozemková reforma</a:t>
            </a:r>
          </a:p>
          <a:p>
            <a:r>
              <a:rPr lang="cs-CZ" dirty="0"/>
              <a:t>Odpor v oblastech obývaných převážně bělošskou populací, odpor katolické církve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09-bolivia-referendum-department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112568" cy="595102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Wiphala</a:t>
            </a:r>
            <a:endParaRPr lang="cs-CZ" dirty="0"/>
          </a:p>
        </p:txBody>
      </p:sp>
      <p:pic>
        <p:nvPicPr>
          <p:cNvPr id="6" name="Zástupný symbol pro obsah 5" descr="1476265918_284325_1476268107_noticia_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912768" cy="487734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Morales</a:t>
            </a:r>
            <a:r>
              <a:rPr lang="cs-CZ" dirty="0"/>
              <a:t> oznámil, že bude opět kandidovat, ale výsledek byl nejistý</a:t>
            </a:r>
          </a:p>
          <a:p>
            <a:r>
              <a:rPr lang="cs-CZ" dirty="0"/>
              <a:t>Evidentní ztráta podpory i v horách (např. v El </a:t>
            </a:r>
            <a:r>
              <a:rPr lang="cs-CZ" dirty="0" err="1"/>
              <a:t>Alto</a:t>
            </a:r>
            <a:r>
              <a:rPr lang="cs-CZ" dirty="0"/>
              <a:t>), lidem se nelíbí obcházení ústavy</a:t>
            </a:r>
          </a:p>
          <a:p>
            <a:r>
              <a:rPr lang="cs-CZ" dirty="0"/>
              <a:t>Referendum 2016 o více mandátech těsně odmítnuto, kontroverzní rozsudek Ústavního soudu povolil kandidovat</a:t>
            </a:r>
          </a:p>
          <a:p>
            <a:r>
              <a:rPr lang="cs-CZ" dirty="0" err="1"/>
              <a:t>Morales</a:t>
            </a:r>
            <a:r>
              <a:rPr lang="cs-CZ" dirty="0"/>
              <a:t> hrál hodně na „indiánskou kartu“, přispíval k dalšímu dělení společnosti</a:t>
            </a:r>
          </a:p>
          <a:p>
            <a:r>
              <a:rPr lang="cs-CZ" dirty="0"/>
              <a:t>Po volbách rozsáhlé protesty, podezření z podvodů</a:t>
            </a:r>
          </a:p>
          <a:p>
            <a:r>
              <a:rPr lang="cs-CZ" dirty="0"/>
              <a:t>Nakonec na nátlak armády </a:t>
            </a:r>
            <a:r>
              <a:rPr lang="cs-CZ" dirty="0" err="1"/>
              <a:t>Morales</a:t>
            </a:r>
            <a:r>
              <a:rPr lang="cs-CZ" dirty="0"/>
              <a:t> odstupuje a prchá do </a:t>
            </a:r>
            <a:r>
              <a:rPr lang="cs-CZ" dirty="0" smtClean="0"/>
              <a:t>Mexika (listopad 2020 návrat do Bolívie)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42CAD-1B1C-4895-B931-06C1D656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Jeanine</a:t>
            </a:r>
            <a:r>
              <a:rPr lang="cs-CZ" dirty="0"/>
              <a:t> </a:t>
            </a:r>
            <a:r>
              <a:rPr lang="cs-CZ" dirty="0" err="1"/>
              <a:t>Áñez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A4E07-64B6-46AF-A460-7CA5F175F2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Stala se dočasnou prezidentkou v roce 2019</a:t>
            </a:r>
          </a:p>
          <a:p>
            <a:r>
              <a:rPr lang="cs-CZ" dirty="0"/>
              <a:t>Technicky až několikátá v řadě</a:t>
            </a:r>
          </a:p>
          <a:p>
            <a:r>
              <a:rPr lang="cs-CZ" dirty="0"/>
              <a:t>Nepříliš vstřícná indiánské části populace – v řadě </a:t>
            </a:r>
            <a:r>
              <a:rPr lang="cs-CZ" dirty="0" smtClean="0"/>
              <a:t>případů</a:t>
            </a:r>
          </a:p>
          <a:p>
            <a:r>
              <a:rPr lang="cs-CZ" dirty="0" smtClean="0"/>
              <a:t>Zastřelení indiánů v </a:t>
            </a:r>
            <a:r>
              <a:rPr lang="cs-CZ" dirty="0" err="1" smtClean="0"/>
              <a:t>Senkabě</a:t>
            </a:r>
            <a:endParaRPr lang="cs-CZ" dirty="0"/>
          </a:p>
          <a:p>
            <a:r>
              <a:rPr lang="cs-CZ" dirty="0"/>
              <a:t>V březnu 2021 </a:t>
            </a:r>
            <a:r>
              <a:rPr lang="cs-CZ" dirty="0" smtClean="0"/>
              <a:t>zatčena – soud ohledně nekonstitučního převzetí </a:t>
            </a:r>
            <a:r>
              <a:rPr lang="cs-CZ" dirty="0" smtClean="0"/>
              <a:t>moci (odsouzena na 10 let) a také kvůli genocidě (hrozí jí až 30 let)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29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8C24A-BD37-4075-AC35-B4CDAA71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Luis Arce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3022C-BDAD-4135-B2F3-21B896CF7F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Vítěz voleb v říjnu 2020, člen MAS, bývalý ministr hospodářství</a:t>
            </a:r>
          </a:p>
          <a:p>
            <a:r>
              <a:rPr lang="cs-CZ" dirty="0"/>
              <a:t>Získal 55% hlasů</a:t>
            </a:r>
          </a:p>
          <a:p>
            <a:r>
              <a:rPr lang="cs-CZ" dirty="0"/>
              <a:t>Slíbil sjednotit zemi</a:t>
            </a:r>
          </a:p>
          <a:p>
            <a:r>
              <a:rPr lang="cs-CZ" dirty="0"/>
              <a:t>Zatím se příliš neděje – amnestie pro sympatizanty </a:t>
            </a:r>
            <a:r>
              <a:rPr lang="cs-CZ" dirty="0" smtClean="0"/>
              <a:t>MAS</a:t>
            </a:r>
          </a:p>
          <a:p>
            <a:r>
              <a:rPr lang="cs-CZ" dirty="0" smtClean="0"/>
              <a:t>Pronásledování </a:t>
            </a:r>
            <a:r>
              <a:rPr lang="cs-CZ" dirty="0"/>
              <a:t>minulé </a:t>
            </a:r>
            <a:r>
              <a:rPr lang="cs-CZ" dirty="0" smtClean="0"/>
              <a:t>vlády – „kruh vyřizování si účtů“</a:t>
            </a:r>
            <a:endParaRPr lang="cs-CZ" dirty="0"/>
          </a:p>
          <a:p>
            <a:r>
              <a:rPr lang="cs-CZ" dirty="0"/>
              <a:t>Justiční reformu mu shodila vlastní strana</a:t>
            </a:r>
          </a:p>
          <a:p>
            <a:r>
              <a:rPr lang="cs-CZ" dirty="0"/>
              <a:t>Čistky na ministerstvech, v centrální bance…</a:t>
            </a:r>
          </a:p>
          <a:p>
            <a:r>
              <a:rPr lang="cs-CZ" dirty="0"/>
              <a:t>V březnu 2021 špatné výsledky MAS v lokálních volbách</a:t>
            </a:r>
          </a:p>
          <a:p>
            <a:r>
              <a:rPr lang="cs-CZ" dirty="0" smtClean="0"/>
              <a:t>Špatný vztah s </a:t>
            </a:r>
            <a:r>
              <a:rPr lang="cs-CZ" dirty="0" err="1" smtClean="0"/>
              <a:t>Moralesem</a:t>
            </a:r>
            <a:r>
              <a:rPr lang="cs-CZ" dirty="0" smtClean="0"/>
              <a:t>, v </a:t>
            </a:r>
            <a:r>
              <a:rPr lang="cs-CZ" dirty="0" err="1" smtClean="0"/>
              <a:t>řijnu</a:t>
            </a:r>
            <a:r>
              <a:rPr lang="cs-CZ" dirty="0" smtClean="0"/>
              <a:t> 2023 vyloučen z MAS v důsledku sporů o prezidentskou nominaci</a:t>
            </a:r>
          </a:p>
          <a:p>
            <a:r>
              <a:rPr lang="cs-CZ" dirty="0" smtClean="0"/>
              <a:t>V prosinci 2023 Ústavní soud zabránil </a:t>
            </a:r>
            <a:r>
              <a:rPr lang="cs-CZ" dirty="0" err="1" smtClean="0"/>
              <a:t>Moralesovi</a:t>
            </a:r>
            <a:r>
              <a:rPr lang="cs-CZ" dirty="0" smtClean="0"/>
              <a:t> v další kandidatuře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76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moři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Bolívie jej ztratila v 19. století – Chile – válka o ledek</a:t>
            </a:r>
          </a:p>
          <a:p>
            <a:r>
              <a:rPr lang="cs-CZ" dirty="0"/>
              <a:t>Od té doby snaha se k moři dostat, vytvořit koridor</a:t>
            </a:r>
          </a:p>
          <a:p>
            <a:r>
              <a:rPr lang="cs-CZ" dirty="0"/>
              <a:t>V roce 2018 MSD v Haagu rozhodl, že Chile nemusí Bolívii přístup umožnit</a:t>
            </a:r>
          </a:p>
          <a:p>
            <a:r>
              <a:rPr lang="cs-CZ" dirty="0"/>
              <a:t>Již dříve dohoda s Peru ohledně přístavu </a:t>
            </a:r>
            <a:r>
              <a:rPr lang="cs-CZ" dirty="0" err="1"/>
              <a:t>Ilo</a:t>
            </a:r>
            <a:r>
              <a:rPr lang="cs-CZ" dirty="0"/>
              <a:t>, v roce 2010 posílena</a:t>
            </a:r>
          </a:p>
          <a:p>
            <a:r>
              <a:rPr lang="cs-CZ" dirty="0"/>
              <a:t>V březnu 2021 na Den moře prezident Arce představil plán jednání s Chile – to odmítlo</a:t>
            </a:r>
          </a:p>
        </p:txBody>
      </p:sp>
    </p:spTree>
    <p:extLst>
      <p:ext uri="{BB962C8B-B14F-4D97-AF65-F5344CB8AC3E}">
        <p14:creationId xmlns:p14="http://schemas.microsoft.com/office/powerpoint/2010/main" val="1297024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CE17B-464C-4ADA-A77B-1249D18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DEAF200-C495-4A6C-A359-92D4480B72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1116"/>
            <a:ext cx="6096000" cy="4431792"/>
          </a:xfrm>
        </p:spPr>
      </p:pic>
    </p:spTree>
    <p:extLst>
      <p:ext uri="{BB962C8B-B14F-4D97-AF65-F5344CB8AC3E}">
        <p14:creationId xmlns:p14="http://schemas.microsoft.com/office/powerpoint/2010/main" val="351607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AA8B3-D25E-4E7C-9BF1-78C74634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06A5657-ECBD-40F7-B962-81529EA39D9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5650437" cy="5349081"/>
          </a:xfrm>
        </p:spPr>
      </p:pic>
    </p:spTree>
    <p:extLst>
      <p:ext uri="{BB962C8B-B14F-4D97-AF65-F5344CB8AC3E}">
        <p14:creationId xmlns:p14="http://schemas.microsoft.com/office/powerpoint/2010/main" val="250742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nfographic-indigenous-peoples-of-latin-america-worldbank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056784" cy="60657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fographic-indigenous-peoples-of-latin-america-worldbank-urb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3134" y="548680"/>
            <a:ext cx="9157134" cy="50376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diani-mes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8880859" cy="53626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lock_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491899" cy="60374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je možné zvýšit míru sociální inkluze?</a:t>
            </a:r>
          </a:p>
          <a:p>
            <a:r>
              <a:rPr lang="cs-CZ" dirty="0"/>
              <a:t>Jak je možné dosáhnout zlepšení situace indiánské populace při respektu jejich kultury?</a:t>
            </a:r>
          </a:p>
          <a:p>
            <a:r>
              <a:rPr lang="cs-CZ" dirty="0"/>
              <a:t>Jak překonat bariéry v rámci společnosti?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Bolívie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Jako člověk s indiánskou identitou identifikuje až 40-60% obyvatel (odhad dle sčítání 2017 je 48%)</a:t>
            </a:r>
          </a:p>
          <a:p>
            <a:r>
              <a:rPr lang="cs-CZ" dirty="0"/>
              <a:t>36 různých indiánských skupin</a:t>
            </a:r>
          </a:p>
          <a:p>
            <a:r>
              <a:rPr lang="cs-CZ" dirty="0"/>
              <a:t>90% indiánské populace tvoří </a:t>
            </a:r>
            <a:r>
              <a:rPr lang="cs-CZ" dirty="0" err="1"/>
              <a:t>Aymarové</a:t>
            </a:r>
            <a:r>
              <a:rPr lang="cs-CZ" dirty="0"/>
              <a:t> a </a:t>
            </a:r>
            <a:r>
              <a:rPr lang="cs-CZ" dirty="0" err="1"/>
              <a:t>Kečuové</a:t>
            </a:r>
            <a:endParaRPr lang="cs-CZ" dirty="0"/>
          </a:p>
          <a:p>
            <a:r>
              <a:rPr lang="cs-CZ" dirty="0"/>
              <a:t>Po dlouhou dobu indiánské skupiny </a:t>
            </a:r>
            <a:r>
              <a:rPr lang="cs-CZ" dirty="0" err="1"/>
              <a:t>marginalizovány</a:t>
            </a:r>
            <a:r>
              <a:rPr lang="cs-CZ" dirty="0"/>
              <a:t>, zemi vládla bílá elita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ueblos_originarios_de_Bolivi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400599" cy="60909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1172</TotalTime>
  <Words>614</Words>
  <Application>Microsoft Office PowerPoint</Application>
  <PresentationFormat>Předvádění na obrazovce (4:3)</PresentationFormat>
  <Paragraphs>75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Century Schoolbook</vt:lpstr>
      <vt:lpstr>Wingdings</vt:lpstr>
      <vt:lpstr>Wingdings 2</vt:lpstr>
      <vt:lpstr>Arkýř</vt:lpstr>
      <vt:lpstr>Bolívie</vt:lpstr>
      <vt:lpstr>Indiánská populace v LatAm</vt:lpstr>
      <vt:lpstr>Prezentace aplikace PowerPoint</vt:lpstr>
      <vt:lpstr>Prezentace aplikace PowerPoint</vt:lpstr>
      <vt:lpstr>Prezentace aplikace PowerPoint</vt:lpstr>
      <vt:lpstr>Prezentace aplikace PowerPoint</vt:lpstr>
      <vt:lpstr>Základní otázky</vt:lpstr>
      <vt:lpstr>Bolívie</vt:lpstr>
      <vt:lpstr>Prezentace aplikace PowerPoint</vt:lpstr>
      <vt:lpstr>Prezentace aplikace PowerPoint</vt:lpstr>
      <vt:lpstr>Prezentace aplikace PowerPoint</vt:lpstr>
      <vt:lpstr>Prezentace aplikace PowerPoint</vt:lpstr>
      <vt:lpstr>Zemní plyn jako determinant bolívijské politiky</vt:lpstr>
      <vt:lpstr>Prezentace aplikace PowerPoint</vt:lpstr>
      <vt:lpstr>Evo Morales</vt:lpstr>
      <vt:lpstr>Prezentace aplikace PowerPoint</vt:lpstr>
      <vt:lpstr>Prezentace aplikace PowerPoint</vt:lpstr>
      <vt:lpstr>Prezentace aplikace PowerPoint</vt:lpstr>
      <vt:lpstr>Spory v roce 2008</vt:lpstr>
      <vt:lpstr>Ústava z roku 2009</vt:lpstr>
      <vt:lpstr>Prezentace aplikace PowerPoint</vt:lpstr>
      <vt:lpstr>Wiphala</vt:lpstr>
      <vt:lpstr>Volby 2019</vt:lpstr>
      <vt:lpstr>Jeanine Áñez </vt:lpstr>
      <vt:lpstr>Luis Arce</vt:lpstr>
      <vt:lpstr>Přístup k moři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Uzivatel</cp:lastModifiedBy>
  <cp:revision>25</cp:revision>
  <dcterms:created xsi:type="dcterms:W3CDTF">2018-05-16T18:46:41Z</dcterms:created>
  <dcterms:modified xsi:type="dcterms:W3CDTF">2024-05-16T11:44:34Z</dcterms:modified>
</cp:coreProperties>
</file>