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0" r:id="rId3"/>
    <p:sldId id="262" r:id="rId4"/>
    <p:sldId id="282" r:id="rId5"/>
    <p:sldId id="281" r:id="rId6"/>
    <p:sldId id="283" r:id="rId7"/>
    <p:sldId id="269" r:id="rId8"/>
    <p:sldId id="278" r:id="rId9"/>
    <p:sldId id="265" r:id="rId10"/>
    <p:sldId id="266" r:id="rId11"/>
    <p:sldId id="279" r:id="rId12"/>
    <p:sldId id="280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448" autoAdjust="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finanční instituce MVZn5065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finanční instituce MVZn5065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finanční instituce MVZn5065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finanční instituce MVZn5065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finanční instituce MVZn5065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finanční instituce MVZn5065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finanční instituce MVZn5065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4AE5202-8FCC-45D1-B044-DDE4B31CB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Mezinárodní měnový režim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A7A20F3-CC35-446F-9032-A4351E993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814827"/>
          </a:xfrm>
        </p:spPr>
        <p:txBody>
          <a:bodyPr/>
          <a:lstStyle/>
          <a:p>
            <a:pPr algn="ctr"/>
            <a:r>
              <a:rPr lang="en-US" dirty="0"/>
              <a:t>Vladan Hodulák</a:t>
            </a:r>
          </a:p>
          <a:p>
            <a:pPr algn="ctr"/>
            <a:endParaRPr lang="cs-CZ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7FB30F-4726-C847-559F-D3269A61EB2F}"/>
              </a:ext>
            </a:extLst>
          </p:cNvPr>
          <p:cNvSpPr txBox="1"/>
          <p:nvPr/>
        </p:nvSpPr>
        <p:spPr>
          <a:xfrm>
            <a:off x="831909" y="4937531"/>
            <a:ext cx="1070742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600" dirty="0"/>
              <a:t>Tato prezentace je určena výhradně pro studenty kurzu Mezinárodní finanční instituce MVZn5065 na FSS MU v akademickém roce 2023/2024. Jakékoliv nakládání s prezentací pro jiné než studijní účely v tomto kurzu je zakázáno</a:t>
            </a:r>
          </a:p>
        </p:txBody>
      </p:sp>
    </p:spTree>
    <p:extLst>
      <p:ext uri="{BB962C8B-B14F-4D97-AF65-F5344CB8AC3E}">
        <p14:creationId xmlns:p14="http://schemas.microsoft.com/office/powerpoint/2010/main" val="1203832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Měnový režim do roku 2008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578430"/>
            <a:ext cx="10384971" cy="4458956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3000" b="1" dirty="0"/>
              <a:t>Vznik režimu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3000" b="1" dirty="0"/>
              <a:t>Hlavní znaky režimu</a:t>
            </a:r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cs-CZ" sz="2100" dirty="0"/>
              <a:t>Vyrovnávání PB – vnější devalvace nebo vnitřní deflace, deficitní země, dluhy se platí</a:t>
            </a:r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cs-CZ" sz="2100" dirty="0"/>
              <a:t>Likvidita – MMF, ale de facto FED</a:t>
            </a:r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cs-CZ" sz="2100" dirty="0"/>
              <a:t>Důvěra – americká hegemonie, síťová závislost na USD, neexistence alternativ</a:t>
            </a:r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cs-CZ" sz="2100" dirty="0"/>
              <a:t>Správa systému – MMF, G5 (Plaza </a:t>
            </a:r>
            <a:r>
              <a:rPr lang="cs-CZ" sz="2100" dirty="0" err="1"/>
              <a:t>Accord</a:t>
            </a:r>
            <a:r>
              <a:rPr lang="cs-CZ" sz="2100" dirty="0"/>
              <a:t>), G7, G20, americká hegemonie </a:t>
            </a:r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cs-CZ" sz="2100" dirty="0"/>
              <a:t>Jakým způsobem dochází ke změně pravidel – dohoda v rámci G7/20, BIS, jednostranná politika USA</a:t>
            </a:r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cs-CZ" sz="2100" dirty="0"/>
              <a:t>Normativní obsah režimu – cenová stabilita, ochrana zájmů věřitelů, „washingtonský konsenzus“</a:t>
            </a:r>
          </a:p>
          <a:p>
            <a:pPr>
              <a:spcAft>
                <a:spcPts val="600"/>
              </a:spcAft>
            </a:pPr>
            <a:r>
              <a:rPr lang="cs-CZ" sz="3000" b="1" dirty="0"/>
              <a:t>Rozpad režimu?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00B336EF-64A0-4883-B1D8-F67070FF52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59531"/>
            <a:ext cx="7920000" cy="252000"/>
          </a:xfrm>
        </p:spPr>
        <p:txBody>
          <a:bodyPr/>
          <a:lstStyle/>
          <a:p>
            <a:r>
              <a:rPr lang="cs-CZ"/>
              <a:t>Mezinárodní finanční instituce MVZn5065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225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30F55D3-7649-41AC-BC3F-EBC4C7360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Mezinárodní finanční instituce MVZn5065 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C6F3995-384D-4A4E-9F47-2C59D769E2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4968" y="685417"/>
            <a:ext cx="7802064" cy="548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100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A6BA52-AE83-4DB9-BB91-B7CB3169E0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Mezinárodní finanční instituce MVZn5065 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83FD71D-7A70-44EB-90B1-6E5F31B984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2073" y="780680"/>
            <a:ext cx="8087854" cy="529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982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362C85E-2A7F-4D3C-809A-0A81045AE5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Mezinárodní finanční instituce MVZn5065 </a:t>
            </a:r>
            <a:endParaRPr lang="en-US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3D15BE-72B4-480B-98EA-B5C2FA6D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  <a:r>
              <a:rPr lang="en-US" dirty="0"/>
              <a:t> 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C246F3-3E20-4312-A9B2-E4DFF7A55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1021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b="1" dirty="0"/>
              <a:t>Instituce</a:t>
            </a:r>
            <a:r>
              <a:rPr lang="en-US" dirty="0"/>
              <a:t> – </a:t>
            </a:r>
            <a:r>
              <a:rPr lang="cs-CZ" dirty="0"/>
              <a:t>soubor pravidel</a:t>
            </a:r>
            <a:endParaRPr lang="en-US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b="1" dirty="0"/>
              <a:t>Pravidlo</a:t>
            </a:r>
            <a:endParaRPr lang="en-US" b="1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Požadavek, aby se aktér v určité situaci choval daným způsobem, jednání je jím zakázáno, přikázáno nebo povoleno</a:t>
            </a:r>
            <a:endParaRPr lang="en-US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Je to instrukce typu</a:t>
            </a:r>
            <a:r>
              <a:rPr lang="en-US" dirty="0"/>
              <a:t> </a:t>
            </a:r>
            <a:r>
              <a:rPr lang="cs-CZ" dirty="0"/>
              <a:t>v situaci</a:t>
            </a:r>
            <a:r>
              <a:rPr lang="en-US" dirty="0"/>
              <a:t> X </a:t>
            </a:r>
            <a:r>
              <a:rPr lang="cs-CZ" dirty="0"/>
              <a:t>udělej</a:t>
            </a:r>
            <a:r>
              <a:rPr lang="en-US" dirty="0"/>
              <a:t> Y</a:t>
            </a:r>
            <a:endParaRPr lang="en-US" b="1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Typy</a:t>
            </a:r>
            <a:r>
              <a:rPr lang="en-US" dirty="0"/>
              <a:t> </a:t>
            </a:r>
            <a:r>
              <a:rPr lang="cs-CZ" dirty="0"/>
              <a:t>institucí</a:t>
            </a:r>
            <a:endParaRPr lang="en-US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b="1" dirty="0"/>
              <a:t>Režim</a:t>
            </a:r>
            <a:r>
              <a:rPr lang="en-US" dirty="0"/>
              <a:t> – </a:t>
            </a:r>
            <a:r>
              <a:rPr lang="cs-CZ" sz="2000" dirty="0"/>
              <a:t>soubor mezinárodních měnových a finanční pravidel (formálních i neformálních), jimiž se řídí jednání aktérů  na jejichž základě si aktéři vytvářejí očekávání o chování ostatních</a:t>
            </a:r>
            <a:endParaRPr lang="en-US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b="1" dirty="0"/>
              <a:t>Norma</a:t>
            </a:r>
            <a:r>
              <a:rPr lang="en-US" dirty="0"/>
              <a:t> – </a:t>
            </a:r>
            <a:r>
              <a:rPr lang="cs-CZ" dirty="0"/>
              <a:t>pravidlo pro aktéry s určitou identitou (v určité roli), pokud je vaše identita (role) Z v situaci</a:t>
            </a:r>
            <a:r>
              <a:rPr lang="en-US" dirty="0"/>
              <a:t> X, </a:t>
            </a:r>
            <a:r>
              <a:rPr lang="cs-CZ" dirty="0"/>
              <a:t>udělej</a:t>
            </a:r>
            <a:r>
              <a:rPr lang="en-US" dirty="0"/>
              <a:t> Y, </a:t>
            </a:r>
            <a:r>
              <a:rPr lang="cs-CZ" dirty="0"/>
              <a:t>jinak se pravidlo neaplikuje</a:t>
            </a:r>
            <a:endParaRPr lang="en-US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b="1" dirty="0"/>
              <a:t>Organizace </a:t>
            </a:r>
            <a:r>
              <a:rPr lang="en-US" dirty="0"/>
              <a:t>– </a:t>
            </a:r>
            <a:r>
              <a:rPr lang="cs-CZ" dirty="0"/>
              <a:t>formálně vymezená skupina aktérů řízená</a:t>
            </a:r>
            <a:r>
              <a:rPr lang="en-US" dirty="0"/>
              <a:t> </a:t>
            </a:r>
            <a:r>
              <a:rPr lang="cs-CZ" dirty="0"/>
              <a:t>pravidly</a:t>
            </a:r>
            <a:endParaRPr lang="en-US" b="1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Rozličné typologie</a:t>
            </a:r>
            <a:r>
              <a:rPr lang="en-US" dirty="0"/>
              <a:t>  </a:t>
            </a:r>
            <a:r>
              <a:rPr lang="cs-CZ" dirty="0"/>
              <a:t>(</a:t>
            </a:r>
            <a:r>
              <a:rPr lang="cs-CZ" b="1" dirty="0"/>
              <a:t>formální</a:t>
            </a:r>
            <a:r>
              <a:rPr lang="en-US" dirty="0"/>
              <a:t> </a:t>
            </a:r>
            <a:r>
              <a:rPr lang="cs-CZ" dirty="0"/>
              <a:t>×</a:t>
            </a:r>
            <a:r>
              <a:rPr lang="en-US" dirty="0"/>
              <a:t> </a:t>
            </a:r>
            <a:r>
              <a:rPr lang="cs-CZ" dirty="0"/>
              <a:t>neformální</a:t>
            </a:r>
            <a:r>
              <a:rPr lang="en-US" dirty="0"/>
              <a:t>; </a:t>
            </a:r>
            <a:r>
              <a:rPr lang="cs-CZ" dirty="0"/>
              <a:t>regionální</a:t>
            </a:r>
            <a:r>
              <a:rPr lang="en-US" dirty="0"/>
              <a:t> </a:t>
            </a:r>
            <a:r>
              <a:rPr lang="cs-CZ" dirty="0"/>
              <a:t>×</a:t>
            </a:r>
            <a:r>
              <a:rPr lang="en-US" dirty="0"/>
              <a:t> </a:t>
            </a:r>
            <a:r>
              <a:rPr lang="cs-CZ" dirty="0"/>
              <a:t>všeobecné</a:t>
            </a:r>
            <a:r>
              <a:rPr lang="en-US" dirty="0"/>
              <a:t> </a:t>
            </a:r>
            <a:r>
              <a:rPr lang="cs-CZ" dirty="0"/>
              <a:t>atd</a:t>
            </a:r>
            <a:r>
              <a:rPr lang="en-US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4077782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362C85E-2A7F-4D3C-809A-0A81045AE5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Mezinárodní finanční instituce MVZn5065 </a:t>
            </a:r>
            <a:endParaRPr lang="en-US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3D15BE-72B4-480B-98EA-B5C2FA6D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II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C246F3-3E20-4312-A9B2-E4DFF7A55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71285"/>
            <a:ext cx="10753200" cy="440399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600" b="1" dirty="0"/>
              <a:t>Mezinárodní organizace </a:t>
            </a:r>
            <a:r>
              <a:rPr lang="en-US" sz="2600" b="1" dirty="0"/>
              <a:t>(IO)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1800" dirty="0"/>
              <a:t>Skupina aktérů, typicky států</a:t>
            </a:r>
            <a:endParaRPr lang="en-US" sz="1800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1800" dirty="0"/>
              <a:t>Má kritéria stanovující její hranice podle kterých lze odlišit členy od nečlenů</a:t>
            </a:r>
            <a:endParaRPr lang="en-US" sz="1800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1800" dirty="0"/>
              <a:t>Má řídící strukturu stanovující pravomoci a povinnosti v rámci organizace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1800" dirty="0"/>
              <a:t>Disponuje jistou mírou suverenity – má pravidla stanovující kdo organizaci zastupuje</a:t>
            </a:r>
            <a:endParaRPr lang="en-US" sz="1800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600" dirty="0"/>
              <a:t>Mezinárodní organizace mohou mít vlastní zájmy nezávislé na členských státech a mohou se tedy samy stát </a:t>
            </a:r>
            <a:r>
              <a:rPr lang="cs-CZ" sz="2600" b="1" dirty="0"/>
              <a:t>aktéry</a:t>
            </a:r>
            <a:r>
              <a:rPr lang="cs-CZ" sz="2600" dirty="0"/>
              <a:t> v mezinárodním systému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600" dirty="0"/>
              <a:t>Vztah mezi institucemi a organizacemi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1800" dirty="0"/>
              <a:t>Organizace jsou tvořeny členy a soubory pravidel, někteří autoři je proto zahrnují pod instituce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1800" dirty="0"/>
              <a:t>Jejich aktérství je ale zároveň od ostatních institucí zásadně odlišuje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600" dirty="0"/>
              <a:t>Vznik institucí – spontánně × úmyslně (dohodou × příkazem)</a:t>
            </a:r>
          </a:p>
        </p:txBody>
      </p:sp>
    </p:spTree>
    <p:extLst>
      <p:ext uri="{BB962C8B-B14F-4D97-AF65-F5344CB8AC3E}">
        <p14:creationId xmlns:p14="http://schemas.microsoft.com/office/powerpoint/2010/main" val="1489005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7C3173-CD94-4962-9EE4-7ABF1D9EA9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846C4AC-A342-4D7D-9EC2-F2235DD26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MV a instituce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CB7FD45-82B4-48FE-A39B-38BAC03AF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Realismus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Anarchické mezinárodní prostředí determinuje státní jednání, soubory pravidel tuto situaci nemohou zásadně změnit, instituce proto mají pouze spíše slabý regulační vliv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Liberalismus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Instituce mohou pomoci zmírnit vliv anarchického prostředí a překonat problémy kolektivní akce, instituce mají zásadní regulační a případně slabý konstituční vliv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Konstruktivismus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Intersubjektivní pravidla vytvářejí společenskou realitu (anarchie je jedna z možných), instituce mají silný regulační a konstituční vliv (identita)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Ekonomický strukturalismus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Pravidla odrážejí hospodářské vztahy daného výrobního způsobu, ambivalence ohledně efektu</a:t>
            </a:r>
          </a:p>
        </p:txBody>
      </p:sp>
    </p:spTree>
    <p:extLst>
      <p:ext uri="{BB962C8B-B14F-4D97-AF65-F5344CB8AC3E}">
        <p14:creationId xmlns:p14="http://schemas.microsoft.com/office/powerpoint/2010/main" val="2317806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BA59053-27B7-4406-A0C0-2316D4362C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9B5D2D-598B-449D-B6F9-5B6019A8A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Institucionalizace před zlatým standardem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16731F4-CF27-4374-B894-635422A3F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Peněžní vztahy ve středověké Evropě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b="1" dirty="0"/>
              <a:t>Decentralizace</a:t>
            </a:r>
            <a:r>
              <a:rPr lang="cs-CZ" dirty="0"/>
              <a:t>, </a:t>
            </a:r>
            <a:r>
              <a:rPr lang="cs-CZ" b="1" dirty="0"/>
              <a:t>odloučení</a:t>
            </a:r>
            <a:r>
              <a:rPr lang="cs-CZ" dirty="0"/>
              <a:t> zúčtovací jednotky (</a:t>
            </a:r>
            <a:r>
              <a:rPr lang="cs-CZ" dirty="0" err="1"/>
              <a:t>money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account</a:t>
            </a:r>
            <a:r>
              <a:rPr lang="cs-CZ" dirty="0"/>
              <a:t>) a oběživa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Vzestup a pád italských bankéřů při mezinárodním zprostředkování, role obchodních směnek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Vztah mezi penězi vydávaným autoritou a soukromými závazky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Izomorfismus – stát jako korporace vydávající peníze (italské městské státy)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Antagonismus – stát potírá soukromou aktivitu v oblasti financí (Čína, Francie)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Vzájemné přizpůsobení a závislost – (Nizozemí, Británie)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Vznik současného hybridního modelu státních a soukromých peněz (model, který transformuje soukromý dluh ve veřejné peníze)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b="1" dirty="0"/>
              <a:t>Stát</a:t>
            </a:r>
            <a:r>
              <a:rPr lang="cs-CZ" dirty="0"/>
              <a:t> vydávající měnu – vznik teritoriálního monopolu státních peněz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b="1" dirty="0"/>
              <a:t>Soukromé instituce </a:t>
            </a:r>
            <a:r>
              <a:rPr lang="cs-CZ" dirty="0"/>
              <a:t>vydávající zákonné peníze na základě státní licence (banky)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b="1" dirty="0"/>
              <a:t>Centrální banka </a:t>
            </a:r>
            <a:r>
              <a:rPr lang="cs-CZ" dirty="0"/>
              <a:t>jako spojující článek mezi veřejnými a soukromými penězi</a:t>
            </a:r>
          </a:p>
        </p:txBody>
      </p:sp>
    </p:spTree>
    <p:extLst>
      <p:ext uri="{BB962C8B-B14F-4D97-AF65-F5344CB8AC3E}">
        <p14:creationId xmlns:p14="http://schemas.microsoft.com/office/powerpoint/2010/main" val="2396091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B0D3F03-696C-4691-9352-9F49C05B10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1F7AD2D-4A37-4E40-B0C9-33CDAB095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v MMS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724792E-0880-48FC-B202-20B85AE1A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O modernám mezinárodním měnovém režimu můžeme až poté, co státy v průběhu 19 století získaly měnovou suverenitu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b="1" dirty="0"/>
              <a:t>Hlavní znaky režimu (soubory pravidel)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600" dirty="0"/>
              <a:t>Jakými pravidly se řídí vyrovnávání platební bilance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600" dirty="0"/>
              <a:t>Kdo a jak poskytuje do systému likviditu – co jsou to mezinárodní peníze a kdo je vytváří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600" dirty="0"/>
              <a:t>Jakým způsobem je zajištěna důvěra v systém (legitimita)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600" dirty="0"/>
              <a:t>Jakým způsobem je systém spravován (vládnutí)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600" dirty="0"/>
              <a:t>Jakým způsobem dochází ke změně pravidel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600" dirty="0"/>
              <a:t>Jaký je normativní obsah režimu (</a:t>
            </a:r>
            <a:r>
              <a:rPr lang="cs-CZ" sz="1600" dirty="0" err="1"/>
              <a:t>laissez</a:t>
            </a:r>
            <a:r>
              <a:rPr lang="cs-CZ" sz="1600" dirty="0"/>
              <a:t> </a:t>
            </a:r>
            <a:r>
              <a:rPr lang="cs-CZ" sz="1600" dirty="0" err="1"/>
              <a:t>faire</a:t>
            </a:r>
            <a:r>
              <a:rPr lang="cs-CZ" sz="1600" dirty="0"/>
              <a:t>, zapuštěný liberalismus, „Washingtonský konsenzus“)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9461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Mezinárodní režim zlatého standardu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29316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3000" b="1" dirty="0"/>
              <a:t>Vznik režimu</a:t>
            </a:r>
          </a:p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3000" b="1" dirty="0"/>
              <a:t>Hlavní znaky režimu</a:t>
            </a:r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cs-CZ" sz="2300" dirty="0"/>
              <a:t>Vyrovnávání PB – teoreticky </a:t>
            </a:r>
            <a:r>
              <a:rPr lang="cs-CZ" sz="2300" dirty="0" err="1"/>
              <a:t>Humeův</a:t>
            </a:r>
            <a:r>
              <a:rPr lang="cs-CZ" sz="2300" dirty="0"/>
              <a:t> mechanismus, prakticky změna úrokových sazeb</a:t>
            </a:r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cs-CZ" sz="2300" dirty="0"/>
              <a:t>Likvidita – omezena množstvím zlata, úvěrová expanze především v librách - de facto pod dohledem Bank </a:t>
            </a:r>
            <a:r>
              <a:rPr lang="cs-CZ" sz="2300" dirty="0" err="1"/>
              <a:t>of</a:t>
            </a:r>
            <a:r>
              <a:rPr lang="cs-CZ" sz="2300" dirty="0"/>
              <a:t> </a:t>
            </a:r>
            <a:r>
              <a:rPr lang="cs-CZ" sz="2300" dirty="0" err="1"/>
              <a:t>England</a:t>
            </a:r>
            <a:endParaRPr lang="cs-CZ" sz="2300" dirty="0"/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cs-CZ" sz="2300" dirty="0"/>
              <a:t>Důvěra – představa o roli zlata, síla britského impéria</a:t>
            </a:r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cs-CZ" sz="2300" dirty="0"/>
              <a:t>Správa systému – neformální spolupráce CB</a:t>
            </a:r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cs-CZ" sz="2300" dirty="0"/>
              <a:t>Jakým způsobem dochází ke změně pravidel – nespecifikováno (suverénní rozhodnutí jednotlivých států, neformální dohoda mezi CB)</a:t>
            </a:r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cs-CZ" sz="2300" dirty="0"/>
              <a:t>Normativní obsah režimu – </a:t>
            </a:r>
            <a:r>
              <a:rPr lang="cs-CZ" sz="2300" dirty="0" err="1"/>
              <a:t>laissez</a:t>
            </a:r>
            <a:r>
              <a:rPr lang="cs-CZ" sz="2300" dirty="0"/>
              <a:t> </a:t>
            </a:r>
            <a:r>
              <a:rPr lang="cs-CZ" sz="2300" dirty="0" err="1"/>
              <a:t>faire</a:t>
            </a:r>
            <a:r>
              <a:rPr lang="cs-CZ" sz="2300" dirty="0"/>
              <a:t>, ekonomický liberalismus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b="1" dirty="0"/>
              <a:t>Rozpad režimu </a:t>
            </a:r>
            <a:r>
              <a:rPr lang="cs-CZ" dirty="0"/>
              <a:t>– první světová válka a následně velká hospodářská krize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C250CA33-8460-4F9F-95E8-6F58660142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cs-CZ"/>
              <a:t>Mezinárodní finanční instituce MVZn5065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561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8A888CE-2607-4D3D-ABA0-D0FE9FF63F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Mezinárodní finanční instituce MVZn5065 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AB6D4DE-D730-4879-A84A-6C024DCE8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9921" y="340728"/>
            <a:ext cx="7802064" cy="588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040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Brettonwoodský</a:t>
            </a:r>
            <a:r>
              <a:rPr lang="cs-CZ" dirty="0"/>
              <a:t> měnový režim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b="1" dirty="0"/>
              <a:t>Vznik režimu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b="1" dirty="0"/>
              <a:t>Hlavní znaky režimu</a:t>
            </a:r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cs-CZ" sz="1800" dirty="0"/>
              <a:t>Vyrovnávání PB – pevné, ale upravitelné kurzy, krátkodobá pomoc MMF</a:t>
            </a:r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cs-CZ" sz="1800" dirty="0"/>
              <a:t>Likvidita – formálně zlato, de facto americký dolar krátkodobé půjčky MMF</a:t>
            </a:r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cs-CZ" sz="1800" dirty="0"/>
              <a:t>Důvěra – představa o roli zlata, americká hegemonie, participace skrze MMF</a:t>
            </a:r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cs-CZ" sz="1800" dirty="0"/>
              <a:t>Správa systému – multilaterální správa skrze MMF, americká hegemonie</a:t>
            </a:r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cs-CZ" sz="1800" dirty="0"/>
              <a:t>Jakým způsobem dochází ke změně pravidel – multilaterální konference organizovaná MMF, americká hegemonie</a:t>
            </a:r>
          </a:p>
          <a:p>
            <a:pPr marL="846900" lvl="1" indent="-342900">
              <a:spcAft>
                <a:spcPts val="600"/>
              </a:spcAft>
              <a:buClr>
                <a:srgbClr val="0000DC"/>
              </a:buClr>
              <a:buFont typeface="Arial" panose="020B0604020202020204" pitchFamily="34" charset="0"/>
              <a:buChar char="−"/>
              <a:defRPr/>
            </a:pPr>
            <a:r>
              <a:rPr lang="cs-CZ" sz="1800" dirty="0"/>
              <a:t>Normativní obsah režimu – politika plné zaměstnanosti (kapitálové kontroly), autonomie národní hospodářské politiky a podpora mezinárodního obchodu (zapuštěný liberalismus)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b="1" dirty="0"/>
              <a:t>Rozpad režimu </a:t>
            </a:r>
            <a:r>
              <a:rPr lang="cs-CZ" dirty="0"/>
              <a:t>– </a:t>
            </a:r>
            <a:r>
              <a:rPr lang="cs-CZ" dirty="0" err="1"/>
              <a:t>Triffinovo</a:t>
            </a:r>
            <a:r>
              <a:rPr lang="cs-CZ" dirty="0"/>
              <a:t> dilema, </a:t>
            </a:r>
            <a:r>
              <a:rPr lang="cs-CZ" dirty="0" err="1"/>
              <a:t>staglface</a:t>
            </a:r>
            <a:r>
              <a:rPr lang="cs-CZ" dirty="0"/>
              <a:t> v 70. letech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DE2ED988-7812-44C0-BE75-ED8B0C0CE3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cs-CZ"/>
              <a:t>Mezinárodní finanční instituce MVZn5065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09905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1171</TotalTime>
  <Words>906</Words>
  <Application>Microsoft Office PowerPoint</Application>
  <PresentationFormat>Širokoúhlá obrazovka</PresentationFormat>
  <Paragraphs>95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Mezinárodní měnový režim</vt:lpstr>
      <vt:lpstr>Definice I</vt:lpstr>
      <vt:lpstr>Definice II</vt:lpstr>
      <vt:lpstr>Teorie MV a instituce</vt:lpstr>
      <vt:lpstr>Institucionalizace před zlatým standardem</vt:lpstr>
      <vt:lpstr>Pravidla v MMS</vt:lpstr>
      <vt:lpstr>Mezinárodní režim zlatého standardu</vt:lpstr>
      <vt:lpstr>Prezentace aplikace PowerPoint</vt:lpstr>
      <vt:lpstr>Brettonwoodský měnový režim</vt:lpstr>
      <vt:lpstr>Měnový režim do roku 2008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Integrace mezinárodního peněžního systému</dc:title>
  <dc:creator>vladan hodulak</dc:creator>
  <cp:lastModifiedBy>Vladan Hodulák</cp:lastModifiedBy>
  <cp:revision>171</cp:revision>
  <cp:lastPrinted>1601-01-01T00:00:00Z</cp:lastPrinted>
  <dcterms:created xsi:type="dcterms:W3CDTF">2018-12-03T23:24:52Z</dcterms:created>
  <dcterms:modified xsi:type="dcterms:W3CDTF">2024-03-13T13:03:22Z</dcterms:modified>
</cp:coreProperties>
</file>