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9" r:id="rId3"/>
    <p:sldId id="260" r:id="rId4"/>
    <p:sldId id="276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448" autoAdjust="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EF33B2-12E9-41E5-9BBC-DFA6DF0F6C49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871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FSS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C883626-9060-48F4-BF5F-CD36D4ED64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11B3959D-B756-4003-A92F-1B4723A41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8900D-05CA-44E1-91B4-DEB36ED99F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84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EADBEC-BDC6-48A1-B448-60084D82CF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614BF86-E069-4F15-8178-A04EA8AC07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AE5202-8FCC-45D1-B044-DDE4B31CB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Mezinárodní měnový fond</a:t>
            </a:r>
            <a:endParaRPr lang="en-US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FA7A20F3-CC35-446F-9032-A4351E99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814827"/>
          </a:xfrm>
        </p:spPr>
        <p:txBody>
          <a:bodyPr/>
          <a:lstStyle/>
          <a:p>
            <a:pPr algn="ctr"/>
            <a:r>
              <a:rPr lang="en-US" dirty="0"/>
              <a:t>Vladan Hodulák</a:t>
            </a:r>
          </a:p>
          <a:p>
            <a:pPr algn="ctr"/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6ADD2AC-8FFB-4EA0-A097-06BE41D8201B}"/>
              </a:ext>
            </a:extLst>
          </p:cNvPr>
          <p:cNvSpPr txBox="1"/>
          <p:nvPr/>
        </p:nvSpPr>
        <p:spPr>
          <a:xfrm>
            <a:off x="1458686" y="4845496"/>
            <a:ext cx="9590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Tato prezentace je určena výhradně pro studenty kurzu Mezinárodní finanční instituce MVZn5065 na FSS MU v akademickém roce 2023/2024. Jakékoliv nakládání s prezentací pro jiné než studijní účely v tomto kurzu je zakázáno</a:t>
            </a:r>
          </a:p>
        </p:txBody>
      </p:sp>
    </p:spTree>
    <p:extLst>
      <p:ext uri="{BB962C8B-B14F-4D97-AF65-F5344CB8AC3E}">
        <p14:creationId xmlns:p14="http://schemas.microsoft.com/office/powerpoint/2010/main" val="1203832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EBBDF2-35BF-41AE-A604-847B4E136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Mnohostranný mezinárodní platební styk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BBC4F3-52AF-491D-A291-494CA84B0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Fond pomáhá při zavádění mnohostranného platebního styku pro </a:t>
            </a:r>
            <a:r>
              <a:rPr lang="cs-CZ" sz="2400" b="1" dirty="0"/>
              <a:t>běžné transakce, </a:t>
            </a:r>
            <a:r>
              <a:rPr lang="cs-CZ" sz="2400" dirty="0"/>
              <a:t>poskytuje pomoc při odstraňování devizových omezení.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Členské země jsou povinny usilovat o vzájemnou směnitelnost měn pro běžné transakce.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Směnitelná je taková měna, jejíž používání v běžných mezinárodních platebních operacích nepodléhá intenzivním zábranám.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Od 90 let snaha o rozšíření pravomocí MMF směrem ke správě finančních toků na kapitálových účtech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000" dirty="0"/>
              <a:t>Zabezpečit systém volného pohybu kapitálu, odstranit kapitálové kontroly 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000" dirty="0"/>
              <a:t>Po asijské krizi opuštěno, pravidla kapitálových toků většinou součásti bilaterálních dohod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000" dirty="0"/>
              <a:t>Role MMF při prosazování volného toku kapitálu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C46C5A8D-CD80-4CC8-B60C-3185362118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412159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FA91CC-3649-433C-B51F-A2E7F6309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Kurzová politika fondu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5B0A2E-E3AB-4767-B08F-3A5FCAE72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dirty="0"/>
              <a:t>Nezbytný předpoklad rozvoje ekonomické spolupráce – dle Dohody je </a:t>
            </a:r>
            <a:r>
              <a:rPr lang="cs-CZ" sz="2400" b="1" dirty="0"/>
              <a:t>vše podřízeno tomuto cíli</a:t>
            </a:r>
            <a:r>
              <a:rPr lang="cs-CZ" sz="2400" dirty="0"/>
              <a:t>. (čl.3) - Podporovat kursovou stabilitu, udržovat řádná devizová ujednání a čelit konkurenčnímu znehodnocování měny.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dirty="0"/>
              <a:t>prostředek: Takový kursový systém, jehož mechanismus fungování by zabraňoval prudkým výkyvům měnových kurzů.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dirty="0"/>
              <a:t>Původně mix keynesiánské a liberální politiky</a:t>
            </a:r>
          </a:p>
          <a:p>
            <a:pPr lvl="1">
              <a:spcAft>
                <a:spcPts val="600"/>
              </a:spcAft>
            </a:pPr>
            <a:r>
              <a:rPr lang="cs-CZ" sz="2000" dirty="0"/>
              <a:t>Cíle: růst, cenová stabilita a zaměstnanost</a:t>
            </a:r>
          </a:p>
          <a:p>
            <a:pPr lvl="1">
              <a:spcAft>
                <a:spcPts val="600"/>
              </a:spcAft>
            </a:pPr>
            <a:r>
              <a:rPr lang="cs-CZ" sz="2000" dirty="0"/>
              <a:t>Pevné kurzy pro podporu mezinárodního obchodu</a:t>
            </a:r>
          </a:p>
          <a:p>
            <a:pPr lvl="1">
              <a:spcAft>
                <a:spcPts val="600"/>
              </a:spcAft>
            </a:pPr>
            <a:r>
              <a:rPr lang="cs-CZ" sz="2000" dirty="0"/>
              <a:t>Určitá flexibilita kvůli snahám vlád usilovat o plnou zaměstnanost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823F57D3-7E4F-4A4C-93DD-BA4D143711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1925017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9D594A-0E48-4779-9390-9CAADB7A1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Kurzová politika Fondu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0D82BA-DE8A-4ABA-940B-691021C10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29789"/>
            <a:ext cx="10753200" cy="413999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b="1" dirty="0" err="1"/>
              <a:t>Bretton-woodský</a:t>
            </a:r>
            <a:r>
              <a:rPr lang="cs-CZ" sz="2400" b="1" dirty="0"/>
              <a:t> systém</a:t>
            </a:r>
          </a:p>
          <a:p>
            <a:pPr lvl="1">
              <a:spcAft>
                <a:spcPts val="600"/>
              </a:spcAft>
            </a:pPr>
            <a:r>
              <a:rPr lang="cs-CZ" sz="2000" dirty="0"/>
              <a:t>Povinnost členských zemí vyjadřovat měnovou paritu v USD nebo ve zlatě</a:t>
            </a:r>
          </a:p>
          <a:p>
            <a:pPr lvl="1">
              <a:spcAft>
                <a:spcPts val="600"/>
              </a:spcAft>
            </a:pPr>
            <a:r>
              <a:rPr lang="cs-CZ" sz="2000" dirty="0"/>
              <a:t>Povinnost konzultovat s fondem změny měnové parity &gt;10% (původně schválené parity)</a:t>
            </a:r>
          </a:p>
          <a:p>
            <a:pPr lvl="1">
              <a:spcAft>
                <a:spcPts val="600"/>
              </a:spcAft>
            </a:pPr>
            <a:r>
              <a:rPr lang="cs-CZ" sz="2000" dirty="0"/>
              <a:t>Provádět vzájemné devizové operace pomocí pevných kurzů (odchylka od parity 1%) - závazek intervenovat, role MMF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000" dirty="0" err="1"/>
              <a:t>Trifinovo</a:t>
            </a:r>
            <a:r>
              <a:rPr lang="cs-CZ" sz="2000" dirty="0"/>
              <a:t> dilema, postupně se rozchází oficiální cena zlata (35:1) a tržní cena – roste kvůli nedůvěře v dolar, dvojí trh zlata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000" dirty="0"/>
              <a:t>1971 </a:t>
            </a:r>
            <a:r>
              <a:rPr lang="cs-CZ" sz="2000" dirty="0" err="1"/>
              <a:t>Nixon</a:t>
            </a:r>
            <a:r>
              <a:rPr lang="cs-CZ" sz="2000" dirty="0"/>
              <a:t> vyhlašuje konec směnitelnosti USD za zlato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Dnes </a:t>
            </a:r>
            <a:r>
              <a:rPr lang="cs-CZ" sz="2400" b="1" dirty="0"/>
              <a:t>Jamajský systém </a:t>
            </a:r>
            <a:r>
              <a:rPr lang="cs-CZ" sz="2400" dirty="0"/>
              <a:t>– 1976 legalizace systému volně plovoucích kurzů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000" dirty="0"/>
              <a:t>volná možnost výběru systému měnových kurzů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000" dirty="0"/>
              <a:t>ústřední dole USD, liberalizace kapitálových toků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000" dirty="0"/>
              <a:t>Změna role MMF, ochrana zájmů věřitelů?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ACB901DA-B24D-4E36-93F1-A43EB75506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2299030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3467FC-2505-4259-BF99-3C82AABCA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Financování MMF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2F1BE2-1380-46A7-95B5-E26A935FB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29789"/>
            <a:ext cx="10753200" cy="413999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Finanční zdroje fondu – celkem asi 1 trilion USD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800" dirty="0"/>
              <a:t>Splacené členské podíly (vlastní zdroje) dnes asi 360 mld. USD (677 mld. po reformě)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800" dirty="0"/>
              <a:t>Doplňkové zdroje </a:t>
            </a:r>
          </a:p>
          <a:p>
            <a:pPr lvl="2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1800" dirty="0"/>
              <a:t>Všeobecné dohody o zápůjčce (1962) s 10 nejvyspělejšími zeměmi, 26 mld. USD</a:t>
            </a:r>
          </a:p>
          <a:p>
            <a:pPr lvl="2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1800" dirty="0"/>
              <a:t>Nová dohoda o zápůjčce (1997), od 2011 navýšena na 482 mld. USD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800" dirty="0"/>
              <a:t>Bilaterálně sjednané půjčky (cizí zdroje), 185 mld. USD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800" dirty="0"/>
              <a:t>Zvláštní práva čerpání (SDR)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800" dirty="0"/>
              <a:t>Zlato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Použití zdrojů fondu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800" dirty="0"/>
              <a:t>Fond používá tyto zdroje k poskytování finanční pomoci členským zemím, které mají problémy s platební bilancí</a:t>
            </a:r>
          </a:p>
          <a:p>
            <a:pPr lvl="1">
              <a:spcAft>
                <a:spcPts val="600"/>
              </a:spcAft>
              <a:defRPr/>
            </a:pPr>
            <a:r>
              <a:rPr lang="cs-CZ" sz="1800" dirty="0"/>
              <a:t>Členská země prodává fondu svou měnu a dostává od něj v příslušném ekvivalentu požadovanou cizí měnu, za podmínky, že po uplynutí stanovené doby částku odkoupí zpět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7ABBC61F-7943-4152-A741-E606B1F660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2660467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7D7BAC-97F1-4630-B06B-439FA09E2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Kondicionalita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F44C48-B327-4887-B51A-D4D23FB50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spcAft>
                <a:spcPts val="600"/>
              </a:spcAft>
            </a:pPr>
            <a:r>
              <a:rPr lang="cs-CZ" dirty="0"/>
              <a:t>Čerpání prostředků probíhá v několika úvěrových rámcích vymezených poměrem ke členské kvótě, čím vyšší rámec je čerpán, tím přísnější podmínky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Typologie</a:t>
            </a:r>
          </a:p>
          <a:p>
            <a:pPr lvl="2">
              <a:spcAft>
                <a:spcPts val="600"/>
              </a:spcAft>
            </a:pPr>
            <a:r>
              <a:rPr lang="cs-CZ" dirty="0"/>
              <a:t>Performance </a:t>
            </a:r>
            <a:r>
              <a:rPr lang="cs-CZ" dirty="0" err="1"/>
              <a:t>criteria</a:t>
            </a:r>
            <a:endParaRPr lang="cs-CZ" dirty="0"/>
          </a:p>
          <a:p>
            <a:pPr lvl="2">
              <a:spcAft>
                <a:spcPts val="600"/>
              </a:spcAft>
            </a:pPr>
            <a:r>
              <a:rPr lang="cs-CZ" dirty="0"/>
              <a:t>Prior </a:t>
            </a:r>
            <a:r>
              <a:rPr lang="cs-CZ" dirty="0" err="1"/>
              <a:t>Actions</a:t>
            </a:r>
            <a:endParaRPr lang="cs-CZ" dirty="0"/>
          </a:p>
          <a:p>
            <a:pPr lvl="2">
              <a:spcAft>
                <a:spcPts val="600"/>
              </a:spcAft>
            </a:pPr>
            <a:r>
              <a:rPr lang="cs-CZ" dirty="0" err="1"/>
              <a:t>Structural</a:t>
            </a:r>
            <a:r>
              <a:rPr lang="cs-CZ" dirty="0"/>
              <a:t> </a:t>
            </a:r>
            <a:r>
              <a:rPr lang="cs-CZ" dirty="0" err="1"/>
              <a:t>benchmarks</a:t>
            </a:r>
            <a:endParaRPr lang="cs-CZ" dirty="0"/>
          </a:p>
          <a:p>
            <a:pPr lvl="1">
              <a:spcAft>
                <a:spcPts val="600"/>
              </a:spcAft>
            </a:pPr>
            <a:r>
              <a:rPr lang="cs-CZ" dirty="0"/>
              <a:t>Spory ohledně interpretace článků dohody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Do 80. let nepříliš výbušné téma, financovány jak vyspělé, tak rozvojové země (1977 Velká Británie)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Od 80. let programy strukturálního přizpůsobení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Washingtonský konsenzus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Kritika politik fondu (antiglobalizační hnutí)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Reakce rozvojových zemí, pokusy o reformu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cs-CZ" sz="2400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708D71EC-8D07-4FC6-BCE1-136833175D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2667365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22CF94-08EF-4C79-A95C-7CE0D4237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Půjčky státům v nouzi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33AF03-7BBB-4570-B306-B0126E2BD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dirty="0"/>
              <a:t>MMF půjčuje krátkodobě při problémech s PB, ne na projekty</a:t>
            </a:r>
          </a:p>
          <a:p>
            <a:pPr>
              <a:lnSpc>
                <a:spcPct val="110000"/>
              </a:lnSpc>
            </a:pPr>
            <a:r>
              <a:rPr lang="cs-CZ" dirty="0"/>
              <a:t>25% kvóty mohou státy využít kdykoli bez podmínek</a:t>
            </a:r>
          </a:p>
          <a:p>
            <a:pPr>
              <a:lnSpc>
                <a:spcPct val="110000"/>
              </a:lnSpc>
            </a:pPr>
            <a:r>
              <a:rPr lang="cs-CZ" dirty="0" err="1"/>
              <a:t>Stand</a:t>
            </a:r>
            <a:r>
              <a:rPr lang="cs-CZ" dirty="0"/>
              <a:t>-by </a:t>
            </a:r>
            <a:r>
              <a:rPr lang="cs-CZ" dirty="0" err="1"/>
              <a:t>agreement</a:t>
            </a:r>
            <a:endParaRPr lang="cs-CZ" dirty="0"/>
          </a:p>
          <a:p>
            <a:pPr lvl="1">
              <a:lnSpc>
                <a:spcPct val="110000"/>
              </a:lnSpc>
            </a:pPr>
            <a:r>
              <a:rPr lang="cs-CZ" dirty="0"/>
              <a:t>Nejběžnější nástroj, potřeba implementovat opatření na zlepšení PB, standardní úrok, splátka 3-5 let, až 200% kvóty za rok, 600% kumulativně</a:t>
            </a:r>
          </a:p>
          <a:p>
            <a:pPr>
              <a:lnSpc>
                <a:spcPct val="110000"/>
              </a:lnSpc>
            </a:pPr>
            <a:r>
              <a:rPr lang="cs-CZ" dirty="0"/>
              <a:t>Rozšířená facilita</a:t>
            </a:r>
          </a:p>
          <a:p>
            <a:pPr lvl="1">
              <a:lnSpc>
                <a:spcPct val="110000"/>
              </a:lnSpc>
            </a:pPr>
            <a:r>
              <a:rPr lang="cs-CZ" dirty="0" err="1"/>
              <a:t>Stand</a:t>
            </a:r>
            <a:r>
              <a:rPr lang="cs-CZ" dirty="0"/>
              <a:t>-by s delší dobou splatnosti (5-10 let) při dlouhodobých problémech s PB</a:t>
            </a:r>
          </a:p>
          <a:p>
            <a:pPr>
              <a:lnSpc>
                <a:spcPct val="110000"/>
              </a:lnSpc>
            </a:pPr>
            <a:r>
              <a:rPr lang="cs-CZ" dirty="0"/>
              <a:t>Flexibilní úvěrová linka</a:t>
            </a:r>
          </a:p>
          <a:p>
            <a:pPr lvl="1">
              <a:lnSpc>
                <a:spcPct val="110000"/>
              </a:lnSpc>
            </a:pPr>
            <a:r>
              <a:rPr lang="cs-CZ" dirty="0"/>
              <a:t>Pro státy se silnými makro-fundamenty, automatické čerpání</a:t>
            </a:r>
          </a:p>
          <a:p>
            <a:pPr>
              <a:lnSpc>
                <a:spcPct val="110000"/>
              </a:lnSpc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7F631EF7-0B05-4C49-92FD-F4A5D4B310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949643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FA5E71-82CF-4870-9703-3388598DB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Půjčky státům v nouzi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368A01-426E-4661-9C3E-005EBA162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Bezpečnostní úvěrová linka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Při hrozící finanční krizi, pro státy s celkově uspokojivými ekonomickým fundamenty, až 1000% kvóty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Rozšířená úvěrová facilita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Pro rozvojové země při problémech s PB, bez úroku 5-10 let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Pohotovostní úvěrová facilita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Pro rozvojové země s exogenními šoky, 4-8 let, bez úroku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Rychlá (rapid) úvěrová facilita</a:t>
            </a:r>
          </a:p>
          <a:p>
            <a:pPr lvl="1">
              <a:spcAft>
                <a:spcPts val="600"/>
              </a:spcAft>
            </a:pPr>
            <a:r>
              <a:rPr lang="cs-CZ" dirty="0"/>
              <a:t>Pro RZ s urgentními problémy s PB, 5-10 let, slabá </a:t>
            </a:r>
            <a:r>
              <a:rPr lang="cs-CZ" dirty="0" err="1"/>
              <a:t>kondicionalita</a:t>
            </a:r>
            <a:endParaRPr lang="cs-CZ" dirty="0"/>
          </a:p>
          <a:p>
            <a:pPr lvl="1">
              <a:spcAft>
                <a:spcPts val="600"/>
              </a:spcAft>
            </a:pPr>
            <a:endParaRPr lang="cs-CZ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B9AD640F-FE7D-47F0-B009-068F537DA8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138145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4392B8-490A-4AE0-9EAC-1B3195823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Výzkumně informační a poradenská činnost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1E1E11A-9111-46A6-8B47-753B0139E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Fond shromažďuje obrovské množství cenných informací o hospodářství jeho členských států</a:t>
            </a:r>
          </a:p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Publikační činnost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prognózy, výroční zprávy, statistiky (WEO), studie</a:t>
            </a:r>
          </a:p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Poradenská činnost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vzdělávací kurzy a programy, poradenství k odborným otázkám, technická pomoc, konzultace</a:t>
            </a:r>
          </a:p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Dohled Fondu nad členskými státy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Konzultace (čl. 4)</a:t>
            </a:r>
          </a:p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Role MMF při stanovování politické agendy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51D2E76B-1BFF-4746-96D8-8EC951D383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994336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85BB6E-9A9E-4B05-A40A-E2CA63700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Současnost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B716E7-8CD3-40D0-B689-1154CD7C0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9968"/>
            <a:ext cx="10515600" cy="468403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Pokles vlivu před krizí </a:t>
            </a:r>
          </a:p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Fond jako hlavní nástroj pro řešení současných měnových a finančních problémů světa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Navýšení prostředků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Problematika regulace finančních trhů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Hrozba měnové války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Hrozba státních bankrotů</a:t>
            </a:r>
          </a:p>
          <a:p>
            <a:pPr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Posun ideologické pozice MMF po roce 2008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Pozitivní role kapitálových kontrol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Příjmová nerovnost a hospodářský rozvoj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defRPr/>
            </a:pPr>
            <a:r>
              <a:rPr lang="cs-CZ" dirty="0"/>
              <a:t>Spory s EU při řešení řecké krize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98320EB5-88F2-43D2-AFFA-4EB95D4D39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3813486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20ED26-CAFA-411B-8468-0CF11006E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Vznik MMF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9D8990-3B53-4D2F-9160-5623AC271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2600" dirty="0"/>
              <a:t>Příčiny vzniku</a:t>
            </a:r>
            <a:r>
              <a:rPr lang="cs-CZ" sz="2400" dirty="0"/>
              <a:t>: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2200" dirty="0"/>
              <a:t>Reakce na velkou hospodářskou krizi – rozpad mezinárodního obchodu v důsledku nestabilního mezinárodního měnového systému a následné prohloubení krize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2200" dirty="0"/>
              <a:t>Snaha usnadnit hospodářskou rekonstrukci po WWII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2200" dirty="0"/>
              <a:t>MMF měl spravovat nový mezinárodní měnový režim</a:t>
            </a:r>
          </a:p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2600" dirty="0"/>
              <a:t>Založen: 1.-22. 7. 1944 v </a:t>
            </a:r>
            <a:r>
              <a:rPr lang="cs-CZ" sz="2600" b="1" dirty="0" err="1"/>
              <a:t>Bretton</a:t>
            </a:r>
            <a:r>
              <a:rPr lang="cs-CZ" sz="2600" b="1" dirty="0"/>
              <a:t> </a:t>
            </a:r>
            <a:r>
              <a:rPr lang="cs-CZ" sz="2600" b="1" dirty="0" err="1"/>
              <a:t>Woods</a:t>
            </a:r>
            <a:endParaRPr lang="cs-CZ" sz="2600" b="1" dirty="0"/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2000" dirty="0"/>
              <a:t>Články dohody vstoupily v platnost 27.12.1945</a:t>
            </a:r>
          </a:p>
          <a:p>
            <a:pPr>
              <a:lnSpc>
                <a:spcPct val="120000"/>
              </a:lnSpc>
              <a:spcAft>
                <a:spcPts val="600"/>
              </a:spcAft>
              <a:defRPr/>
            </a:pPr>
            <a:r>
              <a:rPr lang="cs-CZ" sz="2600" dirty="0"/>
              <a:t>Sídlo: Washington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2600" dirty="0"/>
              <a:t>Od konce druhé světové války je MMF </a:t>
            </a:r>
            <a:r>
              <a:rPr lang="cs-CZ" sz="2600" b="1" dirty="0"/>
              <a:t>nejdůležitější mezinárodní institucí </a:t>
            </a:r>
            <a:r>
              <a:rPr lang="cs-CZ" sz="2600" dirty="0"/>
              <a:t>v oblasti mezinárodních měnových vztahů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2600" dirty="0"/>
              <a:t>Díky své roli při řešení měnových a dluhových krizí se pravděpodobně jedná o </a:t>
            </a:r>
            <a:r>
              <a:rPr lang="cs-CZ" sz="2600" b="1" dirty="0"/>
              <a:t>nejmocnější mezinárodní organizaci </a:t>
            </a:r>
            <a:r>
              <a:rPr lang="cs-CZ" sz="2600" dirty="0"/>
              <a:t>vůbec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FBEB7012-D95E-41B3-9DE4-7C3DEC17B7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2002816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ED051-D18F-4EA1-8206-A9C3A236A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Původní úkoly MMF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67CD0A-E607-4116-9379-DCC1E2286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1197"/>
            <a:ext cx="10515600" cy="4351338"/>
          </a:xfrm>
        </p:spPr>
        <p:txBody>
          <a:bodyPr/>
          <a:lstStyle/>
          <a:p>
            <a:pPr lvl="1">
              <a:spcAft>
                <a:spcPts val="600"/>
              </a:spcAft>
              <a:defRPr/>
            </a:pPr>
            <a:r>
              <a:rPr lang="cs-CZ" sz="2400" b="1" dirty="0"/>
              <a:t>Podporovat mezinárodní měnovou součinnost</a:t>
            </a:r>
            <a:r>
              <a:rPr lang="cs-CZ" sz="2400" dirty="0"/>
              <a:t> stálou institucí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400" b="1" dirty="0"/>
              <a:t>Usnadňovat rozmach a vyrovnaný růst mezinárodního obchodu,</a:t>
            </a:r>
            <a:r>
              <a:rPr lang="cs-CZ" sz="2400" dirty="0"/>
              <a:t> zaměstnanost a růst HDP</a:t>
            </a:r>
            <a:endParaRPr lang="cs-CZ" sz="2400" i="1" dirty="0"/>
          </a:p>
          <a:p>
            <a:pPr lvl="1">
              <a:spcAft>
                <a:spcPts val="600"/>
              </a:spcAft>
              <a:defRPr/>
            </a:pPr>
            <a:r>
              <a:rPr lang="cs-CZ" sz="2400" b="1" dirty="0"/>
              <a:t>Podporovat kurzovou stabilitu,</a:t>
            </a:r>
            <a:r>
              <a:rPr lang="cs-CZ" sz="2400" dirty="0"/>
              <a:t> zabraňovat konkurenčnímu znehodnocování měny, napomáhat ustanovení mnohostranné soustavy plateb a odstraňovat devizová opatření bránící obchodu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400" b="1" dirty="0"/>
              <a:t>Zpřístupňovat (dočasné) zdroje Fondu </a:t>
            </a:r>
            <a:r>
              <a:rPr lang="cs-CZ" sz="2400" dirty="0"/>
              <a:t>a poskytovat tak možnost napravit poruchy ve vyrovnanosti platební bilance</a:t>
            </a:r>
          </a:p>
          <a:p>
            <a:pPr lvl="1">
              <a:spcAft>
                <a:spcPts val="600"/>
              </a:spcAft>
              <a:defRPr/>
            </a:pPr>
            <a:r>
              <a:rPr lang="cs-CZ" sz="2400" dirty="0"/>
              <a:t>Zkracovat dobu trvání a </a:t>
            </a:r>
            <a:r>
              <a:rPr lang="cs-CZ" sz="2400" b="1" dirty="0"/>
              <a:t>zmírnit stupeň nerovnováhy v mezinárodních platebních bilancích členů</a:t>
            </a:r>
            <a:endParaRPr lang="cs-CZ" sz="2400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9FB375D7-707E-47A5-8489-155AEF451A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4008727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39DFEAF-8813-412F-8323-1F349468B8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B48DBEF-6874-4A73-93D0-0F5C683476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700223-4C0E-454C-B972-315E16D18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Další úkoly MMF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1B8B3B1-3D22-4625-9A40-F61A77B98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05354"/>
            <a:ext cx="10753200" cy="402664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Vznikly v průběhu činnosti Fondu jako reakce na aktuální problémy ve světové ekonomice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Vytváření </a:t>
            </a:r>
            <a:r>
              <a:rPr lang="cs-CZ" b="1" dirty="0"/>
              <a:t>nových prostředků mezinárodní likvidity (SDR)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b="1" dirty="0"/>
              <a:t>Pomoc při řešení problémů zadluženosti </a:t>
            </a:r>
            <a:r>
              <a:rPr lang="cs-CZ" dirty="0"/>
              <a:t>členů MMF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b="1" dirty="0"/>
              <a:t>Výzkumně informační a poradenská činnost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766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DE15CE-34D4-4AC2-99EA-F79A04EEE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Členství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BBD7FF-B650-4CFA-ABF7-F72292880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Jak se stát členem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Členem každá země, která se ztotožňuje s principy a o členství požádá, dnes 189 zemí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Členská kvóta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Vyjádřena v </a:t>
            </a:r>
            <a:r>
              <a:rPr lang="cs-CZ" b="1" dirty="0"/>
              <a:t>SDR</a:t>
            </a:r>
            <a:r>
              <a:rPr lang="cs-CZ" dirty="0"/>
              <a:t> – vychází se z HDP, z devizových plateb a příjmů, otevřenosti ekonomiky aj., 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Splácí se z 25% ve směnitelné měně určené fondem (do 1978 ve zlatě), zbytek v národní měně 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Každých 5 let dochází k periodické revizi, + občas mimořádné revize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Výhody členství (proč státy do MMF vstupují)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Informace, koordinace HP, technická pomoc, financování v nouzi, důvěryhodnost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20820973-7935-48FC-BDA7-4D91A9CEEB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1041453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2D0462-6B1A-40CE-A421-6A01E8520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Povinnosti členství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261A0D-AD3D-4E88-8285-C4C1ACE8A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3687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Splatit kvótu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Splatit čerpané zdroje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Usilovat o takové zaměření hospodářské politiky, která by vytvářela předpoklady pro plynulý hospodářský růst při stabilním cenovém vývoji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Spolupracovat s fondem a členy při zabezpečování racionální měnové a kursovní politiky a odstraňování poruch platební bilance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Usilovat o směnitelnost svých měn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Poskytovat fondu důležité informace o hospodářské politice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dirty="0"/>
              <a:t>Členská země je dále povinna respektovat doporučení Fondu vedoucí k nápravě nerovnováhy (konzultace dle </a:t>
            </a:r>
            <a:r>
              <a:rPr lang="cs-CZ" dirty="0" err="1"/>
              <a:t>čl</a:t>
            </a:r>
            <a:r>
              <a:rPr lang="cs-CZ" dirty="0"/>
              <a:t> .IV)</a:t>
            </a:r>
            <a:endParaRPr lang="cs-CZ" b="1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cs-CZ" b="1" dirty="0"/>
              <a:t>Trestem</a:t>
            </a:r>
            <a:r>
              <a:rPr lang="cs-CZ" dirty="0"/>
              <a:t> za neplnění povinnosti je prohlášení o nezpůsobilosti země používat všeobecné zdroje fondu – ve výjimečném případě vyloučení (ČSR × Argentina).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cs-CZ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12BE3FB2-8F16-457D-8C36-15D6383F6A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2974409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F08BAA-2DE2-48BD-885A-E605381C0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Struktura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A85142-1648-4605-AC87-54CD0A79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b="1" dirty="0"/>
              <a:t>Výbor guvernérů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Všechny země jeden zástupce,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Schází se jednou ročně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Rozhoduje o zásadních otázkách, ale v praxi přenesl většinu rozhodnutí na VV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b="1" dirty="0"/>
              <a:t>Výkonný výbor </a:t>
            </a:r>
            <a:r>
              <a:rPr lang="cs-CZ" dirty="0"/>
              <a:t>(Rada výkonných ředitelů)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6 z určených zemí (USA, Čína, </a:t>
            </a:r>
            <a:r>
              <a:rPr lang="cs-CZ" dirty="0" err="1"/>
              <a:t>Jap</a:t>
            </a:r>
            <a:r>
              <a:rPr lang="cs-CZ" dirty="0"/>
              <a:t>, Něm, VB</a:t>
            </a:r>
            <a:r>
              <a:rPr lang="cs-CZ"/>
              <a:t>, Fr)</a:t>
            </a:r>
            <a:endParaRPr lang="cs-CZ" dirty="0"/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16 zástupci tzv. </a:t>
            </a:r>
            <a:r>
              <a:rPr lang="cs-CZ" dirty="0" err="1"/>
              <a:t>konstituencí</a:t>
            </a:r>
            <a:r>
              <a:rPr lang="cs-CZ" dirty="0"/>
              <a:t> (ČR součástí </a:t>
            </a:r>
            <a:r>
              <a:rPr lang="cs-CZ" dirty="0" err="1"/>
              <a:t>konstituence</a:t>
            </a:r>
            <a:r>
              <a:rPr lang="cs-CZ" dirty="0"/>
              <a:t> reprezentované Maďarem - </a:t>
            </a:r>
            <a:r>
              <a:rPr lang="cs-CZ" dirty="0" err="1"/>
              <a:t>Palotai</a:t>
            </a:r>
            <a:r>
              <a:rPr lang="cs-CZ" dirty="0"/>
              <a:t>)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V praxi hlavní rozhodovací orgán (půjčky, programy aj.)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Generální ředitelka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 err="1"/>
              <a:t>Kristalina</a:t>
            </a:r>
            <a:r>
              <a:rPr lang="cs-CZ" dirty="0"/>
              <a:t> </a:t>
            </a:r>
            <a:r>
              <a:rPr lang="cs-CZ" dirty="0" err="1"/>
              <a:t>Georgieva</a:t>
            </a:r>
            <a:r>
              <a:rPr lang="cs-CZ" dirty="0"/>
              <a:t> (</a:t>
            </a:r>
            <a:r>
              <a:rPr lang="cs-CZ" dirty="0" err="1"/>
              <a:t>Bg</a:t>
            </a:r>
            <a:r>
              <a:rPr lang="cs-CZ" dirty="0"/>
              <a:t>) (tradičně Evropané)</a:t>
            </a:r>
          </a:p>
          <a:p>
            <a:pPr lvl="1">
              <a:spcAft>
                <a:spcPts val="600"/>
              </a:spcAft>
              <a:defRPr/>
            </a:pPr>
            <a:r>
              <a:rPr lang="cs-CZ" dirty="0"/>
              <a:t>Každodenní řízení organizace, reprezentace navenek</a:t>
            </a:r>
            <a:endParaRPr lang="cs-CZ" sz="2800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D7F75243-4543-41D7-9222-0363E6ADFA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2836355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1AAA2D-7C74-49A5-AF1F-B47BF6275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Rozhodování v MMF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8DE3E0-7506-4C9F-A295-7BDD902D7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Princip akciové společnosti, hlasovací síla je závislá na finančním podílu člena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Před 2011 každý člen 250 základních hlasů + 1 hlas za každých 100k SDR členského podílu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Dnes cca </a:t>
            </a:r>
            <a:r>
              <a:rPr lang="cs-CZ" sz="2400" b="1" dirty="0"/>
              <a:t>735 ZH + 1 hlas za 100k SDR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Při založení fondu 27,5% USA – dnes  přes 16%, rozhodující podíl stále vyspělé země (55% ) </a:t>
            </a:r>
          </a:p>
          <a:p>
            <a:pPr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sz="2400" dirty="0"/>
              <a:t>K rozhodnutí je třeba 51-66-85% hlasů, dle problematiky, v praxi obvykle snaha o širokou shodu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400" dirty="0"/>
              <a:t>Reformy 2008 (implementována 2011) a 2010 (zavedena 2016)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cs-CZ" sz="2400" dirty="0"/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AFB487C9-F7EE-4816-9B52-A50F196406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66000" y="6228000"/>
            <a:ext cx="7920000" cy="252000"/>
          </a:xfrm>
        </p:spPr>
        <p:txBody>
          <a:bodyPr/>
          <a:lstStyle/>
          <a:p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finanční</a:t>
            </a:r>
            <a:r>
              <a:rPr lang="en-US" dirty="0"/>
              <a:t> </a:t>
            </a:r>
            <a:r>
              <a:rPr lang="en-US" dirty="0" err="1"/>
              <a:t>instituce</a:t>
            </a:r>
            <a:r>
              <a:rPr lang="en-US" dirty="0"/>
              <a:t> MVZn5065 </a:t>
            </a:r>
          </a:p>
        </p:txBody>
      </p:sp>
    </p:spTree>
    <p:extLst>
      <p:ext uri="{BB962C8B-B14F-4D97-AF65-F5344CB8AC3E}">
        <p14:creationId xmlns:p14="http://schemas.microsoft.com/office/powerpoint/2010/main" val="918561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27" name="Group 12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288494953"/>
              </p:ext>
            </p:extLst>
          </p:nvPr>
        </p:nvGraphicFramePr>
        <p:xfrm>
          <a:off x="2208214" y="549275"/>
          <a:ext cx="7786687" cy="5497518"/>
        </p:xfrm>
        <a:graphic>
          <a:graphicData uri="http://schemas.openxmlformats.org/drawingml/2006/table">
            <a:tbl>
              <a:tblPr/>
              <a:tblGrid>
                <a:gridCol w="3111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5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4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263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Rozdělení hlasů mezi vybrané členské země Fondu před a po reformě (%)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Spojené státy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16,74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16,75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16,50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Japonsko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6,01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6,14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Německo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5,87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5,81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5,31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Francie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4,85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4,29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4,03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Velká Británie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4,85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4,29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4,03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Čína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3,65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3,81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6,08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Indie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1,88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2,34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2,63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Rusko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2,69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2,39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2,59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Česká republika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0,39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0,43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0,46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228" name="Text Box 124"/>
          <p:cNvSpPr txBox="1">
            <a:spLocks noChangeArrowheads="1"/>
          </p:cNvSpPr>
          <p:nvPr/>
        </p:nvSpPr>
        <p:spPr bwMode="auto">
          <a:xfrm>
            <a:off x="7284306" y="6046793"/>
            <a:ext cx="339541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dirty="0" err="1"/>
              <a:t>Zdoj</a:t>
            </a:r>
            <a:r>
              <a:rPr lang="cs-CZ" sz="1600" dirty="0"/>
              <a:t>: IMF Data and </a:t>
            </a:r>
            <a:r>
              <a:rPr lang="cs-CZ" sz="1600" dirty="0" err="1"/>
              <a:t>Statistics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5596573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CZ.potx" id="{18947633-106F-4B01-B355-8E448D25C37F}" vid="{08DC0416-1C28-44D6-9ED7-F38064DA5C1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Prezentace-FSS-CZ</Template>
  <TotalTime>816</TotalTime>
  <Words>1509</Words>
  <Application>Microsoft Office PowerPoint</Application>
  <PresentationFormat>Širokoúhlá obrazovka</PresentationFormat>
  <Paragraphs>210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Tahoma</vt:lpstr>
      <vt:lpstr>Wingdings</vt:lpstr>
      <vt:lpstr>Prezentace_MU_CZ</vt:lpstr>
      <vt:lpstr>Mezinárodní měnový fond</vt:lpstr>
      <vt:lpstr>Vznik MMF</vt:lpstr>
      <vt:lpstr>Původní úkoly MMF</vt:lpstr>
      <vt:lpstr>Další úkoly MMF</vt:lpstr>
      <vt:lpstr>Členství</vt:lpstr>
      <vt:lpstr>Povinnosti členství</vt:lpstr>
      <vt:lpstr>Struktura</vt:lpstr>
      <vt:lpstr>Rozhodování v MMF</vt:lpstr>
      <vt:lpstr>Prezentace aplikace PowerPoint</vt:lpstr>
      <vt:lpstr>Mnohostranný mezinárodní platební styk</vt:lpstr>
      <vt:lpstr>Kurzová politika fondu</vt:lpstr>
      <vt:lpstr>Kurzová politika Fondu</vt:lpstr>
      <vt:lpstr>Financování MMF</vt:lpstr>
      <vt:lpstr>Kondicionalita</vt:lpstr>
      <vt:lpstr>Půjčky státům v nouzi</vt:lpstr>
      <vt:lpstr>Půjčky státům v nouzi</vt:lpstr>
      <vt:lpstr>Výzkumně informační a poradenská činnost</vt:lpstr>
      <vt:lpstr>Současnost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Integrace mezinárodního peněžního systému</dc:title>
  <dc:creator>vladan hodulak</dc:creator>
  <cp:lastModifiedBy>Vladan Hodulák</cp:lastModifiedBy>
  <cp:revision>120</cp:revision>
  <cp:lastPrinted>1601-01-01T00:00:00Z</cp:lastPrinted>
  <dcterms:created xsi:type="dcterms:W3CDTF">2018-12-03T23:24:52Z</dcterms:created>
  <dcterms:modified xsi:type="dcterms:W3CDTF">2024-03-27T10:33:42Z</dcterms:modified>
</cp:coreProperties>
</file>