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83" r:id="rId13"/>
    <p:sldId id="271" r:id="rId14"/>
    <p:sldId id="272" r:id="rId15"/>
    <p:sldId id="273" r:id="rId16"/>
    <p:sldId id="274" r:id="rId17"/>
    <p:sldId id="278" r:id="rId18"/>
    <p:sldId id="279" r:id="rId19"/>
    <p:sldId id="281" r:id="rId20"/>
    <p:sldId id="282" r:id="rId21"/>
    <p:sldId id="275" r:id="rId22"/>
    <p:sldId id="276" r:id="rId23"/>
    <p:sldId id="277" r:id="rId24"/>
    <p:sldId id="280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4C88657-0D07-4BFA-8FF2-B60D8252F1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9DE27F-8C1F-4044-A258-247EA4AEDD2B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DBCFB72-E354-47B2-AACD-1EDD3F7EA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8E56A774-180D-48E3-BFE8-A4EA347A3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96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825A3036-4D62-49D1-A044-BC0E82F672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788A79-0F39-46D6-8A66-10A9F133A421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4C14317-FB8D-4201-AEB0-2F7BCB864A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1BB00FE-A7D4-4913-9147-5130A0986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1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64CED35-6790-4BE1-80F9-4958254E2A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C11651-764E-47D6-AF47-DB178C66548C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12C289B-181D-4EBD-9F24-4B777C1F33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E33CB5A-1187-4107-9505-7166491D7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179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7DAB8B9-FAAD-4A6F-83E3-C971F7C9E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597342-27DD-4ABA-8887-824D8FFCCDC7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F63BAE8-70F8-4F98-A578-DCF2312F4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CAE89B4-3443-4E3B-8947-62367910A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373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21A33402-B3A8-46AC-AD36-BBBCFCAC54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27CB8C-423C-4987-98D1-A61F556530A6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16A83DA-3E5E-4D48-BD71-B34488B7E1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B5A70FD0-27AA-4827-B641-114C4CE4B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76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0A70E9B-4B05-4A7C-BBB3-BD07707F5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286874-9154-44A3-8654-AF127CCC2321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8045C3C-BBCE-4E5B-94FF-E1F03EFCC3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BD166D7-A7B5-4D70-BBCC-08B27D599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184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7597EAC6-680F-428E-AAED-1EBF29991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9A91B4-8EF1-495C-A31F-9714A55472AE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BC2C74D-E2EE-441C-ACE6-716AD106C0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24736DD-0A9F-4B9B-9031-04466E3F4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996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39FDF96-36A0-41C7-A2EE-3ACC423906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85336-C8DB-48BF-AA57-A30DD1523A57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B7DD9E9-F17E-480F-B70D-64F2137F9D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19CC04F-D4AE-4274-BA52-17C9D8980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545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1AB7BED-4F96-44F1-8EEB-AEB66B604A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C44419-17E0-43CE-B4F1-642A6CD5B64D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61665FD-C7DE-4C4E-B1AC-D2C3029C7F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938CED8-1BEC-4D31-B72A-41A3BEC085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492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3FB41C5C-E2F3-40A1-A5DE-5283FEA83D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4E0BE4-DEE8-45EC-80D6-3F1E20F90F70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C884898-92A6-48CF-A251-1B9F1B9579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A49232E-FC79-4918-931C-6B9A733662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5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71EB02A-238A-4E9A-B9FA-E245B3517B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BF2E43-DE12-431A-B62C-A1DECAF479EA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BB0DEB8-BCF6-4DB4-8BF2-98DA38CCB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83EA5A8-6EEE-4DE8-8FCB-F81906987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54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AAA040A-369E-49E3-846B-0089F04661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C252D1-B2F8-4C9D-AE38-3B309980C5C8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1186601-7B0D-4074-8CEE-2DB466690A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2CFBB67-DE9F-4A24-B374-28AE92D82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33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F9384AFA-EC1C-4C7A-8104-F449E8A502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450FD2-CB21-4EA6-A8E3-4C0125FEF6AE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79BB861-E8E4-4FA8-BAB1-BFC845E879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596B3CC-9860-4ADD-A1F4-176A40E13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455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15F045F-35E5-4D7B-9145-91A1339E16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B75D86-A136-4966-8978-A94D662CA398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934F48D-B12F-46C8-B0AD-D2941EA95C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E4E71D6-25F8-4C53-9FEB-486CDB331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10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48766EC-0793-4BC5-BDD0-ADB5B36579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66364F-FD2B-44B0-81BD-AA9731F9EE6A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7FCA360-4B3F-4934-9308-8A15A56B6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B968436-806D-4ACB-BE53-88328B436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91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13">
            <a:extLst>
              <a:ext uri="{FF2B5EF4-FFF2-40B4-BE49-F238E27FC236}">
                <a16:creationId xmlns:a16="http://schemas.microsoft.com/office/drawing/2014/main" id="{FBA1DAFB-443A-42E9-823F-C7D5BA8B6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>
            <a:extLst>
              <a:ext uri="{FF2B5EF4-FFF2-40B4-BE49-F238E27FC236}">
                <a16:creationId xmlns:a16="http://schemas.microsoft.com/office/drawing/2014/main" id="{A614ACB5-1D12-415B-9629-3C134680E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Mezinárodní finanční instituce MVZn5065 </a:t>
            </a:r>
          </a:p>
        </p:txBody>
      </p:sp>
      <p:sp>
        <p:nvSpPr>
          <p:cNvPr id="5" name="Zástupný symbol pro číslo snímku 22">
            <a:extLst>
              <a:ext uri="{FF2B5EF4-FFF2-40B4-BE49-F238E27FC236}">
                <a16:creationId xmlns:a16="http://schemas.microsoft.com/office/drawing/2014/main" id="{E1C2BA13-8989-4421-8C1A-E46D8E50C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3AA1-2A0F-41EF-9197-F693BF1F4D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24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890972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Rozvojové banky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Mezinárodní finanční instituce MVZn5065 na FSS MU v akademickém roce 2023/2024.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1D86BF0-0D07-4E20-98EB-2636BB1D6D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Finanční struktura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90372E4-789C-4301-AEFC-5CA0440E70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78429"/>
            <a:ext cx="10657114" cy="494211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u="sng" dirty="0"/>
              <a:t>Vlastní zdroje</a:t>
            </a:r>
            <a:r>
              <a:rPr lang="cs-CZ" altLang="cs-CZ" i="1" dirty="0"/>
              <a:t> </a:t>
            </a:r>
            <a:r>
              <a:rPr lang="cs-CZ" altLang="cs-CZ" dirty="0"/>
              <a:t>- základní kapitál a rezervy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podíly jednotlivých členských zemí - jsou závislé na ekonomické úrovni, objemu exportu a devizových rezervách + vliv politických preferencí rozhodujících zemí (podobně jako u IMF)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při založení banky 10 mld. USD rozdělených na 100  tis. akcií po 100 </a:t>
            </a:r>
            <a:r>
              <a:rPr lang="cs-CZ" altLang="cs-CZ" sz="2000" dirty="0" err="1"/>
              <a:t>tis.USD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členské země musely původně splatit 20% (část zlato nebo USD)  80% se nesplácelo a tvořilo rezervu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od 1963 se reálně splácelo pouze 1% v USD a 9% v národní měně, v současnosti se splácí pouze 6%, 94% slouží jako záruka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k poskytování úvěrů z vlastních zdrojů může být použita pouze reálně zaplacená část základního kapitálu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Současná výše vlastního kapitálu - 317,2 mld. (298 mld. záruka, 19,2 mld. splaceno)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endParaRPr lang="cs-CZ" altLang="cs-CZ" sz="20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A031503-29EB-40AE-A503-9841404747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C039987-678E-41E7-B493-AB0C37680D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7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21E8E77-4156-4A30-BEE2-2C8363324DD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Finanční struktura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E2BC42F-7994-4D4B-8AE0-64DD443277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altLang="cs-CZ" b="1" dirty="0"/>
              <a:t>Vlastní zdroje</a:t>
            </a:r>
          </a:p>
          <a:p>
            <a:pPr lvl="1">
              <a:spcAft>
                <a:spcPts val="600"/>
              </a:spcAft>
            </a:pPr>
            <a:r>
              <a:rPr lang="cs-CZ" altLang="cs-CZ" b="1" dirty="0"/>
              <a:t>Zvyšování </a:t>
            </a:r>
            <a:r>
              <a:rPr lang="cs-CZ" altLang="cs-CZ" dirty="0"/>
              <a:t>v rámci přehodnocování kvót (nový člen), a dále </a:t>
            </a:r>
            <a:r>
              <a:rPr lang="cs-CZ" altLang="cs-CZ" sz="2000" u="sng" dirty="0"/>
              <a:t>všeobecné</a:t>
            </a:r>
            <a:r>
              <a:rPr lang="cs-CZ" altLang="cs-CZ" sz="2000" dirty="0"/>
              <a:t> 1959, 1979, 1988, 2010 a 2018 – nové podíly se přerozdělí (snižování váhy hlasů malých států, proto od roku 1979  250 doplňkových podílů)</a:t>
            </a:r>
            <a:endParaRPr lang="cs-CZ" altLang="cs-CZ" sz="2000" b="1" u="sng" dirty="0"/>
          </a:p>
          <a:p>
            <a:pPr lvl="1">
              <a:spcAft>
                <a:spcPts val="600"/>
              </a:spcAft>
            </a:pPr>
            <a:r>
              <a:rPr lang="cs-CZ" altLang="cs-CZ" b="1" dirty="0"/>
              <a:t>Rezervy</a:t>
            </a:r>
            <a:r>
              <a:rPr lang="cs-CZ" altLang="cs-CZ" dirty="0"/>
              <a:t>: vytvářené ze</a:t>
            </a:r>
            <a:r>
              <a:rPr lang="cs-CZ" altLang="cs-CZ" b="1" dirty="0"/>
              <a:t> zisku, </a:t>
            </a:r>
            <a:r>
              <a:rPr lang="cs-CZ" altLang="cs-CZ" dirty="0"/>
              <a:t>ten vzniká jako</a:t>
            </a:r>
            <a:r>
              <a:rPr lang="cs-CZ" altLang="cs-CZ" b="1" dirty="0"/>
              <a:t> </a:t>
            </a:r>
            <a:r>
              <a:rPr lang="cs-CZ" altLang="cs-CZ" dirty="0"/>
              <a:t>rozdíl mezi úrokovou sazbou z poskytnutých úvěrů a vlastních výpůjček - zvyšuje se tak úvěrová kapacita banky (celkový </a:t>
            </a:r>
            <a:r>
              <a:rPr lang="cs-CZ" altLang="cs-CZ" u="sng" dirty="0"/>
              <a:t>objem úvěrů nesmí překročit upsaný </a:t>
            </a:r>
            <a:r>
              <a:rPr lang="cs-CZ" altLang="cs-CZ" u="sng" dirty="0" err="1"/>
              <a:t>kapitál+rezervy</a:t>
            </a:r>
            <a:r>
              <a:rPr lang="cs-CZ" altLang="cs-CZ" dirty="0"/>
              <a:t> - na tom důsledně trvají vyspělé země)</a:t>
            </a:r>
            <a:endParaRPr lang="cs-CZ" altLang="cs-CZ" b="1" dirty="0"/>
          </a:p>
          <a:p>
            <a:pPr>
              <a:spcAft>
                <a:spcPts val="600"/>
              </a:spcAft>
            </a:pPr>
            <a:r>
              <a:rPr lang="cs-CZ" altLang="cs-CZ" b="1" dirty="0"/>
              <a:t>Specifika IDA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V důsledku zvýhodnění povahy půjček musí být její zdroje pravidelně doplňovány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IDA 1-20, obvykle co 3 roky, poslední v roce 2022, v poslední době 3-4 mld USD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IDA je financováno i převodem části zisku z IBRD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DAC7CE6-E758-40B8-A6B9-6FB87FABF2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154A74F-15F8-4430-A2D5-B43D86B319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0118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BCB597-5093-4D15-8FE6-045F557D99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BEFF0F-C3BD-4C48-B9ED-B16363F8E3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44D121-3545-420F-86A6-187392531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Finanční struktura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C297BA-4B6A-49AE-9476-D2194AB9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Cizí zdroje:</a:t>
            </a:r>
            <a:r>
              <a:rPr lang="cs-CZ" altLang="cs-CZ" sz="2400" dirty="0"/>
              <a:t> 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/>
              <a:t>kvantitativně nejdůležitější – příjmy z </a:t>
            </a:r>
            <a:r>
              <a:rPr lang="cs-CZ" altLang="cs-CZ" sz="1800" b="1" dirty="0"/>
              <a:t>prodeje vlastních dluhopisů</a:t>
            </a:r>
            <a:r>
              <a:rPr lang="cs-CZ" altLang="cs-CZ" sz="1800" dirty="0"/>
              <a:t> na mezinárodních finančních trzích. 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/>
              <a:t>původně hlavně do USA, dnes SRN, JAP, </a:t>
            </a:r>
            <a:r>
              <a:rPr lang="cs-CZ" altLang="cs-CZ" sz="1800" dirty="0" err="1"/>
              <a:t>Švýc</a:t>
            </a:r>
            <a:r>
              <a:rPr lang="cs-CZ" altLang="cs-CZ" sz="1800" dirty="0"/>
              <a:t>. aj., zadlužení mimo USA přesáhlo 80% (přes 75% od soukromých investorů) 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/>
              <a:t>banka vystupuje jako </a:t>
            </a:r>
            <a:r>
              <a:rPr lang="cs-CZ" altLang="cs-CZ" sz="1800" b="1" dirty="0"/>
              <a:t>zprostředkovatel půjček </a:t>
            </a:r>
            <a:r>
              <a:rPr lang="cs-CZ" altLang="cs-CZ" sz="1800" dirty="0"/>
              <a:t>mezi soukromými investory a ekonomicky slabšími zeměmi (transformace rizika)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/>
              <a:t>nejbezpečnější dluhopisy – </a:t>
            </a:r>
            <a:r>
              <a:rPr lang="cs-CZ" altLang="cs-CZ" sz="1800" b="1" dirty="0"/>
              <a:t>nejvyšší rating </a:t>
            </a:r>
            <a:r>
              <a:rPr lang="cs-CZ" altLang="cs-CZ" sz="1800" i="1" dirty="0"/>
              <a:t>– </a:t>
            </a:r>
            <a:r>
              <a:rPr lang="cs-CZ" altLang="cs-CZ" sz="1800" dirty="0"/>
              <a:t>nejnižší úrok</a:t>
            </a:r>
            <a:endParaRPr lang="cs-CZ" altLang="cs-CZ" sz="1800" b="1" dirty="0"/>
          </a:p>
          <a:p>
            <a:pPr lvl="1">
              <a:spcAft>
                <a:spcPts val="600"/>
              </a:spcAft>
            </a:pPr>
            <a:r>
              <a:rPr lang="cs-CZ" altLang="cs-CZ" sz="1800" dirty="0"/>
              <a:t>+ </a:t>
            </a:r>
            <a:r>
              <a:rPr lang="cs-CZ" altLang="cs-CZ" sz="1800" b="1" dirty="0"/>
              <a:t>ostatní zdroje </a:t>
            </a:r>
            <a:r>
              <a:rPr lang="cs-CZ" altLang="cs-CZ" sz="1800" dirty="0"/>
              <a:t>(odprodej části půjček, spolufinancování) a </a:t>
            </a:r>
            <a:r>
              <a:rPr lang="cs-CZ" altLang="cs-CZ" sz="1800" b="1" dirty="0"/>
              <a:t>finanční investice banky </a:t>
            </a:r>
            <a:r>
              <a:rPr lang="cs-CZ" altLang="cs-CZ" sz="1800" dirty="0"/>
              <a:t>(udržování likvidity na horší časy)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431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8FAFB10-DF59-4BD7-AA08-236012B9B7F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ECAC9F5-935E-4ED4-9A70-3001A4BD7E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482971"/>
            <a:ext cx="10526486" cy="4745029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IBRD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lhůta splatnosti je 15-20 let s 5 letým odkladem splátek.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úvěry jsou poskytovány pouze s vládními zárukami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variabilní úroky, o 0,5% vyšší než úrok, který platí SB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Sankce:</a:t>
            </a:r>
            <a:r>
              <a:rPr lang="cs-CZ" altLang="cs-CZ" sz="2000" dirty="0"/>
              <a:t> pokud není banka spokojena s využíváním prostředků, může čerpání úvěru omezit, nebo zastavit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IDA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Cíl: úvěry vládám nejchudších rozvojových zemí, pro které je i SB drahá.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může financovat každý projekt o němž se domnívá, že přispívá k </a:t>
            </a:r>
            <a:r>
              <a:rPr lang="cs-CZ" altLang="cs-CZ" sz="2000" dirty="0" err="1"/>
              <a:t>hosp</a:t>
            </a:r>
            <a:r>
              <a:rPr lang="cs-CZ" altLang="cs-CZ" sz="2000" dirty="0"/>
              <a:t>. rozvoji bez ohledu na návratnost + nevyžaduje státní záruky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úvěry jsou silně zvýhodněné a na 35-40 let, 10 let odkladu splátek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Rozdělení zemí dle SB</a:t>
            </a:r>
          </a:p>
          <a:p>
            <a:pPr lvl="1">
              <a:spcAft>
                <a:spcPts val="600"/>
              </a:spcAft>
            </a:pPr>
            <a:r>
              <a:rPr lang="cs-CZ" altLang="cs-CZ" sz="2000" dirty="0" err="1"/>
              <a:t>Low-income</a:t>
            </a:r>
            <a:r>
              <a:rPr lang="cs-CZ" altLang="cs-CZ" sz="2000" dirty="0"/>
              <a:t> (</a:t>
            </a:r>
            <a:r>
              <a:rPr lang="cs-CZ" altLang="cs-CZ" dirty="0"/>
              <a:t>1085</a:t>
            </a:r>
            <a:r>
              <a:rPr lang="cs-CZ" altLang="cs-CZ" sz="2000" dirty="0"/>
              <a:t> USD  méně</a:t>
            </a:r>
            <a:r>
              <a:rPr lang="en-US" altLang="cs-CZ" sz="2000" dirty="0"/>
              <a:t>)</a:t>
            </a:r>
            <a:r>
              <a:rPr lang="cs-CZ" altLang="cs-CZ" sz="2000" dirty="0"/>
              <a:t> - IDA</a:t>
            </a:r>
            <a:endParaRPr lang="en-US" altLang="cs-CZ" sz="2000" dirty="0"/>
          </a:p>
          <a:p>
            <a:pPr lvl="1">
              <a:spcAft>
                <a:spcPts val="600"/>
              </a:spcAft>
            </a:pPr>
            <a:r>
              <a:rPr lang="en-US" altLang="cs-CZ" sz="2000" dirty="0"/>
              <a:t>Low-middle income (</a:t>
            </a:r>
            <a:r>
              <a:rPr lang="cs-CZ" altLang="cs-CZ" sz="2000" dirty="0"/>
              <a:t>1086</a:t>
            </a:r>
            <a:r>
              <a:rPr lang="en-US" altLang="cs-CZ" sz="2000" dirty="0"/>
              <a:t>-</a:t>
            </a:r>
            <a:r>
              <a:rPr lang="cs-CZ" altLang="cs-CZ" sz="2000" dirty="0"/>
              <a:t>4 225</a:t>
            </a:r>
            <a:r>
              <a:rPr lang="en-US" altLang="cs-CZ" sz="2000" dirty="0"/>
              <a:t> </a:t>
            </a:r>
            <a:r>
              <a:rPr lang="cs-CZ" altLang="cs-CZ" sz="2000" dirty="0"/>
              <a:t>USD</a:t>
            </a:r>
            <a:r>
              <a:rPr lang="en-US" altLang="cs-CZ" sz="2000" dirty="0"/>
              <a:t>)</a:t>
            </a:r>
            <a:r>
              <a:rPr lang="cs-CZ" altLang="cs-CZ" sz="2000" dirty="0"/>
              <a:t> – IDA i IBRD</a:t>
            </a:r>
            <a:endParaRPr lang="en-US" altLang="cs-CZ" sz="2000" dirty="0"/>
          </a:p>
          <a:p>
            <a:pPr lvl="1">
              <a:spcAft>
                <a:spcPts val="600"/>
              </a:spcAft>
            </a:pPr>
            <a:r>
              <a:rPr lang="en-US" altLang="cs-CZ" sz="2000" dirty="0"/>
              <a:t>Upper-middle income (</a:t>
            </a:r>
            <a:r>
              <a:rPr lang="cs-CZ" altLang="cs-CZ" sz="2000" dirty="0"/>
              <a:t>4 256-13 205 USD) – IBRD </a:t>
            </a:r>
            <a:endParaRPr lang="en-US" altLang="cs-CZ" sz="2000" dirty="0"/>
          </a:p>
          <a:p>
            <a:pPr lvl="1">
              <a:spcAft>
                <a:spcPts val="600"/>
              </a:spcAft>
            </a:pPr>
            <a:r>
              <a:rPr lang="en-US" altLang="cs-CZ" sz="2000" dirty="0"/>
              <a:t>High-income (</a:t>
            </a:r>
            <a:r>
              <a:rPr lang="cs-CZ" altLang="cs-CZ" sz="2000" dirty="0"/>
              <a:t>13 205 USD a více) – bez přístupu ke Světové bance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3558479-661E-4ECA-9C04-1191A3B81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0F87ABC-760E-4F4B-A527-645D644A38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9203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E90E6BE-BEE2-45C5-86B6-F5DE4F338D5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9D9EB99-A6C0-442A-9CC4-AAC83C0C64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u="sng" dirty="0"/>
              <a:t>Podmínky poskytnutí úvěru</a:t>
            </a:r>
            <a:r>
              <a:rPr lang="cs-CZ" altLang="cs-CZ" sz="2400" u="sng" dirty="0"/>
              <a:t>:</a:t>
            </a:r>
            <a:r>
              <a:rPr lang="cs-CZ" altLang="cs-CZ" sz="2400" dirty="0"/>
              <a:t>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žádost ze strany země, jindy pracovníci banky vytipují projekt sami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předchází důkladná analytická činnost, SB vysílá skupinu expertů, vyhodnocují </a:t>
            </a:r>
            <a:r>
              <a:rPr lang="cs-CZ" altLang="cs-CZ" dirty="0"/>
              <a:t>HP</a:t>
            </a:r>
            <a:r>
              <a:rPr lang="cs-CZ" altLang="cs-CZ" sz="2000" dirty="0"/>
              <a:t> země, vybírají projekty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vláda musí poskytnout vyžádané informace -&gt; komplexní analýza silných a slabých stránek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podkladem pro rozhodnutí je „</a:t>
            </a:r>
            <a:r>
              <a:rPr lang="cs-CZ" altLang="cs-CZ" sz="2000" u="sng" dirty="0"/>
              <a:t>zpráva o ekonomice státu</a:t>
            </a:r>
            <a:r>
              <a:rPr lang="cs-CZ" altLang="cs-CZ" sz="2000" dirty="0"/>
              <a:t>“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o vhodném projektu jsou vedená jednání mezi SB a zemí -&gt; dohoda, prezident banky předloží zprávu </a:t>
            </a:r>
            <a:r>
              <a:rPr lang="cs-CZ" altLang="cs-CZ" dirty="0"/>
              <a:t>Radě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základní podmínkou financování je vysoká </a:t>
            </a:r>
            <a:r>
              <a:rPr lang="cs-CZ" altLang="cs-CZ" sz="2000" u="sng" dirty="0"/>
              <a:t>efektivnost projektu</a:t>
            </a:r>
            <a:r>
              <a:rPr lang="cs-CZ" altLang="cs-CZ" sz="2000" dirty="0"/>
              <a:t>, banka kontroluje celý proces realizace projektu (zprávy o realizaci, dohlížecí mise)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endParaRPr lang="cs-CZ" altLang="cs-CZ" sz="24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D8547D8-9757-4FF1-A044-AA4558215C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D0C36F2-E967-47FE-A57D-463755FC55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8176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C5B7811-3F0A-443F-B00B-D08F6636C04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7BF4DA9-45C2-477A-8B34-674D08F188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04339"/>
            <a:ext cx="10515600" cy="4433661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Investiční úvěry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Úvěry na konkrétní projekty</a:t>
            </a:r>
            <a:r>
              <a:rPr lang="cs-CZ" altLang="cs-CZ" sz="2000" dirty="0"/>
              <a:t> – SB vybírá a dohlíží na realizaci (elektrárny, přehrady...)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Úvěry na rozvoj jednotlivých sektorů</a:t>
            </a:r>
            <a:r>
              <a:rPr lang="cs-CZ" altLang="cs-CZ" sz="2000" dirty="0"/>
              <a:t> – vybírají národní vlády dle kritérií SB (zemědělství, energetika, doprava); úvěry finančním zprostředkovatelům (NB) dále půjčují dle kritérií SB; úvěry vázané na změnu koncepce rozvoje konkrétního sektoru.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Úvěry na strukturální adaptaci</a:t>
            </a:r>
            <a:r>
              <a:rPr lang="cs-CZ" altLang="cs-CZ" sz="2400" dirty="0"/>
              <a:t> – podpora reforem jako celku, poskytnutí vyžaduje spolupráci s IMF a podřízení se kritériím banky. Zdroje jsou vázány na splnění systémových a strukturálních podmínek rozvoje dané ekonomiky. Porušení zásady účelovosti – jde o úvěry na zlepšení platební bilance.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Ostatní:</a:t>
            </a:r>
            <a:r>
              <a:rPr lang="cs-CZ" altLang="cs-CZ" sz="2400" dirty="0"/>
              <a:t> úvěry na technickou pomoc; nouzové..(1%)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7C6651D-C1CD-49BB-8855-2939C92EBD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83394ED-5868-482A-82F6-2EAEC63E40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9776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925CC4B-46FD-44CD-9823-B916362553B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Úvěrová politika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C898479-CB08-4C5D-9E17-B7CD592AC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00201"/>
            <a:ext cx="10515600" cy="49244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Struktura úvěrů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Do roku 1970</a:t>
            </a:r>
            <a:r>
              <a:rPr lang="cs-CZ" altLang="cs-CZ" sz="2000" dirty="0"/>
              <a:t> </a:t>
            </a:r>
            <a:r>
              <a:rPr lang="cs-CZ" altLang="cs-CZ" sz="2000" u="sng" dirty="0"/>
              <a:t>2/3 na infrastrukturu</a:t>
            </a:r>
            <a:r>
              <a:rPr lang="cs-CZ" altLang="cs-CZ" sz="2000" dirty="0"/>
              <a:t> s cílem vytvořit podmínky pro zahraniční investice – odmítání průmyslových projektů (15%) – krédo: pokud existují zajímavé příležitosti ať do nich jde </a:t>
            </a:r>
            <a:r>
              <a:rPr lang="cs-CZ" altLang="cs-CZ" sz="2000" dirty="0" err="1"/>
              <a:t>domácí+zahraniční</a:t>
            </a:r>
            <a:r>
              <a:rPr lang="cs-CZ" altLang="cs-CZ" sz="2000" dirty="0"/>
              <a:t> kapitál.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b="1" dirty="0"/>
              <a:t>Od 70 let</a:t>
            </a:r>
            <a:r>
              <a:rPr lang="cs-CZ" altLang="cs-CZ" sz="2000" dirty="0"/>
              <a:t>  za R. </a:t>
            </a:r>
            <a:r>
              <a:rPr lang="cs-CZ" altLang="cs-CZ" sz="2000" dirty="0" err="1"/>
              <a:t>McNamary</a:t>
            </a:r>
            <a:r>
              <a:rPr lang="cs-CZ" altLang="cs-CZ" sz="2000" dirty="0"/>
              <a:t> změna pod tlakem vlád RZ, základní životní potřeby.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Dále se v čase zvýšila pozornost věnovaná zemědělství a rozvoji venkovských oblastí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od 70 let úvěry některým zemím střední a východní Evropy – celkem asi 10%  z celkové úvěrové aktivity banky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 </a:t>
            </a:r>
            <a:r>
              <a:rPr lang="cs-CZ" altLang="cs-CZ" sz="2000" b="1" dirty="0"/>
              <a:t>80 letech</a:t>
            </a:r>
            <a:r>
              <a:rPr lang="cs-CZ" altLang="cs-CZ" sz="2000" dirty="0"/>
              <a:t> vytýkána angažovanost SB ve státním sektoru  - směrování k podpoře </a:t>
            </a:r>
            <a:r>
              <a:rPr lang="cs-CZ" altLang="cs-CZ" sz="2000" u="sng" dirty="0"/>
              <a:t>liberalizace a k rozvoji soukromého sektoru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Banka získala v období hospodářských těžkostí rozvoj. zemí větší vliv na domácí </a:t>
            </a:r>
            <a:r>
              <a:rPr lang="cs-CZ" altLang="cs-CZ" sz="2000" dirty="0" err="1"/>
              <a:t>ekon</a:t>
            </a:r>
            <a:r>
              <a:rPr lang="cs-CZ" altLang="cs-CZ" sz="2000" dirty="0"/>
              <a:t>. pol</a:t>
            </a:r>
            <a:r>
              <a:rPr lang="cs-CZ" altLang="cs-CZ" sz="2000" u="sng" dirty="0"/>
              <a:t>.</a:t>
            </a:r>
            <a:r>
              <a:rPr lang="cs-CZ" altLang="cs-CZ" sz="2000" dirty="0"/>
              <a:t> -&gt; více prostředků jde do strukturálních změn – náklady spojené s privatizací, cenovou deregulací (porušení přísné účelovosti)</a:t>
            </a:r>
          </a:p>
          <a:p>
            <a:pPr lvl="1" eaLnBrk="1" hangingPunct="1">
              <a:spcAft>
                <a:spcPts val="600"/>
              </a:spcAft>
            </a:pPr>
            <a:endParaRPr lang="cs-CZ" altLang="cs-CZ" sz="20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0E8C2CF-0618-40EA-828D-3BE3643D72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25CDD1A-22D8-4AC3-8725-9253FE759F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9254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4">
            <a:extLst>
              <a:ext uri="{FF2B5EF4-FFF2-40B4-BE49-F238E27FC236}">
                <a16:creationId xmlns:a16="http://schemas.microsoft.com/office/drawing/2014/main" id="{B8AF2A13-D5B4-490F-9D1B-F57FB3DB3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6000" y="5979507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55F9858-2046-4F76-A4CC-F8A74370A6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708" y="469537"/>
            <a:ext cx="8682892" cy="5509970"/>
          </a:xfr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E0CECC4-E9AF-4230-A8B0-6297340CD4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7798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4">
            <a:extLst>
              <a:ext uri="{FF2B5EF4-FFF2-40B4-BE49-F238E27FC236}">
                <a16:creationId xmlns:a16="http://schemas.microsoft.com/office/drawing/2014/main" id="{B4D89A3E-D396-4BB1-9644-665F391C7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6180" y="5795968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93E340-A1EE-481D-9691-CC5C1FAFA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632" y="486522"/>
            <a:ext cx="7502768" cy="5309446"/>
          </a:xfr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760754F-F169-4D6E-B60C-A8D5E745D9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61175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4">
            <a:extLst>
              <a:ext uri="{FF2B5EF4-FFF2-40B4-BE49-F238E27FC236}">
                <a16:creationId xmlns:a16="http://schemas.microsoft.com/office/drawing/2014/main" id="{A0D0D6BF-F826-4A71-9FB8-F9EA904FE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0732" y="6270835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2039188-F4E2-496C-BC6C-2F3B6807F2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38762" y="6319223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8" name="Zástupný symbol pro obsa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472" y="736258"/>
            <a:ext cx="8036185" cy="5095742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A8CB36E-49BF-4048-B86C-C700656477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284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5AD0910-6FF5-499C-88A4-8152AA9E5A1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Vymezení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87EA3FD-E670-45B8-B3B3-9FCF7142E4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88099"/>
            <a:ext cx="10515600" cy="454990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Od konce druhé světové války vzniká nový fenomén – </a:t>
            </a:r>
            <a:r>
              <a:rPr lang="cs-CZ" altLang="cs-CZ" sz="2400" b="1" dirty="0"/>
              <a:t>mezinárodní veřejné  banky </a:t>
            </a:r>
            <a:r>
              <a:rPr lang="cs-CZ" altLang="cs-CZ" sz="2400" dirty="0"/>
              <a:t>založené za účelem financování hospodářské rekonstrukce nebo hospodářského rozvoje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První banka tohoto typu – </a:t>
            </a:r>
            <a:r>
              <a:rPr lang="cs-CZ" altLang="cs-CZ" sz="2400" b="1" dirty="0"/>
              <a:t>Mezinárodní banka pro obnovu a rozvoj (1944)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Značný rozmach v souvislosti s dekolonizací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Meziamerická rozvojová banka (1959)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Africká rozvojová banka (1964)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Asijská rozvojová banka (1966)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Islámská rozvojová banka (1973)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Dále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Evropská investiční banka (1957)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Evropská banka pro obnovu a rozvoj (1991)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Asijská infrastrukturní investiční banka (2015)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D18119E-D8B6-4698-8884-0BE05D3B61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58BCC8B-ADAC-4D0E-9DB5-95466FEF6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9190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4">
            <a:extLst>
              <a:ext uri="{FF2B5EF4-FFF2-40B4-BE49-F238E27FC236}">
                <a16:creationId xmlns:a16="http://schemas.microsoft.com/office/drawing/2014/main" id="{8FFB99AB-5663-4CF7-BB7A-61DDC7B9D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0250" y="6082733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20456F1A-E31E-4E70-AEBE-F963A54BBA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451" y="1641230"/>
            <a:ext cx="7944546" cy="260252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4AB67DF-153D-4AF1-8460-BA463C1191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4350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559BFF7-6CF0-4756-87B9-D5537ADD677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Vývoj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0C191E6-4336-4C90-936D-806710B38D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poválečná obnova, Marshallův plán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od 50. let tlak RZ na OSN, návrh na založení Speciálního fondu OSN pro hospodářský rozvoj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1960 – reakce USA na dění v OSN, transformace IBRD, vznik IDA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do 1968 – infrastruktura, ziskové projekty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1968-81 – boj proti chudobě, výrazný nárůst aktivit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80. a 90. léta – dluh, strukturální reformy, HIPC iniciativa</a:t>
            </a:r>
          </a:p>
          <a:p>
            <a:pPr marL="68868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21. století 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Rozvojové cíle tisíciletí (odstranění chudoby, udržitelný rozvoj), diversifikace úvěrů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sz="2200" dirty="0"/>
              <a:t>2005 – </a:t>
            </a:r>
            <a:r>
              <a:rPr lang="cs-CZ" sz="2200" b="1" dirty="0"/>
              <a:t>Multilaterální iniciativa za odpuštění dluhů </a:t>
            </a:r>
            <a:r>
              <a:rPr lang="cs-CZ" sz="2200" dirty="0"/>
              <a:t>(MDRI), 23 zemí 21 mld. USD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(kapacita, infrastruktura, finanční systém, korupce)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Cíle udržitelného rozvoje</a:t>
            </a:r>
          </a:p>
          <a:p>
            <a:pPr marL="903564" lvl="1" indent="-342900">
              <a:spcAft>
                <a:spcPts val="600"/>
              </a:spcAft>
              <a:buFont typeface="Arial" panose="020B0604020202020204" pitchFamily="34" charset="0"/>
              <a:buChar char="−"/>
              <a:defRPr/>
            </a:pPr>
            <a:r>
              <a:rPr lang="cs-CZ" dirty="0"/>
              <a:t>Konkurence v podobě </a:t>
            </a:r>
            <a:r>
              <a:rPr lang="cs-CZ" b="1" dirty="0"/>
              <a:t>AIIB</a:t>
            </a:r>
          </a:p>
          <a:p>
            <a:pPr marL="740664" lvl="1">
              <a:spcAft>
                <a:spcPts val="600"/>
              </a:spcAft>
              <a:buFont typeface="Wingdings"/>
              <a:buChar char=""/>
              <a:defRPr/>
            </a:pPr>
            <a:endParaRPr lang="cs-CZ" dirty="0"/>
          </a:p>
          <a:p>
            <a:pPr marL="411480">
              <a:lnSpc>
                <a:spcPct val="100000"/>
              </a:lnSpc>
              <a:spcAft>
                <a:spcPts val="600"/>
              </a:spcAft>
              <a:buFont typeface="Wingdings"/>
              <a:buChar char=""/>
              <a:defRPr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571B15A-648C-4983-9091-2234159D91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523E402-5319-41D0-A721-757D74DC34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029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C0F1792-EBA9-4295-BCF5-45DCC875C77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>
                <a:solidFill>
                  <a:schemeClr val="tx2">
                    <a:satMod val="200000"/>
                  </a:schemeClr>
                </a:solidFill>
              </a:rPr>
              <a:t>Přidružené agencie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526C3CA-0172-4E53-B8EB-81E5B7988C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dirty="0"/>
              <a:t>Mezinárodní finanční korporace (IFC) 1956 </a:t>
            </a:r>
            <a:r>
              <a:rPr lang="cs-CZ" altLang="cs-CZ" dirty="0"/>
              <a:t>(186 členů) </a:t>
            </a:r>
            <a:endParaRPr lang="cs-CZ" altLang="cs-CZ" b="1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Cíl je podpora rozvoje soukromého sektoru v rozvojových zemích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Základní kapitál a vklady členů odvozeny od SB, splácí se celý a v USD (22 mld. USD)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Hlavními zdroji jsou cizí zdroje získané emisí vlastních dluhopisů + úvěr SB (4x základní kapitál)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Celková aktiva – 105 mld. USD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Úvěry jsou poskytovány </a:t>
            </a:r>
            <a:r>
              <a:rPr lang="cs-CZ" altLang="cs-CZ" u="sng" dirty="0"/>
              <a:t>komerčně a bez vládních záruk</a:t>
            </a:r>
            <a:r>
              <a:rPr lang="cs-CZ" altLang="cs-CZ" dirty="0"/>
              <a:t>, úroky vyšší než u SB, pouze část investice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IFC investuje i do vlastnických podílů, ale nepodílí se na řízení společností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endParaRPr lang="cs-CZ" alt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AAC3E9-D920-4FFC-9183-02B3E38A54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4307333-E3FC-44B9-BE73-ECAAD05AA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4103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E1470F1-E519-40BF-9DA9-FD367CD779E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Přidružené agencie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6B8DCE8-6C00-4404-83B3-BC5155AA07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dirty="0"/>
              <a:t>Agentura pro mnohostranné investiční záruky (MIGA)</a:t>
            </a:r>
            <a:r>
              <a:rPr lang="cs-CZ" altLang="cs-CZ" dirty="0"/>
              <a:t>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Založena 1988, 182 členů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Cíl: podpora přílivu zahraničního kapitálu (ve formě FDI) do rozvojových zemí </a:t>
            </a:r>
            <a:r>
              <a:rPr lang="cs-CZ" altLang="cs-CZ" u="sng" dirty="0"/>
              <a:t>poskytováním záruk na neobchodní rizika</a:t>
            </a:r>
            <a:r>
              <a:rPr lang="cs-CZ" altLang="cs-CZ" dirty="0"/>
              <a:t> (zestátnění, válka.. až na 15 let)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Záruky za investice za 9,1 mld. USD (2011).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Sazby za poskytnuté záruky 0,3-1,5%.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dirty="0"/>
              <a:t>Mezinárodní centrum pro řešení investičních sporů (ICSID)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arbitráž pro investiční spory, 163 členů, rozhodnutí závazná pro členy.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96EF11-24A6-438B-B115-0BA76AA6EB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A6897CC-1003-44A9-B076-2F5031D4BB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1880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4">
            <a:extLst>
              <a:ext uri="{FF2B5EF4-FFF2-40B4-BE49-F238E27FC236}">
                <a16:creationId xmlns:a16="http://schemas.microsoft.com/office/drawing/2014/main" id="{A735FF34-5CC9-48E6-81AD-6F57DBEBA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8360" y="6396378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41E1AE4-2B06-44A3-9A7C-435DA78F04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354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pic>
        <p:nvPicPr>
          <p:cNvPr id="7" name="Zástupný symbol pro obsa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089" y="289368"/>
            <a:ext cx="5001865" cy="6087986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BA51975-7B5D-49E0-8847-6BFCA0E140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105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2DBA0-CB4E-40B5-BE9F-144B9B42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Světová banka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21414042-93F0-4A64-B366-67216EA39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28" y="1484312"/>
            <a:ext cx="10689771" cy="458042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Nadregionální finanční instituce investičního typu – v současnosti se soustředí na financování hospodářského rozvoje rozvojových zemí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Pravděpodobně nejdůležitější rozvojová organizace na světě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Skupina světové banky (</a:t>
            </a:r>
            <a:r>
              <a:rPr lang="cs-CZ" altLang="cs-CZ" dirty="0" err="1"/>
              <a:t>World</a:t>
            </a:r>
            <a:r>
              <a:rPr lang="cs-CZ" altLang="cs-CZ" dirty="0"/>
              <a:t> Bank – WB)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Světová banka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Mezinárodní banka pro obnovu a rozvoj (IBRD, 1944)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Mezinárodní sdružení pro rozvoj (IDA, 1960)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Přidružené agentury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Mezinárodní finanční korporace (IFC, 1956)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Agentura pro mnohostranné investiční záruky (MIGA, 1988)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Mezinárodní centrum pro řešení investičních sporů (ICSID, 1966)</a:t>
            </a:r>
          </a:p>
          <a:p>
            <a:pPr lvl="2"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i="1" dirty="0"/>
              <a:t>Globální fond životního prostředí (1990)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alt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289D7AAE-C024-486E-B8F2-62CF9FECFA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52869B-6CA9-49F1-84AE-31C30DB28C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489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6AAE358-9F88-49C9-A888-D3DF358083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IBRD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43AE08A-6121-4C7E-932F-32ECA8998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80458"/>
            <a:ext cx="10515600" cy="5040086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Vznik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dohoda na mezinárodní konferenci 1.-22.července 1944 v </a:t>
            </a:r>
            <a:r>
              <a:rPr lang="cs-CZ" altLang="cs-CZ" sz="2000" b="1" dirty="0"/>
              <a:t>Breton-</a:t>
            </a:r>
            <a:r>
              <a:rPr lang="cs-CZ" altLang="cs-CZ" sz="2000" b="1" dirty="0" err="1"/>
              <a:t>Woods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zahájila činnost 25.června 1946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sídlo je Washington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Cíle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původní cíl – podílet se na financování</a:t>
            </a:r>
            <a:r>
              <a:rPr lang="cs-CZ" altLang="cs-CZ" sz="2000" b="1" dirty="0"/>
              <a:t> poválečné obnovy</a:t>
            </a:r>
            <a:r>
              <a:rPr lang="cs-CZ" altLang="cs-CZ" sz="2000" dirty="0"/>
              <a:t> – první úvěry do západní Evropy (ještě v 50. a 60. letech poskytla úvěry Japonsku, Finsku, Řecku a Španělsku, v 80. letech poslední úvěr jinam a to Portugalsko)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později se těžiště činnosti banky přesunulo do oblasti financování </a:t>
            </a:r>
            <a:r>
              <a:rPr lang="cs-CZ" altLang="cs-CZ" sz="2000" b="1" dirty="0"/>
              <a:t>infrastrukturních, rozvojových a strukturálních </a:t>
            </a:r>
            <a:r>
              <a:rPr lang="cs-CZ" altLang="cs-CZ" sz="2000" dirty="0"/>
              <a:t>projektů výlučně hlavně v rozvojových zemích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 21. stol to bylo naplnění </a:t>
            </a:r>
            <a:r>
              <a:rPr lang="cs-CZ" altLang="cs-CZ" sz="2000" b="1" dirty="0"/>
              <a:t>Rozvojových cílů tisíciletí </a:t>
            </a:r>
            <a:r>
              <a:rPr lang="cs-CZ" altLang="cs-CZ" sz="2000" dirty="0"/>
              <a:t>(odstranění chudoby a udržitelný rozvoj – spolu s </a:t>
            </a:r>
            <a:r>
              <a:rPr lang="cs-CZ" altLang="cs-CZ" sz="2000" b="1" dirty="0"/>
              <a:t>IDA</a:t>
            </a:r>
            <a:r>
              <a:rPr lang="cs-CZ" altLang="cs-CZ" sz="2000" dirty="0"/>
              <a:t>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V současnosti napomáhá k dosažení </a:t>
            </a:r>
            <a:r>
              <a:rPr lang="cs-CZ" altLang="cs-CZ" sz="2000" b="1" dirty="0"/>
              <a:t>Cílů udržitelného rozvoje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406C250-FCF5-458C-BD45-F1D6AA94A3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414AB79-5ED3-4338-87A8-D13B79363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151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CD562-25B6-44DB-8A7C-534A064C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IBRD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3E3A2F-9264-4E80-8684-2D1162D20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01342"/>
            <a:ext cx="10929257" cy="473665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b="1" dirty="0"/>
              <a:t>Cíle z Článků dohody</a:t>
            </a:r>
            <a:r>
              <a:rPr lang="cs-CZ" sz="2400" dirty="0"/>
              <a:t>: 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přispívat k hospodářskému rozvoji ekonomicky slabších členských zemí podporou produktivních investic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podpora rozvoje výrobních zdrojů za účelem růstu světového obchodu a životní úrovně nejširší populace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koordinace poskytování půjček tak aby byla zajištěna priorita nejnaléhavějších projektů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Světová banka má svých cílů dosahovat skrze: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podporu zahraničních investic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podporu mezinárodního obchodu</a:t>
            </a:r>
          </a:p>
          <a:p>
            <a:pPr lvl="1">
              <a:spcAft>
                <a:spcPts val="600"/>
              </a:spcAft>
              <a:defRPr/>
            </a:pPr>
            <a:r>
              <a:rPr lang="cs-CZ" sz="2000" dirty="0"/>
              <a:t>usnadnění kapitálových investic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V realitě se konkrétní představy o cílech mění a do velké míry závisí na </a:t>
            </a:r>
            <a:r>
              <a:rPr lang="cs-CZ" sz="2400" b="1" dirty="0"/>
              <a:t>prioritách dárcovských zemí </a:t>
            </a:r>
            <a:r>
              <a:rPr lang="cs-CZ" sz="2400" dirty="0"/>
              <a:t>(ekonomické, humanitární, rozvojové geopolitické aj.)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23EAC4D-EBCB-4759-8782-DBFACC311E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3CA465-82B8-4446-AB0D-A55DFCD777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985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5B2334E-B0E4-4460-90F1-7B6D0C0B12C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Struktura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B82F7B6-1BAC-47AD-8770-A9652FBCC0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331883"/>
            <a:ext cx="10406743" cy="486181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u="sng" dirty="0"/>
              <a:t>Výbor guvernérů</a:t>
            </a:r>
            <a:endParaRPr lang="cs-CZ" altLang="cs-CZ" sz="24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každý stát, pravidelná výroční zasedání spolu s IMF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pravomoci – členství, změny statutu, změny základního kapitálu, užití zisku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u="sng" dirty="0"/>
              <a:t>Výkonný výbor</a:t>
            </a:r>
            <a:endParaRPr lang="cs-CZ" altLang="cs-CZ" sz="24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jednou týdně, 25 členů (5+20), většina států členy </a:t>
            </a:r>
            <a:r>
              <a:rPr lang="cs-CZ" altLang="cs-CZ" sz="2000" dirty="0" err="1"/>
              <a:t>konstituencí</a:t>
            </a:r>
            <a:endParaRPr lang="cs-CZ" altLang="cs-CZ" sz="20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pravomoci: poskytování půjček, podmínky a využití půjček, způsob a rozsah čerpání finančních prostředků na kapitálových trzích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u="sng" dirty="0"/>
              <a:t>Administrativa</a:t>
            </a:r>
          </a:p>
          <a:p>
            <a:pPr lvl="1">
              <a:spcAft>
                <a:spcPts val="600"/>
              </a:spcAft>
            </a:pPr>
            <a:r>
              <a:rPr lang="cs-CZ" altLang="cs-CZ" sz="2000" dirty="0"/>
              <a:t>prezident tradičně USA </a:t>
            </a:r>
            <a:r>
              <a:rPr lang="cs-CZ" altLang="cs-CZ" dirty="0"/>
              <a:t>(</a:t>
            </a:r>
            <a:r>
              <a:rPr lang="cs-CZ" altLang="cs-CZ" dirty="0" err="1"/>
              <a:t>Ajaypal</a:t>
            </a:r>
            <a:r>
              <a:rPr lang="cs-CZ" altLang="cs-CZ" dirty="0"/>
              <a:t> </a:t>
            </a:r>
            <a:r>
              <a:rPr lang="cs-CZ" altLang="cs-CZ" dirty="0" err="1"/>
              <a:t>Singh</a:t>
            </a:r>
            <a:r>
              <a:rPr lang="cs-CZ" altLang="cs-CZ" dirty="0"/>
              <a:t> </a:t>
            </a:r>
            <a:r>
              <a:rPr lang="cs-CZ" altLang="cs-CZ" dirty="0" err="1"/>
              <a:t>Banga</a:t>
            </a:r>
            <a:r>
              <a:rPr lang="cs-CZ" altLang="cs-CZ" dirty="0"/>
              <a:t>), </a:t>
            </a:r>
            <a:r>
              <a:rPr lang="cs-CZ" altLang="cs-CZ" sz="2000" dirty="0"/>
              <a:t>volený na 5 let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odpovědný za celkové řízení banky – formování strategie vůči jiným institucím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několik generálních ředitelů i regionálních viceprezidentů, mají relativně velkou rozhodovací pravomoc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kolem 10 000 zaměstnanců ve více než 100 zemích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C7C90D1-00DC-4977-B49B-1A138F2FF2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354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EDECD27-8175-4807-9205-4DB0F37BC5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815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5ADA8C4-90D4-476B-9596-AE9C7BDD7C4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Členství a hlasování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2B28E1D-53EF-4DDA-ADFD-7284F2CA3E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dirty="0"/>
              <a:t>Členství:</a:t>
            </a:r>
            <a:r>
              <a:rPr lang="cs-CZ" altLang="cs-CZ" dirty="0"/>
              <a:t>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pouze členové IMF, o členství je však nutné zažádat zvlášť, 189 členů (2022 - IBRD), 174 členů (2022 IDA)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členské země jsou zároveň podílníky banky, počet podílů je odvozen od výše členské kvóty v IMF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b="1" dirty="0"/>
              <a:t>Hlasování: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dirty="0"/>
              <a:t>vážené, u podstatných záležitostí nad 85%, u smluv prostá většina reálně většinou všeobecná dohoda</a:t>
            </a:r>
          </a:p>
          <a:p>
            <a:pPr lvl="1">
              <a:spcAft>
                <a:spcPts val="600"/>
              </a:spcAft>
            </a:pPr>
            <a:r>
              <a:rPr lang="cs-CZ" altLang="cs-CZ" dirty="0"/>
              <a:t>základní hlasy (</a:t>
            </a:r>
            <a:r>
              <a:rPr lang="cs-CZ" dirty="0"/>
              <a:t>5,55% celkových hlasů) plus</a:t>
            </a:r>
            <a:r>
              <a:rPr lang="cs-CZ" altLang="cs-CZ" dirty="0"/>
              <a:t> 1 hlas za každých 100 tis. USD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Zásadní vliv </a:t>
            </a:r>
            <a:r>
              <a:rPr lang="cs-CZ" altLang="cs-CZ" b="1" dirty="0"/>
              <a:t>dárcovských zemí </a:t>
            </a:r>
            <a:r>
              <a:rPr lang="cs-CZ" altLang="cs-CZ" dirty="0"/>
              <a:t>(hrozba odepření financování aj.) určitá omezená </a:t>
            </a:r>
            <a:r>
              <a:rPr lang="cs-CZ" altLang="cs-CZ" b="1" dirty="0"/>
              <a:t>autonomie managementu 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D03BA75-5E90-4FA1-9C13-6390FDB36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 MVZn5065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C11C37C-1B99-4ED8-98B3-D4CCC19EAF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78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51" name="Group 123">
            <a:extLst>
              <a:ext uri="{FF2B5EF4-FFF2-40B4-BE49-F238E27FC236}">
                <a16:creationId xmlns:a16="http://schemas.microsoft.com/office/drawing/2014/main" id="{C73F736A-DA9C-45FE-9435-FBC21D78AD7A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87469371"/>
              </p:ext>
            </p:extLst>
          </p:nvPr>
        </p:nvGraphicFramePr>
        <p:xfrm>
          <a:off x="1981200" y="274638"/>
          <a:ext cx="8229600" cy="5602290"/>
        </p:xfrm>
        <a:graphic>
          <a:graphicData uri="http://schemas.openxmlformats.org/drawingml/2006/table">
            <a:tbl>
              <a:tblPr/>
              <a:tblGrid>
                <a:gridCol w="613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4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Současné rozdělení hlasů mezi vybrané členy IBRD (%)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Spojené státy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Japonsko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Německo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Francie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Británie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Česká 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konstituence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 toho pouze ČR)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4,92 (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540" name="Text Box 124">
            <a:extLst>
              <a:ext uri="{FF2B5EF4-FFF2-40B4-BE49-F238E27FC236}">
                <a16:creationId xmlns:a16="http://schemas.microsoft.com/office/drawing/2014/main" id="{E488F065-81C8-4568-A5D9-E77566081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5949951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Garamond" panose="02020404030301010803" pitchFamily="18" charset="0"/>
              </a:rPr>
              <a:t>Zdroj: </a:t>
            </a:r>
            <a:r>
              <a:rPr lang="cs-CZ" altLang="cs-CZ" sz="1800" dirty="0" err="1">
                <a:latin typeface="Garamond" panose="02020404030301010803" pitchFamily="18" charset="0"/>
              </a:rPr>
              <a:t>World</a:t>
            </a:r>
            <a:r>
              <a:rPr lang="cs-CZ" altLang="cs-CZ" sz="1800" dirty="0">
                <a:latin typeface="Garamond" panose="02020404030301010803" pitchFamily="18" charset="0"/>
              </a:rPr>
              <a:t> Bank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17A976-E738-47F6-AD56-E14D5A033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Mezinárodní finanční instituce MVZn5065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7B554-FA8D-48DC-BB29-B2FFC2EE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D43AA1-2A0F-41EF-9197-F693BF1F4DD5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481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51" name="Group 123">
            <a:extLst>
              <a:ext uri="{FF2B5EF4-FFF2-40B4-BE49-F238E27FC236}">
                <a16:creationId xmlns:a16="http://schemas.microsoft.com/office/drawing/2014/main" id="{592427E1-8D6D-4047-A14D-96CDE0251376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09007032"/>
              </p:ext>
            </p:extLst>
          </p:nvPr>
        </p:nvGraphicFramePr>
        <p:xfrm>
          <a:off x="1981200" y="274638"/>
          <a:ext cx="8229600" cy="5600698"/>
        </p:xfrm>
        <a:graphic>
          <a:graphicData uri="http://schemas.openxmlformats.org/drawingml/2006/table">
            <a:tbl>
              <a:tblPr/>
              <a:tblGrid>
                <a:gridCol w="613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4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Současné rozdělení hlasů mezi vybrané členy IDA (%)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59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Spojené státy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Japonsko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59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Německo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Francie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Británie</a:t>
                      </a: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49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Čína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Saudská Arábie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859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0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Česká 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konstituencie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 toho pouze ČR)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4,88 (0,4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588" name="Text Box 124">
            <a:extLst>
              <a:ext uri="{FF2B5EF4-FFF2-40B4-BE49-F238E27FC236}">
                <a16:creationId xmlns:a16="http://schemas.microsoft.com/office/drawing/2014/main" id="{1548A044-1498-4ABB-AD52-6BFFA3CB2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5949951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latin typeface="Garamond" panose="02020404030301010803" pitchFamily="18" charset="0"/>
              </a:rPr>
              <a:t>Zdroj: World Bank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C6338C-8187-4BA1-A1B9-A3D50A631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Mezinárodní finanční instituce MVZn5065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4128F6-5D7B-49D0-AF55-3BF194363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D43AA1-2A0F-41EF-9197-F693BF1F4DD5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70718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679</TotalTime>
  <Words>2046</Words>
  <Application>Microsoft Office PowerPoint</Application>
  <PresentationFormat>Širokoúhlá obrazovka</PresentationFormat>
  <Paragraphs>262</Paragraphs>
  <Slides>24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Garamond</vt:lpstr>
      <vt:lpstr>Tahoma</vt:lpstr>
      <vt:lpstr>Wingdings</vt:lpstr>
      <vt:lpstr>Prezentace_MU_CZ</vt:lpstr>
      <vt:lpstr>Rozvojové banky</vt:lpstr>
      <vt:lpstr>Vymezení</vt:lpstr>
      <vt:lpstr>Světová banka</vt:lpstr>
      <vt:lpstr>IBRD</vt:lpstr>
      <vt:lpstr>IBRD</vt:lpstr>
      <vt:lpstr>Struktura</vt:lpstr>
      <vt:lpstr>Členství a hlasování</vt:lpstr>
      <vt:lpstr>Prezentace aplikace PowerPoint</vt:lpstr>
      <vt:lpstr>Prezentace aplikace PowerPoint</vt:lpstr>
      <vt:lpstr>Finanční struktura</vt:lpstr>
      <vt:lpstr>Finanční struktura</vt:lpstr>
      <vt:lpstr>Finanční struktura</vt:lpstr>
      <vt:lpstr>Úvěrová politika</vt:lpstr>
      <vt:lpstr>Úvěrová politika</vt:lpstr>
      <vt:lpstr>Úvěrová politika</vt:lpstr>
      <vt:lpstr>Úvěrová politika</vt:lpstr>
      <vt:lpstr>Prezentace aplikace PowerPoint</vt:lpstr>
      <vt:lpstr>Prezentace aplikace PowerPoint</vt:lpstr>
      <vt:lpstr>Prezentace aplikace PowerPoint</vt:lpstr>
      <vt:lpstr>Prezentace aplikace PowerPoint</vt:lpstr>
      <vt:lpstr>Vývoj</vt:lpstr>
      <vt:lpstr>Přidružené agencie</vt:lpstr>
      <vt:lpstr>Přidružené agencie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Hodulák</cp:lastModifiedBy>
  <cp:revision>172</cp:revision>
  <cp:lastPrinted>1601-01-01T00:00:00Z</cp:lastPrinted>
  <dcterms:created xsi:type="dcterms:W3CDTF">2018-12-03T23:24:52Z</dcterms:created>
  <dcterms:modified xsi:type="dcterms:W3CDTF">2024-04-17T11:55:45Z</dcterms:modified>
</cp:coreProperties>
</file>