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435" r:id="rId4"/>
    <p:sldId id="436" r:id="rId5"/>
    <p:sldId id="484" r:id="rId6"/>
    <p:sldId id="485" r:id="rId7"/>
    <p:sldId id="397" r:id="rId8"/>
    <p:sldId id="486" r:id="rId9"/>
    <p:sldId id="437" r:id="rId10"/>
    <p:sldId id="492" r:id="rId11"/>
    <p:sldId id="488" r:id="rId12"/>
    <p:sldId id="497" r:id="rId13"/>
    <p:sldId id="498" r:id="rId14"/>
    <p:sldId id="398" r:id="rId15"/>
    <p:sldId id="438" r:id="rId16"/>
    <p:sldId id="499" r:id="rId17"/>
    <p:sldId id="260" r:id="rId18"/>
    <p:sldId id="480" r:id="rId19"/>
    <p:sldId id="493" r:id="rId20"/>
    <p:sldId id="262" r:id="rId21"/>
    <p:sldId id="263" r:id="rId22"/>
    <p:sldId id="408" r:id="rId23"/>
    <p:sldId id="489" r:id="rId24"/>
    <p:sldId id="315" r:id="rId25"/>
    <p:sldId id="501" r:id="rId26"/>
    <p:sldId id="502" r:id="rId27"/>
    <p:sldId id="500" r:id="rId28"/>
    <p:sldId id="317" r:id="rId29"/>
    <p:sldId id="503" r:id="rId30"/>
    <p:sldId id="473" r:id="rId31"/>
    <p:sldId id="454" r:id="rId32"/>
    <p:sldId id="265" r:id="rId33"/>
    <p:sldId id="320" r:id="rId34"/>
    <p:sldId id="286" r:id="rId35"/>
    <p:sldId id="451" r:id="rId36"/>
    <p:sldId id="266" r:id="rId37"/>
    <p:sldId id="452" r:id="rId38"/>
    <p:sldId id="453" r:id="rId39"/>
    <p:sldId id="504" r:id="rId40"/>
    <p:sldId id="268" r:id="rId41"/>
    <p:sldId id="271" r:id="rId42"/>
    <p:sldId id="410" r:id="rId43"/>
    <p:sldId id="411" r:id="rId44"/>
    <p:sldId id="412" r:id="rId45"/>
    <p:sldId id="455" r:id="rId46"/>
    <p:sldId id="272" r:id="rId47"/>
    <p:sldId id="456" r:id="rId48"/>
    <p:sldId id="321" r:id="rId49"/>
    <p:sldId id="274" r:id="rId50"/>
    <p:sldId id="275" r:id="rId51"/>
    <p:sldId id="323" r:id="rId52"/>
    <p:sldId id="457" r:id="rId53"/>
    <p:sldId id="322" r:id="rId54"/>
    <p:sldId id="458" r:id="rId55"/>
    <p:sldId id="420" r:id="rId56"/>
    <p:sldId id="279" r:id="rId57"/>
    <p:sldId id="459" r:id="rId58"/>
    <p:sldId id="280" r:id="rId59"/>
    <p:sldId id="283" r:id="rId60"/>
    <p:sldId id="325" r:id="rId61"/>
    <p:sldId id="460" r:id="rId62"/>
    <p:sldId id="281" r:id="rId63"/>
    <p:sldId id="413" r:id="rId64"/>
    <p:sldId id="326" r:id="rId65"/>
    <p:sldId id="287" r:id="rId66"/>
    <p:sldId id="474" r:id="rId67"/>
    <p:sldId id="284" r:id="rId68"/>
    <p:sldId id="461" r:id="rId69"/>
    <p:sldId id="334" r:id="rId70"/>
    <p:sldId id="346" r:id="rId71"/>
    <p:sldId id="469" r:id="rId72"/>
    <p:sldId id="333" r:id="rId73"/>
    <p:sldId id="332" r:id="rId74"/>
    <p:sldId id="414" r:id="rId75"/>
    <p:sldId id="338" r:id="rId76"/>
    <p:sldId id="415" r:id="rId77"/>
    <p:sldId id="495" r:id="rId78"/>
    <p:sldId id="335" r:id="rId79"/>
    <p:sldId id="494" r:id="rId80"/>
    <p:sldId id="506" r:id="rId81"/>
    <p:sldId id="505" r:id="rId82"/>
    <p:sldId id="462" r:id="rId83"/>
    <p:sldId id="285" r:id="rId84"/>
    <p:sldId id="282" r:id="rId85"/>
    <p:sldId id="328" r:id="rId86"/>
    <p:sldId id="416" r:id="rId87"/>
    <p:sldId id="327" r:id="rId88"/>
    <p:sldId id="330" r:id="rId89"/>
    <p:sldId id="331" r:id="rId90"/>
    <p:sldId id="347" r:id="rId91"/>
    <p:sldId id="348" r:id="rId92"/>
    <p:sldId id="417" r:id="rId93"/>
    <p:sldId id="353" r:id="rId94"/>
    <p:sldId id="354" r:id="rId95"/>
    <p:sldId id="355" r:id="rId96"/>
    <p:sldId id="496" r:id="rId97"/>
    <p:sldId id="289" r:id="rId98"/>
    <p:sldId id="290" r:id="rId99"/>
    <p:sldId id="291" r:id="rId100"/>
    <p:sldId id="356" r:id="rId101"/>
    <p:sldId id="418" r:id="rId102"/>
    <p:sldId id="359" r:id="rId103"/>
    <p:sldId id="358" r:id="rId104"/>
    <p:sldId id="357" r:id="rId105"/>
    <p:sldId id="292" r:id="rId106"/>
    <p:sldId id="360" r:id="rId107"/>
    <p:sldId id="293" r:id="rId108"/>
    <p:sldId id="361" r:id="rId109"/>
    <p:sldId id="294" r:id="rId110"/>
    <p:sldId id="362" r:id="rId111"/>
    <p:sldId id="295" r:id="rId112"/>
    <p:sldId id="364" r:id="rId113"/>
    <p:sldId id="296" r:id="rId114"/>
    <p:sldId id="363" r:id="rId115"/>
    <p:sldId id="297" r:id="rId116"/>
    <p:sldId id="298" r:id="rId117"/>
    <p:sldId id="419" r:id="rId118"/>
    <p:sldId id="299" r:id="rId119"/>
    <p:sldId id="470" r:id="rId120"/>
    <p:sldId id="366" r:id="rId121"/>
    <p:sldId id="476" r:id="rId122"/>
    <p:sldId id="371" r:id="rId123"/>
    <p:sldId id="424" r:id="rId124"/>
    <p:sldId id="372" r:id="rId125"/>
    <p:sldId id="304" r:id="rId126"/>
    <p:sldId id="425" r:id="rId127"/>
    <p:sldId id="305" r:id="rId128"/>
    <p:sldId id="376" r:id="rId129"/>
    <p:sldId id="375" r:id="rId130"/>
    <p:sldId id="374" r:id="rId131"/>
    <p:sldId id="377" r:id="rId132"/>
    <p:sldId id="378" r:id="rId133"/>
    <p:sldId id="463" r:id="rId134"/>
    <p:sldId id="464" r:id="rId135"/>
    <p:sldId id="307" r:id="rId136"/>
    <p:sldId id="477" r:id="rId137"/>
    <p:sldId id="379" r:id="rId138"/>
    <p:sldId id="380" r:id="rId139"/>
    <p:sldId id="308" r:id="rId140"/>
    <p:sldId id="426" r:id="rId141"/>
    <p:sldId id="478" r:id="rId142"/>
    <p:sldId id="309" r:id="rId143"/>
    <p:sldId id="479" r:id="rId144"/>
    <p:sldId id="465" r:id="rId145"/>
    <p:sldId id="381" r:id="rId146"/>
    <p:sldId id="428" r:id="rId147"/>
    <p:sldId id="429" r:id="rId148"/>
    <p:sldId id="430" r:id="rId149"/>
    <p:sldId id="466" r:id="rId150"/>
    <p:sldId id="383" r:id="rId151"/>
    <p:sldId id="431" r:id="rId152"/>
    <p:sldId id="311" r:id="rId153"/>
    <p:sldId id="384" r:id="rId154"/>
    <p:sldId id="385" r:id="rId155"/>
    <p:sldId id="432" r:id="rId156"/>
    <p:sldId id="386" r:id="rId157"/>
    <p:sldId id="387" r:id="rId158"/>
    <p:sldId id="434" r:id="rId159"/>
    <p:sldId id="312" r:id="rId160"/>
    <p:sldId id="391" r:id="rId161"/>
    <p:sldId id="390" r:id="rId162"/>
    <p:sldId id="471" r:id="rId163"/>
    <p:sldId id="393" r:id="rId164"/>
    <p:sldId id="396" r:id="rId165"/>
    <p:sldId id="313" r:id="rId166"/>
    <p:sldId id="388" r:id="rId167"/>
    <p:sldId id="389" r:id="rId168"/>
    <p:sldId id="314" r:id="rId16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20" autoAdjust="0"/>
    <p:restoredTop sz="94660"/>
  </p:normalViewPr>
  <p:slideViewPr>
    <p:cSldViewPr snapToGrid="0">
      <p:cViewPr varScale="1">
        <p:scale>
          <a:sx n="86" d="100"/>
          <a:sy n="86" d="100"/>
        </p:scale>
        <p:origin x="58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viewProps" Target="view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2"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D14710-6E17-46D8-81B3-53C44B9CFD82}"/>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endParaRPr lang="en-US"/>
          </a:p>
        </p:txBody>
      </p:sp>
      <p:sp>
        <p:nvSpPr>
          <p:cNvPr id="3" name="Podnadpis 2">
            <a:extLst>
              <a:ext uri="{FF2B5EF4-FFF2-40B4-BE49-F238E27FC236}">
                <a16:creationId xmlns:a16="http://schemas.microsoft.com/office/drawing/2014/main" id="{FAA9B9BE-EFE3-4470-B98B-26ED2B407C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a:p>
        </p:txBody>
      </p:sp>
      <p:sp>
        <p:nvSpPr>
          <p:cNvPr id="4" name="Zástupný symbol pro datum 3">
            <a:extLst>
              <a:ext uri="{FF2B5EF4-FFF2-40B4-BE49-F238E27FC236}">
                <a16:creationId xmlns:a16="http://schemas.microsoft.com/office/drawing/2014/main" id="{FDF45F51-11AD-4CB7-BF17-BB4F6CF3FAFA}"/>
              </a:ext>
            </a:extLst>
          </p:cNvPr>
          <p:cNvSpPr>
            <a:spLocks noGrp="1"/>
          </p:cNvSpPr>
          <p:nvPr>
            <p:ph type="dt" sz="half" idx="10"/>
          </p:nvPr>
        </p:nvSpPr>
        <p:spPr/>
        <p:txBody>
          <a:bodyPr/>
          <a:lstStyle/>
          <a:p>
            <a:fld id="{E6DE9DC9-FF0A-4B78-8147-9BBBFAAF2360}" type="datetimeFigureOut">
              <a:rPr lang="en-US" smtClean="0"/>
              <a:t>2/6/2024</a:t>
            </a:fld>
            <a:endParaRPr lang="en-US"/>
          </a:p>
        </p:txBody>
      </p:sp>
      <p:sp>
        <p:nvSpPr>
          <p:cNvPr id="5" name="Zástupný symbol pro zápatí 4">
            <a:extLst>
              <a:ext uri="{FF2B5EF4-FFF2-40B4-BE49-F238E27FC236}">
                <a16:creationId xmlns:a16="http://schemas.microsoft.com/office/drawing/2014/main" id="{0706592E-407B-4582-B41C-BF6E5EF97B0A}"/>
              </a:ext>
            </a:extLst>
          </p:cNvPr>
          <p:cNvSpPr>
            <a:spLocks noGrp="1"/>
          </p:cNvSpPr>
          <p:nvPr>
            <p:ph type="ftr" sz="quarter" idx="11"/>
          </p:nvPr>
        </p:nvSpPr>
        <p:spPr/>
        <p:txBody>
          <a:bodyPr/>
          <a:lstStyle/>
          <a:p>
            <a:endParaRPr lang="en-US"/>
          </a:p>
        </p:txBody>
      </p:sp>
      <p:sp>
        <p:nvSpPr>
          <p:cNvPr id="6" name="Zástupný symbol pro číslo snímku 5">
            <a:extLst>
              <a:ext uri="{FF2B5EF4-FFF2-40B4-BE49-F238E27FC236}">
                <a16:creationId xmlns:a16="http://schemas.microsoft.com/office/drawing/2014/main" id="{61BDF71B-0E54-45BB-BC43-6696A2B4BEBA}"/>
              </a:ext>
            </a:extLst>
          </p:cNvPr>
          <p:cNvSpPr>
            <a:spLocks noGrp="1"/>
          </p:cNvSpPr>
          <p:nvPr>
            <p:ph type="sldNum" sz="quarter" idx="12"/>
          </p:nvPr>
        </p:nvSpPr>
        <p:spPr/>
        <p:txBody>
          <a:bodyPr/>
          <a:lstStyle/>
          <a:p>
            <a:fld id="{712879FC-E196-4658-BC21-7E3B944362E6}" type="slidenum">
              <a:rPr lang="en-US" smtClean="0"/>
              <a:t>‹#›</a:t>
            </a:fld>
            <a:endParaRPr lang="en-US"/>
          </a:p>
        </p:txBody>
      </p:sp>
    </p:spTree>
    <p:extLst>
      <p:ext uri="{BB962C8B-B14F-4D97-AF65-F5344CB8AC3E}">
        <p14:creationId xmlns:p14="http://schemas.microsoft.com/office/powerpoint/2010/main" val="3294741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33BD1C-DEBE-4662-84BC-DDC3A7AF0B50}"/>
              </a:ext>
            </a:extLst>
          </p:cNvPr>
          <p:cNvSpPr>
            <a:spLocks noGrp="1"/>
          </p:cNvSpPr>
          <p:nvPr>
            <p:ph type="title"/>
          </p:nvPr>
        </p:nvSpPr>
        <p:spPr/>
        <p:txBody>
          <a:bodyPr/>
          <a:lstStyle/>
          <a:p>
            <a:r>
              <a:rPr lang="cs-CZ"/>
              <a:t>Kliknutím lze upravit styl.</a:t>
            </a:r>
            <a:endParaRPr lang="en-US"/>
          </a:p>
        </p:txBody>
      </p:sp>
      <p:sp>
        <p:nvSpPr>
          <p:cNvPr id="3" name="Zástupný symbol pro svislý text 2">
            <a:extLst>
              <a:ext uri="{FF2B5EF4-FFF2-40B4-BE49-F238E27FC236}">
                <a16:creationId xmlns:a16="http://schemas.microsoft.com/office/drawing/2014/main" id="{B24CEF96-5321-4692-B341-D3D5129A87E2}"/>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a:extLst>
              <a:ext uri="{FF2B5EF4-FFF2-40B4-BE49-F238E27FC236}">
                <a16:creationId xmlns:a16="http://schemas.microsoft.com/office/drawing/2014/main" id="{8869E591-4A1C-4414-9A73-8F8D9A6BA83B}"/>
              </a:ext>
            </a:extLst>
          </p:cNvPr>
          <p:cNvSpPr>
            <a:spLocks noGrp="1"/>
          </p:cNvSpPr>
          <p:nvPr>
            <p:ph type="dt" sz="half" idx="10"/>
          </p:nvPr>
        </p:nvSpPr>
        <p:spPr/>
        <p:txBody>
          <a:bodyPr/>
          <a:lstStyle/>
          <a:p>
            <a:fld id="{E6DE9DC9-FF0A-4B78-8147-9BBBFAAF2360}" type="datetimeFigureOut">
              <a:rPr lang="en-US" smtClean="0"/>
              <a:t>2/6/2024</a:t>
            </a:fld>
            <a:endParaRPr lang="en-US"/>
          </a:p>
        </p:txBody>
      </p:sp>
      <p:sp>
        <p:nvSpPr>
          <p:cNvPr id="5" name="Zástupný symbol pro zápatí 4">
            <a:extLst>
              <a:ext uri="{FF2B5EF4-FFF2-40B4-BE49-F238E27FC236}">
                <a16:creationId xmlns:a16="http://schemas.microsoft.com/office/drawing/2014/main" id="{110DB184-E3CD-496E-BA9E-8C0D5ABCF611}"/>
              </a:ext>
            </a:extLst>
          </p:cNvPr>
          <p:cNvSpPr>
            <a:spLocks noGrp="1"/>
          </p:cNvSpPr>
          <p:nvPr>
            <p:ph type="ftr" sz="quarter" idx="11"/>
          </p:nvPr>
        </p:nvSpPr>
        <p:spPr/>
        <p:txBody>
          <a:bodyPr/>
          <a:lstStyle/>
          <a:p>
            <a:endParaRPr lang="en-US"/>
          </a:p>
        </p:txBody>
      </p:sp>
      <p:sp>
        <p:nvSpPr>
          <p:cNvPr id="6" name="Zástupný symbol pro číslo snímku 5">
            <a:extLst>
              <a:ext uri="{FF2B5EF4-FFF2-40B4-BE49-F238E27FC236}">
                <a16:creationId xmlns:a16="http://schemas.microsoft.com/office/drawing/2014/main" id="{C5256FCB-3669-4081-A413-D83879FC6CFB}"/>
              </a:ext>
            </a:extLst>
          </p:cNvPr>
          <p:cNvSpPr>
            <a:spLocks noGrp="1"/>
          </p:cNvSpPr>
          <p:nvPr>
            <p:ph type="sldNum" sz="quarter" idx="12"/>
          </p:nvPr>
        </p:nvSpPr>
        <p:spPr/>
        <p:txBody>
          <a:bodyPr/>
          <a:lstStyle/>
          <a:p>
            <a:fld id="{712879FC-E196-4658-BC21-7E3B944362E6}" type="slidenum">
              <a:rPr lang="en-US" smtClean="0"/>
              <a:t>‹#›</a:t>
            </a:fld>
            <a:endParaRPr lang="en-US"/>
          </a:p>
        </p:txBody>
      </p:sp>
    </p:spTree>
    <p:extLst>
      <p:ext uri="{BB962C8B-B14F-4D97-AF65-F5344CB8AC3E}">
        <p14:creationId xmlns:p14="http://schemas.microsoft.com/office/powerpoint/2010/main" val="824849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A2EF0C79-8B4A-46B8-AAC0-0C9DBF3F322B}"/>
              </a:ext>
            </a:extLst>
          </p:cNvPr>
          <p:cNvSpPr>
            <a:spLocks noGrp="1"/>
          </p:cNvSpPr>
          <p:nvPr>
            <p:ph type="title" orient="vert"/>
          </p:nvPr>
        </p:nvSpPr>
        <p:spPr>
          <a:xfrm>
            <a:off x="8724900" y="365125"/>
            <a:ext cx="2628900" cy="5811838"/>
          </a:xfrm>
        </p:spPr>
        <p:txBody>
          <a:bodyPr vert="eaVert"/>
          <a:lstStyle/>
          <a:p>
            <a:r>
              <a:rPr lang="cs-CZ"/>
              <a:t>Kliknutím lze upravit styl.</a:t>
            </a:r>
            <a:endParaRPr lang="en-US"/>
          </a:p>
        </p:txBody>
      </p:sp>
      <p:sp>
        <p:nvSpPr>
          <p:cNvPr id="3" name="Zástupný symbol pro svislý text 2">
            <a:extLst>
              <a:ext uri="{FF2B5EF4-FFF2-40B4-BE49-F238E27FC236}">
                <a16:creationId xmlns:a16="http://schemas.microsoft.com/office/drawing/2014/main" id="{021A12EF-A28C-42E5-B86C-F43E5976A8A5}"/>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a:extLst>
              <a:ext uri="{FF2B5EF4-FFF2-40B4-BE49-F238E27FC236}">
                <a16:creationId xmlns:a16="http://schemas.microsoft.com/office/drawing/2014/main" id="{C3064F0C-532F-4FE2-977A-C575C9C9412D}"/>
              </a:ext>
            </a:extLst>
          </p:cNvPr>
          <p:cNvSpPr>
            <a:spLocks noGrp="1"/>
          </p:cNvSpPr>
          <p:nvPr>
            <p:ph type="dt" sz="half" idx="10"/>
          </p:nvPr>
        </p:nvSpPr>
        <p:spPr/>
        <p:txBody>
          <a:bodyPr/>
          <a:lstStyle/>
          <a:p>
            <a:fld id="{E6DE9DC9-FF0A-4B78-8147-9BBBFAAF2360}" type="datetimeFigureOut">
              <a:rPr lang="en-US" smtClean="0"/>
              <a:t>2/6/2024</a:t>
            </a:fld>
            <a:endParaRPr lang="en-US"/>
          </a:p>
        </p:txBody>
      </p:sp>
      <p:sp>
        <p:nvSpPr>
          <p:cNvPr id="5" name="Zástupný symbol pro zápatí 4">
            <a:extLst>
              <a:ext uri="{FF2B5EF4-FFF2-40B4-BE49-F238E27FC236}">
                <a16:creationId xmlns:a16="http://schemas.microsoft.com/office/drawing/2014/main" id="{C34D9C68-34E4-48CB-9E7C-48F7D729FE33}"/>
              </a:ext>
            </a:extLst>
          </p:cNvPr>
          <p:cNvSpPr>
            <a:spLocks noGrp="1"/>
          </p:cNvSpPr>
          <p:nvPr>
            <p:ph type="ftr" sz="quarter" idx="11"/>
          </p:nvPr>
        </p:nvSpPr>
        <p:spPr/>
        <p:txBody>
          <a:bodyPr/>
          <a:lstStyle/>
          <a:p>
            <a:endParaRPr lang="en-US"/>
          </a:p>
        </p:txBody>
      </p:sp>
      <p:sp>
        <p:nvSpPr>
          <p:cNvPr id="6" name="Zástupný symbol pro číslo snímku 5">
            <a:extLst>
              <a:ext uri="{FF2B5EF4-FFF2-40B4-BE49-F238E27FC236}">
                <a16:creationId xmlns:a16="http://schemas.microsoft.com/office/drawing/2014/main" id="{14946E2B-1F66-4BF6-BEBF-F783DF20F427}"/>
              </a:ext>
            </a:extLst>
          </p:cNvPr>
          <p:cNvSpPr>
            <a:spLocks noGrp="1"/>
          </p:cNvSpPr>
          <p:nvPr>
            <p:ph type="sldNum" sz="quarter" idx="12"/>
          </p:nvPr>
        </p:nvSpPr>
        <p:spPr/>
        <p:txBody>
          <a:bodyPr/>
          <a:lstStyle/>
          <a:p>
            <a:fld id="{712879FC-E196-4658-BC21-7E3B944362E6}" type="slidenum">
              <a:rPr lang="en-US" smtClean="0"/>
              <a:t>‹#›</a:t>
            </a:fld>
            <a:endParaRPr lang="en-US"/>
          </a:p>
        </p:txBody>
      </p:sp>
    </p:spTree>
    <p:extLst>
      <p:ext uri="{BB962C8B-B14F-4D97-AF65-F5344CB8AC3E}">
        <p14:creationId xmlns:p14="http://schemas.microsoft.com/office/powerpoint/2010/main" val="539436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F12BE61-6126-4A48-8F60-20565A735CBA}"/>
              </a:ext>
            </a:extLst>
          </p:cNvPr>
          <p:cNvSpPr>
            <a:spLocks noGrp="1"/>
          </p:cNvSpPr>
          <p:nvPr>
            <p:ph type="title"/>
          </p:nvPr>
        </p:nvSpPr>
        <p:spPr/>
        <p:txBody>
          <a:bodyPr/>
          <a:lstStyle/>
          <a:p>
            <a:r>
              <a:rPr lang="cs-CZ"/>
              <a:t>Kliknutím lze upravit styl.</a:t>
            </a:r>
            <a:endParaRPr lang="en-US"/>
          </a:p>
        </p:txBody>
      </p:sp>
      <p:sp>
        <p:nvSpPr>
          <p:cNvPr id="3" name="Zástupný obsah 2">
            <a:extLst>
              <a:ext uri="{FF2B5EF4-FFF2-40B4-BE49-F238E27FC236}">
                <a16:creationId xmlns:a16="http://schemas.microsoft.com/office/drawing/2014/main" id="{E3A40CC0-929D-4E2F-8DD9-DBEA353D02EF}"/>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a:extLst>
              <a:ext uri="{FF2B5EF4-FFF2-40B4-BE49-F238E27FC236}">
                <a16:creationId xmlns:a16="http://schemas.microsoft.com/office/drawing/2014/main" id="{8D2EC8F2-B8B2-49C5-A297-4BCC2232B771}"/>
              </a:ext>
            </a:extLst>
          </p:cNvPr>
          <p:cNvSpPr>
            <a:spLocks noGrp="1"/>
          </p:cNvSpPr>
          <p:nvPr>
            <p:ph type="dt" sz="half" idx="10"/>
          </p:nvPr>
        </p:nvSpPr>
        <p:spPr/>
        <p:txBody>
          <a:bodyPr/>
          <a:lstStyle/>
          <a:p>
            <a:fld id="{E6DE9DC9-FF0A-4B78-8147-9BBBFAAF2360}" type="datetimeFigureOut">
              <a:rPr lang="en-US" smtClean="0"/>
              <a:t>2/6/2024</a:t>
            </a:fld>
            <a:endParaRPr lang="en-US"/>
          </a:p>
        </p:txBody>
      </p:sp>
      <p:sp>
        <p:nvSpPr>
          <p:cNvPr id="5" name="Zástupný symbol pro zápatí 4">
            <a:extLst>
              <a:ext uri="{FF2B5EF4-FFF2-40B4-BE49-F238E27FC236}">
                <a16:creationId xmlns:a16="http://schemas.microsoft.com/office/drawing/2014/main" id="{A8D214B6-A565-429B-8634-233869A05661}"/>
              </a:ext>
            </a:extLst>
          </p:cNvPr>
          <p:cNvSpPr>
            <a:spLocks noGrp="1"/>
          </p:cNvSpPr>
          <p:nvPr>
            <p:ph type="ftr" sz="quarter" idx="11"/>
          </p:nvPr>
        </p:nvSpPr>
        <p:spPr/>
        <p:txBody>
          <a:bodyPr/>
          <a:lstStyle/>
          <a:p>
            <a:endParaRPr lang="en-US"/>
          </a:p>
        </p:txBody>
      </p:sp>
      <p:sp>
        <p:nvSpPr>
          <p:cNvPr id="6" name="Zástupný symbol pro číslo snímku 5">
            <a:extLst>
              <a:ext uri="{FF2B5EF4-FFF2-40B4-BE49-F238E27FC236}">
                <a16:creationId xmlns:a16="http://schemas.microsoft.com/office/drawing/2014/main" id="{64ECFAFD-D49E-4EDB-A94F-6FDE4F6308C9}"/>
              </a:ext>
            </a:extLst>
          </p:cNvPr>
          <p:cNvSpPr>
            <a:spLocks noGrp="1"/>
          </p:cNvSpPr>
          <p:nvPr>
            <p:ph type="sldNum" sz="quarter" idx="12"/>
          </p:nvPr>
        </p:nvSpPr>
        <p:spPr/>
        <p:txBody>
          <a:bodyPr/>
          <a:lstStyle/>
          <a:p>
            <a:fld id="{712879FC-E196-4658-BC21-7E3B944362E6}" type="slidenum">
              <a:rPr lang="en-US" smtClean="0"/>
              <a:t>‹#›</a:t>
            </a:fld>
            <a:endParaRPr lang="en-US"/>
          </a:p>
        </p:txBody>
      </p:sp>
    </p:spTree>
    <p:extLst>
      <p:ext uri="{BB962C8B-B14F-4D97-AF65-F5344CB8AC3E}">
        <p14:creationId xmlns:p14="http://schemas.microsoft.com/office/powerpoint/2010/main" val="319238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CD00A7C-E20B-4559-B21D-08AABADEF58C}"/>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endParaRPr lang="en-US"/>
          </a:p>
        </p:txBody>
      </p:sp>
      <p:sp>
        <p:nvSpPr>
          <p:cNvPr id="3" name="Zástupný text 2">
            <a:extLst>
              <a:ext uri="{FF2B5EF4-FFF2-40B4-BE49-F238E27FC236}">
                <a16:creationId xmlns:a16="http://schemas.microsoft.com/office/drawing/2014/main" id="{A51E7F9F-2801-4096-8E28-18F1F96169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B187972B-65D0-4C5E-BA62-401BA6A6C1B3}"/>
              </a:ext>
            </a:extLst>
          </p:cNvPr>
          <p:cNvSpPr>
            <a:spLocks noGrp="1"/>
          </p:cNvSpPr>
          <p:nvPr>
            <p:ph type="dt" sz="half" idx="10"/>
          </p:nvPr>
        </p:nvSpPr>
        <p:spPr/>
        <p:txBody>
          <a:bodyPr/>
          <a:lstStyle/>
          <a:p>
            <a:fld id="{E6DE9DC9-FF0A-4B78-8147-9BBBFAAF2360}" type="datetimeFigureOut">
              <a:rPr lang="en-US" smtClean="0"/>
              <a:t>2/6/2024</a:t>
            </a:fld>
            <a:endParaRPr lang="en-US"/>
          </a:p>
        </p:txBody>
      </p:sp>
      <p:sp>
        <p:nvSpPr>
          <p:cNvPr id="5" name="Zástupný symbol pro zápatí 4">
            <a:extLst>
              <a:ext uri="{FF2B5EF4-FFF2-40B4-BE49-F238E27FC236}">
                <a16:creationId xmlns:a16="http://schemas.microsoft.com/office/drawing/2014/main" id="{9301F7FC-B512-4743-B7F7-A84F5177BE1E}"/>
              </a:ext>
            </a:extLst>
          </p:cNvPr>
          <p:cNvSpPr>
            <a:spLocks noGrp="1"/>
          </p:cNvSpPr>
          <p:nvPr>
            <p:ph type="ftr" sz="quarter" idx="11"/>
          </p:nvPr>
        </p:nvSpPr>
        <p:spPr/>
        <p:txBody>
          <a:bodyPr/>
          <a:lstStyle/>
          <a:p>
            <a:endParaRPr lang="en-US"/>
          </a:p>
        </p:txBody>
      </p:sp>
      <p:sp>
        <p:nvSpPr>
          <p:cNvPr id="6" name="Zástupný symbol pro číslo snímku 5">
            <a:extLst>
              <a:ext uri="{FF2B5EF4-FFF2-40B4-BE49-F238E27FC236}">
                <a16:creationId xmlns:a16="http://schemas.microsoft.com/office/drawing/2014/main" id="{EA2AF5DE-7181-4059-BCA7-C13380785902}"/>
              </a:ext>
            </a:extLst>
          </p:cNvPr>
          <p:cNvSpPr>
            <a:spLocks noGrp="1"/>
          </p:cNvSpPr>
          <p:nvPr>
            <p:ph type="sldNum" sz="quarter" idx="12"/>
          </p:nvPr>
        </p:nvSpPr>
        <p:spPr/>
        <p:txBody>
          <a:bodyPr/>
          <a:lstStyle/>
          <a:p>
            <a:fld id="{712879FC-E196-4658-BC21-7E3B944362E6}" type="slidenum">
              <a:rPr lang="en-US" smtClean="0"/>
              <a:t>‹#›</a:t>
            </a:fld>
            <a:endParaRPr lang="en-US"/>
          </a:p>
        </p:txBody>
      </p:sp>
    </p:spTree>
    <p:extLst>
      <p:ext uri="{BB962C8B-B14F-4D97-AF65-F5344CB8AC3E}">
        <p14:creationId xmlns:p14="http://schemas.microsoft.com/office/powerpoint/2010/main" val="3270036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921B01-5F33-4459-9C50-AFFC4BA78D78}"/>
              </a:ext>
            </a:extLst>
          </p:cNvPr>
          <p:cNvSpPr>
            <a:spLocks noGrp="1"/>
          </p:cNvSpPr>
          <p:nvPr>
            <p:ph type="title"/>
          </p:nvPr>
        </p:nvSpPr>
        <p:spPr/>
        <p:txBody>
          <a:bodyPr/>
          <a:lstStyle/>
          <a:p>
            <a:r>
              <a:rPr lang="cs-CZ"/>
              <a:t>Kliknutím lze upravit styl.</a:t>
            </a:r>
            <a:endParaRPr lang="en-US"/>
          </a:p>
        </p:txBody>
      </p:sp>
      <p:sp>
        <p:nvSpPr>
          <p:cNvPr id="3" name="Zástupný obsah 2">
            <a:extLst>
              <a:ext uri="{FF2B5EF4-FFF2-40B4-BE49-F238E27FC236}">
                <a16:creationId xmlns:a16="http://schemas.microsoft.com/office/drawing/2014/main" id="{DDAA0966-DEE4-40AA-9783-CBC32B31E602}"/>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obsah 3">
            <a:extLst>
              <a:ext uri="{FF2B5EF4-FFF2-40B4-BE49-F238E27FC236}">
                <a16:creationId xmlns:a16="http://schemas.microsoft.com/office/drawing/2014/main" id="{9A91A443-CDF4-4127-8702-96B58C019FB7}"/>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datum 4">
            <a:extLst>
              <a:ext uri="{FF2B5EF4-FFF2-40B4-BE49-F238E27FC236}">
                <a16:creationId xmlns:a16="http://schemas.microsoft.com/office/drawing/2014/main" id="{6EB5E176-428C-4074-B746-11FC17B3ABF8}"/>
              </a:ext>
            </a:extLst>
          </p:cNvPr>
          <p:cNvSpPr>
            <a:spLocks noGrp="1"/>
          </p:cNvSpPr>
          <p:nvPr>
            <p:ph type="dt" sz="half" idx="10"/>
          </p:nvPr>
        </p:nvSpPr>
        <p:spPr/>
        <p:txBody>
          <a:bodyPr/>
          <a:lstStyle/>
          <a:p>
            <a:fld id="{E6DE9DC9-FF0A-4B78-8147-9BBBFAAF2360}" type="datetimeFigureOut">
              <a:rPr lang="en-US" smtClean="0"/>
              <a:t>2/6/2024</a:t>
            </a:fld>
            <a:endParaRPr lang="en-US"/>
          </a:p>
        </p:txBody>
      </p:sp>
      <p:sp>
        <p:nvSpPr>
          <p:cNvPr id="6" name="Zástupný symbol pro zápatí 5">
            <a:extLst>
              <a:ext uri="{FF2B5EF4-FFF2-40B4-BE49-F238E27FC236}">
                <a16:creationId xmlns:a16="http://schemas.microsoft.com/office/drawing/2014/main" id="{37EC59D5-CCBB-429A-AC76-A591D5382F5B}"/>
              </a:ext>
            </a:extLst>
          </p:cNvPr>
          <p:cNvSpPr>
            <a:spLocks noGrp="1"/>
          </p:cNvSpPr>
          <p:nvPr>
            <p:ph type="ftr" sz="quarter" idx="11"/>
          </p:nvPr>
        </p:nvSpPr>
        <p:spPr/>
        <p:txBody>
          <a:bodyPr/>
          <a:lstStyle/>
          <a:p>
            <a:endParaRPr lang="en-US"/>
          </a:p>
        </p:txBody>
      </p:sp>
      <p:sp>
        <p:nvSpPr>
          <p:cNvPr id="7" name="Zástupný symbol pro číslo snímku 6">
            <a:extLst>
              <a:ext uri="{FF2B5EF4-FFF2-40B4-BE49-F238E27FC236}">
                <a16:creationId xmlns:a16="http://schemas.microsoft.com/office/drawing/2014/main" id="{EAE0E4B5-72F3-4E27-AA43-C86E7D6CFD9D}"/>
              </a:ext>
            </a:extLst>
          </p:cNvPr>
          <p:cNvSpPr>
            <a:spLocks noGrp="1"/>
          </p:cNvSpPr>
          <p:nvPr>
            <p:ph type="sldNum" sz="quarter" idx="12"/>
          </p:nvPr>
        </p:nvSpPr>
        <p:spPr/>
        <p:txBody>
          <a:bodyPr/>
          <a:lstStyle/>
          <a:p>
            <a:fld id="{712879FC-E196-4658-BC21-7E3B944362E6}" type="slidenum">
              <a:rPr lang="en-US" smtClean="0"/>
              <a:t>‹#›</a:t>
            </a:fld>
            <a:endParaRPr lang="en-US"/>
          </a:p>
        </p:txBody>
      </p:sp>
    </p:spTree>
    <p:extLst>
      <p:ext uri="{BB962C8B-B14F-4D97-AF65-F5344CB8AC3E}">
        <p14:creationId xmlns:p14="http://schemas.microsoft.com/office/powerpoint/2010/main" val="637999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3A9AA7-EA0D-49D8-9E30-33C3E3F71C56}"/>
              </a:ext>
            </a:extLst>
          </p:cNvPr>
          <p:cNvSpPr>
            <a:spLocks noGrp="1"/>
          </p:cNvSpPr>
          <p:nvPr>
            <p:ph type="title"/>
          </p:nvPr>
        </p:nvSpPr>
        <p:spPr>
          <a:xfrm>
            <a:off x="839788" y="365125"/>
            <a:ext cx="10515600" cy="1325563"/>
          </a:xfrm>
        </p:spPr>
        <p:txBody>
          <a:bodyPr/>
          <a:lstStyle/>
          <a:p>
            <a:r>
              <a:rPr lang="cs-CZ"/>
              <a:t>Kliknutím lze upravit styl.</a:t>
            </a:r>
            <a:endParaRPr lang="en-US"/>
          </a:p>
        </p:txBody>
      </p:sp>
      <p:sp>
        <p:nvSpPr>
          <p:cNvPr id="3" name="Zástupný text 2">
            <a:extLst>
              <a:ext uri="{FF2B5EF4-FFF2-40B4-BE49-F238E27FC236}">
                <a16:creationId xmlns:a16="http://schemas.microsoft.com/office/drawing/2014/main" id="{A276CA45-A352-49AB-B874-A13ABC6F51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1026D5C5-84BE-49C8-82EC-DE20B27EA6B8}"/>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text 4">
            <a:extLst>
              <a:ext uri="{FF2B5EF4-FFF2-40B4-BE49-F238E27FC236}">
                <a16:creationId xmlns:a16="http://schemas.microsoft.com/office/drawing/2014/main" id="{0D18E830-B654-40D7-859A-8BE9B5B5F8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37F85B45-8DC6-4FB4-A782-A4F62C7C7784}"/>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Zástupný symbol pro datum 6">
            <a:extLst>
              <a:ext uri="{FF2B5EF4-FFF2-40B4-BE49-F238E27FC236}">
                <a16:creationId xmlns:a16="http://schemas.microsoft.com/office/drawing/2014/main" id="{37575BA5-B91B-482A-8544-2E760789EA09}"/>
              </a:ext>
            </a:extLst>
          </p:cNvPr>
          <p:cNvSpPr>
            <a:spLocks noGrp="1"/>
          </p:cNvSpPr>
          <p:nvPr>
            <p:ph type="dt" sz="half" idx="10"/>
          </p:nvPr>
        </p:nvSpPr>
        <p:spPr/>
        <p:txBody>
          <a:bodyPr/>
          <a:lstStyle/>
          <a:p>
            <a:fld id="{E6DE9DC9-FF0A-4B78-8147-9BBBFAAF2360}" type="datetimeFigureOut">
              <a:rPr lang="en-US" smtClean="0"/>
              <a:t>2/6/2024</a:t>
            </a:fld>
            <a:endParaRPr lang="en-US"/>
          </a:p>
        </p:txBody>
      </p:sp>
      <p:sp>
        <p:nvSpPr>
          <p:cNvPr id="8" name="Zástupný symbol pro zápatí 7">
            <a:extLst>
              <a:ext uri="{FF2B5EF4-FFF2-40B4-BE49-F238E27FC236}">
                <a16:creationId xmlns:a16="http://schemas.microsoft.com/office/drawing/2014/main" id="{74E74270-8B6F-487A-B65F-97188BB5CC9F}"/>
              </a:ext>
            </a:extLst>
          </p:cNvPr>
          <p:cNvSpPr>
            <a:spLocks noGrp="1"/>
          </p:cNvSpPr>
          <p:nvPr>
            <p:ph type="ftr" sz="quarter" idx="11"/>
          </p:nvPr>
        </p:nvSpPr>
        <p:spPr/>
        <p:txBody>
          <a:bodyPr/>
          <a:lstStyle/>
          <a:p>
            <a:endParaRPr lang="en-US"/>
          </a:p>
        </p:txBody>
      </p:sp>
      <p:sp>
        <p:nvSpPr>
          <p:cNvPr id="9" name="Zástupný symbol pro číslo snímku 8">
            <a:extLst>
              <a:ext uri="{FF2B5EF4-FFF2-40B4-BE49-F238E27FC236}">
                <a16:creationId xmlns:a16="http://schemas.microsoft.com/office/drawing/2014/main" id="{EF498AE6-F19F-4D47-BD74-EB5B9E87AB8B}"/>
              </a:ext>
            </a:extLst>
          </p:cNvPr>
          <p:cNvSpPr>
            <a:spLocks noGrp="1"/>
          </p:cNvSpPr>
          <p:nvPr>
            <p:ph type="sldNum" sz="quarter" idx="12"/>
          </p:nvPr>
        </p:nvSpPr>
        <p:spPr/>
        <p:txBody>
          <a:bodyPr/>
          <a:lstStyle/>
          <a:p>
            <a:fld id="{712879FC-E196-4658-BC21-7E3B944362E6}" type="slidenum">
              <a:rPr lang="en-US" smtClean="0"/>
              <a:t>‹#›</a:t>
            </a:fld>
            <a:endParaRPr lang="en-US"/>
          </a:p>
        </p:txBody>
      </p:sp>
    </p:spTree>
    <p:extLst>
      <p:ext uri="{BB962C8B-B14F-4D97-AF65-F5344CB8AC3E}">
        <p14:creationId xmlns:p14="http://schemas.microsoft.com/office/powerpoint/2010/main" val="1961438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CFD3AB-E4AB-493D-A448-1407AA954D59}"/>
              </a:ext>
            </a:extLst>
          </p:cNvPr>
          <p:cNvSpPr>
            <a:spLocks noGrp="1"/>
          </p:cNvSpPr>
          <p:nvPr>
            <p:ph type="title"/>
          </p:nvPr>
        </p:nvSpPr>
        <p:spPr/>
        <p:txBody>
          <a:bodyPr/>
          <a:lstStyle/>
          <a:p>
            <a:r>
              <a:rPr lang="cs-CZ"/>
              <a:t>Kliknutím lze upravit styl.</a:t>
            </a:r>
            <a:endParaRPr lang="en-US"/>
          </a:p>
        </p:txBody>
      </p:sp>
      <p:sp>
        <p:nvSpPr>
          <p:cNvPr id="3" name="Zástupný symbol pro datum 2">
            <a:extLst>
              <a:ext uri="{FF2B5EF4-FFF2-40B4-BE49-F238E27FC236}">
                <a16:creationId xmlns:a16="http://schemas.microsoft.com/office/drawing/2014/main" id="{7B14A119-2CB3-45EF-AFD5-0D0D71ADAED0}"/>
              </a:ext>
            </a:extLst>
          </p:cNvPr>
          <p:cNvSpPr>
            <a:spLocks noGrp="1"/>
          </p:cNvSpPr>
          <p:nvPr>
            <p:ph type="dt" sz="half" idx="10"/>
          </p:nvPr>
        </p:nvSpPr>
        <p:spPr/>
        <p:txBody>
          <a:bodyPr/>
          <a:lstStyle/>
          <a:p>
            <a:fld id="{E6DE9DC9-FF0A-4B78-8147-9BBBFAAF2360}" type="datetimeFigureOut">
              <a:rPr lang="en-US" smtClean="0"/>
              <a:t>2/6/2024</a:t>
            </a:fld>
            <a:endParaRPr lang="en-US"/>
          </a:p>
        </p:txBody>
      </p:sp>
      <p:sp>
        <p:nvSpPr>
          <p:cNvPr id="4" name="Zástupný symbol pro zápatí 3">
            <a:extLst>
              <a:ext uri="{FF2B5EF4-FFF2-40B4-BE49-F238E27FC236}">
                <a16:creationId xmlns:a16="http://schemas.microsoft.com/office/drawing/2014/main" id="{8E43DDDF-0B9F-4A9A-9524-F13C1D7AFDFD}"/>
              </a:ext>
            </a:extLst>
          </p:cNvPr>
          <p:cNvSpPr>
            <a:spLocks noGrp="1"/>
          </p:cNvSpPr>
          <p:nvPr>
            <p:ph type="ftr" sz="quarter" idx="11"/>
          </p:nvPr>
        </p:nvSpPr>
        <p:spPr/>
        <p:txBody>
          <a:bodyPr/>
          <a:lstStyle/>
          <a:p>
            <a:endParaRPr lang="en-US"/>
          </a:p>
        </p:txBody>
      </p:sp>
      <p:sp>
        <p:nvSpPr>
          <p:cNvPr id="5" name="Zástupný symbol pro číslo snímku 4">
            <a:extLst>
              <a:ext uri="{FF2B5EF4-FFF2-40B4-BE49-F238E27FC236}">
                <a16:creationId xmlns:a16="http://schemas.microsoft.com/office/drawing/2014/main" id="{1BF835FC-7BA4-428E-88DF-001CB9BFDD80}"/>
              </a:ext>
            </a:extLst>
          </p:cNvPr>
          <p:cNvSpPr>
            <a:spLocks noGrp="1"/>
          </p:cNvSpPr>
          <p:nvPr>
            <p:ph type="sldNum" sz="quarter" idx="12"/>
          </p:nvPr>
        </p:nvSpPr>
        <p:spPr/>
        <p:txBody>
          <a:bodyPr/>
          <a:lstStyle/>
          <a:p>
            <a:fld id="{712879FC-E196-4658-BC21-7E3B944362E6}" type="slidenum">
              <a:rPr lang="en-US" smtClean="0"/>
              <a:t>‹#›</a:t>
            </a:fld>
            <a:endParaRPr lang="en-US"/>
          </a:p>
        </p:txBody>
      </p:sp>
    </p:spTree>
    <p:extLst>
      <p:ext uri="{BB962C8B-B14F-4D97-AF65-F5344CB8AC3E}">
        <p14:creationId xmlns:p14="http://schemas.microsoft.com/office/powerpoint/2010/main" val="644297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60CF2139-E512-4A90-9BDF-2C947F09461E}"/>
              </a:ext>
            </a:extLst>
          </p:cNvPr>
          <p:cNvSpPr>
            <a:spLocks noGrp="1"/>
          </p:cNvSpPr>
          <p:nvPr>
            <p:ph type="dt" sz="half" idx="10"/>
          </p:nvPr>
        </p:nvSpPr>
        <p:spPr/>
        <p:txBody>
          <a:bodyPr/>
          <a:lstStyle/>
          <a:p>
            <a:fld id="{E6DE9DC9-FF0A-4B78-8147-9BBBFAAF2360}" type="datetimeFigureOut">
              <a:rPr lang="en-US" smtClean="0"/>
              <a:t>2/6/2024</a:t>
            </a:fld>
            <a:endParaRPr lang="en-US"/>
          </a:p>
        </p:txBody>
      </p:sp>
      <p:sp>
        <p:nvSpPr>
          <p:cNvPr id="3" name="Zástupný symbol pro zápatí 2">
            <a:extLst>
              <a:ext uri="{FF2B5EF4-FFF2-40B4-BE49-F238E27FC236}">
                <a16:creationId xmlns:a16="http://schemas.microsoft.com/office/drawing/2014/main" id="{3ABF8C5E-E6A5-40E2-9C39-80352EF5D89B}"/>
              </a:ext>
            </a:extLst>
          </p:cNvPr>
          <p:cNvSpPr>
            <a:spLocks noGrp="1"/>
          </p:cNvSpPr>
          <p:nvPr>
            <p:ph type="ftr" sz="quarter" idx="11"/>
          </p:nvPr>
        </p:nvSpPr>
        <p:spPr/>
        <p:txBody>
          <a:bodyPr/>
          <a:lstStyle/>
          <a:p>
            <a:endParaRPr lang="en-US"/>
          </a:p>
        </p:txBody>
      </p:sp>
      <p:sp>
        <p:nvSpPr>
          <p:cNvPr id="4" name="Zástupný symbol pro číslo snímku 3">
            <a:extLst>
              <a:ext uri="{FF2B5EF4-FFF2-40B4-BE49-F238E27FC236}">
                <a16:creationId xmlns:a16="http://schemas.microsoft.com/office/drawing/2014/main" id="{257EEB1F-9388-44BB-B39F-952EC63290A7}"/>
              </a:ext>
            </a:extLst>
          </p:cNvPr>
          <p:cNvSpPr>
            <a:spLocks noGrp="1"/>
          </p:cNvSpPr>
          <p:nvPr>
            <p:ph type="sldNum" sz="quarter" idx="12"/>
          </p:nvPr>
        </p:nvSpPr>
        <p:spPr/>
        <p:txBody>
          <a:bodyPr/>
          <a:lstStyle/>
          <a:p>
            <a:fld id="{712879FC-E196-4658-BC21-7E3B944362E6}" type="slidenum">
              <a:rPr lang="en-US" smtClean="0"/>
              <a:t>‹#›</a:t>
            </a:fld>
            <a:endParaRPr lang="en-US"/>
          </a:p>
        </p:txBody>
      </p:sp>
    </p:spTree>
    <p:extLst>
      <p:ext uri="{BB962C8B-B14F-4D97-AF65-F5344CB8AC3E}">
        <p14:creationId xmlns:p14="http://schemas.microsoft.com/office/powerpoint/2010/main" val="3497539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A2F430-5D52-4D68-88E6-C8B0732FFA6B}"/>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a:p>
        </p:txBody>
      </p:sp>
      <p:sp>
        <p:nvSpPr>
          <p:cNvPr id="3" name="Zástupný obsah 2">
            <a:extLst>
              <a:ext uri="{FF2B5EF4-FFF2-40B4-BE49-F238E27FC236}">
                <a16:creationId xmlns:a16="http://schemas.microsoft.com/office/drawing/2014/main" id="{618BCE83-0022-4C0B-9E1A-1D8AB7AFA5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text 3">
            <a:extLst>
              <a:ext uri="{FF2B5EF4-FFF2-40B4-BE49-F238E27FC236}">
                <a16:creationId xmlns:a16="http://schemas.microsoft.com/office/drawing/2014/main" id="{854F0DA1-5C73-4602-A392-BD8DDCAD64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8352C7DE-379D-441C-ABF1-A28B32651A66}"/>
              </a:ext>
            </a:extLst>
          </p:cNvPr>
          <p:cNvSpPr>
            <a:spLocks noGrp="1"/>
          </p:cNvSpPr>
          <p:nvPr>
            <p:ph type="dt" sz="half" idx="10"/>
          </p:nvPr>
        </p:nvSpPr>
        <p:spPr/>
        <p:txBody>
          <a:bodyPr/>
          <a:lstStyle/>
          <a:p>
            <a:fld id="{E6DE9DC9-FF0A-4B78-8147-9BBBFAAF2360}" type="datetimeFigureOut">
              <a:rPr lang="en-US" smtClean="0"/>
              <a:t>2/6/2024</a:t>
            </a:fld>
            <a:endParaRPr lang="en-US"/>
          </a:p>
        </p:txBody>
      </p:sp>
      <p:sp>
        <p:nvSpPr>
          <p:cNvPr id="6" name="Zástupný symbol pro zápatí 5">
            <a:extLst>
              <a:ext uri="{FF2B5EF4-FFF2-40B4-BE49-F238E27FC236}">
                <a16:creationId xmlns:a16="http://schemas.microsoft.com/office/drawing/2014/main" id="{5E87AE29-A495-4EE7-B82B-6F5231EB026F}"/>
              </a:ext>
            </a:extLst>
          </p:cNvPr>
          <p:cNvSpPr>
            <a:spLocks noGrp="1"/>
          </p:cNvSpPr>
          <p:nvPr>
            <p:ph type="ftr" sz="quarter" idx="11"/>
          </p:nvPr>
        </p:nvSpPr>
        <p:spPr/>
        <p:txBody>
          <a:bodyPr/>
          <a:lstStyle/>
          <a:p>
            <a:endParaRPr lang="en-US"/>
          </a:p>
        </p:txBody>
      </p:sp>
      <p:sp>
        <p:nvSpPr>
          <p:cNvPr id="7" name="Zástupný symbol pro číslo snímku 6">
            <a:extLst>
              <a:ext uri="{FF2B5EF4-FFF2-40B4-BE49-F238E27FC236}">
                <a16:creationId xmlns:a16="http://schemas.microsoft.com/office/drawing/2014/main" id="{0525A392-EC01-4794-BE3C-F690FDEDD75E}"/>
              </a:ext>
            </a:extLst>
          </p:cNvPr>
          <p:cNvSpPr>
            <a:spLocks noGrp="1"/>
          </p:cNvSpPr>
          <p:nvPr>
            <p:ph type="sldNum" sz="quarter" idx="12"/>
          </p:nvPr>
        </p:nvSpPr>
        <p:spPr/>
        <p:txBody>
          <a:bodyPr/>
          <a:lstStyle/>
          <a:p>
            <a:fld id="{712879FC-E196-4658-BC21-7E3B944362E6}" type="slidenum">
              <a:rPr lang="en-US" smtClean="0"/>
              <a:t>‹#›</a:t>
            </a:fld>
            <a:endParaRPr lang="en-US"/>
          </a:p>
        </p:txBody>
      </p:sp>
    </p:spTree>
    <p:extLst>
      <p:ext uri="{BB962C8B-B14F-4D97-AF65-F5344CB8AC3E}">
        <p14:creationId xmlns:p14="http://schemas.microsoft.com/office/powerpoint/2010/main" val="3316190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83D4A2-08D7-4D66-A538-90CF8D3EE59C}"/>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a:p>
        </p:txBody>
      </p:sp>
      <p:sp>
        <p:nvSpPr>
          <p:cNvPr id="3" name="Zástupný symbol obrázku 2">
            <a:extLst>
              <a:ext uri="{FF2B5EF4-FFF2-40B4-BE49-F238E27FC236}">
                <a16:creationId xmlns:a16="http://schemas.microsoft.com/office/drawing/2014/main" id="{42E4BAED-BF3A-4A51-83FA-B2109BABF1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Zástupný text 3">
            <a:extLst>
              <a:ext uri="{FF2B5EF4-FFF2-40B4-BE49-F238E27FC236}">
                <a16:creationId xmlns:a16="http://schemas.microsoft.com/office/drawing/2014/main" id="{3B8D04B8-B4C8-4112-BA84-6E60856554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C58686D8-9DF5-4C4D-ABB9-C98E49727FC5}"/>
              </a:ext>
            </a:extLst>
          </p:cNvPr>
          <p:cNvSpPr>
            <a:spLocks noGrp="1"/>
          </p:cNvSpPr>
          <p:nvPr>
            <p:ph type="dt" sz="half" idx="10"/>
          </p:nvPr>
        </p:nvSpPr>
        <p:spPr/>
        <p:txBody>
          <a:bodyPr/>
          <a:lstStyle/>
          <a:p>
            <a:fld id="{E6DE9DC9-FF0A-4B78-8147-9BBBFAAF2360}" type="datetimeFigureOut">
              <a:rPr lang="en-US" smtClean="0"/>
              <a:t>2/6/2024</a:t>
            </a:fld>
            <a:endParaRPr lang="en-US"/>
          </a:p>
        </p:txBody>
      </p:sp>
      <p:sp>
        <p:nvSpPr>
          <p:cNvPr id="6" name="Zástupný symbol pro zápatí 5">
            <a:extLst>
              <a:ext uri="{FF2B5EF4-FFF2-40B4-BE49-F238E27FC236}">
                <a16:creationId xmlns:a16="http://schemas.microsoft.com/office/drawing/2014/main" id="{F81290CB-63D1-4771-B8F3-E119F38660DF}"/>
              </a:ext>
            </a:extLst>
          </p:cNvPr>
          <p:cNvSpPr>
            <a:spLocks noGrp="1"/>
          </p:cNvSpPr>
          <p:nvPr>
            <p:ph type="ftr" sz="quarter" idx="11"/>
          </p:nvPr>
        </p:nvSpPr>
        <p:spPr/>
        <p:txBody>
          <a:bodyPr/>
          <a:lstStyle/>
          <a:p>
            <a:endParaRPr lang="en-US"/>
          </a:p>
        </p:txBody>
      </p:sp>
      <p:sp>
        <p:nvSpPr>
          <p:cNvPr id="7" name="Zástupný symbol pro číslo snímku 6">
            <a:extLst>
              <a:ext uri="{FF2B5EF4-FFF2-40B4-BE49-F238E27FC236}">
                <a16:creationId xmlns:a16="http://schemas.microsoft.com/office/drawing/2014/main" id="{93C3C7D6-DDFB-4366-8A53-1641DE9A72E6}"/>
              </a:ext>
            </a:extLst>
          </p:cNvPr>
          <p:cNvSpPr>
            <a:spLocks noGrp="1"/>
          </p:cNvSpPr>
          <p:nvPr>
            <p:ph type="sldNum" sz="quarter" idx="12"/>
          </p:nvPr>
        </p:nvSpPr>
        <p:spPr/>
        <p:txBody>
          <a:bodyPr/>
          <a:lstStyle/>
          <a:p>
            <a:fld id="{712879FC-E196-4658-BC21-7E3B944362E6}" type="slidenum">
              <a:rPr lang="en-US" smtClean="0"/>
              <a:t>‹#›</a:t>
            </a:fld>
            <a:endParaRPr lang="en-US"/>
          </a:p>
        </p:txBody>
      </p:sp>
    </p:spTree>
    <p:extLst>
      <p:ext uri="{BB962C8B-B14F-4D97-AF65-F5344CB8AC3E}">
        <p14:creationId xmlns:p14="http://schemas.microsoft.com/office/powerpoint/2010/main" val="3374752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1BC0EDDC-7A14-496C-9442-D3F295FCD2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endParaRPr lang="en-US"/>
          </a:p>
        </p:txBody>
      </p:sp>
      <p:sp>
        <p:nvSpPr>
          <p:cNvPr id="3" name="Zástupný text 2">
            <a:extLst>
              <a:ext uri="{FF2B5EF4-FFF2-40B4-BE49-F238E27FC236}">
                <a16:creationId xmlns:a16="http://schemas.microsoft.com/office/drawing/2014/main" id="{6AFC376A-B55A-4588-9D16-1719E200DC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a:extLst>
              <a:ext uri="{FF2B5EF4-FFF2-40B4-BE49-F238E27FC236}">
                <a16:creationId xmlns:a16="http://schemas.microsoft.com/office/drawing/2014/main" id="{C3A36814-50BC-4C29-B0FC-26DD44FD91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DE9DC9-FF0A-4B78-8147-9BBBFAAF2360}" type="datetimeFigureOut">
              <a:rPr lang="en-US" smtClean="0"/>
              <a:t>2/6/2024</a:t>
            </a:fld>
            <a:endParaRPr lang="en-US"/>
          </a:p>
        </p:txBody>
      </p:sp>
      <p:sp>
        <p:nvSpPr>
          <p:cNvPr id="5" name="Zástupný symbol pro zápatí 4">
            <a:extLst>
              <a:ext uri="{FF2B5EF4-FFF2-40B4-BE49-F238E27FC236}">
                <a16:creationId xmlns:a16="http://schemas.microsoft.com/office/drawing/2014/main" id="{5E590AC9-8325-4E26-B670-D5FFCBF64D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Zástupný symbol pro číslo snímku 5">
            <a:extLst>
              <a:ext uri="{FF2B5EF4-FFF2-40B4-BE49-F238E27FC236}">
                <a16:creationId xmlns:a16="http://schemas.microsoft.com/office/drawing/2014/main" id="{65410FF7-4343-4761-A1E0-97B539ED0E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2879FC-E196-4658-BC21-7E3B944362E6}" type="slidenum">
              <a:rPr lang="en-US" smtClean="0"/>
              <a:t>‹#›</a:t>
            </a:fld>
            <a:endParaRPr lang="en-US"/>
          </a:p>
        </p:txBody>
      </p:sp>
    </p:spTree>
    <p:extLst>
      <p:ext uri="{BB962C8B-B14F-4D97-AF65-F5344CB8AC3E}">
        <p14:creationId xmlns:p14="http://schemas.microsoft.com/office/powerpoint/2010/main" val="1945869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is.muni.cz/auth/mail/mail_posli?to=petr.svaton%40mail.muni.cz"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8301A5-9942-4E8D-99A6-0217D73F8EE3}"/>
              </a:ext>
            </a:extLst>
          </p:cNvPr>
          <p:cNvSpPr>
            <a:spLocks noGrp="1"/>
          </p:cNvSpPr>
          <p:nvPr>
            <p:ph type="ctrTitle"/>
          </p:nvPr>
        </p:nvSpPr>
        <p:spPr/>
        <p:txBody>
          <a:bodyPr/>
          <a:lstStyle/>
          <a:p>
            <a:r>
              <a:rPr lang="cs-CZ" dirty="0"/>
              <a:t>Mezinárodní obchodní režim</a:t>
            </a:r>
            <a:endParaRPr lang="en-US" dirty="0"/>
          </a:p>
        </p:txBody>
      </p:sp>
      <p:sp>
        <p:nvSpPr>
          <p:cNvPr id="3" name="Podnadpis 2">
            <a:extLst>
              <a:ext uri="{FF2B5EF4-FFF2-40B4-BE49-F238E27FC236}">
                <a16:creationId xmlns:a16="http://schemas.microsoft.com/office/drawing/2014/main" id="{9B3EB3A6-845B-4EF8-9906-1930BEDDABD0}"/>
              </a:ext>
            </a:extLst>
          </p:cNvPr>
          <p:cNvSpPr>
            <a:spLocks noGrp="1"/>
          </p:cNvSpPr>
          <p:nvPr>
            <p:ph type="subTitle" idx="1"/>
          </p:nvPr>
        </p:nvSpPr>
        <p:spPr/>
        <p:txBody>
          <a:bodyPr/>
          <a:lstStyle/>
          <a:p>
            <a:r>
              <a:rPr lang="cs-CZ" dirty="0"/>
              <a:t>jaro 2024</a:t>
            </a:r>
            <a:endParaRPr lang="en-US" dirty="0"/>
          </a:p>
        </p:txBody>
      </p:sp>
    </p:spTree>
    <p:extLst>
      <p:ext uri="{BB962C8B-B14F-4D97-AF65-F5344CB8AC3E}">
        <p14:creationId xmlns:p14="http://schemas.microsoft.com/office/powerpoint/2010/main" val="3320020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CE92FC-C17E-42B1-9152-3C0C3D3FB1A0}"/>
              </a:ext>
            </a:extLst>
          </p:cNvPr>
          <p:cNvSpPr>
            <a:spLocks noGrp="1"/>
          </p:cNvSpPr>
          <p:nvPr>
            <p:ph type="title"/>
          </p:nvPr>
        </p:nvSpPr>
        <p:spPr/>
        <p:txBody>
          <a:bodyPr/>
          <a:lstStyle/>
          <a:p>
            <a:r>
              <a:rPr lang="cs-CZ" dirty="0"/>
              <a:t>Organizace kurzu</a:t>
            </a:r>
            <a:endParaRPr lang="en-US" dirty="0"/>
          </a:p>
        </p:txBody>
      </p:sp>
      <p:sp>
        <p:nvSpPr>
          <p:cNvPr id="3" name="Zástupný obsah 2">
            <a:extLst>
              <a:ext uri="{FF2B5EF4-FFF2-40B4-BE49-F238E27FC236}">
                <a16:creationId xmlns:a16="http://schemas.microsoft.com/office/drawing/2014/main" id="{16D32F7E-A78B-4A0D-B05B-EF03F7640929}"/>
              </a:ext>
            </a:extLst>
          </p:cNvPr>
          <p:cNvSpPr>
            <a:spLocks noGrp="1"/>
          </p:cNvSpPr>
          <p:nvPr>
            <p:ph idx="1"/>
          </p:nvPr>
        </p:nvSpPr>
        <p:spPr/>
        <p:txBody>
          <a:bodyPr/>
          <a:lstStyle/>
          <a:p>
            <a:r>
              <a:rPr lang="cs-CZ" b="1" dirty="0"/>
              <a:t>Seminář –</a:t>
            </a:r>
            <a:r>
              <a:rPr lang="cs-CZ" dirty="0"/>
              <a:t> poslední hodina 17. 5. </a:t>
            </a:r>
          </a:p>
          <a:p>
            <a:r>
              <a:rPr lang="cs-CZ" dirty="0"/>
              <a:t>– studenti se rozdělí do skupinek po cca 5 lidech a vypracují </a:t>
            </a:r>
            <a:r>
              <a:rPr lang="cs-CZ" b="1" dirty="0">
                <a:solidFill>
                  <a:srgbClr val="FF0000"/>
                </a:solidFill>
              </a:rPr>
              <a:t>dokument</a:t>
            </a:r>
            <a:r>
              <a:rPr lang="cs-CZ" dirty="0"/>
              <a:t>, který popíše nějakou výzvu pro WTO a navrhne řešení</a:t>
            </a:r>
          </a:p>
        </p:txBody>
      </p:sp>
    </p:spTree>
    <p:extLst>
      <p:ext uri="{BB962C8B-B14F-4D97-AF65-F5344CB8AC3E}">
        <p14:creationId xmlns:p14="http://schemas.microsoft.com/office/powerpoint/2010/main" val="89770689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0C1A0CA-2559-4885-B0AA-A689E2BE1FCC}"/>
              </a:ext>
            </a:extLst>
          </p:cNvPr>
          <p:cNvSpPr>
            <a:spLocks noGrp="1"/>
          </p:cNvSpPr>
          <p:nvPr>
            <p:ph type="title"/>
          </p:nvPr>
        </p:nvSpPr>
        <p:spPr/>
        <p:txBody>
          <a:bodyPr/>
          <a:lstStyle/>
          <a:p>
            <a:r>
              <a:rPr lang="cs-CZ" dirty="0"/>
              <a:t>První myšlenky volného obchodu</a:t>
            </a:r>
            <a:endParaRPr lang="en-US" dirty="0"/>
          </a:p>
        </p:txBody>
      </p:sp>
      <p:sp>
        <p:nvSpPr>
          <p:cNvPr id="3" name="Zástupný obsah 2">
            <a:extLst>
              <a:ext uri="{FF2B5EF4-FFF2-40B4-BE49-F238E27FC236}">
                <a16:creationId xmlns:a16="http://schemas.microsoft.com/office/drawing/2014/main" id="{F0A65708-B39B-48BC-A2B4-17C9894B61F5}"/>
              </a:ext>
            </a:extLst>
          </p:cNvPr>
          <p:cNvSpPr>
            <a:spLocks noGrp="1"/>
          </p:cNvSpPr>
          <p:nvPr>
            <p:ph idx="1"/>
          </p:nvPr>
        </p:nvSpPr>
        <p:spPr/>
        <p:txBody>
          <a:bodyPr/>
          <a:lstStyle/>
          <a:p>
            <a:r>
              <a:rPr lang="cs-CZ" dirty="0"/>
              <a:t>Kritika potřebnosti držet drahé kovy</a:t>
            </a:r>
          </a:p>
          <a:p>
            <a:r>
              <a:rPr lang="cs-CZ" dirty="0" err="1"/>
              <a:t>Hume</a:t>
            </a:r>
            <a:r>
              <a:rPr lang="cs-CZ" dirty="0"/>
              <a:t> – Španělsko dovezlo z Nového světa nepředstavitelné množství zlata a stříbra, které bylo nakonec všechno utraceno za cizí zboží</a:t>
            </a:r>
          </a:p>
          <a:p>
            <a:r>
              <a:rPr lang="cs-CZ" dirty="0"/>
              <a:t>&gt; růst cen zruinoval podnikatele, kteří přestali být konkurenceschopní</a:t>
            </a:r>
          </a:p>
          <a:p>
            <a:r>
              <a:rPr lang="cs-CZ" b="1" dirty="0"/>
              <a:t>Naopak pokud bychom přes noc přišli o polovinu zlata, ceny by klesly, ale naše bohatství by zůstalo stejné, navíc bychom byli více konkurenceschopní</a:t>
            </a:r>
          </a:p>
        </p:txBody>
      </p:sp>
    </p:spTree>
    <p:extLst>
      <p:ext uri="{BB962C8B-B14F-4D97-AF65-F5344CB8AC3E}">
        <p14:creationId xmlns:p14="http://schemas.microsoft.com/office/powerpoint/2010/main" val="193168719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0C1A0CA-2559-4885-B0AA-A689E2BE1FCC}"/>
              </a:ext>
            </a:extLst>
          </p:cNvPr>
          <p:cNvSpPr>
            <a:spLocks noGrp="1"/>
          </p:cNvSpPr>
          <p:nvPr>
            <p:ph type="title"/>
          </p:nvPr>
        </p:nvSpPr>
        <p:spPr/>
        <p:txBody>
          <a:bodyPr/>
          <a:lstStyle/>
          <a:p>
            <a:r>
              <a:rPr lang="cs-CZ" dirty="0"/>
              <a:t>První myšlenky volného obchodu</a:t>
            </a:r>
            <a:endParaRPr lang="en-US" dirty="0"/>
          </a:p>
        </p:txBody>
      </p:sp>
      <p:sp>
        <p:nvSpPr>
          <p:cNvPr id="3" name="Zástupný obsah 2">
            <a:extLst>
              <a:ext uri="{FF2B5EF4-FFF2-40B4-BE49-F238E27FC236}">
                <a16:creationId xmlns:a16="http://schemas.microsoft.com/office/drawing/2014/main" id="{F0A65708-B39B-48BC-A2B4-17C9894B61F5}"/>
              </a:ext>
            </a:extLst>
          </p:cNvPr>
          <p:cNvSpPr>
            <a:spLocks noGrp="1"/>
          </p:cNvSpPr>
          <p:nvPr>
            <p:ph idx="1"/>
          </p:nvPr>
        </p:nvSpPr>
        <p:spPr/>
        <p:txBody>
          <a:bodyPr/>
          <a:lstStyle/>
          <a:p>
            <a:r>
              <a:rPr lang="cs-CZ" dirty="0"/>
              <a:t>Kritika potřebnosti držet drahé kovy</a:t>
            </a:r>
          </a:p>
          <a:p>
            <a:r>
              <a:rPr lang="cs-CZ" dirty="0" err="1"/>
              <a:t>Hume</a:t>
            </a:r>
            <a:r>
              <a:rPr lang="cs-CZ" dirty="0"/>
              <a:t> – Španělsko dovezlo z Nového světa nepředstavitelné množství zlata a stříbra, které bylo nakonec všechno utraceno za cizí zboží</a:t>
            </a:r>
          </a:p>
          <a:p>
            <a:r>
              <a:rPr lang="cs-CZ" dirty="0"/>
              <a:t>&gt; růst cen zruinoval podnikatele, kteří přestali být konkurenceschopní</a:t>
            </a:r>
          </a:p>
          <a:p>
            <a:r>
              <a:rPr lang="cs-CZ" dirty="0"/>
              <a:t>Naopak pokud bychom přes noc přišli o polovinu zlata, ceny by klesly, ale naše bohatství by zůstalo stejné, navíc bychom byli více konkurenceschopní</a:t>
            </a:r>
          </a:p>
          <a:p>
            <a:r>
              <a:rPr lang="cs-CZ" dirty="0"/>
              <a:t>&gt; </a:t>
            </a:r>
            <a:r>
              <a:rPr lang="cs-CZ" b="1" dirty="0"/>
              <a:t>Klíčem k bohatství je práce a kapitál, import není zlo</a:t>
            </a:r>
            <a:endParaRPr lang="en-US" b="1" dirty="0"/>
          </a:p>
        </p:txBody>
      </p:sp>
    </p:spTree>
    <p:extLst>
      <p:ext uri="{BB962C8B-B14F-4D97-AF65-F5344CB8AC3E}">
        <p14:creationId xmlns:p14="http://schemas.microsoft.com/office/powerpoint/2010/main" val="285473115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CBD733-2F51-4444-AD6F-56ACC05E0A23}"/>
              </a:ext>
            </a:extLst>
          </p:cNvPr>
          <p:cNvSpPr>
            <a:spLocks noGrp="1"/>
          </p:cNvSpPr>
          <p:nvPr>
            <p:ph type="title"/>
          </p:nvPr>
        </p:nvSpPr>
        <p:spPr/>
        <p:txBody>
          <a:bodyPr/>
          <a:lstStyle/>
          <a:p>
            <a:r>
              <a:rPr lang="cs-CZ" dirty="0"/>
              <a:t>První myšlenky volného obchodu</a:t>
            </a:r>
            <a:endParaRPr lang="en-US" dirty="0"/>
          </a:p>
        </p:txBody>
      </p:sp>
      <p:sp>
        <p:nvSpPr>
          <p:cNvPr id="3" name="Zástupný obsah 2">
            <a:extLst>
              <a:ext uri="{FF2B5EF4-FFF2-40B4-BE49-F238E27FC236}">
                <a16:creationId xmlns:a16="http://schemas.microsoft.com/office/drawing/2014/main" id="{67BA057C-B64A-46CA-B7C2-0EBCE8A0963C}"/>
              </a:ext>
            </a:extLst>
          </p:cNvPr>
          <p:cNvSpPr>
            <a:spLocks noGrp="1"/>
          </p:cNvSpPr>
          <p:nvPr>
            <p:ph idx="1"/>
          </p:nvPr>
        </p:nvSpPr>
        <p:spPr/>
        <p:txBody>
          <a:bodyPr>
            <a:normAutofit/>
          </a:bodyPr>
          <a:lstStyle/>
          <a:p>
            <a:r>
              <a:rPr lang="cs-CZ" dirty="0"/>
              <a:t>Nicholas </a:t>
            </a:r>
            <a:r>
              <a:rPr lang="cs-CZ" dirty="0" err="1"/>
              <a:t>Bardon</a:t>
            </a:r>
            <a:r>
              <a:rPr lang="cs-CZ" dirty="0"/>
              <a:t> (1690) – mezinárodní obchod je de facto barter, </a:t>
            </a:r>
            <a:r>
              <a:rPr lang="cs-CZ" b="1" dirty="0"/>
              <a:t>když zakážeme import něčeho, snížíme svůj export</a:t>
            </a:r>
          </a:p>
        </p:txBody>
      </p:sp>
    </p:spTree>
    <p:extLst>
      <p:ext uri="{BB962C8B-B14F-4D97-AF65-F5344CB8AC3E}">
        <p14:creationId xmlns:p14="http://schemas.microsoft.com/office/powerpoint/2010/main" val="23426292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CBD733-2F51-4444-AD6F-56ACC05E0A23}"/>
              </a:ext>
            </a:extLst>
          </p:cNvPr>
          <p:cNvSpPr>
            <a:spLocks noGrp="1"/>
          </p:cNvSpPr>
          <p:nvPr>
            <p:ph type="title"/>
          </p:nvPr>
        </p:nvSpPr>
        <p:spPr/>
        <p:txBody>
          <a:bodyPr/>
          <a:lstStyle/>
          <a:p>
            <a:r>
              <a:rPr lang="cs-CZ" dirty="0"/>
              <a:t>První myšlenky volného obchodu</a:t>
            </a:r>
            <a:endParaRPr lang="en-US" dirty="0"/>
          </a:p>
        </p:txBody>
      </p:sp>
      <p:sp>
        <p:nvSpPr>
          <p:cNvPr id="3" name="Zástupný obsah 2">
            <a:extLst>
              <a:ext uri="{FF2B5EF4-FFF2-40B4-BE49-F238E27FC236}">
                <a16:creationId xmlns:a16="http://schemas.microsoft.com/office/drawing/2014/main" id="{67BA057C-B64A-46CA-B7C2-0EBCE8A0963C}"/>
              </a:ext>
            </a:extLst>
          </p:cNvPr>
          <p:cNvSpPr>
            <a:spLocks noGrp="1"/>
          </p:cNvSpPr>
          <p:nvPr>
            <p:ph idx="1"/>
          </p:nvPr>
        </p:nvSpPr>
        <p:spPr/>
        <p:txBody>
          <a:bodyPr>
            <a:normAutofit/>
          </a:bodyPr>
          <a:lstStyle/>
          <a:p>
            <a:r>
              <a:rPr lang="cs-CZ" dirty="0"/>
              <a:t>Nicholas </a:t>
            </a:r>
            <a:r>
              <a:rPr lang="cs-CZ" dirty="0" err="1"/>
              <a:t>Bardon</a:t>
            </a:r>
            <a:r>
              <a:rPr lang="cs-CZ" dirty="0"/>
              <a:t> (1690) – mezinárodní obchod je de facto barter, když zakážeme import něčeho, snížíme svůj export</a:t>
            </a:r>
          </a:p>
          <a:p>
            <a:r>
              <a:rPr lang="cs-CZ" dirty="0" err="1"/>
              <a:t>Dudley</a:t>
            </a:r>
            <a:r>
              <a:rPr lang="cs-CZ" dirty="0"/>
              <a:t> </a:t>
            </a:r>
            <a:r>
              <a:rPr lang="cs-CZ" dirty="0" err="1"/>
              <a:t>North</a:t>
            </a:r>
            <a:r>
              <a:rPr lang="cs-CZ" dirty="0"/>
              <a:t> (1691) – </a:t>
            </a:r>
            <a:r>
              <a:rPr lang="cs-CZ" b="1" dirty="0"/>
              <a:t>národy jsou jako jednotlivá města v království</a:t>
            </a:r>
            <a:r>
              <a:rPr lang="cs-CZ" dirty="0"/>
              <a:t>, </a:t>
            </a:r>
            <a:r>
              <a:rPr lang="cs-CZ" b="1" dirty="0"/>
              <a:t>obchod je vzájemně výhodný</a:t>
            </a:r>
          </a:p>
        </p:txBody>
      </p:sp>
    </p:spTree>
    <p:extLst>
      <p:ext uri="{BB962C8B-B14F-4D97-AF65-F5344CB8AC3E}">
        <p14:creationId xmlns:p14="http://schemas.microsoft.com/office/powerpoint/2010/main" val="349556603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CBD733-2F51-4444-AD6F-56ACC05E0A23}"/>
              </a:ext>
            </a:extLst>
          </p:cNvPr>
          <p:cNvSpPr>
            <a:spLocks noGrp="1"/>
          </p:cNvSpPr>
          <p:nvPr>
            <p:ph type="title"/>
          </p:nvPr>
        </p:nvSpPr>
        <p:spPr/>
        <p:txBody>
          <a:bodyPr/>
          <a:lstStyle/>
          <a:p>
            <a:r>
              <a:rPr lang="cs-CZ" dirty="0"/>
              <a:t>První myšlenky volného obchodu</a:t>
            </a:r>
            <a:endParaRPr lang="en-US" dirty="0"/>
          </a:p>
        </p:txBody>
      </p:sp>
      <p:sp>
        <p:nvSpPr>
          <p:cNvPr id="3" name="Zástupný obsah 2">
            <a:extLst>
              <a:ext uri="{FF2B5EF4-FFF2-40B4-BE49-F238E27FC236}">
                <a16:creationId xmlns:a16="http://schemas.microsoft.com/office/drawing/2014/main" id="{67BA057C-B64A-46CA-B7C2-0EBCE8A0963C}"/>
              </a:ext>
            </a:extLst>
          </p:cNvPr>
          <p:cNvSpPr>
            <a:spLocks noGrp="1"/>
          </p:cNvSpPr>
          <p:nvPr>
            <p:ph idx="1"/>
          </p:nvPr>
        </p:nvSpPr>
        <p:spPr/>
        <p:txBody>
          <a:bodyPr>
            <a:normAutofit/>
          </a:bodyPr>
          <a:lstStyle/>
          <a:p>
            <a:r>
              <a:rPr lang="cs-CZ" dirty="0"/>
              <a:t>Nicholas </a:t>
            </a:r>
            <a:r>
              <a:rPr lang="cs-CZ" dirty="0" err="1"/>
              <a:t>Bardon</a:t>
            </a:r>
            <a:r>
              <a:rPr lang="cs-CZ" dirty="0"/>
              <a:t> (1690) – mezinárodní obchod je de facto barter, když zakážeme import něčeho, snížíme svůj export</a:t>
            </a:r>
          </a:p>
          <a:p>
            <a:r>
              <a:rPr lang="cs-CZ" dirty="0" err="1"/>
              <a:t>Dudley</a:t>
            </a:r>
            <a:r>
              <a:rPr lang="cs-CZ" dirty="0"/>
              <a:t> </a:t>
            </a:r>
            <a:r>
              <a:rPr lang="cs-CZ" dirty="0" err="1"/>
              <a:t>North</a:t>
            </a:r>
            <a:r>
              <a:rPr lang="cs-CZ" dirty="0"/>
              <a:t> (1691) – národy jsou jako jednotlivá města v království, obchod je vzájemně výhodný</a:t>
            </a:r>
          </a:p>
          <a:p>
            <a:r>
              <a:rPr lang="cs-CZ" dirty="0" err="1"/>
              <a:t>Gardner</a:t>
            </a:r>
            <a:r>
              <a:rPr lang="cs-CZ" dirty="0"/>
              <a:t> (1697) – </a:t>
            </a:r>
            <a:r>
              <a:rPr lang="cs-CZ" b="1" dirty="0"/>
              <a:t>z protekce proti Indian </a:t>
            </a:r>
            <a:r>
              <a:rPr lang="cs-CZ" b="1" dirty="0" err="1"/>
              <a:t>calicoes</a:t>
            </a:r>
            <a:r>
              <a:rPr lang="cs-CZ" b="1" dirty="0"/>
              <a:t> budou profitovat jenom producenti textilu</a:t>
            </a:r>
            <a:r>
              <a:rPr lang="cs-CZ" dirty="0"/>
              <a:t>, </a:t>
            </a:r>
            <a:r>
              <a:rPr lang="cs-CZ" b="1" dirty="0"/>
              <a:t>zbytek Anglie zchudne kvůli dražšímu oblečení</a:t>
            </a:r>
          </a:p>
        </p:txBody>
      </p:sp>
    </p:spTree>
    <p:extLst>
      <p:ext uri="{BB962C8B-B14F-4D97-AF65-F5344CB8AC3E}">
        <p14:creationId xmlns:p14="http://schemas.microsoft.com/office/powerpoint/2010/main" val="348943477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CBD733-2F51-4444-AD6F-56ACC05E0A23}"/>
              </a:ext>
            </a:extLst>
          </p:cNvPr>
          <p:cNvSpPr>
            <a:spLocks noGrp="1"/>
          </p:cNvSpPr>
          <p:nvPr>
            <p:ph type="title"/>
          </p:nvPr>
        </p:nvSpPr>
        <p:spPr/>
        <p:txBody>
          <a:bodyPr/>
          <a:lstStyle/>
          <a:p>
            <a:r>
              <a:rPr lang="cs-CZ" dirty="0"/>
              <a:t>První myšlenky volného obchodu</a:t>
            </a:r>
            <a:endParaRPr lang="en-US" dirty="0"/>
          </a:p>
        </p:txBody>
      </p:sp>
      <p:sp>
        <p:nvSpPr>
          <p:cNvPr id="3" name="Zástupný obsah 2">
            <a:extLst>
              <a:ext uri="{FF2B5EF4-FFF2-40B4-BE49-F238E27FC236}">
                <a16:creationId xmlns:a16="http://schemas.microsoft.com/office/drawing/2014/main" id="{67BA057C-B64A-46CA-B7C2-0EBCE8A0963C}"/>
              </a:ext>
            </a:extLst>
          </p:cNvPr>
          <p:cNvSpPr>
            <a:spLocks noGrp="1"/>
          </p:cNvSpPr>
          <p:nvPr>
            <p:ph idx="1"/>
          </p:nvPr>
        </p:nvSpPr>
        <p:spPr/>
        <p:txBody>
          <a:bodyPr>
            <a:normAutofit/>
          </a:bodyPr>
          <a:lstStyle/>
          <a:p>
            <a:r>
              <a:rPr lang="cs-CZ" dirty="0"/>
              <a:t>Nicholas </a:t>
            </a:r>
            <a:r>
              <a:rPr lang="cs-CZ" dirty="0" err="1"/>
              <a:t>Bardon</a:t>
            </a:r>
            <a:r>
              <a:rPr lang="cs-CZ" dirty="0"/>
              <a:t> (1690) – mezinárodní obchod je de facto barter, když zakážeme import něčeho, snížíme svůj export</a:t>
            </a:r>
          </a:p>
          <a:p>
            <a:r>
              <a:rPr lang="cs-CZ" dirty="0" err="1"/>
              <a:t>Dudley</a:t>
            </a:r>
            <a:r>
              <a:rPr lang="cs-CZ" dirty="0"/>
              <a:t> </a:t>
            </a:r>
            <a:r>
              <a:rPr lang="cs-CZ" dirty="0" err="1"/>
              <a:t>North</a:t>
            </a:r>
            <a:r>
              <a:rPr lang="cs-CZ" dirty="0"/>
              <a:t> (1691) – národy jsou jako jednotlivá města v království, obchod je vzájemně výhodný</a:t>
            </a:r>
          </a:p>
          <a:p>
            <a:r>
              <a:rPr lang="cs-CZ" dirty="0" err="1"/>
              <a:t>Gardner</a:t>
            </a:r>
            <a:r>
              <a:rPr lang="cs-CZ" dirty="0"/>
              <a:t> (1697) – z protekce proti Indian </a:t>
            </a:r>
            <a:r>
              <a:rPr lang="cs-CZ" dirty="0" err="1"/>
              <a:t>calicoes</a:t>
            </a:r>
            <a:r>
              <a:rPr lang="cs-CZ" dirty="0"/>
              <a:t> budou profitovat jenom producenti textilu, zbytek Anglie zchudne kvůli dražšímu oblečení</a:t>
            </a:r>
          </a:p>
          <a:p>
            <a:r>
              <a:rPr lang="cs-CZ" dirty="0"/>
              <a:t>Charles </a:t>
            </a:r>
            <a:r>
              <a:rPr lang="cs-CZ" dirty="0" err="1"/>
              <a:t>Davenant</a:t>
            </a:r>
            <a:r>
              <a:rPr lang="cs-CZ" dirty="0"/>
              <a:t> (1696) – ekonomika je provázaná, stát by neměl </a:t>
            </a:r>
            <a:r>
              <a:rPr lang="cs-CZ" b="1" dirty="0"/>
              <a:t>podporovat jedno odvětví na úkor jiných</a:t>
            </a:r>
            <a:endParaRPr lang="en-US" b="1" dirty="0"/>
          </a:p>
          <a:p>
            <a:endParaRPr lang="cs-CZ" dirty="0"/>
          </a:p>
        </p:txBody>
      </p:sp>
    </p:spTree>
    <p:extLst>
      <p:ext uri="{BB962C8B-B14F-4D97-AF65-F5344CB8AC3E}">
        <p14:creationId xmlns:p14="http://schemas.microsoft.com/office/powerpoint/2010/main" val="195100997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CBD733-2F51-4444-AD6F-56ACC05E0A23}"/>
              </a:ext>
            </a:extLst>
          </p:cNvPr>
          <p:cNvSpPr>
            <a:spLocks noGrp="1"/>
          </p:cNvSpPr>
          <p:nvPr>
            <p:ph type="title"/>
          </p:nvPr>
        </p:nvSpPr>
        <p:spPr/>
        <p:txBody>
          <a:bodyPr/>
          <a:lstStyle/>
          <a:p>
            <a:r>
              <a:rPr lang="cs-CZ" dirty="0"/>
              <a:t>První myšlenky volného obchodu</a:t>
            </a:r>
            <a:endParaRPr lang="en-US" dirty="0"/>
          </a:p>
        </p:txBody>
      </p:sp>
      <p:sp>
        <p:nvSpPr>
          <p:cNvPr id="3" name="Zástupný obsah 2">
            <a:extLst>
              <a:ext uri="{FF2B5EF4-FFF2-40B4-BE49-F238E27FC236}">
                <a16:creationId xmlns:a16="http://schemas.microsoft.com/office/drawing/2014/main" id="{67BA057C-B64A-46CA-B7C2-0EBCE8A0963C}"/>
              </a:ext>
            </a:extLst>
          </p:cNvPr>
          <p:cNvSpPr>
            <a:spLocks noGrp="1"/>
          </p:cNvSpPr>
          <p:nvPr>
            <p:ph idx="1"/>
          </p:nvPr>
        </p:nvSpPr>
        <p:spPr/>
        <p:txBody>
          <a:bodyPr>
            <a:normAutofit lnSpcReduction="10000"/>
          </a:bodyPr>
          <a:lstStyle/>
          <a:p>
            <a:r>
              <a:rPr lang="cs-CZ" dirty="0"/>
              <a:t>Nicholas </a:t>
            </a:r>
            <a:r>
              <a:rPr lang="cs-CZ" dirty="0" err="1"/>
              <a:t>Bardon</a:t>
            </a:r>
            <a:r>
              <a:rPr lang="cs-CZ" dirty="0"/>
              <a:t> (1690) – mezinárodní obchod je de facto barter, když zakážeme import něčeho, snížíme svůj export</a:t>
            </a:r>
          </a:p>
          <a:p>
            <a:r>
              <a:rPr lang="cs-CZ" dirty="0" err="1"/>
              <a:t>Dudley</a:t>
            </a:r>
            <a:r>
              <a:rPr lang="cs-CZ" dirty="0"/>
              <a:t> </a:t>
            </a:r>
            <a:r>
              <a:rPr lang="cs-CZ" dirty="0" err="1"/>
              <a:t>North</a:t>
            </a:r>
            <a:r>
              <a:rPr lang="cs-CZ" dirty="0"/>
              <a:t> (1691) – národy jsou jako jednotlivá města v království, obchod je vzájemně výhodný</a:t>
            </a:r>
          </a:p>
          <a:p>
            <a:r>
              <a:rPr lang="cs-CZ" dirty="0" err="1"/>
              <a:t>Gardner</a:t>
            </a:r>
            <a:r>
              <a:rPr lang="cs-CZ" dirty="0"/>
              <a:t> (1697) – z protekce proti Indian </a:t>
            </a:r>
            <a:r>
              <a:rPr lang="cs-CZ" dirty="0" err="1"/>
              <a:t>calicoes</a:t>
            </a:r>
            <a:r>
              <a:rPr lang="cs-CZ" dirty="0"/>
              <a:t> budou profitovat jenom producenti textilu, zbytek Anglie zchudne kvůli dražšímu oblečení</a:t>
            </a:r>
          </a:p>
          <a:p>
            <a:r>
              <a:rPr lang="cs-CZ" dirty="0"/>
              <a:t>Charles </a:t>
            </a:r>
            <a:r>
              <a:rPr lang="cs-CZ" dirty="0" err="1"/>
              <a:t>Davenant</a:t>
            </a:r>
            <a:r>
              <a:rPr lang="cs-CZ" dirty="0"/>
              <a:t> (1696) – ekonomika je provázaná, stát by neměl podporovat jedno odvětví na úkor jiných</a:t>
            </a:r>
          </a:p>
          <a:p>
            <a:r>
              <a:rPr lang="cs-CZ" dirty="0"/>
              <a:t>Jacob </a:t>
            </a:r>
            <a:r>
              <a:rPr lang="cs-CZ" dirty="0" err="1"/>
              <a:t>Vanderlint</a:t>
            </a:r>
            <a:r>
              <a:rPr lang="cs-CZ" dirty="0"/>
              <a:t> – </a:t>
            </a:r>
            <a:r>
              <a:rPr lang="cs-CZ" b="1" dirty="0"/>
              <a:t>pozor na </a:t>
            </a:r>
            <a:r>
              <a:rPr lang="cs-CZ" b="1" dirty="0" err="1"/>
              <a:t>retaliaci</a:t>
            </a:r>
            <a:endParaRPr lang="cs-CZ" b="1" dirty="0"/>
          </a:p>
        </p:txBody>
      </p:sp>
    </p:spTree>
    <p:extLst>
      <p:ext uri="{BB962C8B-B14F-4D97-AF65-F5344CB8AC3E}">
        <p14:creationId xmlns:p14="http://schemas.microsoft.com/office/powerpoint/2010/main" val="305804368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E936EB-4647-4A53-BBB4-C07E2554092F}"/>
              </a:ext>
            </a:extLst>
          </p:cNvPr>
          <p:cNvSpPr>
            <a:spLocks noGrp="1"/>
          </p:cNvSpPr>
          <p:nvPr>
            <p:ph type="title"/>
          </p:nvPr>
        </p:nvSpPr>
        <p:spPr/>
        <p:txBody>
          <a:bodyPr/>
          <a:lstStyle/>
          <a:p>
            <a:r>
              <a:rPr lang="cs-CZ" dirty="0"/>
              <a:t>První myšlenky volného obchodu</a:t>
            </a:r>
            <a:endParaRPr lang="en-US" dirty="0"/>
          </a:p>
        </p:txBody>
      </p:sp>
      <p:sp>
        <p:nvSpPr>
          <p:cNvPr id="3" name="Zástupný obsah 2">
            <a:extLst>
              <a:ext uri="{FF2B5EF4-FFF2-40B4-BE49-F238E27FC236}">
                <a16:creationId xmlns:a16="http://schemas.microsoft.com/office/drawing/2014/main" id="{BCDD1CF6-F118-4FCA-9A62-FDB542BBFE4F}"/>
              </a:ext>
            </a:extLst>
          </p:cNvPr>
          <p:cNvSpPr>
            <a:spLocks noGrp="1"/>
          </p:cNvSpPr>
          <p:nvPr>
            <p:ph idx="1"/>
          </p:nvPr>
        </p:nvSpPr>
        <p:spPr/>
        <p:txBody>
          <a:bodyPr/>
          <a:lstStyle/>
          <a:p>
            <a:r>
              <a:rPr lang="en-US" dirty="0"/>
              <a:t>Davenant: „And as it is a great folly to compel a youth to that sort of study, to which he is not adopted by genius, and inclination: </a:t>
            </a:r>
            <a:r>
              <a:rPr lang="en-US" b="1" dirty="0"/>
              <a:t>so it can never be wise, to </a:t>
            </a:r>
            <a:r>
              <a:rPr lang="en-US" b="1" dirty="0" err="1"/>
              <a:t>endeavour</a:t>
            </a:r>
            <a:r>
              <a:rPr lang="en-US" b="1" dirty="0"/>
              <a:t> the introducing into a country, either the growth of any commodity, or any manufacture, for which, nor the soil, nor the general bent of the people is proper</a:t>
            </a:r>
            <a:r>
              <a:rPr lang="en-US" dirty="0"/>
              <a:t>.“</a:t>
            </a:r>
          </a:p>
          <a:p>
            <a:endParaRPr lang="cs-CZ" dirty="0"/>
          </a:p>
          <a:p>
            <a:endParaRPr lang="en-US" dirty="0"/>
          </a:p>
        </p:txBody>
      </p:sp>
    </p:spTree>
    <p:extLst>
      <p:ext uri="{BB962C8B-B14F-4D97-AF65-F5344CB8AC3E}">
        <p14:creationId xmlns:p14="http://schemas.microsoft.com/office/powerpoint/2010/main" val="371180914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E936EB-4647-4A53-BBB4-C07E2554092F}"/>
              </a:ext>
            </a:extLst>
          </p:cNvPr>
          <p:cNvSpPr>
            <a:spLocks noGrp="1"/>
          </p:cNvSpPr>
          <p:nvPr>
            <p:ph type="title"/>
          </p:nvPr>
        </p:nvSpPr>
        <p:spPr/>
        <p:txBody>
          <a:bodyPr/>
          <a:lstStyle/>
          <a:p>
            <a:r>
              <a:rPr lang="cs-CZ" dirty="0"/>
              <a:t>První myšlenky volného obchodu</a:t>
            </a:r>
            <a:endParaRPr lang="en-US" dirty="0"/>
          </a:p>
        </p:txBody>
      </p:sp>
      <p:sp>
        <p:nvSpPr>
          <p:cNvPr id="3" name="Zástupný obsah 2">
            <a:extLst>
              <a:ext uri="{FF2B5EF4-FFF2-40B4-BE49-F238E27FC236}">
                <a16:creationId xmlns:a16="http://schemas.microsoft.com/office/drawing/2014/main" id="{BCDD1CF6-F118-4FCA-9A62-FDB542BBFE4F}"/>
              </a:ext>
            </a:extLst>
          </p:cNvPr>
          <p:cNvSpPr>
            <a:spLocks noGrp="1"/>
          </p:cNvSpPr>
          <p:nvPr>
            <p:ph idx="1"/>
          </p:nvPr>
        </p:nvSpPr>
        <p:spPr/>
        <p:txBody>
          <a:bodyPr/>
          <a:lstStyle/>
          <a:p>
            <a:r>
              <a:rPr lang="cs-CZ" dirty="0" err="1"/>
              <a:t>Davenant</a:t>
            </a:r>
            <a:r>
              <a:rPr lang="cs-CZ" dirty="0"/>
              <a:t>: „And as </a:t>
            </a:r>
            <a:r>
              <a:rPr lang="cs-CZ" dirty="0" err="1"/>
              <a:t>it</a:t>
            </a:r>
            <a:r>
              <a:rPr lang="cs-CZ" dirty="0"/>
              <a:t> </a:t>
            </a:r>
            <a:r>
              <a:rPr lang="cs-CZ" dirty="0" err="1"/>
              <a:t>is</a:t>
            </a:r>
            <a:r>
              <a:rPr lang="cs-CZ" dirty="0"/>
              <a:t> a </a:t>
            </a:r>
            <a:r>
              <a:rPr lang="cs-CZ" dirty="0" err="1"/>
              <a:t>great</a:t>
            </a:r>
            <a:r>
              <a:rPr lang="cs-CZ" dirty="0"/>
              <a:t> </a:t>
            </a:r>
            <a:r>
              <a:rPr lang="cs-CZ" dirty="0" err="1"/>
              <a:t>folly</a:t>
            </a:r>
            <a:r>
              <a:rPr lang="cs-CZ" dirty="0"/>
              <a:t> to </a:t>
            </a:r>
            <a:r>
              <a:rPr lang="cs-CZ" dirty="0" err="1"/>
              <a:t>compel</a:t>
            </a:r>
            <a:r>
              <a:rPr lang="cs-CZ" dirty="0"/>
              <a:t> a </a:t>
            </a:r>
            <a:r>
              <a:rPr lang="cs-CZ" dirty="0" err="1"/>
              <a:t>youth</a:t>
            </a:r>
            <a:r>
              <a:rPr lang="cs-CZ" dirty="0"/>
              <a:t> to </a:t>
            </a:r>
            <a:r>
              <a:rPr lang="cs-CZ" dirty="0" err="1"/>
              <a:t>that</a:t>
            </a:r>
            <a:r>
              <a:rPr lang="cs-CZ" dirty="0"/>
              <a:t> sort </a:t>
            </a:r>
            <a:r>
              <a:rPr lang="cs-CZ" dirty="0" err="1"/>
              <a:t>of</a:t>
            </a:r>
            <a:r>
              <a:rPr lang="cs-CZ" dirty="0"/>
              <a:t> study, to </a:t>
            </a:r>
            <a:r>
              <a:rPr lang="cs-CZ" dirty="0" err="1"/>
              <a:t>which</a:t>
            </a:r>
            <a:r>
              <a:rPr lang="cs-CZ" dirty="0"/>
              <a:t> he </a:t>
            </a:r>
            <a:r>
              <a:rPr lang="cs-CZ" dirty="0" err="1"/>
              <a:t>is</a:t>
            </a:r>
            <a:r>
              <a:rPr lang="cs-CZ" dirty="0"/>
              <a:t> not </a:t>
            </a:r>
            <a:r>
              <a:rPr lang="cs-CZ" dirty="0" err="1"/>
              <a:t>adopted</a:t>
            </a:r>
            <a:r>
              <a:rPr lang="cs-CZ" dirty="0"/>
              <a:t> by genius, and </a:t>
            </a:r>
            <a:r>
              <a:rPr lang="cs-CZ" dirty="0" err="1"/>
              <a:t>inclination</a:t>
            </a:r>
            <a:r>
              <a:rPr lang="cs-CZ" dirty="0"/>
              <a:t>: so </a:t>
            </a:r>
            <a:r>
              <a:rPr lang="cs-CZ" dirty="0" err="1"/>
              <a:t>it</a:t>
            </a:r>
            <a:r>
              <a:rPr lang="cs-CZ" dirty="0"/>
              <a:t> </a:t>
            </a:r>
            <a:r>
              <a:rPr lang="cs-CZ" dirty="0" err="1"/>
              <a:t>can</a:t>
            </a:r>
            <a:r>
              <a:rPr lang="cs-CZ" dirty="0"/>
              <a:t> </a:t>
            </a:r>
            <a:r>
              <a:rPr lang="cs-CZ" dirty="0" err="1"/>
              <a:t>never</a:t>
            </a:r>
            <a:r>
              <a:rPr lang="cs-CZ" dirty="0"/>
              <a:t> </a:t>
            </a:r>
            <a:r>
              <a:rPr lang="cs-CZ" dirty="0" err="1"/>
              <a:t>be</a:t>
            </a:r>
            <a:r>
              <a:rPr lang="cs-CZ" dirty="0"/>
              <a:t> </a:t>
            </a:r>
            <a:r>
              <a:rPr lang="cs-CZ" dirty="0" err="1"/>
              <a:t>wise</a:t>
            </a:r>
            <a:r>
              <a:rPr lang="cs-CZ" dirty="0"/>
              <a:t>, to </a:t>
            </a:r>
            <a:r>
              <a:rPr lang="cs-CZ" dirty="0" err="1"/>
              <a:t>endeavour</a:t>
            </a:r>
            <a:r>
              <a:rPr lang="cs-CZ" dirty="0"/>
              <a:t> </a:t>
            </a:r>
            <a:r>
              <a:rPr lang="cs-CZ" dirty="0" err="1"/>
              <a:t>the</a:t>
            </a:r>
            <a:r>
              <a:rPr lang="cs-CZ" dirty="0"/>
              <a:t> </a:t>
            </a:r>
            <a:r>
              <a:rPr lang="cs-CZ" dirty="0" err="1"/>
              <a:t>introducing</a:t>
            </a:r>
            <a:r>
              <a:rPr lang="cs-CZ" dirty="0"/>
              <a:t> </a:t>
            </a:r>
            <a:r>
              <a:rPr lang="cs-CZ" dirty="0" err="1"/>
              <a:t>into</a:t>
            </a:r>
            <a:r>
              <a:rPr lang="cs-CZ" dirty="0"/>
              <a:t> a country, </a:t>
            </a:r>
            <a:r>
              <a:rPr lang="cs-CZ" dirty="0" err="1"/>
              <a:t>either</a:t>
            </a:r>
            <a:r>
              <a:rPr lang="cs-CZ" dirty="0"/>
              <a:t> </a:t>
            </a:r>
            <a:r>
              <a:rPr lang="cs-CZ" dirty="0" err="1"/>
              <a:t>the</a:t>
            </a:r>
            <a:r>
              <a:rPr lang="cs-CZ" dirty="0"/>
              <a:t> </a:t>
            </a:r>
            <a:r>
              <a:rPr lang="cs-CZ" dirty="0" err="1"/>
              <a:t>growth</a:t>
            </a:r>
            <a:r>
              <a:rPr lang="cs-CZ" dirty="0"/>
              <a:t> </a:t>
            </a:r>
            <a:r>
              <a:rPr lang="cs-CZ" dirty="0" err="1"/>
              <a:t>of</a:t>
            </a:r>
            <a:r>
              <a:rPr lang="cs-CZ" dirty="0"/>
              <a:t> any </a:t>
            </a:r>
            <a:r>
              <a:rPr lang="cs-CZ" dirty="0" err="1"/>
              <a:t>commodity</a:t>
            </a:r>
            <a:r>
              <a:rPr lang="cs-CZ" dirty="0"/>
              <a:t>, </a:t>
            </a:r>
            <a:r>
              <a:rPr lang="cs-CZ" dirty="0" err="1"/>
              <a:t>or</a:t>
            </a:r>
            <a:r>
              <a:rPr lang="cs-CZ" dirty="0"/>
              <a:t> any </a:t>
            </a:r>
            <a:r>
              <a:rPr lang="cs-CZ" dirty="0" err="1"/>
              <a:t>manufacture</a:t>
            </a:r>
            <a:r>
              <a:rPr lang="cs-CZ" dirty="0"/>
              <a:t>, </a:t>
            </a:r>
            <a:r>
              <a:rPr lang="cs-CZ" dirty="0" err="1"/>
              <a:t>for</a:t>
            </a:r>
            <a:r>
              <a:rPr lang="cs-CZ" dirty="0"/>
              <a:t> </a:t>
            </a:r>
            <a:r>
              <a:rPr lang="cs-CZ" dirty="0" err="1"/>
              <a:t>which</a:t>
            </a:r>
            <a:r>
              <a:rPr lang="cs-CZ" dirty="0"/>
              <a:t>, nor </a:t>
            </a:r>
            <a:r>
              <a:rPr lang="cs-CZ" dirty="0" err="1"/>
              <a:t>the</a:t>
            </a:r>
            <a:r>
              <a:rPr lang="cs-CZ" dirty="0"/>
              <a:t> </a:t>
            </a:r>
            <a:r>
              <a:rPr lang="cs-CZ" dirty="0" err="1"/>
              <a:t>soil</a:t>
            </a:r>
            <a:r>
              <a:rPr lang="cs-CZ" dirty="0"/>
              <a:t>, nor </a:t>
            </a:r>
            <a:r>
              <a:rPr lang="cs-CZ" dirty="0" err="1"/>
              <a:t>the</a:t>
            </a:r>
            <a:r>
              <a:rPr lang="cs-CZ" dirty="0"/>
              <a:t> </a:t>
            </a:r>
            <a:r>
              <a:rPr lang="cs-CZ" dirty="0" err="1"/>
              <a:t>general</a:t>
            </a:r>
            <a:r>
              <a:rPr lang="cs-CZ" dirty="0"/>
              <a:t> </a:t>
            </a:r>
            <a:r>
              <a:rPr lang="cs-CZ" dirty="0" err="1"/>
              <a:t>bent</a:t>
            </a:r>
            <a:r>
              <a:rPr lang="cs-CZ" dirty="0"/>
              <a:t> </a:t>
            </a:r>
            <a:r>
              <a:rPr lang="cs-CZ" dirty="0" err="1"/>
              <a:t>of</a:t>
            </a:r>
            <a:r>
              <a:rPr lang="cs-CZ" dirty="0"/>
              <a:t> </a:t>
            </a:r>
            <a:r>
              <a:rPr lang="cs-CZ" dirty="0" err="1"/>
              <a:t>the</a:t>
            </a:r>
            <a:r>
              <a:rPr lang="cs-CZ" dirty="0"/>
              <a:t> </a:t>
            </a:r>
            <a:r>
              <a:rPr lang="cs-CZ" dirty="0" err="1"/>
              <a:t>people</a:t>
            </a:r>
            <a:r>
              <a:rPr lang="cs-CZ" dirty="0"/>
              <a:t> </a:t>
            </a:r>
            <a:r>
              <a:rPr lang="cs-CZ" dirty="0" err="1"/>
              <a:t>is</a:t>
            </a:r>
            <a:r>
              <a:rPr lang="cs-CZ" dirty="0"/>
              <a:t> proper.“</a:t>
            </a:r>
          </a:p>
          <a:p>
            <a:endParaRPr lang="cs-CZ" b="1" dirty="0"/>
          </a:p>
          <a:p>
            <a:r>
              <a:rPr lang="cs-CZ" b="1" dirty="0"/>
              <a:t>&gt; Pokud k něčemu nemáme podmínky, importujme to a dělejme něco, v čem jsme více produktivní a co za importy vyměníme</a:t>
            </a:r>
          </a:p>
          <a:p>
            <a:endParaRPr lang="cs-CZ" dirty="0"/>
          </a:p>
          <a:p>
            <a:endParaRPr lang="en-US" dirty="0"/>
          </a:p>
        </p:txBody>
      </p:sp>
    </p:spTree>
    <p:extLst>
      <p:ext uri="{BB962C8B-B14F-4D97-AF65-F5344CB8AC3E}">
        <p14:creationId xmlns:p14="http://schemas.microsoft.com/office/powerpoint/2010/main" val="64062365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DBAE22-74C1-4DB7-BCDB-C6662D80451B}"/>
              </a:ext>
            </a:extLst>
          </p:cNvPr>
          <p:cNvSpPr>
            <a:spLocks noGrp="1"/>
          </p:cNvSpPr>
          <p:nvPr>
            <p:ph type="title"/>
          </p:nvPr>
        </p:nvSpPr>
        <p:spPr/>
        <p:txBody>
          <a:bodyPr/>
          <a:lstStyle/>
          <a:p>
            <a:r>
              <a:rPr lang="cs-CZ" dirty="0"/>
              <a:t>První myšlenky volného obchodu</a:t>
            </a:r>
            <a:endParaRPr lang="en-US" dirty="0"/>
          </a:p>
        </p:txBody>
      </p:sp>
      <p:sp>
        <p:nvSpPr>
          <p:cNvPr id="3" name="Zástupný obsah 2">
            <a:extLst>
              <a:ext uri="{FF2B5EF4-FFF2-40B4-BE49-F238E27FC236}">
                <a16:creationId xmlns:a16="http://schemas.microsoft.com/office/drawing/2014/main" id="{1DAE9E8E-0141-4505-83C3-AEA298FDE31E}"/>
              </a:ext>
            </a:extLst>
          </p:cNvPr>
          <p:cNvSpPr>
            <a:spLocks noGrp="1"/>
          </p:cNvSpPr>
          <p:nvPr>
            <p:ph idx="1"/>
          </p:nvPr>
        </p:nvSpPr>
        <p:spPr/>
        <p:txBody>
          <a:bodyPr/>
          <a:lstStyle/>
          <a:p>
            <a:r>
              <a:rPr lang="cs-CZ" dirty="0" err="1"/>
              <a:t>Gardner</a:t>
            </a:r>
            <a:r>
              <a:rPr lang="cs-CZ" dirty="0"/>
              <a:t> a </a:t>
            </a:r>
            <a:r>
              <a:rPr lang="cs-CZ" dirty="0" err="1"/>
              <a:t>Davenant</a:t>
            </a:r>
            <a:r>
              <a:rPr lang="cs-CZ" dirty="0"/>
              <a:t> – první </a:t>
            </a:r>
            <a:r>
              <a:rPr lang="cs-CZ" b="1" dirty="0">
                <a:solidFill>
                  <a:srgbClr val="FF0000"/>
                </a:solidFill>
              </a:rPr>
              <a:t>pojetí importu jako nepřímé produkce </a:t>
            </a:r>
            <a:r>
              <a:rPr lang="cs-CZ" dirty="0"/>
              <a:t>= dovozem levně získáme něco, co bychom jinak museli složitě vyrábět</a:t>
            </a:r>
          </a:p>
        </p:txBody>
      </p:sp>
    </p:spTree>
    <p:extLst>
      <p:ext uri="{BB962C8B-B14F-4D97-AF65-F5344CB8AC3E}">
        <p14:creationId xmlns:p14="http://schemas.microsoft.com/office/powerpoint/2010/main" val="3897332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CE92FC-C17E-42B1-9152-3C0C3D3FB1A0}"/>
              </a:ext>
            </a:extLst>
          </p:cNvPr>
          <p:cNvSpPr>
            <a:spLocks noGrp="1"/>
          </p:cNvSpPr>
          <p:nvPr>
            <p:ph type="title"/>
          </p:nvPr>
        </p:nvSpPr>
        <p:spPr/>
        <p:txBody>
          <a:bodyPr/>
          <a:lstStyle/>
          <a:p>
            <a:r>
              <a:rPr lang="cs-CZ" dirty="0"/>
              <a:t>Organizace kurzu</a:t>
            </a:r>
            <a:endParaRPr lang="en-US" dirty="0"/>
          </a:p>
        </p:txBody>
      </p:sp>
      <p:sp>
        <p:nvSpPr>
          <p:cNvPr id="3" name="Zástupný obsah 2">
            <a:extLst>
              <a:ext uri="{FF2B5EF4-FFF2-40B4-BE49-F238E27FC236}">
                <a16:creationId xmlns:a16="http://schemas.microsoft.com/office/drawing/2014/main" id="{16D32F7E-A78B-4A0D-B05B-EF03F7640929}"/>
              </a:ext>
            </a:extLst>
          </p:cNvPr>
          <p:cNvSpPr>
            <a:spLocks noGrp="1"/>
          </p:cNvSpPr>
          <p:nvPr>
            <p:ph idx="1"/>
          </p:nvPr>
        </p:nvSpPr>
        <p:spPr/>
        <p:txBody>
          <a:bodyPr/>
          <a:lstStyle/>
          <a:p>
            <a:r>
              <a:rPr lang="cs-CZ" b="1" dirty="0"/>
              <a:t>Seminář –</a:t>
            </a:r>
            <a:r>
              <a:rPr lang="cs-CZ" dirty="0"/>
              <a:t> poslední hodina 12. 5. </a:t>
            </a:r>
          </a:p>
          <a:p>
            <a:r>
              <a:rPr lang="cs-CZ" dirty="0"/>
              <a:t>– studenti se rozdělí do skupinek po cca 5 lidech a vypracují </a:t>
            </a:r>
            <a:r>
              <a:rPr lang="cs-CZ" b="1" dirty="0">
                <a:solidFill>
                  <a:srgbClr val="FF0000"/>
                </a:solidFill>
              </a:rPr>
              <a:t>dokument</a:t>
            </a:r>
            <a:r>
              <a:rPr lang="cs-CZ" dirty="0"/>
              <a:t>, který popíše nějakou výzvu pro WTO a navrhne řešení</a:t>
            </a:r>
          </a:p>
          <a:p>
            <a:r>
              <a:rPr lang="cs-CZ" b="1" dirty="0">
                <a:solidFill>
                  <a:srgbClr val="FF0000"/>
                </a:solidFill>
              </a:rPr>
              <a:t>Odevzdání – pondělí 13. 5.</a:t>
            </a:r>
          </a:p>
          <a:p>
            <a:r>
              <a:rPr lang="cs-CZ" dirty="0"/>
              <a:t>&gt; prezentace a diskuze na semináři</a:t>
            </a:r>
          </a:p>
        </p:txBody>
      </p:sp>
    </p:spTree>
    <p:extLst>
      <p:ext uri="{BB962C8B-B14F-4D97-AF65-F5344CB8AC3E}">
        <p14:creationId xmlns:p14="http://schemas.microsoft.com/office/powerpoint/2010/main" val="307941385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96F82B2-FBC6-4F43-A59E-F66F76705F3A}"/>
              </a:ext>
            </a:extLst>
          </p:cNvPr>
          <p:cNvSpPr>
            <a:spLocks noGrp="1"/>
          </p:cNvSpPr>
          <p:nvPr>
            <p:ph type="title"/>
          </p:nvPr>
        </p:nvSpPr>
        <p:spPr/>
        <p:txBody>
          <a:bodyPr/>
          <a:lstStyle/>
          <a:p>
            <a:r>
              <a:rPr lang="cs-CZ" dirty="0"/>
              <a:t>První myšlenky volného obchodu</a:t>
            </a:r>
            <a:endParaRPr lang="en-US" dirty="0"/>
          </a:p>
        </p:txBody>
      </p:sp>
      <p:sp>
        <p:nvSpPr>
          <p:cNvPr id="3" name="Zástupný obsah 2">
            <a:extLst>
              <a:ext uri="{FF2B5EF4-FFF2-40B4-BE49-F238E27FC236}">
                <a16:creationId xmlns:a16="http://schemas.microsoft.com/office/drawing/2014/main" id="{87216F77-EA6E-4972-8C19-C7C6A0CD5F16}"/>
              </a:ext>
            </a:extLst>
          </p:cNvPr>
          <p:cNvSpPr>
            <a:spLocks noGrp="1"/>
          </p:cNvSpPr>
          <p:nvPr>
            <p:ph idx="1"/>
          </p:nvPr>
        </p:nvSpPr>
        <p:spPr/>
        <p:txBody>
          <a:bodyPr/>
          <a:lstStyle/>
          <a:p>
            <a:r>
              <a:rPr lang="cs-CZ" b="1" dirty="0"/>
              <a:t>Henry </a:t>
            </a:r>
            <a:r>
              <a:rPr lang="cs-CZ" b="1" dirty="0" err="1"/>
              <a:t>Martyn</a:t>
            </a:r>
            <a:r>
              <a:rPr lang="cs-CZ" b="1" dirty="0"/>
              <a:t> (1701) </a:t>
            </a:r>
            <a:r>
              <a:rPr lang="cs-CZ" dirty="0"/>
              <a:t>– do té doby nejpropracovanější argumentace, podle </a:t>
            </a:r>
            <a:r>
              <a:rPr lang="cs-CZ" dirty="0" err="1"/>
              <a:t>Against</a:t>
            </a:r>
            <a:r>
              <a:rPr lang="cs-CZ" dirty="0"/>
              <a:t> </a:t>
            </a:r>
            <a:r>
              <a:rPr lang="cs-CZ" dirty="0" err="1"/>
              <a:t>the</a:t>
            </a:r>
            <a:r>
              <a:rPr lang="cs-CZ" dirty="0"/>
              <a:t> </a:t>
            </a:r>
            <a:r>
              <a:rPr lang="cs-CZ" dirty="0" err="1"/>
              <a:t>Tide</a:t>
            </a:r>
            <a:r>
              <a:rPr lang="cs-CZ" dirty="0"/>
              <a:t> ještě lepší než Adam Smith!</a:t>
            </a:r>
          </a:p>
        </p:txBody>
      </p:sp>
    </p:spTree>
    <p:extLst>
      <p:ext uri="{BB962C8B-B14F-4D97-AF65-F5344CB8AC3E}">
        <p14:creationId xmlns:p14="http://schemas.microsoft.com/office/powerpoint/2010/main" val="86778959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96F82B2-FBC6-4F43-A59E-F66F76705F3A}"/>
              </a:ext>
            </a:extLst>
          </p:cNvPr>
          <p:cNvSpPr>
            <a:spLocks noGrp="1"/>
          </p:cNvSpPr>
          <p:nvPr>
            <p:ph type="title"/>
          </p:nvPr>
        </p:nvSpPr>
        <p:spPr/>
        <p:txBody>
          <a:bodyPr/>
          <a:lstStyle/>
          <a:p>
            <a:r>
              <a:rPr lang="cs-CZ" dirty="0"/>
              <a:t>První myšlenky volného obchodu</a:t>
            </a:r>
            <a:endParaRPr lang="en-US" dirty="0"/>
          </a:p>
        </p:txBody>
      </p:sp>
      <p:sp>
        <p:nvSpPr>
          <p:cNvPr id="3" name="Zástupný obsah 2">
            <a:extLst>
              <a:ext uri="{FF2B5EF4-FFF2-40B4-BE49-F238E27FC236}">
                <a16:creationId xmlns:a16="http://schemas.microsoft.com/office/drawing/2014/main" id="{87216F77-EA6E-4972-8C19-C7C6A0CD5F16}"/>
              </a:ext>
            </a:extLst>
          </p:cNvPr>
          <p:cNvSpPr>
            <a:spLocks noGrp="1"/>
          </p:cNvSpPr>
          <p:nvPr>
            <p:ph idx="1"/>
          </p:nvPr>
        </p:nvSpPr>
        <p:spPr/>
        <p:txBody>
          <a:bodyPr/>
          <a:lstStyle/>
          <a:p>
            <a:r>
              <a:rPr lang="cs-CZ" b="1" dirty="0"/>
              <a:t>Henry </a:t>
            </a:r>
            <a:r>
              <a:rPr lang="cs-CZ" b="1" dirty="0" err="1"/>
              <a:t>Martyn</a:t>
            </a:r>
            <a:r>
              <a:rPr lang="cs-CZ" b="1" dirty="0"/>
              <a:t> (1701) </a:t>
            </a:r>
            <a:r>
              <a:rPr lang="cs-CZ" dirty="0"/>
              <a:t>– do té doby nejpropracovanější argumentace, podle </a:t>
            </a:r>
            <a:r>
              <a:rPr lang="cs-CZ" dirty="0" err="1"/>
              <a:t>Against</a:t>
            </a:r>
            <a:r>
              <a:rPr lang="cs-CZ" dirty="0"/>
              <a:t> </a:t>
            </a:r>
            <a:r>
              <a:rPr lang="cs-CZ" dirty="0" err="1"/>
              <a:t>the</a:t>
            </a:r>
            <a:r>
              <a:rPr lang="cs-CZ" dirty="0"/>
              <a:t> </a:t>
            </a:r>
            <a:r>
              <a:rPr lang="cs-CZ" dirty="0" err="1"/>
              <a:t>Tide</a:t>
            </a:r>
            <a:r>
              <a:rPr lang="cs-CZ" dirty="0"/>
              <a:t> ještě lepší než Adam Smith!</a:t>
            </a:r>
          </a:p>
          <a:p>
            <a:r>
              <a:rPr lang="cs-CZ" dirty="0"/>
              <a:t>Import jako nepřímá produkce – </a:t>
            </a:r>
            <a:r>
              <a:rPr lang="cs-CZ" b="1" dirty="0"/>
              <a:t>import je jako mít lepší stroj, </a:t>
            </a:r>
            <a:r>
              <a:rPr lang="cs-CZ" dirty="0"/>
              <a:t>umožňuje nám to zvýšit spotřebu</a:t>
            </a:r>
          </a:p>
        </p:txBody>
      </p:sp>
    </p:spTree>
    <p:extLst>
      <p:ext uri="{BB962C8B-B14F-4D97-AF65-F5344CB8AC3E}">
        <p14:creationId xmlns:p14="http://schemas.microsoft.com/office/powerpoint/2010/main" val="287118233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96F82B2-FBC6-4F43-A59E-F66F76705F3A}"/>
              </a:ext>
            </a:extLst>
          </p:cNvPr>
          <p:cNvSpPr>
            <a:spLocks noGrp="1"/>
          </p:cNvSpPr>
          <p:nvPr>
            <p:ph type="title"/>
          </p:nvPr>
        </p:nvSpPr>
        <p:spPr/>
        <p:txBody>
          <a:bodyPr/>
          <a:lstStyle/>
          <a:p>
            <a:r>
              <a:rPr lang="cs-CZ" dirty="0"/>
              <a:t>První myšlenky volného obchodu</a:t>
            </a:r>
            <a:endParaRPr lang="en-US" dirty="0"/>
          </a:p>
        </p:txBody>
      </p:sp>
      <p:sp>
        <p:nvSpPr>
          <p:cNvPr id="3" name="Zástupný obsah 2">
            <a:extLst>
              <a:ext uri="{FF2B5EF4-FFF2-40B4-BE49-F238E27FC236}">
                <a16:creationId xmlns:a16="http://schemas.microsoft.com/office/drawing/2014/main" id="{87216F77-EA6E-4972-8C19-C7C6A0CD5F16}"/>
              </a:ext>
            </a:extLst>
          </p:cNvPr>
          <p:cNvSpPr>
            <a:spLocks noGrp="1"/>
          </p:cNvSpPr>
          <p:nvPr>
            <p:ph idx="1"/>
          </p:nvPr>
        </p:nvSpPr>
        <p:spPr/>
        <p:txBody>
          <a:bodyPr/>
          <a:lstStyle/>
          <a:p>
            <a:r>
              <a:rPr lang="cs-CZ" b="1" dirty="0"/>
              <a:t>Henry </a:t>
            </a:r>
            <a:r>
              <a:rPr lang="cs-CZ" b="1" dirty="0" err="1"/>
              <a:t>Martyn</a:t>
            </a:r>
            <a:r>
              <a:rPr lang="cs-CZ" b="1" dirty="0"/>
              <a:t> (1701) </a:t>
            </a:r>
            <a:r>
              <a:rPr lang="cs-CZ" dirty="0"/>
              <a:t>– do té doby nejpropracovanější argumentace, podle </a:t>
            </a:r>
            <a:r>
              <a:rPr lang="cs-CZ" dirty="0" err="1"/>
              <a:t>Against</a:t>
            </a:r>
            <a:r>
              <a:rPr lang="cs-CZ" dirty="0"/>
              <a:t> </a:t>
            </a:r>
            <a:r>
              <a:rPr lang="cs-CZ" dirty="0" err="1"/>
              <a:t>the</a:t>
            </a:r>
            <a:r>
              <a:rPr lang="cs-CZ" dirty="0"/>
              <a:t> </a:t>
            </a:r>
            <a:r>
              <a:rPr lang="cs-CZ" dirty="0" err="1"/>
              <a:t>Tide</a:t>
            </a:r>
            <a:r>
              <a:rPr lang="cs-CZ" dirty="0"/>
              <a:t> ještě lepší než Adam Smith!</a:t>
            </a:r>
          </a:p>
          <a:p>
            <a:r>
              <a:rPr lang="cs-CZ" dirty="0"/>
              <a:t>Import jako nepřímá produkce – </a:t>
            </a:r>
            <a:r>
              <a:rPr lang="cs-CZ" b="1" dirty="0"/>
              <a:t>import je jako mít lepší stroj, </a:t>
            </a:r>
            <a:r>
              <a:rPr lang="cs-CZ" dirty="0"/>
              <a:t>umožňuje nám to zvýšit spotřebu</a:t>
            </a:r>
          </a:p>
          <a:p>
            <a:r>
              <a:rPr lang="cs-CZ" dirty="0"/>
              <a:t>Předtím textil dělali tři lidé, teď jeden vyrobí něco, co se vyveze, za získané peníze se koupí oblečení z Indie. </a:t>
            </a:r>
            <a:r>
              <a:rPr lang="cs-CZ" b="1" dirty="0"/>
              <a:t>Další dva lidé jdou dělat jinou práci = ekonomický růst</a:t>
            </a:r>
            <a:endParaRPr lang="en-US" b="1" dirty="0"/>
          </a:p>
        </p:txBody>
      </p:sp>
    </p:spTree>
    <p:extLst>
      <p:ext uri="{BB962C8B-B14F-4D97-AF65-F5344CB8AC3E}">
        <p14:creationId xmlns:p14="http://schemas.microsoft.com/office/powerpoint/2010/main" val="368650352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CEE630-1262-4B96-863C-FDA09CEE8241}"/>
              </a:ext>
            </a:extLst>
          </p:cNvPr>
          <p:cNvSpPr>
            <a:spLocks noGrp="1"/>
          </p:cNvSpPr>
          <p:nvPr>
            <p:ph type="title"/>
          </p:nvPr>
        </p:nvSpPr>
        <p:spPr/>
        <p:txBody>
          <a:bodyPr/>
          <a:lstStyle/>
          <a:p>
            <a:r>
              <a:rPr lang="cs-CZ" dirty="0"/>
              <a:t>Henry </a:t>
            </a:r>
            <a:r>
              <a:rPr lang="cs-CZ" dirty="0" err="1"/>
              <a:t>Martyn</a:t>
            </a:r>
            <a:endParaRPr lang="en-US" dirty="0"/>
          </a:p>
        </p:txBody>
      </p:sp>
      <p:sp>
        <p:nvSpPr>
          <p:cNvPr id="3" name="Zástupný obsah 2">
            <a:extLst>
              <a:ext uri="{FF2B5EF4-FFF2-40B4-BE49-F238E27FC236}">
                <a16:creationId xmlns:a16="http://schemas.microsoft.com/office/drawing/2014/main" id="{9392FDA4-94C3-440D-B385-A7E181FF0652}"/>
              </a:ext>
            </a:extLst>
          </p:cNvPr>
          <p:cNvSpPr>
            <a:spLocks noGrp="1"/>
          </p:cNvSpPr>
          <p:nvPr>
            <p:ph idx="1"/>
          </p:nvPr>
        </p:nvSpPr>
        <p:spPr/>
        <p:txBody>
          <a:bodyPr/>
          <a:lstStyle/>
          <a:p>
            <a:r>
              <a:rPr lang="cs-CZ" dirty="0"/>
              <a:t>Protekce nekonkurenceschopného odvětví: </a:t>
            </a:r>
          </a:p>
          <a:p>
            <a:r>
              <a:rPr lang="cs-CZ" dirty="0"/>
              <a:t>“</a:t>
            </a:r>
            <a:r>
              <a:rPr lang="cs-CZ" b="1" dirty="0"/>
              <a:t>It </a:t>
            </a:r>
            <a:r>
              <a:rPr lang="cs-CZ" b="1" dirty="0" err="1"/>
              <a:t>is</a:t>
            </a:r>
            <a:r>
              <a:rPr lang="cs-CZ" b="1" dirty="0"/>
              <a:t> to </a:t>
            </a:r>
            <a:r>
              <a:rPr lang="cs-CZ" b="1" dirty="0" err="1"/>
              <a:t>oblige</a:t>
            </a:r>
            <a:r>
              <a:rPr lang="cs-CZ" b="1" dirty="0"/>
              <a:t> </a:t>
            </a:r>
            <a:r>
              <a:rPr lang="cs-CZ" b="1" dirty="0" err="1"/>
              <a:t>the</a:t>
            </a:r>
            <a:r>
              <a:rPr lang="cs-CZ" b="1" dirty="0"/>
              <a:t> </a:t>
            </a:r>
            <a:r>
              <a:rPr lang="cs-CZ" b="1" dirty="0" err="1"/>
              <a:t>things</a:t>
            </a:r>
            <a:r>
              <a:rPr lang="cs-CZ" b="1" dirty="0"/>
              <a:t> to </a:t>
            </a:r>
            <a:r>
              <a:rPr lang="cs-CZ" b="1" dirty="0" err="1"/>
              <a:t>be</a:t>
            </a:r>
            <a:r>
              <a:rPr lang="cs-CZ" b="1" dirty="0"/>
              <a:t> </a:t>
            </a:r>
            <a:r>
              <a:rPr lang="cs-CZ" b="1" dirty="0" err="1"/>
              <a:t>provided</a:t>
            </a:r>
            <a:r>
              <a:rPr lang="cs-CZ" b="1" dirty="0"/>
              <a:t> by </a:t>
            </a:r>
            <a:r>
              <a:rPr lang="cs-CZ" b="1" dirty="0" err="1"/>
              <a:t>the</a:t>
            </a:r>
            <a:r>
              <a:rPr lang="cs-CZ" b="1" dirty="0"/>
              <a:t> </a:t>
            </a:r>
            <a:r>
              <a:rPr lang="cs-CZ" b="1" dirty="0" err="1"/>
              <a:t>labour</a:t>
            </a:r>
            <a:r>
              <a:rPr lang="cs-CZ" b="1" dirty="0"/>
              <a:t> </a:t>
            </a:r>
            <a:r>
              <a:rPr lang="cs-CZ" b="1" dirty="0" err="1"/>
              <a:t>of</a:t>
            </a:r>
            <a:r>
              <a:rPr lang="cs-CZ" b="1" dirty="0"/>
              <a:t> many, </a:t>
            </a:r>
            <a:r>
              <a:rPr lang="cs-CZ" b="1" dirty="0" err="1"/>
              <a:t>which</a:t>
            </a:r>
            <a:r>
              <a:rPr lang="cs-CZ" b="1" dirty="0"/>
              <a:t> </a:t>
            </a:r>
            <a:r>
              <a:rPr lang="cs-CZ" b="1" dirty="0" err="1"/>
              <a:t>might</a:t>
            </a:r>
            <a:r>
              <a:rPr lang="cs-CZ" b="1" dirty="0"/>
              <a:t> as </a:t>
            </a:r>
            <a:r>
              <a:rPr lang="cs-CZ" b="1" dirty="0" err="1"/>
              <a:t>well</a:t>
            </a:r>
            <a:r>
              <a:rPr lang="cs-CZ" b="1" dirty="0"/>
              <a:t> </a:t>
            </a:r>
            <a:r>
              <a:rPr lang="cs-CZ" b="1" dirty="0" err="1"/>
              <a:t>be</a:t>
            </a:r>
            <a:r>
              <a:rPr lang="cs-CZ" b="1" dirty="0"/>
              <a:t> done by </a:t>
            </a:r>
            <a:r>
              <a:rPr lang="cs-CZ" b="1" dirty="0" err="1"/>
              <a:t>few</a:t>
            </a:r>
            <a:r>
              <a:rPr lang="cs-CZ" dirty="0"/>
              <a:t>; tis to </a:t>
            </a:r>
            <a:r>
              <a:rPr lang="cs-CZ" dirty="0" err="1"/>
              <a:t>oblige</a:t>
            </a:r>
            <a:r>
              <a:rPr lang="cs-CZ" dirty="0"/>
              <a:t> many to </a:t>
            </a:r>
            <a:r>
              <a:rPr lang="cs-CZ" dirty="0" err="1"/>
              <a:t>labor</a:t>
            </a:r>
            <a:r>
              <a:rPr lang="cs-CZ" dirty="0"/>
              <a:t> to no </a:t>
            </a:r>
            <a:r>
              <a:rPr lang="cs-CZ" dirty="0" err="1"/>
              <a:t>purpose</a:t>
            </a:r>
            <a:r>
              <a:rPr lang="cs-CZ" dirty="0"/>
              <a:t>, to no profit </a:t>
            </a:r>
            <a:r>
              <a:rPr lang="cs-CZ" dirty="0" err="1"/>
              <a:t>of</a:t>
            </a:r>
            <a:r>
              <a:rPr lang="cs-CZ" dirty="0"/>
              <a:t> </a:t>
            </a:r>
            <a:r>
              <a:rPr lang="cs-CZ" dirty="0" err="1"/>
              <a:t>the</a:t>
            </a:r>
            <a:r>
              <a:rPr lang="cs-CZ" dirty="0"/>
              <a:t> </a:t>
            </a:r>
            <a:r>
              <a:rPr lang="cs-CZ" dirty="0" err="1"/>
              <a:t>kingdom</a:t>
            </a:r>
            <a:r>
              <a:rPr lang="cs-CZ" dirty="0"/>
              <a:t>, </a:t>
            </a:r>
            <a:r>
              <a:rPr lang="cs-CZ" b="1" dirty="0" err="1"/>
              <a:t>nay</a:t>
            </a:r>
            <a:r>
              <a:rPr lang="cs-CZ" b="1" dirty="0"/>
              <a:t>, to </a:t>
            </a:r>
            <a:r>
              <a:rPr lang="cs-CZ" b="1" dirty="0" err="1"/>
              <a:t>throw</a:t>
            </a:r>
            <a:r>
              <a:rPr lang="cs-CZ" b="1" dirty="0"/>
              <a:t> </a:t>
            </a:r>
            <a:r>
              <a:rPr lang="cs-CZ" b="1" dirty="0" err="1"/>
              <a:t>away</a:t>
            </a:r>
            <a:r>
              <a:rPr lang="cs-CZ" b="1" dirty="0"/>
              <a:t> </a:t>
            </a:r>
            <a:r>
              <a:rPr lang="cs-CZ" b="1" dirty="0" err="1"/>
              <a:t>their</a:t>
            </a:r>
            <a:r>
              <a:rPr lang="cs-CZ" b="1" dirty="0"/>
              <a:t> </a:t>
            </a:r>
            <a:r>
              <a:rPr lang="cs-CZ" b="1" dirty="0" err="1"/>
              <a:t>labour</a:t>
            </a:r>
            <a:r>
              <a:rPr lang="cs-CZ" b="1" dirty="0"/>
              <a:t>, </a:t>
            </a:r>
            <a:r>
              <a:rPr lang="cs-CZ" dirty="0" err="1"/>
              <a:t>which</a:t>
            </a:r>
            <a:r>
              <a:rPr lang="cs-CZ" dirty="0"/>
              <a:t> </a:t>
            </a:r>
            <a:r>
              <a:rPr lang="cs-CZ" dirty="0" err="1"/>
              <a:t>otherwise</a:t>
            </a:r>
            <a:r>
              <a:rPr lang="cs-CZ" dirty="0"/>
              <a:t> </a:t>
            </a:r>
            <a:r>
              <a:rPr lang="cs-CZ" dirty="0" err="1"/>
              <a:t>might</a:t>
            </a:r>
            <a:r>
              <a:rPr lang="cs-CZ" dirty="0"/>
              <a:t> </a:t>
            </a:r>
            <a:r>
              <a:rPr lang="cs-CZ" dirty="0" err="1"/>
              <a:t>be</a:t>
            </a:r>
            <a:r>
              <a:rPr lang="cs-CZ" dirty="0"/>
              <a:t> </a:t>
            </a:r>
            <a:r>
              <a:rPr lang="cs-CZ" dirty="0" err="1"/>
              <a:t>profitable</a:t>
            </a:r>
            <a:r>
              <a:rPr lang="cs-CZ" dirty="0"/>
              <a:t>” </a:t>
            </a:r>
          </a:p>
          <a:p>
            <a:endParaRPr lang="cs-CZ" dirty="0"/>
          </a:p>
          <a:p>
            <a:endParaRPr lang="en-US" dirty="0"/>
          </a:p>
        </p:txBody>
      </p:sp>
    </p:spTree>
    <p:extLst>
      <p:ext uri="{BB962C8B-B14F-4D97-AF65-F5344CB8AC3E}">
        <p14:creationId xmlns:p14="http://schemas.microsoft.com/office/powerpoint/2010/main" val="141403989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CEE630-1262-4B96-863C-FDA09CEE8241}"/>
              </a:ext>
            </a:extLst>
          </p:cNvPr>
          <p:cNvSpPr>
            <a:spLocks noGrp="1"/>
          </p:cNvSpPr>
          <p:nvPr>
            <p:ph type="title"/>
          </p:nvPr>
        </p:nvSpPr>
        <p:spPr/>
        <p:txBody>
          <a:bodyPr/>
          <a:lstStyle/>
          <a:p>
            <a:r>
              <a:rPr lang="cs-CZ" dirty="0"/>
              <a:t>Henry </a:t>
            </a:r>
            <a:r>
              <a:rPr lang="cs-CZ" dirty="0" err="1"/>
              <a:t>Martyn</a:t>
            </a:r>
            <a:endParaRPr lang="en-US" dirty="0"/>
          </a:p>
        </p:txBody>
      </p:sp>
      <p:sp>
        <p:nvSpPr>
          <p:cNvPr id="3" name="Zástupný obsah 2">
            <a:extLst>
              <a:ext uri="{FF2B5EF4-FFF2-40B4-BE49-F238E27FC236}">
                <a16:creationId xmlns:a16="http://schemas.microsoft.com/office/drawing/2014/main" id="{9392FDA4-94C3-440D-B385-A7E181FF0652}"/>
              </a:ext>
            </a:extLst>
          </p:cNvPr>
          <p:cNvSpPr>
            <a:spLocks noGrp="1"/>
          </p:cNvSpPr>
          <p:nvPr>
            <p:ph idx="1"/>
          </p:nvPr>
        </p:nvSpPr>
        <p:spPr/>
        <p:txBody>
          <a:bodyPr/>
          <a:lstStyle/>
          <a:p>
            <a:r>
              <a:rPr lang="cs-CZ" dirty="0"/>
              <a:t>Protekcionismus: </a:t>
            </a:r>
          </a:p>
          <a:p>
            <a:r>
              <a:rPr lang="cs-CZ" dirty="0"/>
              <a:t>“It </a:t>
            </a:r>
            <a:r>
              <a:rPr lang="cs-CZ" dirty="0" err="1"/>
              <a:t>is</a:t>
            </a:r>
            <a:r>
              <a:rPr lang="cs-CZ" dirty="0"/>
              <a:t> to </a:t>
            </a:r>
            <a:r>
              <a:rPr lang="cs-CZ" dirty="0" err="1"/>
              <a:t>oblige</a:t>
            </a:r>
            <a:r>
              <a:rPr lang="cs-CZ" dirty="0"/>
              <a:t> </a:t>
            </a:r>
            <a:r>
              <a:rPr lang="cs-CZ" dirty="0" err="1"/>
              <a:t>the</a:t>
            </a:r>
            <a:r>
              <a:rPr lang="cs-CZ" dirty="0"/>
              <a:t> </a:t>
            </a:r>
            <a:r>
              <a:rPr lang="cs-CZ" dirty="0" err="1"/>
              <a:t>things</a:t>
            </a:r>
            <a:r>
              <a:rPr lang="cs-CZ" dirty="0"/>
              <a:t> to </a:t>
            </a:r>
            <a:r>
              <a:rPr lang="cs-CZ" dirty="0" err="1"/>
              <a:t>be</a:t>
            </a:r>
            <a:r>
              <a:rPr lang="cs-CZ" dirty="0"/>
              <a:t> </a:t>
            </a:r>
            <a:r>
              <a:rPr lang="cs-CZ" dirty="0" err="1"/>
              <a:t>provided</a:t>
            </a:r>
            <a:r>
              <a:rPr lang="cs-CZ" dirty="0"/>
              <a:t> by </a:t>
            </a:r>
            <a:r>
              <a:rPr lang="cs-CZ" dirty="0" err="1"/>
              <a:t>the</a:t>
            </a:r>
            <a:r>
              <a:rPr lang="cs-CZ" dirty="0"/>
              <a:t> </a:t>
            </a:r>
            <a:r>
              <a:rPr lang="cs-CZ" dirty="0" err="1"/>
              <a:t>labour</a:t>
            </a:r>
            <a:r>
              <a:rPr lang="cs-CZ" dirty="0"/>
              <a:t> </a:t>
            </a:r>
            <a:r>
              <a:rPr lang="cs-CZ" dirty="0" err="1"/>
              <a:t>of</a:t>
            </a:r>
            <a:r>
              <a:rPr lang="cs-CZ" dirty="0"/>
              <a:t> many, </a:t>
            </a:r>
            <a:r>
              <a:rPr lang="cs-CZ" dirty="0" err="1"/>
              <a:t>which</a:t>
            </a:r>
            <a:r>
              <a:rPr lang="cs-CZ" dirty="0"/>
              <a:t> </a:t>
            </a:r>
            <a:r>
              <a:rPr lang="cs-CZ" dirty="0" err="1"/>
              <a:t>might</a:t>
            </a:r>
            <a:r>
              <a:rPr lang="cs-CZ" dirty="0"/>
              <a:t> as </a:t>
            </a:r>
            <a:r>
              <a:rPr lang="cs-CZ" dirty="0" err="1"/>
              <a:t>well</a:t>
            </a:r>
            <a:r>
              <a:rPr lang="cs-CZ" dirty="0"/>
              <a:t> </a:t>
            </a:r>
            <a:r>
              <a:rPr lang="cs-CZ" dirty="0" err="1"/>
              <a:t>be</a:t>
            </a:r>
            <a:r>
              <a:rPr lang="cs-CZ" dirty="0"/>
              <a:t> done by </a:t>
            </a:r>
            <a:r>
              <a:rPr lang="cs-CZ" dirty="0" err="1"/>
              <a:t>few</a:t>
            </a:r>
            <a:r>
              <a:rPr lang="cs-CZ" dirty="0"/>
              <a:t>; tis to </a:t>
            </a:r>
            <a:r>
              <a:rPr lang="cs-CZ" dirty="0" err="1"/>
              <a:t>oblige</a:t>
            </a:r>
            <a:r>
              <a:rPr lang="cs-CZ" dirty="0"/>
              <a:t> many to </a:t>
            </a:r>
            <a:r>
              <a:rPr lang="cs-CZ" dirty="0" err="1"/>
              <a:t>labor</a:t>
            </a:r>
            <a:r>
              <a:rPr lang="cs-CZ" dirty="0"/>
              <a:t> to no </a:t>
            </a:r>
            <a:r>
              <a:rPr lang="cs-CZ" dirty="0" err="1"/>
              <a:t>purpose</a:t>
            </a:r>
            <a:r>
              <a:rPr lang="cs-CZ" dirty="0"/>
              <a:t>, to no profit </a:t>
            </a:r>
            <a:r>
              <a:rPr lang="cs-CZ" dirty="0" err="1"/>
              <a:t>of</a:t>
            </a:r>
            <a:r>
              <a:rPr lang="cs-CZ" dirty="0"/>
              <a:t> </a:t>
            </a:r>
            <a:r>
              <a:rPr lang="cs-CZ" dirty="0" err="1"/>
              <a:t>the</a:t>
            </a:r>
            <a:r>
              <a:rPr lang="cs-CZ" dirty="0"/>
              <a:t> </a:t>
            </a:r>
            <a:r>
              <a:rPr lang="cs-CZ" dirty="0" err="1"/>
              <a:t>kingdom</a:t>
            </a:r>
            <a:r>
              <a:rPr lang="cs-CZ" dirty="0"/>
              <a:t>, </a:t>
            </a:r>
            <a:r>
              <a:rPr lang="cs-CZ" dirty="0" err="1"/>
              <a:t>nay</a:t>
            </a:r>
            <a:r>
              <a:rPr lang="cs-CZ" dirty="0"/>
              <a:t>, to </a:t>
            </a:r>
            <a:r>
              <a:rPr lang="cs-CZ" dirty="0" err="1"/>
              <a:t>throw</a:t>
            </a:r>
            <a:r>
              <a:rPr lang="cs-CZ" dirty="0"/>
              <a:t> </a:t>
            </a:r>
            <a:r>
              <a:rPr lang="cs-CZ" dirty="0" err="1"/>
              <a:t>away</a:t>
            </a:r>
            <a:r>
              <a:rPr lang="cs-CZ" dirty="0"/>
              <a:t> </a:t>
            </a:r>
            <a:r>
              <a:rPr lang="cs-CZ" dirty="0" err="1"/>
              <a:t>their</a:t>
            </a:r>
            <a:r>
              <a:rPr lang="cs-CZ" dirty="0"/>
              <a:t> </a:t>
            </a:r>
            <a:r>
              <a:rPr lang="cs-CZ" dirty="0" err="1"/>
              <a:t>labour</a:t>
            </a:r>
            <a:r>
              <a:rPr lang="cs-CZ" dirty="0"/>
              <a:t>, </a:t>
            </a:r>
            <a:r>
              <a:rPr lang="cs-CZ" dirty="0" err="1"/>
              <a:t>which</a:t>
            </a:r>
            <a:r>
              <a:rPr lang="cs-CZ" dirty="0"/>
              <a:t> </a:t>
            </a:r>
            <a:r>
              <a:rPr lang="cs-CZ" dirty="0" err="1"/>
              <a:t>otherwise</a:t>
            </a:r>
            <a:r>
              <a:rPr lang="cs-CZ" dirty="0"/>
              <a:t> </a:t>
            </a:r>
            <a:r>
              <a:rPr lang="cs-CZ" dirty="0" err="1"/>
              <a:t>might</a:t>
            </a:r>
            <a:r>
              <a:rPr lang="cs-CZ" dirty="0"/>
              <a:t> </a:t>
            </a:r>
            <a:r>
              <a:rPr lang="cs-CZ" dirty="0" err="1"/>
              <a:t>be</a:t>
            </a:r>
            <a:r>
              <a:rPr lang="cs-CZ" dirty="0"/>
              <a:t> </a:t>
            </a:r>
            <a:r>
              <a:rPr lang="cs-CZ" dirty="0" err="1"/>
              <a:t>profitable</a:t>
            </a:r>
            <a:r>
              <a:rPr lang="cs-CZ" dirty="0"/>
              <a:t>” </a:t>
            </a:r>
          </a:p>
          <a:p>
            <a:r>
              <a:rPr lang="cs-CZ" dirty="0"/>
              <a:t>= </a:t>
            </a:r>
            <a:r>
              <a:rPr lang="cs-CZ" b="1" dirty="0"/>
              <a:t>náklady příležitosti </a:t>
            </a:r>
            <a:r>
              <a:rPr lang="cs-CZ" dirty="0"/>
              <a:t>– vypadá to, že jsme zachránili pracovní místa, ale ti lidé fakticky mohli být více produktivní</a:t>
            </a:r>
          </a:p>
          <a:p>
            <a:endParaRPr lang="cs-CZ" dirty="0"/>
          </a:p>
          <a:p>
            <a:endParaRPr lang="en-US" dirty="0"/>
          </a:p>
        </p:txBody>
      </p:sp>
    </p:spTree>
    <p:extLst>
      <p:ext uri="{BB962C8B-B14F-4D97-AF65-F5344CB8AC3E}">
        <p14:creationId xmlns:p14="http://schemas.microsoft.com/office/powerpoint/2010/main" val="424825674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B4F808-6A08-4F0F-9E4A-99ED9AC6F7E4}"/>
              </a:ext>
            </a:extLst>
          </p:cNvPr>
          <p:cNvSpPr>
            <a:spLocks noGrp="1"/>
          </p:cNvSpPr>
          <p:nvPr>
            <p:ph type="title"/>
          </p:nvPr>
        </p:nvSpPr>
        <p:spPr/>
        <p:txBody>
          <a:bodyPr/>
          <a:lstStyle/>
          <a:p>
            <a:r>
              <a:rPr lang="cs-CZ" dirty="0"/>
              <a:t>Henry </a:t>
            </a:r>
            <a:r>
              <a:rPr lang="cs-CZ" dirty="0" err="1"/>
              <a:t>Martyn</a:t>
            </a:r>
            <a:endParaRPr lang="en-US" dirty="0"/>
          </a:p>
        </p:txBody>
      </p:sp>
      <p:sp>
        <p:nvSpPr>
          <p:cNvPr id="3" name="Zástupný obsah 2">
            <a:extLst>
              <a:ext uri="{FF2B5EF4-FFF2-40B4-BE49-F238E27FC236}">
                <a16:creationId xmlns:a16="http://schemas.microsoft.com/office/drawing/2014/main" id="{E3EE6CBF-E9EB-44F3-A636-53FDD5CDF8A1}"/>
              </a:ext>
            </a:extLst>
          </p:cNvPr>
          <p:cNvSpPr>
            <a:spLocks noGrp="1"/>
          </p:cNvSpPr>
          <p:nvPr>
            <p:ph idx="1"/>
          </p:nvPr>
        </p:nvSpPr>
        <p:spPr/>
        <p:txBody>
          <a:bodyPr/>
          <a:lstStyle/>
          <a:p>
            <a:r>
              <a:rPr lang="cs-CZ" dirty="0"/>
              <a:t>Konkurence donutí Británii být produktivnější, dělat víc inovací a vyvážet levně do dalších zemí</a:t>
            </a:r>
          </a:p>
          <a:p>
            <a:r>
              <a:rPr lang="cs-CZ" b="1" dirty="0"/>
              <a:t>Trh je zdrojem růstu &gt; vláda vybere více peněz na daních &gt; může poskytnout veřejné statky (majáky atd.)</a:t>
            </a:r>
          </a:p>
          <a:p>
            <a:endParaRPr lang="en-US" dirty="0"/>
          </a:p>
        </p:txBody>
      </p:sp>
    </p:spTree>
    <p:extLst>
      <p:ext uri="{BB962C8B-B14F-4D97-AF65-F5344CB8AC3E}">
        <p14:creationId xmlns:p14="http://schemas.microsoft.com/office/powerpoint/2010/main" val="143589735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F57E5C-AE4B-4372-815E-4A5855CDF65F}"/>
              </a:ext>
            </a:extLst>
          </p:cNvPr>
          <p:cNvSpPr>
            <a:spLocks noGrp="1"/>
          </p:cNvSpPr>
          <p:nvPr>
            <p:ph type="title"/>
          </p:nvPr>
        </p:nvSpPr>
        <p:spPr/>
        <p:txBody>
          <a:bodyPr/>
          <a:lstStyle/>
          <a:p>
            <a:r>
              <a:rPr lang="cs-CZ" dirty="0"/>
              <a:t>Henry </a:t>
            </a:r>
            <a:r>
              <a:rPr lang="cs-CZ" dirty="0" err="1"/>
              <a:t>Martyn</a:t>
            </a:r>
            <a:endParaRPr lang="en-US" dirty="0"/>
          </a:p>
        </p:txBody>
      </p:sp>
      <p:sp>
        <p:nvSpPr>
          <p:cNvPr id="3" name="Zástupný obsah 2">
            <a:extLst>
              <a:ext uri="{FF2B5EF4-FFF2-40B4-BE49-F238E27FC236}">
                <a16:creationId xmlns:a16="http://schemas.microsoft.com/office/drawing/2014/main" id="{B05425CA-7EED-4C1C-8E23-AE26BB59DF69}"/>
              </a:ext>
            </a:extLst>
          </p:cNvPr>
          <p:cNvSpPr>
            <a:spLocks noGrp="1"/>
          </p:cNvSpPr>
          <p:nvPr>
            <p:ph idx="1"/>
          </p:nvPr>
        </p:nvSpPr>
        <p:spPr/>
        <p:txBody>
          <a:bodyPr/>
          <a:lstStyle/>
          <a:p>
            <a:r>
              <a:rPr lang="cs-CZ" dirty="0"/>
              <a:t>Bůh stvořil moře, aby „</a:t>
            </a:r>
            <a:r>
              <a:rPr lang="cs-CZ" dirty="0" err="1"/>
              <a:t>our</a:t>
            </a:r>
            <a:r>
              <a:rPr lang="cs-CZ" dirty="0"/>
              <a:t> </a:t>
            </a:r>
            <a:r>
              <a:rPr lang="cs-CZ" dirty="0" err="1"/>
              <a:t>wants</a:t>
            </a:r>
            <a:r>
              <a:rPr lang="cs-CZ" dirty="0"/>
              <a:t> </a:t>
            </a:r>
            <a:r>
              <a:rPr lang="cs-CZ" dirty="0" err="1"/>
              <a:t>at</a:t>
            </a:r>
            <a:r>
              <a:rPr lang="cs-CZ" dirty="0"/>
              <a:t> </a:t>
            </a:r>
            <a:r>
              <a:rPr lang="cs-CZ" dirty="0" err="1"/>
              <a:t>home</a:t>
            </a:r>
            <a:r>
              <a:rPr lang="cs-CZ" dirty="0"/>
              <a:t> </a:t>
            </a:r>
            <a:r>
              <a:rPr lang="cs-CZ" dirty="0" err="1"/>
              <a:t>might</a:t>
            </a:r>
            <a:r>
              <a:rPr lang="cs-CZ" dirty="0"/>
              <a:t> </a:t>
            </a:r>
            <a:r>
              <a:rPr lang="cs-CZ" dirty="0" err="1"/>
              <a:t>be</a:t>
            </a:r>
            <a:r>
              <a:rPr lang="cs-CZ" dirty="0"/>
              <a:t> </a:t>
            </a:r>
            <a:r>
              <a:rPr lang="cs-CZ" dirty="0" err="1"/>
              <a:t>supplied</a:t>
            </a:r>
            <a:r>
              <a:rPr lang="cs-CZ" dirty="0"/>
              <a:t> by </a:t>
            </a:r>
            <a:r>
              <a:rPr lang="cs-CZ" dirty="0" err="1"/>
              <a:t>our</a:t>
            </a:r>
            <a:r>
              <a:rPr lang="cs-CZ" dirty="0"/>
              <a:t> </a:t>
            </a:r>
            <a:r>
              <a:rPr lang="cs-CZ" dirty="0" err="1"/>
              <a:t>navigation</a:t>
            </a:r>
            <a:r>
              <a:rPr lang="cs-CZ" dirty="0"/>
              <a:t> </a:t>
            </a:r>
            <a:r>
              <a:rPr lang="cs-CZ" dirty="0" err="1"/>
              <a:t>into</a:t>
            </a:r>
            <a:r>
              <a:rPr lang="cs-CZ" dirty="0"/>
              <a:t> </a:t>
            </a:r>
            <a:r>
              <a:rPr lang="cs-CZ" dirty="0" err="1"/>
              <a:t>other</a:t>
            </a:r>
            <a:r>
              <a:rPr lang="cs-CZ" dirty="0"/>
              <a:t> </a:t>
            </a:r>
            <a:r>
              <a:rPr lang="cs-CZ" dirty="0" err="1"/>
              <a:t>countries</a:t>
            </a:r>
            <a:r>
              <a:rPr lang="cs-CZ" dirty="0"/>
              <a:t>, </a:t>
            </a:r>
            <a:r>
              <a:rPr lang="cs-CZ" dirty="0" err="1"/>
              <a:t>the</a:t>
            </a:r>
            <a:r>
              <a:rPr lang="cs-CZ" dirty="0"/>
              <a:t> least and </a:t>
            </a:r>
            <a:r>
              <a:rPr lang="cs-CZ" dirty="0" err="1"/>
              <a:t>easiest</a:t>
            </a:r>
            <a:r>
              <a:rPr lang="cs-CZ" dirty="0"/>
              <a:t> </a:t>
            </a:r>
            <a:r>
              <a:rPr lang="cs-CZ" dirty="0" err="1"/>
              <a:t>labor</a:t>
            </a:r>
            <a:r>
              <a:rPr lang="cs-CZ" dirty="0"/>
              <a:t>. By </a:t>
            </a:r>
            <a:r>
              <a:rPr lang="cs-CZ" dirty="0" err="1"/>
              <a:t>this</a:t>
            </a:r>
            <a:r>
              <a:rPr lang="cs-CZ" dirty="0"/>
              <a:t> </a:t>
            </a:r>
            <a:r>
              <a:rPr lang="cs-CZ" dirty="0" err="1"/>
              <a:t>we</a:t>
            </a:r>
            <a:r>
              <a:rPr lang="cs-CZ" dirty="0"/>
              <a:t> taste </a:t>
            </a:r>
            <a:r>
              <a:rPr lang="cs-CZ" dirty="0" err="1"/>
              <a:t>the</a:t>
            </a:r>
            <a:r>
              <a:rPr lang="cs-CZ" dirty="0"/>
              <a:t> </a:t>
            </a:r>
            <a:r>
              <a:rPr lang="cs-CZ" dirty="0" err="1"/>
              <a:t>spices</a:t>
            </a:r>
            <a:r>
              <a:rPr lang="cs-CZ" dirty="0"/>
              <a:t> </a:t>
            </a:r>
            <a:r>
              <a:rPr lang="cs-CZ" dirty="0" err="1"/>
              <a:t>of</a:t>
            </a:r>
            <a:r>
              <a:rPr lang="cs-CZ" dirty="0"/>
              <a:t> </a:t>
            </a:r>
            <a:r>
              <a:rPr lang="cs-CZ" dirty="0" err="1"/>
              <a:t>Arabia</a:t>
            </a:r>
            <a:r>
              <a:rPr lang="cs-CZ" dirty="0"/>
              <a:t>, </a:t>
            </a:r>
            <a:r>
              <a:rPr lang="cs-CZ" dirty="0" err="1"/>
              <a:t>yet</a:t>
            </a:r>
            <a:r>
              <a:rPr lang="cs-CZ" dirty="0"/>
              <a:t> </a:t>
            </a:r>
            <a:r>
              <a:rPr lang="cs-CZ" dirty="0" err="1"/>
              <a:t>never</a:t>
            </a:r>
            <a:r>
              <a:rPr lang="cs-CZ" dirty="0"/>
              <a:t> </a:t>
            </a:r>
            <a:r>
              <a:rPr lang="cs-CZ" dirty="0" err="1"/>
              <a:t>the</a:t>
            </a:r>
            <a:r>
              <a:rPr lang="cs-CZ" dirty="0"/>
              <a:t> </a:t>
            </a:r>
            <a:r>
              <a:rPr lang="cs-CZ" dirty="0" err="1"/>
              <a:t>scorching</a:t>
            </a:r>
            <a:r>
              <a:rPr lang="cs-CZ" dirty="0"/>
              <a:t> sun </a:t>
            </a:r>
            <a:r>
              <a:rPr lang="cs-CZ" dirty="0" err="1"/>
              <a:t>which</a:t>
            </a:r>
            <a:r>
              <a:rPr lang="cs-CZ" dirty="0"/>
              <a:t> </a:t>
            </a:r>
            <a:r>
              <a:rPr lang="cs-CZ" dirty="0" err="1"/>
              <a:t>brings</a:t>
            </a:r>
            <a:r>
              <a:rPr lang="cs-CZ" dirty="0"/>
              <a:t> </a:t>
            </a:r>
            <a:r>
              <a:rPr lang="cs-CZ" dirty="0" err="1"/>
              <a:t>them</a:t>
            </a:r>
            <a:r>
              <a:rPr lang="cs-CZ" dirty="0"/>
              <a:t> </a:t>
            </a:r>
            <a:r>
              <a:rPr lang="cs-CZ" dirty="0" err="1"/>
              <a:t>forth</a:t>
            </a:r>
            <a:r>
              <a:rPr lang="cs-CZ" dirty="0"/>
              <a:t>; </a:t>
            </a:r>
            <a:r>
              <a:rPr lang="cs-CZ" dirty="0" err="1"/>
              <a:t>we</a:t>
            </a:r>
            <a:r>
              <a:rPr lang="cs-CZ" dirty="0"/>
              <a:t> </a:t>
            </a:r>
            <a:r>
              <a:rPr lang="cs-CZ" dirty="0" err="1"/>
              <a:t>shine</a:t>
            </a:r>
            <a:r>
              <a:rPr lang="cs-CZ" dirty="0"/>
              <a:t> in </a:t>
            </a:r>
            <a:r>
              <a:rPr lang="cs-CZ" dirty="0" err="1"/>
              <a:t>silks</a:t>
            </a:r>
            <a:r>
              <a:rPr lang="cs-CZ" dirty="0"/>
              <a:t> </a:t>
            </a:r>
            <a:r>
              <a:rPr lang="cs-CZ" dirty="0" err="1"/>
              <a:t>which</a:t>
            </a:r>
            <a:r>
              <a:rPr lang="cs-CZ" dirty="0"/>
              <a:t> </a:t>
            </a:r>
            <a:r>
              <a:rPr lang="cs-CZ" dirty="0" err="1"/>
              <a:t>our</a:t>
            </a:r>
            <a:r>
              <a:rPr lang="cs-CZ" dirty="0"/>
              <a:t> </a:t>
            </a:r>
            <a:r>
              <a:rPr lang="cs-CZ" dirty="0" err="1"/>
              <a:t>hands</a:t>
            </a:r>
            <a:r>
              <a:rPr lang="cs-CZ" dirty="0"/>
              <a:t> </a:t>
            </a:r>
            <a:r>
              <a:rPr lang="cs-CZ" dirty="0" err="1"/>
              <a:t>never</a:t>
            </a:r>
            <a:r>
              <a:rPr lang="cs-CZ" dirty="0"/>
              <a:t> </a:t>
            </a:r>
            <a:r>
              <a:rPr lang="cs-CZ" dirty="0" err="1"/>
              <a:t>wrought</a:t>
            </a:r>
            <a:r>
              <a:rPr lang="cs-CZ" dirty="0"/>
              <a:t>; </a:t>
            </a:r>
            <a:r>
              <a:rPr lang="cs-CZ" dirty="0" err="1"/>
              <a:t>we</a:t>
            </a:r>
            <a:r>
              <a:rPr lang="cs-CZ" dirty="0"/>
              <a:t> drink </a:t>
            </a:r>
            <a:r>
              <a:rPr lang="cs-CZ" dirty="0" err="1"/>
              <a:t>of</a:t>
            </a:r>
            <a:r>
              <a:rPr lang="cs-CZ" dirty="0"/>
              <a:t> </a:t>
            </a:r>
            <a:r>
              <a:rPr lang="cs-CZ" dirty="0" err="1"/>
              <a:t>vineyards</a:t>
            </a:r>
            <a:r>
              <a:rPr lang="cs-CZ" dirty="0"/>
              <a:t> </a:t>
            </a:r>
            <a:r>
              <a:rPr lang="cs-CZ" dirty="0" err="1"/>
              <a:t>which</a:t>
            </a:r>
            <a:r>
              <a:rPr lang="cs-CZ" dirty="0"/>
              <a:t> </a:t>
            </a:r>
            <a:r>
              <a:rPr lang="cs-CZ" dirty="0" err="1"/>
              <a:t>we</a:t>
            </a:r>
            <a:r>
              <a:rPr lang="cs-CZ" dirty="0"/>
              <a:t> </a:t>
            </a:r>
            <a:r>
              <a:rPr lang="cs-CZ" dirty="0" err="1"/>
              <a:t>never</a:t>
            </a:r>
            <a:r>
              <a:rPr lang="cs-CZ" dirty="0"/>
              <a:t> </a:t>
            </a:r>
            <a:r>
              <a:rPr lang="cs-CZ" dirty="0" err="1"/>
              <a:t>planted</a:t>
            </a:r>
            <a:r>
              <a:rPr lang="cs-CZ" dirty="0"/>
              <a:t>; </a:t>
            </a:r>
            <a:r>
              <a:rPr lang="cs-CZ" dirty="0" err="1"/>
              <a:t>the</a:t>
            </a:r>
            <a:r>
              <a:rPr lang="cs-CZ" dirty="0"/>
              <a:t> </a:t>
            </a:r>
            <a:r>
              <a:rPr lang="cs-CZ" dirty="0" err="1"/>
              <a:t>treasures</a:t>
            </a:r>
            <a:r>
              <a:rPr lang="cs-CZ" dirty="0"/>
              <a:t> </a:t>
            </a:r>
            <a:r>
              <a:rPr lang="cs-CZ" dirty="0" err="1"/>
              <a:t>of</a:t>
            </a:r>
            <a:r>
              <a:rPr lang="cs-CZ" dirty="0"/>
              <a:t> </a:t>
            </a:r>
            <a:r>
              <a:rPr lang="cs-CZ" dirty="0" err="1"/>
              <a:t>those</a:t>
            </a:r>
            <a:r>
              <a:rPr lang="cs-CZ" dirty="0"/>
              <a:t> </a:t>
            </a:r>
            <a:r>
              <a:rPr lang="cs-CZ" dirty="0" err="1"/>
              <a:t>mines</a:t>
            </a:r>
            <a:r>
              <a:rPr lang="cs-CZ" dirty="0"/>
              <a:t> are </a:t>
            </a:r>
            <a:r>
              <a:rPr lang="cs-CZ" dirty="0" err="1"/>
              <a:t>ours</a:t>
            </a:r>
            <a:r>
              <a:rPr lang="cs-CZ" dirty="0"/>
              <a:t>, in </a:t>
            </a:r>
            <a:r>
              <a:rPr lang="cs-CZ" dirty="0" err="1"/>
              <a:t>which</a:t>
            </a:r>
            <a:r>
              <a:rPr lang="cs-CZ" dirty="0"/>
              <a:t> </a:t>
            </a:r>
            <a:r>
              <a:rPr lang="cs-CZ" dirty="0" err="1"/>
              <a:t>we</a:t>
            </a:r>
            <a:r>
              <a:rPr lang="cs-CZ" dirty="0"/>
              <a:t> </a:t>
            </a:r>
            <a:r>
              <a:rPr lang="cs-CZ" dirty="0" err="1"/>
              <a:t>have</a:t>
            </a:r>
            <a:r>
              <a:rPr lang="cs-CZ" dirty="0"/>
              <a:t> </a:t>
            </a:r>
            <a:r>
              <a:rPr lang="cs-CZ" dirty="0" err="1"/>
              <a:t>never</a:t>
            </a:r>
            <a:r>
              <a:rPr lang="cs-CZ" dirty="0"/>
              <a:t> </a:t>
            </a:r>
            <a:r>
              <a:rPr lang="cs-CZ" dirty="0" err="1"/>
              <a:t>digged</a:t>
            </a:r>
            <a:r>
              <a:rPr lang="cs-CZ" dirty="0"/>
              <a:t>; </a:t>
            </a:r>
            <a:r>
              <a:rPr lang="cs-CZ" dirty="0" err="1"/>
              <a:t>we</a:t>
            </a:r>
            <a:r>
              <a:rPr lang="cs-CZ" dirty="0"/>
              <a:t> </a:t>
            </a:r>
            <a:r>
              <a:rPr lang="cs-CZ" dirty="0" err="1"/>
              <a:t>only</a:t>
            </a:r>
            <a:r>
              <a:rPr lang="cs-CZ" dirty="0"/>
              <a:t> </a:t>
            </a:r>
            <a:r>
              <a:rPr lang="cs-CZ" dirty="0" err="1"/>
              <a:t>plough</a:t>
            </a:r>
            <a:r>
              <a:rPr lang="cs-CZ" dirty="0"/>
              <a:t> </a:t>
            </a:r>
            <a:r>
              <a:rPr lang="cs-CZ" dirty="0" err="1"/>
              <a:t>the</a:t>
            </a:r>
            <a:r>
              <a:rPr lang="cs-CZ" dirty="0"/>
              <a:t> </a:t>
            </a:r>
            <a:r>
              <a:rPr lang="cs-CZ" dirty="0" err="1"/>
              <a:t>deep</a:t>
            </a:r>
            <a:r>
              <a:rPr lang="cs-CZ" dirty="0"/>
              <a:t>, and </a:t>
            </a:r>
            <a:r>
              <a:rPr lang="cs-CZ" dirty="0" err="1"/>
              <a:t>reap</a:t>
            </a:r>
            <a:r>
              <a:rPr lang="cs-CZ" dirty="0"/>
              <a:t> </a:t>
            </a:r>
            <a:r>
              <a:rPr lang="cs-CZ" dirty="0" err="1"/>
              <a:t>the</a:t>
            </a:r>
            <a:r>
              <a:rPr lang="cs-CZ" dirty="0"/>
              <a:t> </a:t>
            </a:r>
            <a:r>
              <a:rPr lang="cs-CZ" dirty="0" err="1"/>
              <a:t>harvest</a:t>
            </a:r>
            <a:r>
              <a:rPr lang="cs-CZ" dirty="0"/>
              <a:t> </a:t>
            </a:r>
            <a:r>
              <a:rPr lang="cs-CZ" dirty="0" err="1"/>
              <a:t>of</a:t>
            </a:r>
            <a:r>
              <a:rPr lang="cs-CZ" dirty="0"/>
              <a:t> </a:t>
            </a:r>
            <a:r>
              <a:rPr lang="cs-CZ" dirty="0" err="1"/>
              <a:t>every</a:t>
            </a:r>
            <a:r>
              <a:rPr lang="cs-CZ" dirty="0"/>
              <a:t> country in </a:t>
            </a:r>
            <a:r>
              <a:rPr lang="cs-CZ" dirty="0" err="1"/>
              <a:t>the</a:t>
            </a:r>
            <a:r>
              <a:rPr lang="cs-CZ" dirty="0"/>
              <a:t> </a:t>
            </a:r>
            <a:r>
              <a:rPr lang="cs-CZ" dirty="0" err="1"/>
              <a:t>world</a:t>
            </a:r>
            <a:r>
              <a:rPr lang="cs-CZ" dirty="0"/>
              <a:t>“</a:t>
            </a:r>
            <a:endParaRPr lang="en-US" dirty="0"/>
          </a:p>
        </p:txBody>
      </p:sp>
    </p:spTree>
    <p:extLst>
      <p:ext uri="{BB962C8B-B14F-4D97-AF65-F5344CB8AC3E}">
        <p14:creationId xmlns:p14="http://schemas.microsoft.com/office/powerpoint/2010/main" val="54887882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F883C2-CBCD-4997-BF93-0F3A85B29729}"/>
              </a:ext>
            </a:extLst>
          </p:cNvPr>
          <p:cNvSpPr>
            <a:spLocks noGrp="1"/>
          </p:cNvSpPr>
          <p:nvPr>
            <p:ph type="title"/>
          </p:nvPr>
        </p:nvSpPr>
        <p:spPr/>
        <p:txBody>
          <a:bodyPr/>
          <a:lstStyle/>
          <a:p>
            <a:r>
              <a:rPr lang="cs-CZ" dirty="0"/>
              <a:t>Francie</a:t>
            </a:r>
            <a:endParaRPr lang="en-US" dirty="0"/>
          </a:p>
        </p:txBody>
      </p:sp>
      <p:sp>
        <p:nvSpPr>
          <p:cNvPr id="3" name="Zástupný obsah 2">
            <a:extLst>
              <a:ext uri="{FF2B5EF4-FFF2-40B4-BE49-F238E27FC236}">
                <a16:creationId xmlns:a16="http://schemas.microsoft.com/office/drawing/2014/main" id="{FBFC4A70-C481-4370-9335-9C45EC0BF604}"/>
              </a:ext>
            </a:extLst>
          </p:cNvPr>
          <p:cNvSpPr>
            <a:spLocks noGrp="1"/>
          </p:cNvSpPr>
          <p:nvPr>
            <p:ph idx="1"/>
          </p:nvPr>
        </p:nvSpPr>
        <p:spPr/>
        <p:txBody>
          <a:bodyPr/>
          <a:lstStyle/>
          <a:p>
            <a:endParaRPr lang="cs-CZ" dirty="0"/>
          </a:p>
        </p:txBody>
      </p:sp>
    </p:spTree>
    <p:extLst>
      <p:ext uri="{BB962C8B-B14F-4D97-AF65-F5344CB8AC3E}">
        <p14:creationId xmlns:p14="http://schemas.microsoft.com/office/powerpoint/2010/main" val="183275024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F883C2-CBCD-4997-BF93-0F3A85B29729}"/>
              </a:ext>
            </a:extLst>
          </p:cNvPr>
          <p:cNvSpPr>
            <a:spLocks noGrp="1"/>
          </p:cNvSpPr>
          <p:nvPr>
            <p:ph type="title"/>
          </p:nvPr>
        </p:nvSpPr>
        <p:spPr/>
        <p:txBody>
          <a:bodyPr/>
          <a:lstStyle/>
          <a:p>
            <a:r>
              <a:rPr lang="cs-CZ" dirty="0"/>
              <a:t>Francie</a:t>
            </a:r>
            <a:endParaRPr lang="en-US" dirty="0"/>
          </a:p>
        </p:txBody>
      </p:sp>
      <p:sp>
        <p:nvSpPr>
          <p:cNvPr id="3" name="Zástupný obsah 2">
            <a:extLst>
              <a:ext uri="{FF2B5EF4-FFF2-40B4-BE49-F238E27FC236}">
                <a16:creationId xmlns:a16="http://schemas.microsoft.com/office/drawing/2014/main" id="{FBFC4A70-C481-4370-9335-9C45EC0BF604}"/>
              </a:ext>
            </a:extLst>
          </p:cNvPr>
          <p:cNvSpPr>
            <a:spLocks noGrp="1"/>
          </p:cNvSpPr>
          <p:nvPr>
            <p:ph idx="1"/>
          </p:nvPr>
        </p:nvSpPr>
        <p:spPr/>
        <p:txBody>
          <a:bodyPr/>
          <a:lstStyle/>
          <a:p>
            <a:r>
              <a:rPr lang="cs-CZ" dirty="0"/>
              <a:t>17. století – katastrofální experimenty s merkantilismem – ožebračení zemědělců importem levného jídla &gt; </a:t>
            </a:r>
            <a:r>
              <a:rPr lang="cs-CZ" b="1" dirty="0"/>
              <a:t>reakce, která se snaží postavit důraz merkantilismu na průmysl a státní zásahy na hlavu</a:t>
            </a:r>
          </a:p>
        </p:txBody>
      </p:sp>
    </p:spTree>
    <p:extLst>
      <p:ext uri="{BB962C8B-B14F-4D97-AF65-F5344CB8AC3E}">
        <p14:creationId xmlns:p14="http://schemas.microsoft.com/office/powerpoint/2010/main" val="275976560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C0532B-91FE-4464-A4DD-9FE38DEB02DE}"/>
              </a:ext>
            </a:extLst>
          </p:cNvPr>
          <p:cNvSpPr>
            <a:spLocks noGrp="1"/>
          </p:cNvSpPr>
          <p:nvPr>
            <p:ph type="title"/>
          </p:nvPr>
        </p:nvSpPr>
        <p:spPr/>
        <p:txBody>
          <a:bodyPr/>
          <a:lstStyle/>
          <a:p>
            <a:r>
              <a:rPr lang="cs-CZ" dirty="0"/>
              <a:t>Francie</a:t>
            </a:r>
            <a:endParaRPr lang="en-US" dirty="0"/>
          </a:p>
        </p:txBody>
      </p:sp>
      <p:sp>
        <p:nvSpPr>
          <p:cNvPr id="3" name="Zástupný obsah 2">
            <a:extLst>
              <a:ext uri="{FF2B5EF4-FFF2-40B4-BE49-F238E27FC236}">
                <a16:creationId xmlns:a16="http://schemas.microsoft.com/office/drawing/2014/main" id="{CD83D106-9C42-473B-8D67-21ECE721B79E}"/>
              </a:ext>
            </a:extLst>
          </p:cNvPr>
          <p:cNvSpPr>
            <a:spLocks noGrp="1"/>
          </p:cNvSpPr>
          <p:nvPr>
            <p:ph idx="1"/>
          </p:nvPr>
        </p:nvSpPr>
        <p:spPr/>
        <p:txBody>
          <a:bodyPr/>
          <a:lstStyle/>
          <a:p>
            <a:r>
              <a:rPr lang="cs-CZ" dirty="0"/>
              <a:t>Fyziokraté – </a:t>
            </a:r>
            <a:r>
              <a:rPr lang="cs-CZ" b="1" dirty="0"/>
              <a:t>jediným skutečným zdrojem hodnoty je zemědělství</a:t>
            </a:r>
            <a:r>
              <a:rPr lang="cs-CZ" dirty="0"/>
              <a:t>, všechno ostatní je od něj odvozené</a:t>
            </a:r>
          </a:p>
          <a:p>
            <a:r>
              <a:rPr lang="cs-CZ" dirty="0"/>
              <a:t>Volný trh a volný obchod („</a:t>
            </a:r>
            <a:r>
              <a:rPr lang="en-US" i="1" dirty="0"/>
              <a:t>laissez faire, laissez passer</a:t>
            </a:r>
            <a:r>
              <a:rPr lang="cs-CZ" dirty="0"/>
              <a:t>“) – protože to rozvine francouzské zemědělství</a:t>
            </a:r>
            <a:endParaRPr lang="en-US" dirty="0"/>
          </a:p>
        </p:txBody>
      </p:sp>
    </p:spTree>
    <p:extLst>
      <p:ext uri="{BB962C8B-B14F-4D97-AF65-F5344CB8AC3E}">
        <p14:creationId xmlns:p14="http://schemas.microsoft.com/office/powerpoint/2010/main" val="3762311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688E2-9B3F-455A-9318-71AD5A570194}"/>
              </a:ext>
            </a:extLst>
          </p:cNvPr>
          <p:cNvSpPr>
            <a:spLocks noGrp="1"/>
          </p:cNvSpPr>
          <p:nvPr>
            <p:ph type="title"/>
          </p:nvPr>
        </p:nvSpPr>
        <p:spPr/>
        <p:txBody>
          <a:bodyPr/>
          <a:lstStyle/>
          <a:p>
            <a:r>
              <a:rPr lang="cs-CZ" dirty="0"/>
              <a:t>Organizace kurzu</a:t>
            </a:r>
            <a:endParaRPr lang="en-US" dirty="0"/>
          </a:p>
        </p:txBody>
      </p:sp>
      <p:sp>
        <p:nvSpPr>
          <p:cNvPr id="4" name="Rectangle 1">
            <a:extLst>
              <a:ext uri="{FF2B5EF4-FFF2-40B4-BE49-F238E27FC236}">
                <a16:creationId xmlns:a16="http://schemas.microsoft.com/office/drawing/2014/main" id="{B4B22D59-8CCB-461E-BBC6-02D1FD11B10C}"/>
              </a:ext>
            </a:extLst>
          </p:cNvPr>
          <p:cNvSpPr>
            <a:spLocks noGrp="1" noChangeArrowheads="1"/>
          </p:cNvSpPr>
          <p:nvPr>
            <p:ph idx="1"/>
          </p:nvPr>
        </p:nvSpPr>
        <p:spPr bwMode="auto">
          <a:xfrm>
            <a:off x="838200" y="2290029"/>
            <a:ext cx="10515600" cy="2677656"/>
          </a:xfrm>
          <a:prstGeom prst="rect">
            <a:avLst/>
          </a:prstGeom>
          <a:solidFill>
            <a:srgbClr val="F9F9F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en-US" b="0" i="0" u="none" strike="noStrike" cap="none" normalizeH="0" baseline="0" dirty="0">
                <a:ln>
                  <a:noFill/>
                </a:ln>
                <a:solidFill>
                  <a:srgbClr val="3A3A3A"/>
                </a:solidFill>
                <a:effectLst/>
                <a:latin typeface="+mn-lt"/>
                <a:cs typeface="Open Sans" panose="020B0606030504020204" pitchFamily="34" charset="0"/>
              </a:rPr>
              <a:t>Témata pro prezentace: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3A3A3A"/>
                </a:solidFill>
                <a:effectLst/>
                <a:latin typeface="+mn-lt"/>
                <a:cs typeface="Open Sans" panose="020B0606030504020204" pitchFamily="34" charset="0"/>
              </a:rPr>
              <a:t>1) </a:t>
            </a:r>
            <a:r>
              <a:rPr kumimoji="0" lang="en-US" altLang="en-US" b="1" i="0" u="none" strike="noStrike" cap="none" normalizeH="0" baseline="0" dirty="0" err="1">
                <a:ln>
                  <a:noFill/>
                </a:ln>
                <a:solidFill>
                  <a:srgbClr val="3A3A3A"/>
                </a:solidFill>
                <a:effectLst/>
                <a:latin typeface="+mn-lt"/>
                <a:cs typeface="Open Sans" panose="020B0606030504020204" pitchFamily="34" charset="0"/>
              </a:rPr>
              <a:t>Průmyslová</a:t>
            </a:r>
            <a:r>
              <a:rPr kumimoji="0" lang="en-US" altLang="en-US" b="1" i="0" u="none" strike="noStrike" cap="none" normalizeH="0" baseline="0" dirty="0">
                <a:ln>
                  <a:noFill/>
                </a:ln>
                <a:solidFill>
                  <a:srgbClr val="3A3A3A"/>
                </a:solidFill>
                <a:effectLst/>
                <a:latin typeface="+mn-lt"/>
                <a:cs typeface="Open Sans" panose="020B0606030504020204" pitchFamily="34" charset="0"/>
              </a:rPr>
              <a:t> </a:t>
            </a:r>
            <a:r>
              <a:rPr kumimoji="0" lang="en-US" altLang="en-US" b="1" i="0" u="none" strike="noStrike" cap="none" normalizeH="0" baseline="0" dirty="0" err="1">
                <a:ln>
                  <a:noFill/>
                </a:ln>
                <a:solidFill>
                  <a:srgbClr val="3A3A3A"/>
                </a:solidFill>
                <a:effectLst/>
                <a:latin typeface="+mn-lt"/>
                <a:cs typeface="Open Sans" panose="020B0606030504020204" pitchFamily="34" charset="0"/>
              </a:rPr>
              <a:t>politika</a:t>
            </a:r>
            <a:endParaRPr kumimoji="0" lang="en-US" altLang="en-US"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3A3A3A"/>
                </a:solidFill>
                <a:effectLst/>
                <a:latin typeface="+mn-lt"/>
                <a:cs typeface="Open Sans" panose="020B0606030504020204" pitchFamily="34" charset="0"/>
              </a:rPr>
              <a:t>2) </a:t>
            </a:r>
            <a:r>
              <a:rPr kumimoji="0" lang="en-US" altLang="en-US" b="1" i="0" u="none" strike="noStrike" cap="none" normalizeH="0" baseline="0" dirty="0" err="1">
                <a:ln>
                  <a:noFill/>
                </a:ln>
                <a:solidFill>
                  <a:srgbClr val="3A3A3A"/>
                </a:solidFill>
                <a:effectLst/>
                <a:latin typeface="+mn-lt"/>
                <a:cs typeface="Open Sans" panose="020B0606030504020204" pitchFamily="34" charset="0"/>
              </a:rPr>
              <a:t>Mezinárodní</a:t>
            </a:r>
            <a:r>
              <a:rPr kumimoji="0" lang="en-US" altLang="en-US" b="1" i="0" u="none" strike="noStrike" cap="none" normalizeH="0" baseline="0" dirty="0">
                <a:ln>
                  <a:noFill/>
                </a:ln>
                <a:solidFill>
                  <a:srgbClr val="3A3A3A"/>
                </a:solidFill>
                <a:effectLst/>
                <a:latin typeface="+mn-lt"/>
                <a:cs typeface="Open Sans" panose="020B0606030504020204" pitchFamily="34" charset="0"/>
              </a:rPr>
              <a:t> </a:t>
            </a:r>
            <a:r>
              <a:rPr kumimoji="0" lang="en-US" altLang="en-US" b="1" i="0" u="none" strike="noStrike" cap="none" normalizeH="0" baseline="0" dirty="0" err="1">
                <a:ln>
                  <a:noFill/>
                </a:ln>
                <a:solidFill>
                  <a:srgbClr val="3A3A3A"/>
                </a:solidFill>
                <a:effectLst/>
                <a:latin typeface="+mn-lt"/>
                <a:cs typeface="Open Sans" panose="020B0606030504020204" pitchFamily="34" charset="0"/>
              </a:rPr>
              <a:t>investice</a:t>
            </a:r>
            <a:endParaRPr kumimoji="0" lang="en-US" altLang="en-US"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3A3A3A"/>
                </a:solidFill>
                <a:effectLst/>
                <a:latin typeface="+mn-lt"/>
                <a:cs typeface="Open Sans" panose="020B0606030504020204" pitchFamily="34" charset="0"/>
              </a:rPr>
              <a:t>3) </a:t>
            </a:r>
            <a:r>
              <a:rPr kumimoji="0" lang="en-US" altLang="en-US" b="1" i="0" u="none" strike="noStrike" cap="none" normalizeH="0" baseline="0" dirty="0" err="1">
                <a:ln>
                  <a:noFill/>
                </a:ln>
                <a:solidFill>
                  <a:srgbClr val="3A3A3A"/>
                </a:solidFill>
                <a:effectLst/>
                <a:latin typeface="+mn-lt"/>
                <a:cs typeface="Open Sans" panose="020B0606030504020204" pitchFamily="34" charset="0"/>
              </a:rPr>
              <a:t>Netarifní</a:t>
            </a:r>
            <a:r>
              <a:rPr kumimoji="0" lang="en-US" altLang="en-US" b="1" i="0" u="none" strike="noStrike" cap="none" normalizeH="0" baseline="0" dirty="0">
                <a:ln>
                  <a:noFill/>
                </a:ln>
                <a:solidFill>
                  <a:srgbClr val="3A3A3A"/>
                </a:solidFill>
                <a:effectLst/>
                <a:latin typeface="+mn-lt"/>
                <a:cs typeface="Open Sans" panose="020B0606030504020204" pitchFamily="34" charset="0"/>
              </a:rPr>
              <a:t> </a:t>
            </a:r>
            <a:r>
              <a:rPr kumimoji="0" lang="en-US" altLang="en-US" b="1" i="0" u="none" strike="noStrike" cap="none" normalizeH="0" baseline="0" dirty="0" err="1">
                <a:ln>
                  <a:noFill/>
                </a:ln>
                <a:solidFill>
                  <a:srgbClr val="3A3A3A"/>
                </a:solidFill>
                <a:effectLst/>
                <a:latin typeface="+mn-lt"/>
                <a:cs typeface="Open Sans" panose="020B0606030504020204" pitchFamily="34" charset="0"/>
              </a:rPr>
              <a:t>překážky</a:t>
            </a:r>
            <a:r>
              <a:rPr kumimoji="0" lang="en-US" altLang="en-US" b="0" i="0" u="none" strike="noStrike" cap="none" normalizeH="0" baseline="0" dirty="0">
                <a:ln>
                  <a:noFill/>
                </a:ln>
                <a:solidFill>
                  <a:srgbClr val="3A3A3A"/>
                </a:solidFill>
                <a:effectLst/>
                <a:latin typeface="+mn-lt"/>
                <a:cs typeface="Open Sans" panose="020B0606030504020204" pitchFamily="34" charset="0"/>
              </a:rPr>
              <a:t> </a:t>
            </a:r>
            <a:r>
              <a:rPr kumimoji="0" lang="cs-CZ" altLang="en-US" b="1" i="0" u="none" strike="noStrike" cap="none" normalizeH="0" baseline="0" dirty="0">
                <a:ln>
                  <a:noFill/>
                </a:ln>
                <a:solidFill>
                  <a:srgbClr val="3A3A3A"/>
                </a:solidFill>
                <a:effectLst/>
                <a:latin typeface="+mn-lt"/>
                <a:cs typeface="Open Sans" panose="020B0606030504020204" pitchFamily="34" charset="0"/>
              </a:rPr>
              <a:t>obchodu</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3A3A3A"/>
                </a:solidFill>
                <a:effectLst/>
                <a:latin typeface="+mn-lt"/>
                <a:cs typeface="Open Sans" panose="020B0606030504020204" pitchFamily="34" charset="0"/>
              </a:rPr>
              <a:t>4) </a:t>
            </a:r>
            <a:r>
              <a:rPr kumimoji="0" lang="en-US" altLang="en-US" b="1" i="0" u="none" strike="noStrike" cap="none" normalizeH="0" baseline="0" dirty="0" err="1">
                <a:ln>
                  <a:noFill/>
                </a:ln>
                <a:solidFill>
                  <a:srgbClr val="3A3A3A"/>
                </a:solidFill>
                <a:effectLst/>
                <a:latin typeface="+mn-lt"/>
                <a:cs typeface="Open Sans" panose="020B0606030504020204" pitchFamily="34" charset="0"/>
              </a:rPr>
              <a:t>Obchod</a:t>
            </a:r>
            <a:r>
              <a:rPr kumimoji="0" lang="en-US" altLang="en-US" b="1" i="0" u="none" strike="noStrike" cap="none" normalizeH="0" baseline="0" dirty="0">
                <a:ln>
                  <a:noFill/>
                </a:ln>
                <a:solidFill>
                  <a:srgbClr val="3A3A3A"/>
                </a:solidFill>
                <a:effectLst/>
                <a:latin typeface="+mn-lt"/>
                <a:cs typeface="Open Sans" panose="020B0606030504020204" pitchFamily="34" charset="0"/>
              </a:rPr>
              <a:t> se </a:t>
            </a:r>
            <a:r>
              <a:rPr kumimoji="0" lang="en-US" altLang="en-US" b="1" i="0" u="none" strike="noStrike" cap="none" normalizeH="0" baseline="0" dirty="0" err="1">
                <a:ln>
                  <a:noFill/>
                </a:ln>
                <a:solidFill>
                  <a:srgbClr val="3A3A3A"/>
                </a:solidFill>
                <a:effectLst/>
                <a:latin typeface="+mn-lt"/>
                <a:cs typeface="Open Sans" panose="020B0606030504020204" pitchFamily="34" charset="0"/>
              </a:rPr>
              <a:t>zemědělskými</a:t>
            </a:r>
            <a:r>
              <a:rPr kumimoji="0" lang="en-US" altLang="en-US" b="1" i="0" u="none" strike="noStrike" cap="none" normalizeH="0" baseline="0" dirty="0">
                <a:ln>
                  <a:noFill/>
                </a:ln>
                <a:solidFill>
                  <a:srgbClr val="3A3A3A"/>
                </a:solidFill>
                <a:effectLst/>
                <a:latin typeface="+mn-lt"/>
                <a:cs typeface="Open Sans" panose="020B0606030504020204" pitchFamily="34" charset="0"/>
              </a:rPr>
              <a:t> </a:t>
            </a:r>
            <a:r>
              <a:rPr kumimoji="0" lang="en-US" altLang="en-US" b="1" i="0" u="none" strike="noStrike" cap="none" normalizeH="0" baseline="0" dirty="0" err="1">
                <a:ln>
                  <a:noFill/>
                </a:ln>
                <a:solidFill>
                  <a:srgbClr val="3A3A3A"/>
                </a:solidFill>
                <a:effectLst/>
                <a:latin typeface="+mn-lt"/>
                <a:cs typeface="Open Sans" panose="020B0606030504020204" pitchFamily="34" charset="0"/>
              </a:rPr>
              <a:t>produkty</a:t>
            </a:r>
            <a:r>
              <a:rPr kumimoji="0" lang="en-US" altLang="en-US" b="1" i="0" u="none" strike="noStrike" cap="none" normalizeH="0" baseline="0" dirty="0">
                <a:ln>
                  <a:noFill/>
                </a:ln>
                <a:solidFill>
                  <a:srgbClr val="3A3A3A"/>
                </a:solidFill>
                <a:effectLst/>
                <a:latin typeface="+mn-lt"/>
                <a:cs typeface="Open Sans" panose="020B0606030504020204" pitchFamily="34" charset="0"/>
              </a:rPr>
              <a:t> </a:t>
            </a:r>
            <a:endParaRPr kumimoji="0" lang="cs-CZ" altLang="en-US" b="1" i="0" u="none" strike="noStrike" cap="none" normalizeH="0" baseline="0" dirty="0">
              <a:ln>
                <a:noFill/>
              </a:ln>
              <a:solidFill>
                <a:srgbClr val="3A3A3A"/>
              </a:solidFill>
              <a:effectLst/>
              <a:latin typeface="+mn-lt"/>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3A3A3A"/>
                </a:solidFill>
                <a:effectLst/>
                <a:latin typeface="+mn-lt"/>
                <a:cs typeface="Open Sans" panose="020B0606030504020204" pitchFamily="34" charset="0"/>
              </a:rPr>
              <a:t>5) </a:t>
            </a:r>
            <a:r>
              <a:rPr kumimoji="0" lang="en-US" altLang="en-US" b="1" i="0" u="none" strike="noStrike" cap="none" normalizeH="0" baseline="0" dirty="0" err="1">
                <a:ln>
                  <a:noFill/>
                </a:ln>
                <a:solidFill>
                  <a:srgbClr val="3A3A3A"/>
                </a:solidFill>
                <a:effectLst/>
                <a:latin typeface="+mn-lt"/>
                <a:cs typeface="Open Sans" panose="020B0606030504020204" pitchFamily="34" charset="0"/>
              </a:rPr>
              <a:t>Postavení</a:t>
            </a:r>
            <a:r>
              <a:rPr kumimoji="0" lang="en-US" altLang="en-US" b="1" i="0" u="none" strike="noStrike" cap="none" normalizeH="0" baseline="0" dirty="0">
                <a:ln>
                  <a:noFill/>
                </a:ln>
                <a:solidFill>
                  <a:srgbClr val="3A3A3A"/>
                </a:solidFill>
                <a:effectLst/>
                <a:latin typeface="+mn-lt"/>
                <a:cs typeface="Open Sans" panose="020B0606030504020204" pitchFamily="34" charset="0"/>
              </a:rPr>
              <a:t> </a:t>
            </a:r>
            <a:r>
              <a:rPr kumimoji="0" lang="en-US" altLang="en-US" b="1" i="0" u="none" strike="noStrike" cap="none" normalizeH="0" baseline="0" dirty="0" err="1">
                <a:ln>
                  <a:noFill/>
                </a:ln>
                <a:solidFill>
                  <a:srgbClr val="3A3A3A"/>
                </a:solidFill>
                <a:effectLst/>
                <a:latin typeface="+mn-lt"/>
                <a:cs typeface="Open Sans" panose="020B0606030504020204" pitchFamily="34" charset="0"/>
              </a:rPr>
              <a:t>rozvojových</a:t>
            </a:r>
            <a:r>
              <a:rPr kumimoji="0" lang="en-US" altLang="en-US" b="1" i="0" u="none" strike="noStrike" cap="none" normalizeH="0" baseline="0" dirty="0">
                <a:ln>
                  <a:noFill/>
                </a:ln>
                <a:solidFill>
                  <a:srgbClr val="3A3A3A"/>
                </a:solidFill>
                <a:effectLst/>
                <a:latin typeface="+mn-lt"/>
                <a:cs typeface="Open Sans" panose="020B0606030504020204" pitchFamily="34" charset="0"/>
              </a:rPr>
              <a:t> </a:t>
            </a:r>
            <a:r>
              <a:rPr kumimoji="0" lang="en-US" altLang="en-US" b="1" i="0" u="none" strike="noStrike" cap="none" normalizeH="0" baseline="0" dirty="0" err="1">
                <a:ln>
                  <a:noFill/>
                </a:ln>
                <a:solidFill>
                  <a:srgbClr val="3A3A3A"/>
                </a:solidFill>
                <a:effectLst/>
                <a:latin typeface="+mn-lt"/>
                <a:cs typeface="Open Sans" panose="020B0606030504020204" pitchFamily="34" charset="0"/>
              </a:rPr>
              <a:t>zemí</a:t>
            </a:r>
            <a:endParaRPr kumimoji="0" lang="en-US" altLang="en-US"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71820645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F883C2-CBCD-4997-BF93-0F3A85B29729}"/>
              </a:ext>
            </a:extLst>
          </p:cNvPr>
          <p:cNvSpPr>
            <a:spLocks noGrp="1"/>
          </p:cNvSpPr>
          <p:nvPr>
            <p:ph type="title"/>
          </p:nvPr>
        </p:nvSpPr>
        <p:spPr/>
        <p:txBody>
          <a:bodyPr/>
          <a:lstStyle/>
          <a:p>
            <a:r>
              <a:rPr lang="cs-CZ" dirty="0"/>
              <a:t>Francie</a:t>
            </a:r>
            <a:endParaRPr lang="en-US" dirty="0"/>
          </a:p>
        </p:txBody>
      </p:sp>
      <p:sp>
        <p:nvSpPr>
          <p:cNvPr id="3" name="Zástupný obsah 2">
            <a:extLst>
              <a:ext uri="{FF2B5EF4-FFF2-40B4-BE49-F238E27FC236}">
                <a16:creationId xmlns:a16="http://schemas.microsoft.com/office/drawing/2014/main" id="{FBFC4A70-C481-4370-9335-9C45EC0BF604}"/>
              </a:ext>
            </a:extLst>
          </p:cNvPr>
          <p:cNvSpPr>
            <a:spLocks noGrp="1"/>
          </p:cNvSpPr>
          <p:nvPr>
            <p:ph idx="1"/>
          </p:nvPr>
        </p:nvSpPr>
        <p:spPr/>
        <p:txBody>
          <a:bodyPr/>
          <a:lstStyle/>
          <a:p>
            <a:r>
              <a:rPr lang="cs-CZ" b="1" dirty="0"/>
              <a:t>Pierre de </a:t>
            </a:r>
            <a:r>
              <a:rPr lang="cs-CZ" b="1" dirty="0" err="1"/>
              <a:t>Boisguilbert</a:t>
            </a:r>
            <a:r>
              <a:rPr lang="cs-CZ" b="1" dirty="0"/>
              <a:t> </a:t>
            </a:r>
            <a:r>
              <a:rPr lang="cs-CZ" dirty="0"/>
              <a:t>(kolem roku 1700) – </a:t>
            </a:r>
            <a:r>
              <a:rPr lang="cs-CZ" b="1" dirty="0"/>
              <a:t>jednotlivci jsou vedení svým vlastním zájmem, ale v důsledku prospívají společnosti</a:t>
            </a:r>
          </a:p>
        </p:txBody>
      </p:sp>
    </p:spTree>
    <p:extLst>
      <p:ext uri="{BB962C8B-B14F-4D97-AF65-F5344CB8AC3E}">
        <p14:creationId xmlns:p14="http://schemas.microsoft.com/office/powerpoint/2010/main" val="123432536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F883C2-CBCD-4997-BF93-0F3A85B29729}"/>
              </a:ext>
            </a:extLst>
          </p:cNvPr>
          <p:cNvSpPr>
            <a:spLocks noGrp="1"/>
          </p:cNvSpPr>
          <p:nvPr>
            <p:ph type="title"/>
          </p:nvPr>
        </p:nvSpPr>
        <p:spPr/>
        <p:txBody>
          <a:bodyPr/>
          <a:lstStyle/>
          <a:p>
            <a:r>
              <a:rPr lang="cs-CZ" dirty="0"/>
              <a:t>Francie</a:t>
            </a:r>
            <a:endParaRPr lang="en-US" dirty="0"/>
          </a:p>
        </p:txBody>
      </p:sp>
      <p:sp>
        <p:nvSpPr>
          <p:cNvPr id="3" name="Zástupný obsah 2">
            <a:extLst>
              <a:ext uri="{FF2B5EF4-FFF2-40B4-BE49-F238E27FC236}">
                <a16:creationId xmlns:a16="http://schemas.microsoft.com/office/drawing/2014/main" id="{FBFC4A70-C481-4370-9335-9C45EC0BF604}"/>
              </a:ext>
            </a:extLst>
          </p:cNvPr>
          <p:cNvSpPr>
            <a:spLocks noGrp="1"/>
          </p:cNvSpPr>
          <p:nvPr>
            <p:ph idx="1"/>
          </p:nvPr>
        </p:nvSpPr>
        <p:spPr/>
        <p:txBody>
          <a:bodyPr/>
          <a:lstStyle/>
          <a:p>
            <a:r>
              <a:rPr lang="cs-CZ" b="1" dirty="0"/>
              <a:t>Pierre de </a:t>
            </a:r>
            <a:r>
              <a:rPr lang="cs-CZ" b="1" dirty="0" err="1"/>
              <a:t>Boisguilbert</a:t>
            </a:r>
            <a:r>
              <a:rPr lang="cs-CZ" b="1" dirty="0"/>
              <a:t> </a:t>
            </a:r>
            <a:r>
              <a:rPr lang="cs-CZ" dirty="0"/>
              <a:t>(kolem roku 1700) – </a:t>
            </a:r>
            <a:r>
              <a:rPr lang="cs-CZ" b="1" dirty="0"/>
              <a:t>jednotlivci jsou vedení svým vlastním zájmem, ale v důsledku prospívají společnosti</a:t>
            </a:r>
          </a:p>
          <a:p>
            <a:r>
              <a:rPr lang="cs-CZ" dirty="0"/>
              <a:t>Když vyrobím a prodám něco drahého, vydělám peníze, zároveň někomu dám to, co potřebuje, a zvýším národní bohatství</a:t>
            </a:r>
          </a:p>
          <a:p>
            <a:r>
              <a:rPr lang="cs-CZ" dirty="0"/>
              <a:t>= harmonie osobního a veřejného zájmu (x </a:t>
            </a:r>
            <a:r>
              <a:rPr lang="cs-CZ" dirty="0" err="1"/>
              <a:t>Janssen</a:t>
            </a:r>
            <a:r>
              <a:rPr lang="cs-CZ" dirty="0"/>
              <a:t>)</a:t>
            </a:r>
          </a:p>
        </p:txBody>
      </p:sp>
    </p:spTree>
    <p:extLst>
      <p:ext uri="{BB962C8B-B14F-4D97-AF65-F5344CB8AC3E}">
        <p14:creationId xmlns:p14="http://schemas.microsoft.com/office/powerpoint/2010/main" val="85003785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93F192-4BF9-42F8-954A-6DB62DBCEE81}"/>
              </a:ext>
            </a:extLst>
          </p:cNvPr>
          <p:cNvSpPr>
            <a:spLocks noGrp="1"/>
          </p:cNvSpPr>
          <p:nvPr>
            <p:ph type="title"/>
          </p:nvPr>
        </p:nvSpPr>
        <p:spPr/>
        <p:txBody>
          <a:bodyPr/>
          <a:lstStyle/>
          <a:p>
            <a:r>
              <a:rPr lang="cs-CZ" dirty="0"/>
              <a:t>Britská morální filosofie</a:t>
            </a:r>
            <a:endParaRPr lang="en-US" dirty="0"/>
          </a:p>
        </p:txBody>
      </p:sp>
      <p:sp>
        <p:nvSpPr>
          <p:cNvPr id="3" name="Zástupný obsah 2">
            <a:extLst>
              <a:ext uri="{FF2B5EF4-FFF2-40B4-BE49-F238E27FC236}">
                <a16:creationId xmlns:a16="http://schemas.microsoft.com/office/drawing/2014/main" id="{001D1608-60B6-49B7-B654-2898761420C0}"/>
              </a:ext>
            </a:extLst>
          </p:cNvPr>
          <p:cNvSpPr>
            <a:spLocks noGrp="1"/>
          </p:cNvSpPr>
          <p:nvPr>
            <p:ph idx="1"/>
          </p:nvPr>
        </p:nvSpPr>
        <p:spPr/>
        <p:txBody>
          <a:bodyPr/>
          <a:lstStyle/>
          <a:p>
            <a:r>
              <a:rPr lang="cs-CZ" dirty="0"/>
              <a:t>Množství reakcí na Thomase Hobbese a jeho pesimistickou představu společnosti (1651)</a:t>
            </a:r>
          </a:p>
        </p:txBody>
      </p:sp>
    </p:spTree>
    <p:extLst>
      <p:ext uri="{BB962C8B-B14F-4D97-AF65-F5344CB8AC3E}">
        <p14:creationId xmlns:p14="http://schemas.microsoft.com/office/powerpoint/2010/main" val="250909325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93F192-4BF9-42F8-954A-6DB62DBCEE81}"/>
              </a:ext>
            </a:extLst>
          </p:cNvPr>
          <p:cNvSpPr>
            <a:spLocks noGrp="1"/>
          </p:cNvSpPr>
          <p:nvPr>
            <p:ph type="title"/>
          </p:nvPr>
        </p:nvSpPr>
        <p:spPr/>
        <p:txBody>
          <a:bodyPr/>
          <a:lstStyle/>
          <a:p>
            <a:r>
              <a:rPr lang="cs-CZ" dirty="0"/>
              <a:t>Britská morální filosofie</a:t>
            </a:r>
            <a:endParaRPr lang="en-US" dirty="0"/>
          </a:p>
        </p:txBody>
      </p:sp>
      <p:sp>
        <p:nvSpPr>
          <p:cNvPr id="3" name="Zástupný obsah 2">
            <a:extLst>
              <a:ext uri="{FF2B5EF4-FFF2-40B4-BE49-F238E27FC236}">
                <a16:creationId xmlns:a16="http://schemas.microsoft.com/office/drawing/2014/main" id="{001D1608-60B6-49B7-B654-2898761420C0}"/>
              </a:ext>
            </a:extLst>
          </p:cNvPr>
          <p:cNvSpPr>
            <a:spLocks noGrp="1"/>
          </p:cNvSpPr>
          <p:nvPr>
            <p:ph idx="1"/>
          </p:nvPr>
        </p:nvSpPr>
        <p:spPr/>
        <p:txBody>
          <a:bodyPr/>
          <a:lstStyle/>
          <a:p>
            <a:r>
              <a:rPr lang="cs-CZ" dirty="0"/>
              <a:t>Množství reakcí na Thomase Hobbese a jeho pesimistickou představu společnosti</a:t>
            </a:r>
          </a:p>
          <a:p>
            <a:r>
              <a:rPr lang="cs-CZ" dirty="0"/>
              <a:t>&gt; Řada autorů tvrdila, že lidé jsou ve skutečnosti ochotní spolupracovat a vzájemně se obohatit</a:t>
            </a:r>
          </a:p>
        </p:txBody>
      </p:sp>
    </p:spTree>
    <p:extLst>
      <p:ext uri="{BB962C8B-B14F-4D97-AF65-F5344CB8AC3E}">
        <p14:creationId xmlns:p14="http://schemas.microsoft.com/office/powerpoint/2010/main" val="277093466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93F192-4BF9-42F8-954A-6DB62DBCEE81}"/>
              </a:ext>
            </a:extLst>
          </p:cNvPr>
          <p:cNvSpPr>
            <a:spLocks noGrp="1"/>
          </p:cNvSpPr>
          <p:nvPr>
            <p:ph type="title"/>
          </p:nvPr>
        </p:nvSpPr>
        <p:spPr/>
        <p:txBody>
          <a:bodyPr/>
          <a:lstStyle/>
          <a:p>
            <a:r>
              <a:rPr lang="cs-CZ" dirty="0"/>
              <a:t>Britská morální filosofie</a:t>
            </a:r>
            <a:endParaRPr lang="en-US" dirty="0"/>
          </a:p>
        </p:txBody>
      </p:sp>
      <p:sp>
        <p:nvSpPr>
          <p:cNvPr id="3" name="Zástupný obsah 2">
            <a:extLst>
              <a:ext uri="{FF2B5EF4-FFF2-40B4-BE49-F238E27FC236}">
                <a16:creationId xmlns:a16="http://schemas.microsoft.com/office/drawing/2014/main" id="{001D1608-60B6-49B7-B654-2898761420C0}"/>
              </a:ext>
            </a:extLst>
          </p:cNvPr>
          <p:cNvSpPr>
            <a:spLocks noGrp="1"/>
          </p:cNvSpPr>
          <p:nvPr>
            <p:ph idx="1"/>
          </p:nvPr>
        </p:nvSpPr>
        <p:spPr/>
        <p:txBody>
          <a:bodyPr/>
          <a:lstStyle/>
          <a:p>
            <a:r>
              <a:rPr lang="cs-CZ" dirty="0"/>
              <a:t>Množství reakcí na Thomase Hobbese a jeho pesimistickou představu společnosti</a:t>
            </a:r>
          </a:p>
          <a:p>
            <a:r>
              <a:rPr lang="cs-CZ" dirty="0"/>
              <a:t>&gt; Řada autorů tvrdila, že lidé jsou ve skutečnosti ochotní spolupracovat a vzájemně se obohatit</a:t>
            </a:r>
          </a:p>
          <a:p>
            <a:r>
              <a:rPr lang="cs-CZ" b="1" dirty="0"/>
              <a:t>Protože jsou lidé dobří </a:t>
            </a:r>
            <a:r>
              <a:rPr lang="cs-CZ" dirty="0"/>
              <a:t>(Bůh je tak stvořil), </a:t>
            </a:r>
            <a:r>
              <a:rPr lang="cs-CZ" b="1" dirty="0"/>
              <a:t>je možné jim dát svobodu, </a:t>
            </a:r>
            <a:r>
              <a:rPr lang="cs-CZ" dirty="0"/>
              <a:t>dokonce na to mají přirozené právo</a:t>
            </a:r>
          </a:p>
        </p:txBody>
      </p:sp>
    </p:spTree>
    <p:extLst>
      <p:ext uri="{BB962C8B-B14F-4D97-AF65-F5344CB8AC3E}">
        <p14:creationId xmlns:p14="http://schemas.microsoft.com/office/powerpoint/2010/main" val="418040164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7C50F8-AF83-4B4E-8522-6414F7912723}"/>
              </a:ext>
            </a:extLst>
          </p:cNvPr>
          <p:cNvSpPr>
            <a:spLocks noGrp="1"/>
          </p:cNvSpPr>
          <p:nvPr>
            <p:ph type="title"/>
          </p:nvPr>
        </p:nvSpPr>
        <p:spPr/>
        <p:txBody>
          <a:bodyPr/>
          <a:lstStyle/>
          <a:p>
            <a:r>
              <a:rPr lang="cs-CZ" dirty="0"/>
              <a:t>Adam Smith</a:t>
            </a:r>
            <a:endParaRPr lang="en-US" dirty="0"/>
          </a:p>
        </p:txBody>
      </p:sp>
      <p:pic>
        <p:nvPicPr>
          <p:cNvPr id="9" name="Zástupný obsah 8" descr="Obsah obrázku text&#10;&#10;Popis byl vytvořen automaticky">
            <a:extLst>
              <a:ext uri="{FF2B5EF4-FFF2-40B4-BE49-F238E27FC236}">
                <a16:creationId xmlns:a16="http://schemas.microsoft.com/office/drawing/2014/main" id="{1EB60DFC-E348-4822-8CE6-379132D715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62476" y="1221388"/>
            <a:ext cx="3795234" cy="5271487"/>
          </a:xfrm>
        </p:spPr>
      </p:pic>
    </p:spTree>
    <p:extLst>
      <p:ext uri="{BB962C8B-B14F-4D97-AF65-F5344CB8AC3E}">
        <p14:creationId xmlns:p14="http://schemas.microsoft.com/office/powerpoint/2010/main" val="61467592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D72125-5E2F-4FBB-8B7B-CA13737731AA}"/>
              </a:ext>
            </a:extLst>
          </p:cNvPr>
          <p:cNvSpPr>
            <a:spLocks noGrp="1"/>
          </p:cNvSpPr>
          <p:nvPr>
            <p:ph type="title"/>
          </p:nvPr>
        </p:nvSpPr>
        <p:spPr/>
        <p:txBody>
          <a:bodyPr/>
          <a:lstStyle/>
          <a:p>
            <a:r>
              <a:rPr lang="cs-CZ" dirty="0"/>
              <a:t>Adam Smith</a:t>
            </a:r>
            <a:endParaRPr lang="en-US" dirty="0"/>
          </a:p>
        </p:txBody>
      </p:sp>
      <p:sp>
        <p:nvSpPr>
          <p:cNvPr id="3" name="Zástupný obsah 2">
            <a:extLst>
              <a:ext uri="{FF2B5EF4-FFF2-40B4-BE49-F238E27FC236}">
                <a16:creationId xmlns:a16="http://schemas.microsoft.com/office/drawing/2014/main" id="{838C5C4B-C331-4129-ABAE-7C89B36651E9}"/>
              </a:ext>
            </a:extLst>
          </p:cNvPr>
          <p:cNvSpPr>
            <a:spLocks noGrp="1"/>
          </p:cNvSpPr>
          <p:nvPr>
            <p:ph idx="1"/>
          </p:nvPr>
        </p:nvSpPr>
        <p:spPr/>
        <p:txBody>
          <a:bodyPr/>
          <a:lstStyle/>
          <a:p>
            <a:r>
              <a:rPr lang="cs-CZ" dirty="0" err="1"/>
              <a:t>Wealth</a:t>
            </a:r>
            <a:r>
              <a:rPr lang="cs-CZ" dirty="0"/>
              <a:t> </a:t>
            </a:r>
            <a:r>
              <a:rPr lang="cs-CZ" dirty="0" err="1"/>
              <a:t>of</a:t>
            </a:r>
            <a:r>
              <a:rPr lang="cs-CZ" dirty="0"/>
              <a:t> </a:t>
            </a:r>
            <a:r>
              <a:rPr lang="cs-CZ" dirty="0" err="1"/>
              <a:t>Nations</a:t>
            </a:r>
            <a:r>
              <a:rPr lang="cs-CZ" dirty="0"/>
              <a:t> není příliš originální dílo, ovšem </a:t>
            </a:r>
            <a:r>
              <a:rPr lang="cs-CZ" b="1" dirty="0"/>
              <a:t>kompiluje dřívější útržkovité argumenty do souvislého a komplexního systému</a:t>
            </a:r>
          </a:p>
        </p:txBody>
      </p:sp>
    </p:spTree>
    <p:extLst>
      <p:ext uri="{BB962C8B-B14F-4D97-AF65-F5344CB8AC3E}">
        <p14:creationId xmlns:p14="http://schemas.microsoft.com/office/powerpoint/2010/main" val="270013656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D72125-5E2F-4FBB-8B7B-CA13737731AA}"/>
              </a:ext>
            </a:extLst>
          </p:cNvPr>
          <p:cNvSpPr>
            <a:spLocks noGrp="1"/>
          </p:cNvSpPr>
          <p:nvPr>
            <p:ph type="title"/>
          </p:nvPr>
        </p:nvSpPr>
        <p:spPr/>
        <p:txBody>
          <a:bodyPr/>
          <a:lstStyle/>
          <a:p>
            <a:r>
              <a:rPr lang="cs-CZ" dirty="0"/>
              <a:t>Adam Smith</a:t>
            </a:r>
            <a:endParaRPr lang="en-US" dirty="0"/>
          </a:p>
        </p:txBody>
      </p:sp>
      <p:sp>
        <p:nvSpPr>
          <p:cNvPr id="3" name="Zástupný obsah 2">
            <a:extLst>
              <a:ext uri="{FF2B5EF4-FFF2-40B4-BE49-F238E27FC236}">
                <a16:creationId xmlns:a16="http://schemas.microsoft.com/office/drawing/2014/main" id="{838C5C4B-C331-4129-ABAE-7C89B36651E9}"/>
              </a:ext>
            </a:extLst>
          </p:cNvPr>
          <p:cNvSpPr>
            <a:spLocks noGrp="1"/>
          </p:cNvSpPr>
          <p:nvPr>
            <p:ph idx="1"/>
          </p:nvPr>
        </p:nvSpPr>
        <p:spPr/>
        <p:txBody>
          <a:bodyPr/>
          <a:lstStyle/>
          <a:p>
            <a:r>
              <a:rPr lang="cs-CZ" dirty="0" err="1"/>
              <a:t>Wealth</a:t>
            </a:r>
            <a:r>
              <a:rPr lang="cs-CZ" dirty="0"/>
              <a:t> </a:t>
            </a:r>
            <a:r>
              <a:rPr lang="cs-CZ" dirty="0" err="1"/>
              <a:t>of</a:t>
            </a:r>
            <a:r>
              <a:rPr lang="cs-CZ" dirty="0"/>
              <a:t> </a:t>
            </a:r>
            <a:r>
              <a:rPr lang="cs-CZ" dirty="0" err="1"/>
              <a:t>Nations</a:t>
            </a:r>
            <a:r>
              <a:rPr lang="cs-CZ" dirty="0"/>
              <a:t> není příliš originální dílo, ovšem </a:t>
            </a:r>
            <a:r>
              <a:rPr lang="cs-CZ" b="1" dirty="0"/>
              <a:t>kompiluje dřívější útržkovité argumenty do souvislého a komplexního systému </a:t>
            </a:r>
            <a:r>
              <a:rPr lang="cs-CZ" dirty="0"/>
              <a:t>&gt; obrovský vliv na veřejné mínění</a:t>
            </a:r>
          </a:p>
        </p:txBody>
      </p:sp>
    </p:spTree>
    <p:extLst>
      <p:ext uri="{BB962C8B-B14F-4D97-AF65-F5344CB8AC3E}">
        <p14:creationId xmlns:p14="http://schemas.microsoft.com/office/powerpoint/2010/main" val="142995641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E40EE5-0B24-463B-A448-BB417B45E4A1}"/>
              </a:ext>
            </a:extLst>
          </p:cNvPr>
          <p:cNvSpPr>
            <a:spLocks noGrp="1"/>
          </p:cNvSpPr>
          <p:nvPr>
            <p:ph type="title"/>
          </p:nvPr>
        </p:nvSpPr>
        <p:spPr/>
        <p:txBody>
          <a:bodyPr/>
          <a:lstStyle/>
          <a:p>
            <a:r>
              <a:rPr lang="cs-CZ" dirty="0"/>
              <a:t>Adam Smith</a:t>
            </a:r>
            <a:endParaRPr lang="en-US" dirty="0"/>
          </a:p>
        </p:txBody>
      </p:sp>
      <p:sp>
        <p:nvSpPr>
          <p:cNvPr id="3" name="Zástupný obsah 2">
            <a:extLst>
              <a:ext uri="{FF2B5EF4-FFF2-40B4-BE49-F238E27FC236}">
                <a16:creationId xmlns:a16="http://schemas.microsoft.com/office/drawing/2014/main" id="{FC570F64-31AE-4BB8-87A4-5BF75A85FB4C}"/>
              </a:ext>
            </a:extLst>
          </p:cNvPr>
          <p:cNvSpPr>
            <a:spLocks noGrp="1"/>
          </p:cNvSpPr>
          <p:nvPr>
            <p:ph idx="1"/>
          </p:nvPr>
        </p:nvSpPr>
        <p:spPr/>
        <p:txBody>
          <a:bodyPr/>
          <a:lstStyle/>
          <a:p>
            <a:r>
              <a:rPr lang="cs-CZ" dirty="0"/>
              <a:t>Zajímá ho něco jako HDP („národní roční příjem“) a </a:t>
            </a:r>
            <a:r>
              <a:rPr lang="cs-CZ" b="1" dirty="0"/>
              <a:t>spotřeba</a:t>
            </a:r>
            <a:r>
              <a:rPr lang="cs-CZ" dirty="0"/>
              <a:t>, ne obchodní přebytek nebo zvýšení produkce nějakého typu komodity</a:t>
            </a:r>
          </a:p>
        </p:txBody>
      </p:sp>
    </p:spTree>
    <p:extLst>
      <p:ext uri="{BB962C8B-B14F-4D97-AF65-F5344CB8AC3E}">
        <p14:creationId xmlns:p14="http://schemas.microsoft.com/office/powerpoint/2010/main" val="270283444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E40EE5-0B24-463B-A448-BB417B45E4A1}"/>
              </a:ext>
            </a:extLst>
          </p:cNvPr>
          <p:cNvSpPr>
            <a:spLocks noGrp="1"/>
          </p:cNvSpPr>
          <p:nvPr>
            <p:ph type="title"/>
          </p:nvPr>
        </p:nvSpPr>
        <p:spPr/>
        <p:txBody>
          <a:bodyPr/>
          <a:lstStyle/>
          <a:p>
            <a:r>
              <a:rPr lang="cs-CZ" dirty="0"/>
              <a:t>Adam Smith</a:t>
            </a:r>
            <a:endParaRPr lang="en-US" dirty="0"/>
          </a:p>
        </p:txBody>
      </p:sp>
      <p:sp>
        <p:nvSpPr>
          <p:cNvPr id="3" name="Zástupný obsah 2">
            <a:extLst>
              <a:ext uri="{FF2B5EF4-FFF2-40B4-BE49-F238E27FC236}">
                <a16:creationId xmlns:a16="http://schemas.microsoft.com/office/drawing/2014/main" id="{FC570F64-31AE-4BB8-87A4-5BF75A85FB4C}"/>
              </a:ext>
            </a:extLst>
          </p:cNvPr>
          <p:cNvSpPr>
            <a:spLocks noGrp="1"/>
          </p:cNvSpPr>
          <p:nvPr>
            <p:ph idx="1"/>
          </p:nvPr>
        </p:nvSpPr>
        <p:spPr/>
        <p:txBody>
          <a:bodyPr/>
          <a:lstStyle/>
          <a:p>
            <a:r>
              <a:rPr lang="cs-CZ" dirty="0"/>
              <a:t>Zajímá ho něco jako HDP („národní roční příjem“) a </a:t>
            </a:r>
            <a:r>
              <a:rPr lang="cs-CZ" b="1" dirty="0"/>
              <a:t>spotřeba</a:t>
            </a:r>
            <a:r>
              <a:rPr lang="cs-CZ" dirty="0"/>
              <a:t>, ne obchodní přebytek nebo zvýšení produkce nějakého typu komodity</a:t>
            </a:r>
          </a:p>
          <a:p>
            <a:r>
              <a:rPr lang="cs-CZ" dirty="0"/>
              <a:t>Clo – pomůže sektoru, ale poškodí zbytek ekonomiky a tím sníží blahobyt</a:t>
            </a:r>
          </a:p>
        </p:txBody>
      </p:sp>
    </p:spTree>
    <p:extLst>
      <p:ext uri="{BB962C8B-B14F-4D97-AF65-F5344CB8AC3E}">
        <p14:creationId xmlns:p14="http://schemas.microsoft.com/office/powerpoint/2010/main" val="3251298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43B09-7681-45E4-9B01-3279ACA1932F}"/>
              </a:ext>
            </a:extLst>
          </p:cNvPr>
          <p:cNvSpPr>
            <a:spLocks noGrp="1"/>
          </p:cNvSpPr>
          <p:nvPr>
            <p:ph type="title"/>
          </p:nvPr>
        </p:nvSpPr>
        <p:spPr/>
        <p:txBody>
          <a:bodyPr/>
          <a:lstStyle/>
          <a:p>
            <a:r>
              <a:rPr lang="cs-CZ" dirty="0"/>
              <a:t>Organizace kurzu</a:t>
            </a:r>
            <a:endParaRPr lang="en-US" dirty="0"/>
          </a:p>
        </p:txBody>
      </p:sp>
      <p:sp>
        <p:nvSpPr>
          <p:cNvPr id="3" name="Content Placeholder 2">
            <a:extLst>
              <a:ext uri="{FF2B5EF4-FFF2-40B4-BE49-F238E27FC236}">
                <a16:creationId xmlns:a16="http://schemas.microsoft.com/office/drawing/2014/main" id="{0989D4A7-C0C8-429A-8170-53A41186C51D}"/>
              </a:ext>
            </a:extLst>
          </p:cNvPr>
          <p:cNvSpPr>
            <a:spLocks noGrp="1"/>
          </p:cNvSpPr>
          <p:nvPr>
            <p:ph idx="1"/>
          </p:nvPr>
        </p:nvSpPr>
        <p:spPr/>
        <p:txBody>
          <a:bodyPr/>
          <a:lstStyle/>
          <a:p>
            <a:r>
              <a:rPr lang="cs-CZ" dirty="0"/>
              <a:t>Zbytek studentů – individuální dokument k jednomu s témat + dotaz/kritická poznámka k příslušné skupině</a:t>
            </a:r>
            <a:endParaRPr lang="en-US" dirty="0"/>
          </a:p>
        </p:txBody>
      </p:sp>
    </p:spTree>
    <p:extLst>
      <p:ext uri="{BB962C8B-B14F-4D97-AF65-F5344CB8AC3E}">
        <p14:creationId xmlns:p14="http://schemas.microsoft.com/office/powerpoint/2010/main" val="305818188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E40EE5-0B24-463B-A448-BB417B45E4A1}"/>
              </a:ext>
            </a:extLst>
          </p:cNvPr>
          <p:cNvSpPr>
            <a:spLocks noGrp="1"/>
          </p:cNvSpPr>
          <p:nvPr>
            <p:ph type="title"/>
          </p:nvPr>
        </p:nvSpPr>
        <p:spPr/>
        <p:txBody>
          <a:bodyPr/>
          <a:lstStyle/>
          <a:p>
            <a:r>
              <a:rPr lang="cs-CZ" dirty="0"/>
              <a:t>Adam Smith</a:t>
            </a:r>
            <a:endParaRPr lang="en-US" dirty="0"/>
          </a:p>
        </p:txBody>
      </p:sp>
      <p:sp>
        <p:nvSpPr>
          <p:cNvPr id="3" name="Zástupný obsah 2">
            <a:extLst>
              <a:ext uri="{FF2B5EF4-FFF2-40B4-BE49-F238E27FC236}">
                <a16:creationId xmlns:a16="http://schemas.microsoft.com/office/drawing/2014/main" id="{FC570F64-31AE-4BB8-87A4-5BF75A85FB4C}"/>
              </a:ext>
            </a:extLst>
          </p:cNvPr>
          <p:cNvSpPr>
            <a:spLocks noGrp="1"/>
          </p:cNvSpPr>
          <p:nvPr>
            <p:ph idx="1"/>
          </p:nvPr>
        </p:nvSpPr>
        <p:spPr/>
        <p:txBody>
          <a:bodyPr/>
          <a:lstStyle/>
          <a:p>
            <a:r>
              <a:rPr lang="cs-CZ" dirty="0"/>
              <a:t>Zajímá ho něco jako HDP („národní roční příjem“) a </a:t>
            </a:r>
            <a:r>
              <a:rPr lang="cs-CZ" b="1" dirty="0"/>
              <a:t>spotřeba</a:t>
            </a:r>
            <a:r>
              <a:rPr lang="cs-CZ" dirty="0"/>
              <a:t>, ne obchodní přebytek nebo zvýšení produkce nějakého typu komodity</a:t>
            </a:r>
          </a:p>
          <a:p>
            <a:r>
              <a:rPr lang="cs-CZ" dirty="0"/>
              <a:t>Clo – pomůže sektoru, ale poškodí zbytek ekonomiky a tím sníží blahobyt</a:t>
            </a:r>
          </a:p>
          <a:p>
            <a:r>
              <a:rPr lang="cs-CZ" dirty="0"/>
              <a:t>Prospěšné sobectví</a:t>
            </a:r>
          </a:p>
        </p:txBody>
      </p:sp>
    </p:spTree>
    <p:extLst>
      <p:ext uri="{BB962C8B-B14F-4D97-AF65-F5344CB8AC3E}">
        <p14:creationId xmlns:p14="http://schemas.microsoft.com/office/powerpoint/2010/main" val="189060107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E40EE5-0B24-463B-A448-BB417B45E4A1}"/>
              </a:ext>
            </a:extLst>
          </p:cNvPr>
          <p:cNvSpPr>
            <a:spLocks noGrp="1"/>
          </p:cNvSpPr>
          <p:nvPr>
            <p:ph type="title"/>
          </p:nvPr>
        </p:nvSpPr>
        <p:spPr/>
        <p:txBody>
          <a:bodyPr/>
          <a:lstStyle/>
          <a:p>
            <a:r>
              <a:rPr lang="cs-CZ" dirty="0"/>
              <a:t>Adam Smith</a:t>
            </a:r>
            <a:endParaRPr lang="en-US" dirty="0"/>
          </a:p>
        </p:txBody>
      </p:sp>
      <p:sp>
        <p:nvSpPr>
          <p:cNvPr id="3" name="Zástupný obsah 2">
            <a:extLst>
              <a:ext uri="{FF2B5EF4-FFF2-40B4-BE49-F238E27FC236}">
                <a16:creationId xmlns:a16="http://schemas.microsoft.com/office/drawing/2014/main" id="{FC570F64-31AE-4BB8-87A4-5BF75A85FB4C}"/>
              </a:ext>
            </a:extLst>
          </p:cNvPr>
          <p:cNvSpPr>
            <a:spLocks noGrp="1"/>
          </p:cNvSpPr>
          <p:nvPr>
            <p:ph idx="1"/>
          </p:nvPr>
        </p:nvSpPr>
        <p:spPr/>
        <p:txBody>
          <a:bodyPr/>
          <a:lstStyle/>
          <a:p>
            <a:r>
              <a:rPr lang="cs-CZ" dirty="0"/>
              <a:t>Zajímá ho něco jako HDP („národní roční příjem“) a </a:t>
            </a:r>
            <a:r>
              <a:rPr lang="cs-CZ" b="1" dirty="0"/>
              <a:t>spotřeba</a:t>
            </a:r>
            <a:r>
              <a:rPr lang="cs-CZ" dirty="0"/>
              <a:t>, ne obchodní přebytek nebo zvýšení produkce nějakého typu komodity</a:t>
            </a:r>
          </a:p>
          <a:p>
            <a:r>
              <a:rPr lang="cs-CZ" dirty="0"/>
              <a:t>Clo – pomůže sektoru, ale poškodí zbytek ekonomiky a tím sníží blahobyt</a:t>
            </a:r>
          </a:p>
          <a:p>
            <a:r>
              <a:rPr lang="cs-CZ" dirty="0"/>
              <a:t>Prospěšné sobectví</a:t>
            </a:r>
          </a:p>
          <a:p>
            <a:r>
              <a:rPr lang="cs-CZ" dirty="0"/>
              <a:t>Náklady příležitosti</a:t>
            </a:r>
            <a:endParaRPr lang="en-US" dirty="0"/>
          </a:p>
        </p:txBody>
      </p:sp>
    </p:spTree>
    <p:extLst>
      <p:ext uri="{BB962C8B-B14F-4D97-AF65-F5344CB8AC3E}">
        <p14:creationId xmlns:p14="http://schemas.microsoft.com/office/powerpoint/2010/main" val="399543452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E40EE5-0B24-463B-A448-BB417B45E4A1}"/>
              </a:ext>
            </a:extLst>
          </p:cNvPr>
          <p:cNvSpPr>
            <a:spLocks noGrp="1"/>
          </p:cNvSpPr>
          <p:nvPr>
            <p:ph type="title"/>
          </p:nvPr>
        </p:nvSpPr>
        <p:spPr/>
        <p:txBody>
          <a:bodyPr/>
          <a:lstStyle/>
          <a:p>
            <a:r>
              <a:rPr lang="cs-CZ" dirty="0"/>
              <a:t>Adam Smith</a:t>
            </a:r>
            <a:endParaRPr lang="en-US" dirty="0"/>
          </a:p>
        </p:txBody>
      </p:sp>
      <p:sp>
        <p:nvSpPr>
          <p:cNvPr id="3" name="Zástupný obsah 2">
            <a:extLst>
              <a:ext uri="{FF2B5EF4-FFF2-40B4-BE49-F238E27FC236}">
                <a16:creationId xmlns:a16="http://schemas.microsoft.com/office/drawing/2014/main" id="{FC570F64-31AE-4BB8-87A4-5BF75A85FB4C}"/>
              </a:ext>
            </a:extLst>
          </p:cNvPr>
          <p:cNvSpPr>
            <a:spLocks noGrp="1"/>
          </p:cNvSpPr>
          <p:nvPr>
            <p:ph idx="1"/>
          </p:nvPr>
        </p:nvSpPr>
        <p:spPr/>
        <p:txBody>
          <a:bodyPr/>
          <a:lstStyle/>
          <a:p>
            <a:r>
              <a:rPr lang="cs-CZ" dirty="0"/>
              <a:t>Zajímá ho něco jako HDP („národní roční příjem“) a </a:t>
            </a:r>
            <a:r>
              <a:rPr lang="cs-CZ" b="1" dirty="0"/>
              <a:t>spotřeba</a:t>
            </a:r>
            <a:r>
              <a:rPr lang="cs-CZ" dirty="0"/>
              <a:t>, ne obchodní přebytek nebo zvýšení produkce nějakého typu komodity</a:t>
            </a:r>
          </a:p>
          <a:p>
            <a:r>
              <a:rPr lang="cs-CZ" dirty="0"/>
              <a:t>Clo – pomůže sektoru, ale poškodí zbytek ekonomiky a tím sníží blahobyt</a:t>
            </a:r>
          </a:p>
          <a:p>
            <a:r>
              <a:rPr lang="cs-CZ" dirty="0"/>
              <a:t>Prospěšné sobectví </a:t>
            </a:r>
          </a:p>
          <a:p>
            <a:r>
              <a:rPr lang="cs-CZ" dirty="0"/>
              <a:t>Náklady příležitosti </a:t>
            </a:r>
          </a:p>
          <a:p>
            <a:r>
              <a:rPr lang="cs-CZ" dirty="0"/>
              <a:t>Obchod jako nepřímá produkce</a:t>
            </a:r>
            <a:endParaRPr lang="en-US" dirty="0"/>
          </a:p>
        </p:txBody>
      </p:sp>
    </p:spTree>
    <p:extLst>
      <p:ext uri="{BB962C8B-B14F-4D97-AF65-F5344CB8AC3E}">
        <p14:creationId xmlns:p14="http://schemas.microsoft.com/office/powerpoint/2010/main" val="50113910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E40EE5-0B24-463B-A448-BB417B45E4A1}"/>
              </a:ext>
            </a:extLst>
          </p:cNvPr>
          <p:cNvSpPr>
            <a:spLocks noGrp="1"/>
          </p:cNvSpPr>
          <p:nvPr>
            <p:ph type="title"/>
          </p:nvPr>
        </p:nvSpPr>
        <p:spPr/>
        <p:txBody>
          <a:bodyPr/>
          <a:lstStyle/>
          <a:p>
            <a:r>
              <a:rPr lang="cs-CZ" dirty="0"/>
              <a:t>Adam Smith</a:t>
            </a:r>
            <a:endParaRPr lang="en-US" dirty="0"/>
          </a:p>
        </p:txBody>
      </p:sp>
      <p:sp>
        <p:nvSpPr>
          <p:cNvPr id="3" name="Zástupný obsah 2">
            <a:extLst>
              <a:ext uri="{FF2B5EF4-FFF2-40B4-BE49-F238E27FC236}">
                <a16:creationId xmlns:a16="http://schemas.microsoft.com/office/drawing/2014/main" id="{FC570F64-31AE-4BB8-87A4-5BF75A85FB4C}"/>
              </a:ext>
            </a:extLst>
          </p:cNvPr>
          <p:cNvSpPr>
            <a:spLocks noGrp="1"/>
          </p:cNvSpPr>
          <p:nvPr>
            <p:ph idx="1"/>
          </p:nvPr>
        </p:nvSpPr>
        <p:spPr/>
        <p:txBody>
          <a:bodyPr/>
          <a:lstStyle/>
          <a:p>
            <a:r>
              <a:rPr lang="cs-CZ" dirty="0"/>
              <a:t>Zajímá ho něco jako HDP („národní roční příjem“) a </a:t>
            </a:r>
            <a:r>
              <a:rPr lang="cs-CZ" b="1" dirty="0"/>
              <a:t>spotřeba</a:t>
            </a:r>
            <a:r>
              <a:rPr lang="cs-CZ" dirty="0"/>
              <a:t>, ne obchodní přebytek nebo zvýšení produkce nějakého typu komodity</a:t>
            </a:r>
          </a:p>
          <a:p>
            <a:r>
              <a:rPr lang="cs-CZ" dirty="0"/>
              <a:t>Clo – pomůže sektoru, ale poškodí zbytek ekonomiky a tím sníží blahobyt (</a:t>
            </a:r>
            <a:r>
              <a:rPr lang="cs-CZ" b="1" dirty="0" err="1"/>
              <a:t>Gardner</a:t>
            </a:r>
            <a:r>
              <a:rPr lang="cs-CZ" dirty="0"/>
              <a:t>, </a:t>
            </a:r>
            <a:r>
              <a:rPr lang="cs-CZ" b="1" dirty="0" err="1"/>
              <a:t>Davenant</a:t>
            </a:r>
            <a:r>
              <a:rPr lang="cs-CZ" dirty="0"/>
              <a:t>)</a:t>
            </a:r>
          </a:p>
          <a:p>
            <a:r>
              <a:rPr lang="cs-CZ" dirty="0"/>
              <a:t>Prospěšné sobectví (</a:t>
            </a:r>
            <a:r>
              <a:rPr lang="cs-CZ" b="1" dirty="0" err="1"/>
              <a:t>Boisguilbert</a:t>
            </a:r>
            <a:r>
              <a:rPr lang="cs-CZ" b="1" dirty="0"/>
              <a:t>)</a:t>
            </a:r>
            <a:endParaRPr lang="cs-CZ" dirty="0"/>
          </a:p>
          <a:p>
            <a:r>
              <a:rPr lang="cs-CZ" dirty="0"/>
              <a:t>Náklady příležitosti (</a:t>
            </a:r>
            <a:r>
              <a:rPr lang="cs-CZ" b="1" dirty="0" err="1"/>
              <a:t>Martyn</a:t>
            </a:r>
            <a:r>
              <a:rPr lang="cs-CZ" dirty="0"/>
              <a:t>)</a:t>
            </a:r>
          </a:p>
          <a:p>
            <a:r>
              <a:rPr lang="cs-CZ" dirty="0"/>
              <a:t>Obchod jako nepřímá produkce (</a:t>
            </a:r>
            <a:r>
              <a:rPr lang="cs-CZ" b="1" dirty="0" err="1"/>
              <a:t>Gardner</a:t>
            </a:r>
            <a:r>
              <a:rPr lang="cs-CZ" dirty="0"/>
              <a:t>, </a:t>
            </a:r>
            <a:r>
              <a:rPr lang="cs-CZ" b="1" dirty="0" err="1"/>
              <a:t>Davenant</a:t>
            </a:r>
            <a:r>
              <a:rPr lang="cs-CZ" b="1" dirty="0"/>
              <a:t> a </a:t>
            </a:r>
            <a:r>
              <a:rPr lang="cs-CZ" b="1" dirty="0" err="1"/>
              <a:t>Martyn</a:t>
            </a:r>
            <a:r>
              <a:rPr lang="cs-CZ" dirty="0"/>
              <a:t>)</a:t>
            </a:r>
            <a:endParaRPr lang="en-US" dirty="0"/>
          </a:p>
        </p:txBody>
      </p:sp>
    </p:spTree>
    <p:extLst>
      <p:ext uri="{BB962C8B-B14F-4D97-AF65-F5344CB8AC3E}">
        <p14:creationId xmlns:p14="http://schemas.microsoft.com/office/powerpoint/2010/main" val="53741188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E40EE5-0B24-463B-A448-BB417B45E4A1}"/>
              </a:ext>
            </a:extLst>
          </p:cNvPr>
          <p:cNvSpPr>
            <a:spLocks noGrp="1"/>
          </p:cNvSpPr>
          <p:nvPr>
            <p:ph type="title"/>
          </p:nvPr>
        </p:nvSpPr>
        <p:spPr/>
        <p:txBody>
          <a:bodyPr/>
          <a:lstStyle/>
          <a:p>
            <a:r>
              <a:rPr lang="cs-CZ" dirty="0"/>
              <a:t>Adam Smith</a:t>
            </a:r>
            <a:endParaRPr lang="en-US" dirty="0"/>
          </a:p>
        </p:txBody>
      </p:sp>
      <p:sp>
        <p:nvSpPr>
          <p:cNvPr id="3" name="Zástupný obsah 2">
            <a:extLst>
              <a:ext uri="{FF2B5EF4-FFF2-40B4-BE49-F238E27FC236}">
                <a16:creationId xmlns:a16="http://schemas.microsoft.com/office/drawing/2014/main" id="{FC570F64-31AE-4BB8-87A4-5BF75A85FB4C}"/>
              </a:ext>
            </a:extLst>
          </p:cNvPr>
          <p:cNvSpPr>
            <a:spLocks noGrp="1"/>
          </p:cNvSpPr>
          <p:nvPr>
            <p:ph idx="1"/>
          </p:nvPr>
        </p:nvSpPr>
        <p:spPr/>
        <p:txBody>
          <a:bodyPr/>
          <a:lstStyle/>
          <a:p>
            <a:r>
              <a:rPr lang="cs-CZ" dirty="0"/>
              <a:t>Zajímá ho něco jako HDP („národní roční příjem“) a </a:t>
            </a:r>
            <a:r>
              <a:rPr lang="cs-CZ" b="1" dirty="0"/>
              <a:t>spotřeba</a:t>
            </a:r>
            <a:r>
              <a:rPr lang="cs-CZ" dirty="0"/>
              <a:t>, ne obchodní přebytek nebo zvýšení produkce nějakého typu komodity</a:t>
            </a:r>
          </a:p>
          <a:p>
            <a:r>
              <a:rPr lang="cs-CZ" dirty="0"/>
              <a:t>Clo – pomůže sektoru, ale poškodí zbytek ekonomiky a tím sníží blahobyt (</a:t>
            </a:r>
            <a:r>
              <a:rPr lang="cs-CZ" b="1" dirty="0" err="1"/>
              <a:t>Gardner</a:t>
            </a:r>
            <a:r>
              <a:rPr lang="cs-CZ" dirty="0"/>
              <a:t>, </a:t>
            </a:r>
            <a:r>
              <a:rPr lang="cs-CZ" b="1" dirty="0" err="1"/>
              <a:t>Davenant</a:t>
            </a:r>
            <a:r>
              <a:rPr lang="cs-CZ" dirty="0"/>
              <a:t>)</a:t>
            </a:r>
          </a:p>
          <a:p>
            <a:r>
              <a:rPr lang="cs-CZ" dirty="0"/>
              <a:t>Prospěšné sobectví (</a:t>
            </a:r>
            <a:r>
              <a:rPr lang="cs-CZ" b="1" dirty="0" err="1"/>
              <a:t>Boisguilbert</a:t>
            </a:r>
            <a:r>
              <a:rPr lang="cs-CZ" b="1" dirty="0"/>
              <a:t>)</a:t>
            </a:r>
            <a:endParaRPr lang="cs-CZ" dirty="0"/>
          </a:p>
          <a:p>
            <a:r>
              <a:rPr lang="cs-CZ" dirty="0"/>
              <a:t>Náklady příležitosti (</a:t>
            </a:r>
            <a:r>
              <a:rPr lang="cs-CZ" b="1" dirty="0" err="1"/>
              <a:t>Martyn</a:t>
            </a:r>
            <a:r>
              <a:rPr lang="cs-CZ" dirty="0"/>
              <a:t>)</a:t>
            </a:r>
          </a:p>
          <a:p>
            <a:r>
              <a:rPr lang="cs-CZ" dirty="0"/>
              <a:t>Obchod jako nepřímá produkce (</a:t>
            </a:r>
            <a:r>
              <a:rPr lang="cs-CZ" b="1" dirty="0" err="1"/>
              <a:t>Gardner</a:t>
            </a:r>
            <a:r>
              <a:rPr lang="cs-CZ" dirty="0"/>
              <a:t>, </a:t>
            </a:r>
            <a:r>
              <a:rPr lang="cs-CZ" b="1" dirty="0" err="1"/>
              <a:t>Davenant</a:t>
            </a:r>
            <a:r>
              <a:rPr lang="cs-CZ" b="1" dirty="0"/>
              <a:t> a </a:t>
            </a:r>
            <a:r>
              <a:rPr lang="cs-CZ" b="1" dirty="0" err="1"/>
              <a:t>Martyn</a:t>
            </a:r>
            <a:r>
              <a:rPr lang="cs-CZ" dirty="0"/>
              <a:t>) = </a:t>
            </a:r>
            <a:r>
              <a:rPr lang="cs-CZ" b="1" dirty="0">
                <a:solidFill>
                  <a:srgbClr val="FF0000"/>
                </a:solidFill>
              </a:rPr>
              <a:t>absolutní výhoda</a:t>
            </a:r>
            <a:endParaRPr lang="en-US" b="1" dirty="0">
              <a:solidFill>
                <a:srgbClr val="FF0000"/>
              </a:solidFill>
            </a:endParaRPr>
          </a:p>
        </p:txBody>
      </p:sp>
    </p:spTree>
    <p:extLst>
      <p:ext uri="{BB962C8B-B14F-4D97-AF65-F5344CB8AC3E}">
        <p14:creationId xmlns:p14="http://schemas.microsoft.com/office/powerpoint/2010/main" val="237235259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E40EE5-0B24-463B-A448-BB417B45E4A1}"/>
              </a:ext>
            </a:extLst>
          </p:cNvPr>
          <p:cNvSpPr>
            <a:spLocks noGrp="1"/>
          </p:cNvSpPr>
          <p:nvPr>
            <p:ph type="title"/>
          </p:nvPr>
        </p:nvSpPr>
        <p:spPr/>
        <p:txBody>
          <a:bodyPr/>
          <a:lstStyle/>
          <a:p>
            <a:r>
              <a:rPr lang="cs-CZ" dirty="0"/>
              <a:t>Adam Smith</a:t>
            </a:r>
            <a:endParaRPr lang="en-US" dirty="0"/>
          </a:p>
        </p:txBody>
      </p:sp>
      <p:sp>
        <p:nvSpPr>
          <p:cNvPr id="3" name="Zástupný obsah 2">
            <a:extLst>
              <a:ext uri="{FF2B5EF4-FFF2-40B4-BE49-F238E27FC236}">
                <a16:creationId xmlns:a16="http://schemas.microsoft.com/office/drawing/2014/main" id="{FC570F64-31AE-4BB8-87A4-5BF75A85FB4C}"/>
              </a:ext>
            </a:extLst>
          </p:cNvPr>
          <p:cNvSpPr>
            <a:spLocks noGrp="1"/>
          </p:cNvSpPr>
          <p:nvPr>
            <p:ph idx="1"/>
          </p:nvPr>
        </p:nvSpPr>
        <p:spPr/>
        <p:txBody>
          <a:bodyPr/>
          <a:lstStyle/>
          <a:p>
            <a:r>
              <a:rPr lang="cs-CZ" dirty="0"/>
              <a:t>Novinka - “</a:t>
            </a:r>
            <a:r>
              <a:rPr lang="cs-CZ" b="1" dirty="0"/>
              <a:t>dělba práce je omezená velikostí trhu</a:t>
            </a:r>
            <a:r>
              <a:rPr lang="cs-CZ" dirty="0"/>
              <a:t>“</a:t>
            </a:r>
          </a:p>
          <a:p>
            <a:endParaRPr lang="en-US" dirty="0"/>
          </a:p>
        </p:txBody>
      </p:sp>
    </p:spTree>
    <p:extLst>
      <p:ext uri="{BB962C8B-B14F-4D97-AF65-F5344CB8AC3E}">
        <p14:creationId xmlns:p14="http://schemas.microsoft.com/office/powerpoint/2010/main" val="175797930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E40EE5-0B24-463B-A448-BB417B45E4A1}"/>
              </a:ext>
            </a:extLst>
          </p:cNvPr>
          <p:cNvSpPr>
            <a:spLocks noGrp="1"/>
          </p:cNvSpPr>
          <p:nvPr>
            <p:ph type="title"/>
          </p:nvPr>
        </p:nvSpPr>
        <p:spPr/>
        <p:txBody>
          <a:bodyPr/>
          <a:lstStyle/>
          <a:p>
            <a:r>
              <a:rPr lang="cs-CZ" dirty="0"/>
              <a:t>Adam Smith</a:t>
            </a:r>
            <a:endParaRPr lang="en-US" dirty="0"/>
          </a:p>
        </p:txBody>
      </p:sp>
      <p:sp>
        <p:nvSpPr>
          <p:cNvPr id="3" name="Zástupný obsah 2">
            <a:extLst>
              <a:ext uri="{FF2B5EF4-FFF2-40B4-BE49-F238E27FC236}">
                <a16:creationId xmlns:a16="http://schemas.microsoft.com/office/drawing/2014/main" id="{FC570F64-31AE-4BB8-87A4-5BF75A85FB4C}"/>
              </a:ext>
            </a:extLst>
          </p:cNvPr>
          <p:cNvSpPr>
            <a:spLocks noGrp="1"/>
          </p:cNvSpPr>
          <p:nvPr>
            <p:ph idx="1"/>
          </p:nvPr>
        </p:nvSpPr>
        <p:spPr/>
        <p:txBody>
          <a:bodyPr/>
          <a:lstStyle/>
          <a:p>
            <a:r>
              <a:rPr lang="cs-CZ" dirty="0"/>
              <a:t>Novinka - “dělba práce je omezená velikostí trhu“</a:t>
            </a:r>
          </a:p>
          <a:p>
            <a:r>
              <a:rPr lang="cs-CZ" dirty="0"/>
              <a:t>Větší specializace lidí a vzájemný obchod vede k vyšší produkci</a:t>
            </a:r>
          </a:p>
        </p:txBody>
      </p:sp>
    </p:spTree>
    <p:extLst>
      <p:ext uri="{BB962C8B-B14F-4D97-AF65-F5344CB8AC3E}">
        <p14:creationId xmlns:p14="http://schemas.microsoft.com/office/powerpoint/2010/main" val="175691193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E40EE5-0B24-463B-A448-BB417B45E4A1}"/>
              </a:ext>
            </a:extLst>
          </p:cNvPr>
          <p:cNvSpPr>
            <a:spLocks noGrp="1"/>
          </p:cNvSpPr>
          <p:nvPr>
            <p:ph type="title"/>
          </p:nvPr>
        </p:nvSpPr>
        <p:spPr/>
        <p:txBody>
          <a:bodyPr/>
          <a:lstStyle/>
          <a:p>
            <a:r>
              <a:rPr lang="cs-CZ" dirty="0"/>
              <a:t>Adam Smith</a:t>
            </a:r>
            <a:endParaRPr lang="en-US" dirty="0"/>
          </a:p>
        </p:txBody>
      </p:sp>
      <p:sp>
        <p:nvSpPr>
          <p:cNvPr id="3" name="Zástupný obsah 2">
            <a:extLst>
              <a:ext uri="{FF2B5EF4-FFF2-40B4-BE49-F238E27FC236}">
                <a16:creationId xmlns:a16="http://schemas.microsoft.com/office/drawing/2014/main" id="{FC570F64-31AE-4BB8-87A4-5BF75A85FB4C}"/>
              </a:ext>
            </a:extLst>
          </p:cNvPr>
          <p:cNvSpPr>
            <a:spLocks noGrp="1"/>
          </p:cNvSpPr>
          <p:nvPr>
            <p:ph idx="1"/>
          </p:nvPr>
        </p:nvSpPr>
        <p:spPr/>
        <p:txBody>
          <a:bodyPr/>
          <a:lstStyle/>
          <a:p>
            <a:r>
              <a:rPr lang="cs-CZ" dirty="0"/>
              <a:t>Novinka - “dělba práce je omezená velikostí trhu“</a:t>
            </a:r>
          </a:p>
          <a:p>
            <a:r>
              <a:rPr lang="cs-CZ" dirty="0"/>
              <a:t>Větší specializace lidí a vzájemný obchod vede k vyšší produkci</a:t>
            </a:r>
          </a:p>
          <a:p>
            <a:r>
              <a:rPr lang="cs-CZ" b="1" dirty="0"/>
              <a:t>Volný obchod = větší trh = větší dělbu práce = vyšší blahobyt</a:t>
            </a:r>
          </a:p>
        </p:txBody>
      </p:sp>
    </p:spTree>
    <p:extLst>
      <p:ext uri="{BB962C8B-B14F-4D97-AF65-F5344CB8AC3E}">
        <p14:creationId xmlns:p14="http://schemas.microsoft.com/office/powerpoint/2010/main" val="303020386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E40EE5-0B24-463B-A448-BB417B45E4A1}"/>
              </a:ext>
            </a:extLst>
          </p:cNvPr>
          <p:cNvSpPr>
            <a:spLocks noGrp="1"/>
          </p:cNvSpPr>
          <p:nvPr>
            <p:ph type="title"/>
          </p:nvPr>
        </p:nvSpPr>
        <p:spPr/>
        <p:txBody>
          <a:bodyPr/>
          <a:lstStyle/>
          <a:p>
            <a:r>
              <a:rPr lang="cs-CZ" dirty="0"/>
              <a:t>Adam Smith</a:t>
            </a:r>
            <a:endParaRPr lang="en-US" dirty="0"/>
          </a:p>
        </p:txBody>
      </p:sp>
      <p:sp>
        <p:nvSpPr>
          <p:cNvPr id="3" name="Zástupný obsah 2">
            <a:extLst>
              <a:ext uri="{FF2B5EF4-FFF2-40B4-BE49-F238E27FC236}">
                <a16:creationId xmlns:a16="http://schemas.microsoft.com/office/drawing/2014/main" id="{FC570F64-31AE-4BB8-87A4-5BF75A85FB4C}"/>
              </a:ext>
            </a:extLst>
          </p:cNvPr>
          <p:cNvSpPr>
            <a:spLocks noGrp="1"/>
          </p:cNvSpPr>
          <p:nvPr>
            <p:ph idx="1"/>
          </p:nvPr>
        </p:nvSpPr>
        <p:spPr/>
        <p:txBody>
          <a:bodyPr/>
          <a:lstStyle/>
          <a:p>
            <a:r>
              <a:rPr lang="cs-CZ" dirty="0"/>
              <a:t>Obchod dále přinese šíření myšlenek a technologií</a:t>
            </a:r>
          </a:p>
          <a:p>
            <a:endParaRPr lang="cs-CZ" dirty="0"/>
          </a:p>
          <a:p>
            <a:r>
              <a:rPr lang="cs-CZ" dirty="0"/>
              <a:t>Výjimka – vláda zajišťuje národní bezpečnost – Smith pozitivně vnímal Navigační akta!</a:t>
            </a:r>
          </a:p>
          <a:p>
            <a:endParaRPr lang="en-US" dirty="0"/>
          </a:p>
        </p:txBody>
      </p:sp>
    </p:spTree>
    <p:extLst>
      <p:ext uri="{BB962C8B-B14F-4D97-AF65-F5344CB8AC3E}">
        <p14:creationId xmlns:p14="http://schemas.microsoft.com/office/powerpoint/2010/main" val="424323327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801DF0-F824-46F4-A565-13DE810A33AF}"/>
              </a:ext>
            </a:extLst>
          </p:cNvPr>
          <p:cNvSpPr>
            <a:spLocks noGrp="1"/>
          </p:cNvSpPr>
          <p:nvPr>
            <p:ph type="title"/>
          </p:nvPr>
        </p:nvSpPr>
        <p:spPr/>
        <p:txBody>
          <a:bodyPr/>
          <a:lstStyle/>
          <a:p>
            <a:r>
              <a:rPr lang="cs-CZ" dirty="0"/>
              <a:t>Adam Smith</a:t>
            </a:r>
            <a:endParaRPr lang="en-US" dirty="0"/>
          </a:p>
        </p:txBody>
      </p:sp>
      <p:sp>
        <p:nvSpPr>
          <p:cNvPr id="3" name="Zástupný obsah 2">
            <a:extLst>
              <a:ext uri="{FF2B5EF4-FFF2-40B4-BE49-F238E27FC236}">
                <a16:creationId xmlns:a16="http://schemas.microsoft.com/office/drawing/2014/main" id="{D1FAABD6-0705-4A46-837C-A104E84B1932}"/>
              </a:ext>
            </a:extLst>
          </p:cNvPr>
          <p:cNvSpPr>
            <a:spLocks noGrp="1"/>
          </p:cNvSpPr>
          <p:nvPr>
            <p:ph idx="1"/>
          </p:nvPr>
        </p:nvSpPr>
        <p:spPr/>
        <p:txBody>
          <a:bodyPr/>
          <a:lstStyle/>
          <a:p>
            <a:r>
              <a:rPr lang="cs-CZ" dirty="0"/>
              <a:t>„</a:t>
            </a:r>
            <a:r>
              <a:rPr lang="en-US" dirty="0"/>
              <a:t>All systems either of preference or of restraint, therefore, being thus completely taken away, </a:t>
            </a:r>
            <a:r>
              <a:rPr lang="en-US" b="1" dirty="0"/>
              <a:t>the obvious and simple system of natural liberty establishes itself of its own accord</a:t>
            </a:r>
            <a:r>
              <a:rPr lang="cs-CZ" dirty="0"/>
              <a:t>……… </a:t>
            </a:r>
            <a:r>
              <a:rPr lang="cs-CZ" dirty="0" err="1"/>
              <a:t>The</a:t>
            </a:r>
            <a:r>
              <a:rPr lang="cs-CZ" dirty="0"/>
              <a:t> sovereign </a:t>
            </a:r>
            <a:r>
              <a:rPr lang="cs-CZ" dirty="0" err="1"/>
              <a:t>is</a:t>
            </a:r>
            <a:r>
              <a:rPr lang="cs-CZ" dirty="0"/>
              <a:t> </a:t>
            </a:r>
            <a:r>
              <a:rPr lang="cs-CZ" dirty="0" err="1"/>
              <a:t>completely</a:t>
            </a:r>
            <a:r>
              <a:rPr lang="cs-CZ" dirty="0"/>
              <a:t> </a:t>
            </a:r>
            <a:r>
              <a:rPr lang="cs-CZ" dirty="0" err="1"/>
              <a:t>discharged</a:t>
            </a:r>
            <a:r>
              <a:rPr lang="cs-CZ" dirty="0"/>
              <a:t> </a:t>
            </a:r>
            <a:r>
              <a:rPr lang="cs-CZ" dirty="0" err="1"/>
              <a:t>from</a:t>
            </a:r>
            <a:r>
              <a:rPr lang="cs-CZ" dirty="0"/>
              <a:t> a duty, </a:t>
            </a:r>
            <a:r>
              <a:rPr lang="cs-CZ" b="1" dirty="0"/>
              <a:t>in </a:t>
            </a:r>
            <a:r>
              <a:rPr lang="cs-CZ" b="1" dirty="0" err="1"/>
              <a:t>the</a:t>
            </a:r>
            <a:r>
              <a:rPr lang="cs-CZ" b="1" dirty="0"/>
              <a:t> </a:t>
            </a:r>
            <a:r>
              <a:rPr lang="cs-CZ" b="1" dirty="0" err="1"/>
              <a:t>attempting</a:t>
            </a:r>
            <a:r>
              <a:rPr lang="cs-CZ" b="1" dirty="0"/>
              <a:t> to </a:t>
            </a:r>
            <a:r>
              <a:rPr lang="cs-CZ" b="1" dirty="0" err="1"/>
              <a:t>perform</a:t>
            </a:r>
            <a:r>
              <a:rPr lang="cs-CZ" b="1" dirty="0"/>
              <a:t> </a:t>
            </a:r>
            <a:r>
              <a:rPr lang="cs-CZ" b="1" dirty="0" err="1"/>
              <a:t>which</a:t>
            </a:r>
            <a:r>
              <a:rPr lang="cs-CZ" b="1" dirty="0"/>
              <a:t> he </a:t>
            </a:r>
            <a:r>
              <a:rPr lang="cs-CZ" b="1" dirty="0" err="1"/>
              <a:t>must</a:t>
            </a:r>
            <a:r>
              <a:rPr lang="cs-CZ" b="1" dirty="0"/>
              <a:t> </a:t>
            </a:r>
            <a:r>
              <a:rPr lang="cs-CZ" b="1" dirty="0" err="1"/>
              <a:t>always</a:t>
            </a:r>
            <a:r>
              <a:rPr lang="cs-CZ" b="1" dirty="0"/>
              <a:t> </a:t>
            </a:r>
            <a:r>
              <a:rPr lang="cs-CZ" b="1" dirty="0" err="1"/>
              <a:t>be</a:t>
            </a:r>
            <a:r>
              <a:rPr lang="cs-CZ" b="1" dirty="0"/>
              <a:t> </a:t>
            </a:r>
            <a:r>
              <a:rPr lang="cs-CZ" b="1" dirty="0" err="1"/>
              <a:t>exposed</a:t>
            </a:r>
            <a:r>
              <a:rPr lang="cs-CZ" b="1" dirty="0"/>
              <a:t> to </a:t>
            </a:r>
            <a:r>
              <a:rPr lang="cs-CZ" b="1" dirty="0" err="1"/>
              <a:t>innumerable</a:t>
            </a:r>
            <a:r>
              <a:rPr lang="cs-CZ" b="1" dirty="0"/>
              <a:t> </a:t>
            </a:r>
            <a:r>
              <a:rPr lang="cs-CZ" b="1" dirty="0" err="1"/>
              <a:t>delusions</a:t>
            </a:r>
            <a:r>
              <a:rPr lang="cs-CZ" b="1" dirty="0"/>
              <a:t>, and </a:t>
            </a:r>
            <a:r>
              <a:rPr lang="cs-CZ" b="1" dirty="0" err="1"/>
              <a:t>for</a:t>
            </a:r>
            <a:r>
              <a:rPr lang="cs-CZ" b="1" dirty="0"/>
              <a:t> </a:t>
            </a:r>
            <a:r>
              <a:rPr lang="cs-CZ" b="1" dirty="0" err="1"/>
              <a:t>the</a:t>
            </a:r>
            <a:r>
              <a:rPr lang="cs-CZ" b="1" dirty="0"/>
              <a:t> proper performance </a:t>
            </a:r>
            <a:r>
              <a:rPr lang="cs-CZ" b="1" dirty="0" err="1"/>
              <a:t>of</a:t>
            </a:r>
            <a:r>
              <a:rPr lang="cs-CZ" b="1" dirty="0"/>
              <a:t> </a:t>
            </a:r>
            <a:r>
              <a:rPr lang="cs-CZ" b="1" dirty="0" err="1"/>
              <a:t>which</a:t>
            </a:r>
            <a:r>
              <a:rPr lang="cs-CZ" b="1" dirty="0"/>
              <a:t> no </a:t>
            </a:r>
            <a:r>
              <a:rPr lang="cs-CZ" b="1" dirty="0" err="1"/>
              <a:t>human</a:t>
            </a:r>
            <a:r>
              <a:rPr lang="cs-CZ" b="1" dirty="0"/>
              <a:t> </a:t>
            </a:r>
            <a:r>
              <a:rPr lang="cs-CZ" b="1" dirty="0" err="1"/>
              <a:t>wisdom</a:t>
            </a:r>
            <a:r>
              <a:rPr lang="cs-CZ" b="1" dirty="0"/>
              <a:t> </a:t>
            </a:r>
            <a:r>
              <a:rPr lang="cs-CZ" b="1" dirty="0" err="1"/>
              <a:t>or</a:t>
            </a:r>
            <a:r>
              <a:rPr lang="cs-CZ" b="1" dirty="0"/>
              <a:t> </a:t>
            </a:r>
            <a:r>
              <a:rPr lang="cs-CZ" b="1" dirty="0" err="1"/>
              <a:t>knowledge</a:t>
            </a:r>
            <a:r>
              <a:rPr lang="cs-CZ" b="1" dirty="0"/>
              <a:t> </a:t>
            </a:r>
            <a:r>
              <a:rPr lang="cs-CZ" b="1" dirty="0" err="1"/>
              <a:t>could</a:t>
            </a:r>
            <a:r>
              <a:rPr lang="cs-CZ" b="1" dirty="0"/>
              <a:t> </a:t>
            </a:r>
            <a:r>
              <a:rPr lang="cs-CZ" b="1" dirty="0" err="1"/>
              <a:t>ever</a:t>
            </a:r>
            <a:r>
              <a:rPr lang="cs-CZ" b="1" dirty="0"/>
              <a:t> </a:t>
            </a:r>
            <a:r>
              <a:rPr lang="cs-CZ" b="1" dirty="0" err="1"/>
              <a:t>be</a:t>
            </a:r>
            <a:r>
              <a:rPr lang="cs-CZ" b="1" dirty="0"/>
              <a:t> </a:t>
            </a:r>
            <a:r>
              <a:rPr lang="cs-CZ" b="1" dirty="0" err="1"/>
              <a:t>sufficient</a:t>
            </a:r>
            <a:r>
              <a:rPr lang="cs-CZ" dirty="0"/>
              <a:t>; </a:t>
            </a:r>
            <a:r>
              <a:rPr lang="cs-CZ" dirty="0" err="1"/>
              <a:t>the</a:t>
            </a:r>
            <a:r>
              <a:rPr lang="cs-CZ" dirty="0"/>
              <a:t> duty </a:t>
            </a:r>
            <a:r>
              <a:rPr lang="cs-CZ" dirty="0" err="1"/>
              <a:t>of</a:t>
            </a:r>
            <a:r>
              <a:rPr lang="cs-CZ" dirty="0"/>
              <a:t> </a:t>
            </a:r>
            <a:r>
              <a:rPr lang="cs-CZ" dirty="0" err="1"/>
              <a:t>superintending</a:t>
            </a:r>
            <a:r>
              <a:rPr lang="cs-CZ" dirty="0"/>
              <a:t> </a:t>
            </a:r>
            <a:r>
              <a:rPr lang="cs-CZ" dirty="0" err="1"/>
              <a:t>the</a:t>
            </a:r>
            <a:r>
              <a:rPr lang="cs-CZ" dirty="0"/>
              <a:t> </a:t>
            </a:r>
            <a:r>
              <a:rPr lang="cs-CZ" dirty="0" err="1"/>
              <a:t>industry</a:t>
            </a:r>
            <a:r>
              <a:rPr lang="cs-CZ" dirty="0"/>
              <a:t> </a:t>
            </a:r>
            <a:r>
              <a:rPr lang="cs-CZ" dirty="0" err="1"/>
              <a:t>of</a:t>
            </a:r>
            <a:r>
              <a:rPr lang="cs-CZ" dirty="0"/>
              <a:t> </a:t>
            </a:r>
            <a:r>
              <a:rPr lang="cs-CZ" dirty="0" err="1"/>
              <a:t>private</a:t>
            </a:r>
            <a:r>
              <a:rPr lang="cs-CZ" dirty="0"/>
              <a:t> </a:t>
            </a:r>
            <a:r>
              <a:rPr lang="cs-CZ" dirty="0" err="1"/>
              <a:t>people</a:t>
            </a:r>
            <a:r>
              <a:rPr lang="cs-CZ" dirty="0"/>
              <a:t>, and </a:t>
            </a:r>
            <a:r>
              <a:rPr lang="cs-CZ" dirty="0" err="1"/>
              <a:t>of</a:t>
            </a:r>
            <a:r>
              <a:rPr lang="cs-CZ" dirty="0"/>
              <a:t> </a:t>
            </a:r>
            <a:r>
              <a:rPr lang="cs-CZ" dirty="0" err="1"/>
              <a:t>directing</a:t>
            </a:r>
            <a:r>
              <a:rPr lang="cs-CZ" dirty="0"/>
              <a:t> </a:t>
            </a:r>
            <a:r>
              <a:rPr lang="cs-CZ" dirty="0" err="1"/>
              <a:t>it</a:t>
            </a:r>
            <a:r>
              <a:rPr lang="cs-CZ" dirty="0"/>
              <a:t> </a:t>
            </a:r>
            <a:r>
              <a:rPr lang="cs-CZ" dirty="0" err="1"/>
              <a:t>towards</a:t>
            </a:r>
            <a:r>
              <a:rPr lang="cs-CZ" dirty="0"/>
              <a:t> </a:t>
            </a:r>
            <a:r>
              <a:rPr lang="cs-CZ" dirty="0" err="1"/>
              <a:t>the</a:t>
            </a:r>
            <a:r>
              <a:rPr lang="cs-CZ" dirty="0"/>
              <a:t> </a:t>
            </a:r>
            <a:r>
              <a:rPr lang="cs-CZ" dirty="0" err="1"/>
              <a:t>employments</a:t>
            </a:r>
            <a:r>
              <a:rPr lang="cs-CZ" dirty="0"/>
              <a:t> most </a:t>
            </a:r>
            <a:r>
              <a:rPr lang="cs-CZ" dirty="0" err="1"/>
              <a:t>suitable</a:t>
            </a:r>
            <a:r>
              <a:rPr lang="cs-CZ" dirty="0"/>
              <a:t> to </a:t>
            </a:r>
            <a:r>
              <a:rPr lang="cs-CZ" dirty="0" err="1"/>
              <a:t>the</a:t>
            </a:r>
            <a:r>
              <a:rPr lang="cs-CZ" dirty="0"/>
              <a:t> </a:t>
            </a:r>
            <a:r>
              <a:rPr lang="cs-CZ" dirty="0" err="1"/>
              <a:t>interest</a:t>
            </a:r>
            <a:r>
              <a:rPr lang="cs-CZ" dirty="0"/>
              <a:t> </a:t>
            </a:r>
            <a:r>
              <a:rPr lang="cs-CZ" dirty="0" err="1"/>
              <a:t>of</a:t>
            </a:r>
            <a:r>
              <a:rPr lang="cs-CZ" dirty="0"/>
              <a:t> society“</a:t>
            </a:r>
          </a:p>
          <a:p>
            <a:endParaRPr lang="en-US" dirty="0"/>
          </a:p>
        </p:txBody>
      </p:sp>
    </p:spTree>
    <p:extLst>
      <p:ext uri="{BB962C8B-B14F-4D97-AF65-F5344CB8AC3E}">
        <p14:creationId xmlns:p14="http://schemas.microsoft.com/office/powerpoint/2010/main" val="3871890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CE92FC-C17E-42B1-9152-3C0C3D3FB1A0}"/>
              </a:ext>
            </a:extLst>
          </p:cNvPr>
          <p:cNvSpPr>
            <a:spLocks noGrp="1"/>
          </p:cNvSpPr>
          <p:nvPr>
            <p:ph type="title"/>
          </p:nvPr>
        </p:nvSpPr>
        <p:spPr/>
        <p:txBody>
          <a:bodyPr/>
          <a:lstStyle/>
          <a:p>
            <a:r>
              <a:rPr lang="cs-CZ" dirty="0"/>
              <a:t>Organizace kurzu</a:t>
            </a:r>
            <a:endParaRPr lang="en-US" dirty="0"/>
          </a:p>
        </p:txBody>
      </p:sp>
      <p:sp>
        <p:nvSpPr>
          <p:cNvPr id="3" name="Zástupný obsah 2">
            <a:extLst>
              <a:ext uri="{FF2B5EF4-FFF2-40B4-BE49-F238E27FC236}">
                <a16:creationId xmlns:a16="http://schemas.microsoft.com/office/drawing/2014/main" id="{16D32F7E-A78B-4A0D-B05B-EF03F7640929}"/>
              </a:ext>
            </a:extLst>
          </p:cNvPr>
          <p:cNvSpPr>
            <a:spLocks noGrp="1"/>
          </p:cNvSpPr>
          <p:nvPr>
            <p:ph idx="1"/>
          </p:nvPr>
        </p:nvSpPr>
        <p:spPr/>
        <p:txBody>
          <a:bodyPr/>
          <a:lstStyle/>
          <a:p>
            <a:r>
              <a:rPr lang="cs-CZ" b="1" dirty="0"/>
              <a:t>Zkouška</a:t>
            </a:r>
            <a:r>
              <a:rPr lang="cs-CZ" dirty="0"/>
              <a:t> – 4 otevřené otázky</a:t>
            </a:r>
          </a:p>
        </p:txBody>
      </p:sp>
    </p:spTree>
    <p:extLst>
      <p:ext uri="{BB962C8B-B14F-4D97-AF65-F5344CB8AC3E}">
        <p14:creationId xmlns:p14="http://schemas.microsoft.com/office/powerpoint/2010/main" val="250158684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489D84-2005-4EF8-B259-19B09221824A}"/>
              </a:ext>
            </a:extLst>
          </p:cNvPr>
          <p:cNvSpPr>
            <a:spLocks noGrp="1"/>
          </p:cNvSpPr>
          <p:nvPr>
            <p:ph type="title"/>
          </p:nvPr>
        </p:nvSpPr>
        <p:spPr/>
        <p:txBody>
          <a:bodyPr/>
          <a:lstStyle/>
          <a:p>
            <a:r>
              <a:rPr lang="cs-CZ" dirty="0"/>
              <a:t>Klasická politická ekonomie</a:t>
            </a:r>
            <a:endParaRPr lang="en-US" dirty="0"/>
          </a:p>
        </p:txBody>
      </p:sp>
      <p:sp>
        <p:nvSpPr>
          <p:cNvPr id="3" name="Zástupný obsah 2">
            <a:extLst>
              <a:ext uri="{FF2B5EF4-FFF2-40B4-BE49-F238E27FC236}">
                <a16:creationId xmlns:a16="http://schemas.microsoft.com/office/drawing/2014/main" id="{863439CC-69C4-4ED5-BC07-79B0D970DBB0}"/>
              </a:ext>
            </a:extLst>
          </p:cNvPr>
          <p:cNvSpPr>
            <a:spLocks noGrp="1"/>
          </p:cNvSpPr>
          <p:nvPr>
            <p:ph idx="1"/>
          </p:nvPr>
        </p:nvSpPr>
        <p:spPr/>
        <p:txBody>
          <a:bodyPr/>
          <a:lstStyle/>
          <a:p>
            <a:endParaRPr lang="cs-CZ" dirty="0"/>
          </a:p>
        </p:txBody>
      </p:sp>
    </p:spTree>
    <p:extLst>
      <p:ext uri="{BB962C8B-B14F-4D97-AF65-F5344CB8AC3E}">
        <p14:creationId xmlns:p14="http://schemas.microsoft.com/office/powerpoint/2010/main" val="311799480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489D84-2005-4EF8-B259-19B09221824A}"/>
              </a:ext>
            </a:extLst>
          </p:cNvPr>
          <p:cNvSpPr>
            <a:spLocks noGrp="1"/>
          </p:cNvSpPr>
          <p:nvPr>
            <p:ph type="title"/>
          </p:nvPr>
        </p:nvSpPr>
        <p:spPr/>
        <p:txBody>
          <a:bodyPr/>
          <a:lstStyle/>
          <a:p>
            <a:r>
              <a:rPr lang="cs-CZ" dirty="0"/>
              <a:t>Klasická politická ekonomie</a:t>
            </a:r>
            <a:endParaRPr lang="en-US" dirty="0"/>
          </a:p>
        </p:txBody>
      </p:sp>
      <p:sp>
        <p:nvSpPr>
          <p:cNvPr id="3" name="Zástupný obsah 2">
            <a:extLst>
              <a:ext uri="{FF2B5EF4-FFF2-40B4-BE49-F238E27FC236}">
                <a16:creationId xmlns:a16="http://schemas.microsoft.com/office/drawing/2014/main" id="{863439CC-69C4-4ED5-BC07-79B0D970DBB0}"/>
              </a:ext>
            </a:extLst>
          </p:cNvPr>
          <p:cNvSpPr>
            <a:spLocks noGrp="1"/>
          </p:cNvSpPr>
          <p:nvPr>
            <p:ph idx="1"/>
          </p:nvPr>
        </p:nvSpPr>
        <p:spPr/>
        <p:txBody>
          <a:bodyPr/>
          <a:lstStyle/>
          <a:p>
            <a:r>
              <a:rPr lang="cs-CZ" dirty="0"/>
              <a:t>Pokračovatelé Adama Smithe, kteří rozvíjejí jeho myšlenky</a:t>
            </a:r>
          </a:p>
        </p:txBody>
      </p:sp>
    </p:spTree>
    <p:extLst>
      <p:ext uri="{BB962C8B-B14F-4D97-AF65-F5344CB8AC3E}">
        <p14:creationId xmlns:p14="http://schemas.microsoft.com/office/powerpoint/2010/main" val="123391944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489D84-2005-4EF8-B259-19B09221824A}"/>
              </a:ext>
            </a:extLst>
          </p:cNvPr>
          <p:cNvSpPr>
            <a:spLocks noGrp="1"/>
          </p:cNvSpPr>
          <p:nvPr>
            <p:ph type="title"/>
          </p:nvPr>
        </p:nvSpPr>
        <p:spPr/>
        <p:txBody>
          <a:bodyPr/>
          <a:lstStyle/>
          <a:p>
            <a:r>
              <a:rPr lang="cs-CZ" dirty="0"/>
              <a:t>Klasická politická ekonomie</a:t>
            </a:r>
            <a:endParaRPr lang="en-US" dirty="0"/>
          </a:p>
        </p:txBody>
      </p:sp>
      <p:sp>
        <p:nvSpPr>
          <p:cNvPr id="3" name="Zástupný obsah 2">
            <a:extLst>
              <a:ext uri="{FF2B5EF4-FFF2-40B4-BE49-F238E27FC236}">
                <a16:creationId xmlns:a16="http://schemas.microsoft.com/office/drawing/2014/main" id="{863439CC-69C4-4ED5-BC07-79B0D970DBB0}"/>
              </a:ext>
            </a:extLst>
          </p:cNvPr>
          <p:cNvSpPr>
            <a:spLocks noGrp="1"/>
          </p:cNvSpPr>
          <p:nvPr>
            <p:ph idx="1"/>
          </p:nvPr>
        </p:nvSpPr>
        <p:spPr/>
        <p:txBody>
          <a:bodyPr/>
          <a:lstStyle/>
          <a:p>
            <a:r>
              <a:rPr lang="cs-CZ" dirty="0"/>
              <a:t>Pokračovatelé Adama Smithe, kteří rozvíjejí jeho myšlenky</a:t>
            </a:r>
          </a:p>
          <a:p>
            <a:r>
              <a:rPr lang="cs-CZ" dirty="0"/>
              <a:t>Největší přínos – </a:t>
            </a:r>
            <a:r>
              <a:rPr lang="cs-CZ" b="1" dirty="0"/>
              <a:t>komparativní výhoda</a:t>
            </a:r>
          </a:p>
        </p:txBody>
      </p:sp>
    </p:spTree>
    <p:extLst>
      <p:ext uri="{BB962C8B-B14F-4D97-AF65-F5344CB8AC3E}">
        <p14:creationId xmlns:p14="http://schemas.microsoft.com/office/powerpoint/2010/main" val="3901918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489D84-2005-4EF8-B259-19B09221824A}"/>
              </a:ext>
            </a:extLst>
          </p:cNvPr>
          <p:cNvSpPr>
            <a:spLocks noGrp="1"/>
          </p:cNvSpPr>
          <p:nvPr>
            <p:ph type="title"/>
          </p:nvPr>
        </p:nvSpPr>
        <p:spPr/>
        <p:txBody>
          <a:bodyPr/>
          <a:lstStyle/>
          <a:p>
            <a:r>
              <a:rPr lang="cs-CZ" dirty="0"/>
              <a:t>Klasická politická ekonomie</a:t>
            </a:r>
            <a:endParaRPr lang="en-US" dirty="0"/>
          </a:p>
        </p:txBody>
      </p:sp>
      <p:sp>
        <p:nvSpPr>
          <p:cNvPr id="3" name="Zástupný obsah 2">
            <a:extLst>
              <a:ext uri="{FF2B5EF4-FFF2-40B4-BE49-F238E27FC236}">
                <a16:creationId xmlns:a16="http://schemas.microsoft.com/office/drawing/2014/main" id="{863439CC-69C4-4ED5-BC07-79B0D970DBB0}"/>
              </a:ext>
            </a:extLst>
          </p:cNvPr>
          <p:cNvSpPr>
            <a:spLocks noGrp="1"/>
          </p:cNvSpPr>
          <p:nvPr>
            <p:ph idx="1"/>
          </p:nvPr>
        </p:nvSpPr>
        <p:spPr/>
        <p:txBody>
          <a:bodyPr/>
          <a:lstStyle/>
          <a:p>
            <a:r>
              <a:rPr lang="cs-CZ" dirty="0"/>
              <a:t>Pokračovatelé Adama Smithe, kteří rozvíjejí jeho myšlenky</a:t>
            </a:r>
          </a:p>
          <a:p>
            <a:r>
              <a:rPr lang="cs-CZ" dirty="0"/>
              <a:t>Největší přínos – </a:t>
            </a:r>
            <a:r>
              <a:rPr lang="cs-CZ" b="1" dirty="0"/>
              <a:t>komparativní výhoda </a:t>
            </a:r>
            <a:r>
              <a:rPr lang="cs-CZ" dirty="0"/>
              <a:t>(</a:t>
            </a:r>
            <a:r>
              <a:rPr lang="cs-CZ" dirty="0" err="1"/>
              <a:t>Torrens</a:t>
            </a:r>
            <a:r>
              <a:rPr lang="cs-CZ" dirty="0"/>
              <a:t>, </a:t>
            </a:r>
            <a:r>
              <a:rPr lang="cs-CZ" dirty="0" err="1"/>
              <a:t>Mill</a:t>
            </a:r>
            <a:r>
              <a:rPr lang="cs-CZ" dirty="0"/>
              <a:t> a Ricardo)</a:t>
            </a:r>
            <a:endParaRPr lang="cs-CZ" b="1" dirty="0"/>
          </a:p>
        </p:txBody>
      </p:sp>
    </p:spTree>
    <p:extLst>
      <p:ext uri="{BB962C8B-B14F-4D97-AF65-F5344CB8AC3E}">
        <p14:creationId xmlns:p14="http://schemas.microsoft.com/office/powerpoint/2010/main" val="90419782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489D84-2005-4EF8-B259-19B09221824A}"/>
              </a:ext>
            </a:extLst>
          </p:cNvPr>
          <p:cNvSpPr>
            <a:spLocks noGrp="1"/>
          </p:cNvSpPr>
          <p:nvPr>
            <p:ph type="title"/>
          </p:nvPr>
        </p:nvSpPr>
        <p:spPr/>
        <p:txBody>
          <a:bodyPr/>
          <a:lstStyle/>
          <a:p>
            <a:r>
              <a:rPr lang="cs-CZ" dirty="0"/>
              <a:t>Klasická politická ekonomie</a:t>
            </a:r>
            <a:endParaRPr lang="en-US" dirty="0"/>
          </a:p>
        </p:txBody>
      </p:sp>
      <p:sp>
        <p:nvSpPr>
          <p:cNvPr id="3" name="Zástupný obsah 2">
            <a:extLst>
              <a:ext uri="{FF2B5EF4-FFF2-40B4-BE49-F238E27FC236}">
                <a16:creationId xmlns:a16="http://schemas.microsoft.com/office/drawing/2014/main" id="{863439CC-69C4-4ED5-BC07-79B0D970DBB0}"/>
              </a:ext>
            </a:extLst>
          </p:cNvPr>
          <p:cNvSpPr>
            <a:spLocks noGrp="1"/>
          </p:cNvSpPr>
          <p:nvPr>
            <p:ph idx="1"/>
          </p:nvPr>
        </p:nvSpPr>
        <p:spPr/>
        <p:txBody>
          <a:bodyPr/>
          <a:lstStyle/>
          <a:p>
            <a:r>
              <a:rPr lang="cs-CZ" dirty="0"/>
              <a:t>Pokračovatelé Adama Smithe, kteří rozvíjejí jeho myšlenky</a:t>
            </a:r>
          </a:p>
          <a:p>
            <a:r>
              <a:rPr lang="cs-CZ" dirty="0"/>
              <a:t>Největší přínos – </a:t>
            </a:r>
            <a:r>
              <a:rPr lang="cs-CZ" b="1" dirty="0"/>
              <a:t>komparativní výhoda</a:t>
            </a:r>
          </a:p>
          <a:p>
            <a:r>
              <a:rPr lang="cs-CZ" dirty="0"/>
              <a:t>Do té doby import jako nepřímé produkce = absolutní výhoda – </a:t>
            </a:r>
            <a:r>
              <a:rPr lang="cs-CZ" b="1" dirty="0"/>
              <a:t>děláme to, v čem jsme nejlepší, zbytek importujeme</a:t>
            </a:r>
          </a:p>
        </p:txBody>
      </p:sp>
    </p:spTree>
    <p:extLst>
      <p:ext uri="{BB962C8B-B14F-4D97-AF65-F5344CB8AC3E}">
        <p14:creationId xmlns:p14="http://schemas.microsoft.com/office/powerpoint/2010/main" val="158503940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489D84-2005-4EF8-B259-19B09221824A}"/>
              </a:ext>
            </a:extLst>
          </p:cNvPr>
          <p:cNvSpPr>
            <a:spLocks noGrp="1"/>
          </p:cNvSpPr>
          <p:nvPr>
            <p:ph type="title"/>
          </p:nvPr>
        </p:nvSpPr>
        <p:spPr/>
        <p:txBody>
          <a:bodyPr/>
          <a:lstStyle/>
          <a:p>
            <a:r>
              <a:rPr lang="cs-CZ" dirty="0"/>
              <a:t>Klasická politická ekonomie</a:t>
            </a:r>
            <a:endParaRPr lang="en-US" dirty="0"/>
          </a:p>
        </p:txBody>
      </p:sp>
      <p:sp>
        <p:nvSpPr>
          <p:cNvPr id="3" name="Zástupný obsah 2">
            <a:extLst>
              <a:ext uri="{FF2B5EF4-FFF2-40B4-BE49-F238E27FC236}">
                <a16:creationId xmlns:a16="http://schemas.microsoft.com/office/drawing/2014/main" id="{863439CC-69C4-4ED5-BC07-79B0D970DBB0}"/>
              </a:ext>
            </a:extLst>
          </p:cNvPr>
          <p:cNvSpPr>
            <a:spLocks noGrp="1"/>
          </p:cNvSpPr>
          <p:nvPr>
            <p:ph idx="1"/>
          </p:nvPr>
        </p:nvSpPr>
        <p:spPr/>
        <p:txBody>
          <a:bodyPr/>
          <a:lstStyle/>
          <a:p>
            <a:r>
              <a:rPr lang="cs-CZ" dirty="0"/>
              <a:t>Robert </a:t>
            </a:r>
            <a:r>
              <a:rPr lang="cs-CZ" dirty="0" err="1"/>
              <a:t>Torrens</a:t>
            </a:r>
            <a:endParaRPr lang="cs-CZ" dirty="0"/>
          </a:p>
          <a:p>
            <a:endParaRPr lang="cs-CZ" dirty="0"/>
          </a:p>
        </p:txBody>
      </p:sp>
      <p:pic>
        <p:nvPicPr>
          <p:cNvPr id="4" name="Zástupný obsah 4" descr="Obsah obrázku osoba, oblečení, muž, interiér&#10;&#10;Popis byl vytvořen automaticky">
            <a:extLst>
              <a:ext uri="{FF2B5EF4-FFF2-40B4-BE49-F238E27FC236}">
                <a16:creationId xmlns:a16="http://schemas.microsoft.com/office/drawing/2014/main" id="{72A3FD00-0BD5-4DE5-AFB7-6306C5E529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1056" y="2225516"/>
            <a:ext cx="2509837" cy="3409316"/>
          </a:xfrm>
          <a:prstGeom prst="rect">
            <a:avLst/>
          </a:prstGeom>
        </p:spPr>
      </p:pic>
    </p:spTree>
    <p:extLst>
      <p:ext uri="{BB962C8B-B14F-4D97-AF65-F5344CB8AC3E}">
        <p14:creationId xmlns:p14="http://schemas.microsoft.com/office/powerpoint/2010/main" val="390569133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489D84-2005-4EF8-B259-19B09221824A}"/>
              </a:ext>
            </a:extLst>
          </p:cNvPr>
          <p:cNvSpPr>
            <a:spLocks noGrp="1"/>
          </p:cNvSpPr>
          <p:nvPr>
            <p:ph type="title"/>
          </p:nvPr>
        </p:nvSpPr>
        <p:spPr/>
        <p:txBody>
          <a:bodyPr/>
          <a:lstStyle/>
          <a:p>
            <a:r>
              <a:rPr lang="cs-CZ" dirty="0"/>
              <a:t>Klasická politická ekonomie</a:t>
            </a:r>
            <a:endParaRPr lang="en-US" dirty="0"/>
          </a:p>
        </p:txBody>
      </p:sp>
      <p:sp>
        <p:nvSpPr>
          <p:cNvPr id="3" name="Zástupný obsah 2">
            <a:extLst>
              <a:ext uri="{FF2B5EF4-FFF2-40B4-BE49-F238E27FC236}">
                <a16:creationId xmlns:a16="http://schemas.microsoft.com/office/drawing/2014/main" id="{863439CC-69C4-4ED5-BC07-79B0D970DBB0}"/>
              </a:ext>
            </a:extLst>
          </p:cNvPr>
          <p:cNvSpPr>
            <a:spLocks noGrp="1"/>
          </p:cNvSpPr>
          <p:nvPr>
            <p:ph idx="1"/>
          </p:nvPr>
        </p:nvSpPr>
        <p:spPr/>
        <p:txBody>
          <a:bodyPr/>
          <a:lstStyle/>
          <a:p>
            <a:r>
              <a:rPr lang="cs-CZ" dirty="0"/>
              <a:t>Robert </a:t>
            </a:r>
            <a:r>
              <a:rPr lang="cs-CZ" dirty="0" err="1"/>
              <a:t>Torrens</a:t>
            </a:r>
            <a:r>
              <a:rPr lang="cs-CZ" dirty="0"/>
              <a:t> (1815) – pokud v Británii máme stejně úrodnou nebo dokonce trochu úrodnější půdu než Polsko, ale mnohem vyspělejší průmysl, měli bychom se soustředit na průmysl – s jednotkou kapitálu vyrobíme zboží, za které si koupíme z Polska více obilí, než bychom vypěstovali doma</a:t>
            </a:r>
          </a:p>
        </p:txBody>
      </p:sp>
    </p:spTree>
    <p:extLst>
      <p:ext uri="{BB962C8B-B14F-4D97-AF65-F5344CB8AC3E}">
        <p14:creationId xmlns:p14="http://schemas.microsoft.com/office/powerpoint/2010/main" val="2018427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D76655-7FD8-4FA1-8644-48D663768F91}"/>
              </a:ext>
            </a:extLst>
          </p:cNvPr>
          <p:cNvSpPr>
            <a:spLocks noGrp="1"/>
          </p:cNvSpPr>
          <p:nvPr>
            <p:ph type="title"/>
          </p:nvPr>
        </p:nvSpPr>
        <p:spPr/>
        <p:txBody>
          <a:bodyPr/>
          <a:lstStyle/>
          <a:p>
            <a:r>
              <a:rPr lang="cs-CZ" dirty="0"/>
              <a:t>Klasická politická ekonomie</a:t>
            </a:r>
            <a:endParaRPr lang="en-US" dirty="0"/>
          </a:p>
        </p:txBody>
      </p:sp>
      <p:sp>
        <p:nvSpPr>
          <p:cNvPr id="3" name="Zástupný obsah 2">
            <a:extLst>
              <a:ext uri="{FF2B5EF4-FFF2-40B4-BE49-F238E27FC236}">
                <a16:creationId xmlns:a16="http://schemas.microsoft.com/office/drawing/2014/main" id="{D0CAA9D1-6BFE-43B0-AEB3-A0843C75D597}"/>
              </a:ext>
            </a:extLst>
          </p:cNvPr>
          <p:cNvSpPr>
            <a:spLocks noGrp="1"/>
          </p:cNvSpPr>
          <p:nvPr>
            <p:ph idx="1"/>
          </p:nvPr>
        </p:nvSpPr>
        <p:spPr/>
        <p:txBody>
          <a:bodyPr/>
          <a:lstStyle/>
          <a:p>
            <a:r>
              <a:rPr lang="cs-CZ" dirty="0"/>
              <a:t>David Ricardo a James </a:t>
            </a:r>
            <a:r>
              <a:rPr lang="cs-CZ" dirty="0" err="1"/>
              <a:t>Mill</a:t>
            </a:r>
            <a:r>
              <a:rPr lang="cs-CZ" dirty="0"/>
              <a:t> (oba 1817) – vyjasnění komparativní výhody</a:t>
            </a:r>
          </a:p>
          <a:p>
            <a:r>
              <a:rPr lang="cs-CZ" dirty="0"/>
              <a:t>Ricardo: </a:t>
            </a:r>
          </a:p>
          <a:p>
            <a:endParaRPr lang="en-US" dirty="0"/>
          </a:p>
        </p:txBody>
      </p:sp>
      <p:graphicFrame>
        <p:nvGraphicFramePr>
          <p:cNvPr id="4" name="Tabulka 3">
            <a:extLst>
              <a:ext uri="{FF2B5EF4-FFF2-40B4-BE49-F238E27FC236}">
                <a16:creationId xmlns:a16="http://schemas.microsoft.com/office/drawing/2014/main" id="{9FC29284-20C8-4766-8F10-C226A2C947CA}"/>
              </a:ext>
            </a:extLst>
          </p:cNvPr>
          <p:cNvGraphicFramePr>
            <a:graphicFrameLocks noGrp="1"/>
          </p:cNvGraphicFramePr>
          <p:nvPr>
            <p:extLst>
              <p:ext uri="{D42A27DB-BD31-4B8C-83A1-F6EECF244321}">
                <p14:modId xmlns:p14="http://schemas.microsoft.com/office/powerpoint/2010/main" val="358208056"/>
              </p:ext>
            </p:extLst>
          </p:nvPr>
        </p:nvGraphicFramePr>
        <p:xfrm>
          <a:off x="600075" y="4110832"/>
          <a:ext cx="10515600" cy="1820070"/>
        </p:xfrm>
        <a:graphic>
          <a:graphicData uri="http://schemas.openxmlformats.org/drawingml/2006/table">
            <a:tbl>
              <a:tblPr/>
              <a:tblGrid>
                <a:gridCol w="3505200">
                  <a:extLst>
                    <a:ext uri="{9D8B030D-6E8A-4147-A177-3AD203B41FA5}">
                      <a16:colId xmlns:a16="http://schemas.microsoft.com/office/drawing/2014/main" val="1101779798"/>
                    </a:ext>
                  </a:extLst>
                </a:gridCol>
                <a:gridCol w="3505200">
                  <a:extLst>
                    <a:ext uri="{9D8B030D-6E8A-4147-A177-3AD203B41FA5}">
                      <a16:colId xmlns:a16="http://schemas.microsoft.com/office/drawing/2014/main" val="525918923"/>
                    </a:ext>
                  </a:extLst>
                </a:gridCol>
                <a:gridCol w="3505200">
                  <a:extLst>
                    <a:ext uri="{9D8B030D-6E8A-4147-A177-3AD203B41FA5}">
                      <a16:colId xmlns:a16="http://schemas.microsoft.com/office/drawing/2014/main" val="578694702"/>
                    </a:ext>
                  </a:extLst>
                </a:gridCol>
              </a:tblGrid>
              <a:tr h="849366">
                <a:tc>
                  <a:txBody>
                    <a:bodyPr/>
                    <a:lstStyle/>
                    <a:p>
                      <a:pPr algn="r"/>
                      <a:r>
                        <a:rPr lang="cs-CZ">
                          <a:effectLst/>
                        </a:rPr>
                        <a:t>Produce</a:t>
                      </a:r>
                    </a:p>
                    <a:p>
                      <a:pPr algn="l"/>
                      <a:r>
                        <a:rPr lang="cs-CZ">
                          <a:effectLst/>
                        </a:rPr>
                        <a:t>Country</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ctr"/>
                      <a:r>
                        <a:rPr lang="cs-CZ" dirty="0" err="1">
                          <a:effectLst/>
                        </a:rPr>
                        <a:t>Cloth</a:t>
                      </a:r>
                      <a:endParaRPr lang="cs-CZ" dirty="0">
                        <a:effectLst/>
                      </a:endParaRP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ECF0"/>
                    </a:solidFill>
                  </a:tcPr>
                </a:tc>
                <a:tc>
                  <a:txBody>
                    <a:bodyPr/>
                    <a:lstStyle/>
                    <a:p>
                      <a:pPr algn="ctr"/>
                      <a:r>
                        <a:rPr lang="cs-CZ">
                          <a:effectLst/>
                        </a:rPr>
                        <a:t>Wine</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650180216"/>
                  </a:ext>
                </a:extLst>
              </a:tr>
              <a:tr h="485352">
                <a:tc>
                  <a:txBody>
                    <a:bodyPr/>
                    <a:lstStyle/>
                    <a:p>
                      <a:pPr algn="ctr"/>
                      <a:r>
                        <a:rPr lang="cs-CZ" b="1">
                          <a:effectLst/>
                        </a:rPr>
                        <a:t>England</a:t>
                      </a:r>
                      <a:endParaRPr lang="cs-CZ">
                        <a:effectLst/>
                      </a:endParaRP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ECF0"/>
                    </a:solidFill>
                  </a:tcPr>
                </a:tc>
                <a:tc>
                  <a:txBody>
                    <a:bodyPr/>
                    <a:lstStyle/>
                    <a:p>
                      <a:r>
                        <a:rPr lang="cs-CZ" b="1" dirty="0">
                          <a:effectLst/>
                        </a:rPr>
                        <a:t>100</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cs-CZ">
                          <a:effectLst/>
                        </a:rPr>
                        <a:t>120</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extLst>
                  <a:ext uri="{0D108BD9-81ED-4DB2-BD59-A6C34878D82A}">
                    <a16:rowId xmlns:a16="http://schemas.microsoft.com/office/drawing/2014/main" val="1454111579"/>
                  </a:ext>
                </a:extLst>
              </a:tr>
              <a:tr h="485352">
                <a:tc>
                  <a:txBody>
                    <a:bodyPr/>
                    <a:lstStyle/>
                    <a:p>
                      <a:pPr algn="ctr"/>
                      <a:r>
                        <a:rPr lang="cs-CZ" b="1">
                          <a:effectLst/>
                        </a:rPr>
                        <a:t>Portugal</a:t>
                      </a:r>
                      <a:endParaRPr lang="cs-CZ">
                        <a:effectLst/>
                      </a:endParaRP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ECF0"/>
                    </a:solidFill>
                  </a:tcPr>
                </a:tc>
                <a:tc>
                  <a:txBody>
                    <a:bodyPr/>
                    <a:lstStyle/>
                    <a:p>
                      <a:r>
                        <a:rPr lang="cs-CZ">
                          <a:effectLst/>
                        </a:rPr>
                        <a:t>90</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cs-CZ" b="1" dirty="0">
                          <a:effectLst/>
                        </a:rPr>
                        <a:t>80</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extLst>
                  <a:ext uri="{0D108BD9-81ED-4DB2-BD59-A6C34878D82A}">
                    <a16:rowId xmlns:a16="http://schemas.microsoft.com/office/drawing/2014/main" val="2258945632"/>
                  </a:ext>
                </a:extLst>
              </a:tr>
            </a:tbl>
          </a:graphicData>
        </a:graphic>
      </p:graphicFrame>
      <p:sp>
        <p:nvSpPr>
          <p:cNvPr id="5" name="Rectangle 1">
            <a:extLst>
              <a:ext uri="{FF2B5EF4-FFF2-40B4-BE49-F238E27FC236}">
                <a16:creationId xmlns:a16="http://schemas.microsoft.com/office/drawing/2014/main" id="{6798F59C-5715-446A-BE8E-6820194E6C71}"/>
              </a:ext>
            </a:extLst>
          </p:cNvPr>
          <p:cNvSpPr>
            <a:spLocks noChangeArrowheads="1"/>
          </p:cNvSpPr>
          <p:nvPr/>
        </p:nvSpPr>
        <p:spPr bwMode="auto">
          <a:xfrm>
            <a:off x="2543175" y="3735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800" b="0" i="0" u="none" strike="noStrike" cap="none" normalizeH="0" baseline="0" dirty="0" err="1">
                <a:ln>
                  <a:noFill/>
                </a:ln>
                <a:solidFill>
                  <a:schemeClr val="tx1"/>
                </a:solidFill>
                <a:effectLst/>
                <a:latin typeface="Arial" panose="020B0604020202020204" pitchFamily="34" charset="0"/>
              </a:rPr>
              <a:t>Hours</a:t>
            </a:r>
            <a:r>
              <a:rPr kumimoji="0" lang="cs-CZ" altLang="cs-CZ" sz="1800" b="0" i="0" u="none" strike="noStrike" cap="none" normalizeH="0" baseline="0" dirty="0">
                <a:ln>
                  <a:noFill/>
                </a:ln>
                <a:solidFill>
                  <a:schemeClr val="tx1"/>
                </a:solidFill>
                <a:effectLst/>
                <a:latin typeface="Arial" panose="020B0604020202020204" pitchFamily="34" charset="0"/>
              </a:rPr>
              <a:t> </a:t>
            </a:r>
            <a:r>
              <a:rPr kumimoji="0" lang="cs-CZ" altLang="cs-CZ" sz="1800" b="0" i="0" u="none" strike="noStrike" cap="none" normalizeH="0" baseline="0" dirty="0" err="1">
                <a:ln>
                  <a:noFill/>
                </a:ln>
                <a:solidFill>
                  <a:schemeClr val="tx1"/>
                </a:solidFill>
                <a:effectLst/>
                <a:latin typeface="Arial" panose="020B0604020202020204" pitchFamily="34" charset="0"/>
              </a:rPr>
              <a:t>of</a:t>
            </a:r>
            <a:r>
              <a:rPr kumimoji="0" lang="cs-CZ" altLang="cs-CZ" sz="1800" b="0" i="0" u="none" strike="noStrike" cap="none" normalizeH="0" baseline="0" dirty="0">
                <a:ln>
                  <a:noFill/>
                </a:ln>
                <a:solidFill>
                  <a:schemeClr val="tx1"/>
                </a:solidFill>
                <a:effectLst/>
                <a:latin typeface="Arial" panose="020B0604020202020204" pitchFamily="34" charset="0"/>
              </a:rPr>
              <a:t> </a:t>
            </a:r>
            <a:r>
              <a:rPr kumimoji="0" lang="cs-CZ" altLang="cs-CZ" sz="1800" b="0" i="0" u="none" strike="noStrike" cap="none" normalizeH="0" baseline="0" dirty="0" err="1">
                <a:ln>
                  <a:noFill/>
                </a:ln>
                <a:solidFill>
                  <a:schemeClr val="tx1"/>
                </a:solidFill>
                <a:effectLst/>
                <a:latin typeface="Arial" panose="020B0604020202020204" pitchFamily="34" charset="0"/>
              </a:rPr>
              <a:t>work</a:t>
            </a:r>
            <a:r>
              <a:rPr kumimoji="0" lang="cs-CZ" altLang="cs-CZ" sz="1800" b="0" i="0" u="none" strike="noStrike" cap="none" normalizeH="0" baseline="0" dirty="0">
                <a:ln>
                  <a:noFill/>
                </a:ln>
                <a:solidFill>
                  <a:schemeClr val="tx1"/>
                </a:solidFill>
                <a:effectLst/>
                <a:latin typeface="Arial" panose="020B0604020202020204" pitchFamily="34" charset="0"/>
              </a:rPr>
              <a:t> </a:t>
            </a:r>
            <a:r>
              <a:rPr kumimoji="0" lang="cs-CZ" altLang="cs-CZ" sz="1800" b="0" i="0" u="none" strike="noStrike" cap="none" normalizeH="0" baseline="0" dirty="0" err="1">
                <a:ln>
                  <a:noFill/>
                </a:ln>
                <a:solidFill>
                  <a:schemeClr val="tx1"/>
                </a:solidFill>
                <a:effectLst/>
                <a:latin typeface="Arial" panose="020B0604020202020204" pitchFamily="34" charset="0"/>
              </a:rPr>
              <a:t>necessary</a:t>
            </a:r>
            <a:r>
              <a:rPr kumimoji="0" lang="cs-CZ" altLang="cs-CZ" sz="1800" b="0" i="0" u="none" strike="noStrike" cap="none" normalizeH="0" baseline="0" dirty="0">
                <a:ln>
                  <a:noFill/>
                </a:ln>
                <a:solidFill>
                  <a:schemeClr val="tx1"/>
                </a:solidFill>
                <a:effectLst/>
                <a:latin typeface="Arial" panose="020B0604020202020204" pitchFamily="34" charset="0"/>
              </a:rPr>
              <a:t> to </a:t>
            </a:r>
            <a:r>
              <a:rPr kumimoji="0" lang="cs-CZ" altLang="cs-CZ" sz="1800" b="0" i="0" u="none" strike="noStrike" cap="none" normalizeH="0" baseline="0" dirty="0" err="1">
                <a:ln>
                  <a:noFill/>
                </a:ln>
                <a:solidFill>
                  <a:schemeClr val="tx1"/>
                </a:solidFill>
                <a:effectLst/>
                <a:latin typeface="Arial" panose="020B0604020202020204" pitchFamily="34" charset="0"/>
              </a:rPr>
              <a:t>produce</a:t>
            </a:r>
            <a:r>
              <a:rPr kumimoji="0" lang="cs-CZ" altLang="cs-CZ" sz="1800" b="0" i="0" u="none" strike="noStrike" cap="none" normalizeH="0" baseline="0" dirty="0">
                <a:ln>
                  <a:noFill/>
                </a:ln>
                <a:solidFill>
                  <a:schemeClr val="tx1"/>
                </a:solidFill>
                <a:effectLst/>
                <a:latin typeface="Arial" panose="020B0604020202020204" pitchFamily="34" charset="0"/>
              </a:rPr>
              <a:t> </a:t>
            </a:r>
            <a:r>
              <a:rPr kumimoji="0" lang="cs-CZ" altLang="cs-CZ" sz="1800" b="0" i="0" u="none" strike="noStrike" cap="none" normalizeH="0" baseline="0" dirty="0" err="1">
                <a:ln>
                  <a:noFill/>
                </a:ln>
                <a:solidFill>
                  <a:schemeClr val="tx1"/>
                </a:solidFill>
                <a:effectLst/>
                <a:latin typeface="Arial" panose="020B0604020202020204" pitchFamily="34" charset="0"/>
              </a:rPr>
              <a:t>one</a:t>
            </a:r>
            <a:r>
              <a:rPr kumimoji="0" lang="cs-CZ" altLang="cs-CZ" sz="1800" b="0" i="0" u="none" strike="noStrike" cap="none" normalizeH="0" baseline="0" dirty="0">
                <a:ln>
                  <a:noFill/>
                </a:ln>
                <a:solidFill>
                  <a:schemeClr val="tx1"/>
                </a:solidFill>
                <a:effectLst/>
                <a:latin typeface="Arial" panose="020B0604020202020204" pitchFamily="34" charset="0"/>
              </a:rPr>
              <a:t> unit</a:t>
            </a:r>
          </a:p>
        </p:txBody>
      </p:sp>
    </p:spTree>
    <p:extLst>
      <p:ext uri="{BB962C8B-B14F-4D97-AF65-F5344CB8AC3E}">
        <p14:creationId xmlns:p14="http://schemas.microsoft.com/office/powerpoint/2010/main" val="348016579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740CD5-9767-4A9C-A917-641DB58E8FAB}"/>
              </a:ext>
            </a:extLst>
          </p:cNvPr>
          <p:cNvSpPr>
            <a:spLocks noGrp="1"/>
          </p:cNvSpPr>
          <p:nvPr>
            <p:ph type="title"/>
          </p:nvPr>
        </p:nvSpPr>
        <p:spPr/>
        <p:txBody>
          <a:bodyPr/>
          <a:lstStyle/>
          <a:p>
            <a:endParaRPr lang="en-US"/>
          </a:p>
        </p:txBody>
      </p:sp>
      <p:pic>
        <p:nvPicPr>
          <p:cNvPr id="5" name="Zástupný obsah 4">
            <a:extLst>
              <a:ext uri="{FF2B5EF4-FFF2-40B4-BE49-F238E27FC236}">
                <a16:creationId xmlns:a16="http://schemas.microsoft.com/office/drawing/2014/main" id="{B32BA280-D1A8-48C3-8D6A-5789CE2E7E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0331" y="1825625"/>
            <a:ext cx="4351338" cy="4351338"/>
          </a:xfrm>
        </p:spPr>
      </p:pic>
    </p:spTree>
    <p:extLst>
      <p:ext uri="{BB962C8B-B14F-4D97-AF65-F5344CB8AC3E}">
        <p14:creationId xmlns:p14="http://schemas.microsoft.com/office/powerpoint/2010/main" val="322040057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937F43-03E0-4BF0-9C53-E866BD7B5EAB}"/>
              </a:ext>
            </a:extLst>
          </p:cNvPr>
          <p:cNvSpPr>
            <a:spLocks noGrp="1"/>
          </p:cNvSpPr>
          <p:nvPr>
            <p:ph type="title"/>
          </p:nvPr>
        </p:nvSpPr>
        <p:spPr/>
        <p:txBody>
          <a:bodyPr/>
          <a:lstStyle/>
          <a:p>
            <a:r>
              <a:rPr lang="cs-CZ" dirty="0"/>
              <a:t>Klasická politická ekonomie</a:t>
            </a:r>
            <a:endParaRPr lang="en-US" dirty="0"/>
          </a:p>
        </p:txBody>
      </p:sp>
      <p:sp>
        <p:nvSpPr>
          <p:cNvPr id="3" name="Zástupný obsah 2">
            <a:extLst>
              <a:ext uri="{FF2B5EF4-FFF2-40B4-BE49-F238E27FC236}">
                <a16:creationId xmlns:a16="http://schemas.microsoft.com/office/drawing/2014/main" id="{82309A22-BD85-4EB0-9C60-3EA42F3D505D}"/>
              </a:ext>
            </a:extLst>
          </p:cNvPr>
          <p:cNvSpPr>
            <a:spLocks noGrp="1"/>
          </p:cNvSpPr>
          <p:nvPr>
            <p:ph idx="1"/>
          </p:nvPr>
        </p:nvSpPr>
        <p:spPr/>
        <p:txBody>
          <a:bodyPr/>
          <a:lstStyle/>
          <a:p>
            <a:r>
              <a:rPr lang="cs-CZ" b="1" dirty="0"/>
              <a:t>John Stuart </a:t>
            </a:r>
            <a:r>
              <a:rPr lang="cs-CZ" b="1" dirty="0" err="1"/>
              <a:t>Mill</a:t>
            </a:r>
            <a:r>
              <a:rPr lang="cs-CZ" b="1" dirty="0"/>
              <a:t> </a:t>
            </a:r>
            <a:r>
              <a:rPr lang="cs-CZ" dirty="0"/>
              <a:t>– největším přínosem obchodu je, že se lidé z různých zemí budou potkávat </a:t>
            </a:r>
          </a:p>
        </p:txBody>
      </p:sp>
    </p:spTree>
    <p:extLst>
      <p:ext uri="{BB962C8B-B14F-4D97-AF65-F5344CB8AC3E}">
        <p14:creationId xmlns:p14="http://schemas.microsoft.com/office/powerpoint/2010/main" val="1012566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B6949E-2523-49DF-B34B-2CF3D22464B4}"/>
              </a:ext>
            </a:extLst>
          </p:cNvPr>
          <p:cNvSpPr>
            <a:spLocks noGrp="1"/>
          </p:cNvSpPr>
          <p:nvPr>
            <p:ph type="title"/>
          </p:nvPr>
        </p:nvSpPr>
        <p:spPr/>
        <p:txBody>
          <a:bodyPr/>
          <a:lstStyle/>
          <a:p>
            <a:r>
              <a:rPr lang="cs-CZ" dirty="0"/>
              <a:t>Organizace kurzu</a:t>
            </a:r>
            <a:endParaRPr lang="en-US" dirty="0"/>
          </a:p>
        </p:txBody>
      </p:sp>
      <p:sp>
        <p:nvSpPr>
          <p:cNvPr id="3" name="Zástupný obsah 2">
            <a:extLst>
              <a:ext uri="{FF2B5EF4-FFF2-40B4-BE49-F238E27FC236}">
                <a16:creationId xmlns:a16="http://schemas.microsoft.com/office/drawing/2014/main" id="{C05013C8-C6A2-4EE0-ADE4-391334F5F4C1}"/>
              </a:ext>
            </a:extLst>
          </p:cNvPr>
          <p:cNvSpPr>
            <a:spLocks noGrp="1"/>
          </p:cNvSpPr>
          <p:nvPr>
            <p:ph idx="1"/>
          </p:nvPr>
        </p:nvSpPr>
        <p:spPr/>
        <p:txBody>
          <a:bodyPr/>
          <a:lstStyle/>
          <a:p>
            <a:r>
              <a:rPr lang="cs-CZ" dirty="0"/>
              <a:t>Seminář – 10 bodů</a:t>
            </a:r>
          </a:p>
          <a:p>
            <a:r>
              <a:rPr lang="cs-CZ" dirty="0"/>
              <a:t>Zkouška – 20 bodů (4x5)</a:t>
            </a:r>
            <a:endParaRPr lang="en-US" dirty="0"/>
          </a:p>
        </p:txBody>
      </p:sp>
    </p:spTree>
    <p:extLst>
      <p:ext uri="{BB962C8B-B14F-4D97-AF65-F5344CB8AC3E}">
        <p14:creationId xmlns:p14="http://schemas.microsoft.com/office/powerpoint/2010/main" val="252089242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937F43-03E0-4BF0-9C53-E866BD7B5EAB}"/>
              </a:ext>
            </a:extLst>
          </p:cNvPr>
          <p:cNvSpPr>
            <a:spLocks noGrp="1"/>
          </p:cNvSpPr>
          <p:nvPr>
            <p:ph type="title"/>
          </p:nvPr>
        </p:nvSpPr>
        <p:spPr/>
        <p:txBody>
          <a:bodyPr/>
          <a:lstStyle/>
          <a:p>
            <a:r>
              <a:rPr lang="cs-CZ" dirty="0"/>
              <a:t>Klasická politická ekonomie</a:t>
            </a:r>
            <a:endParaRPr lang="en-US" dirty="0"/>
          </a:p>
        </p:txBody>
      </p:sp>
      <p:sp>
        <p:nvSpPr>
          <p:cNvPr id="3" name="Zástupný obsah 2">
            <a:extLst>
              <a:ext uri="{FF2B5EF4-FFF2-40B4-BE49-F238E27FC236}">
                <a16:creationId xmlns:a16="http://schemas.microsoft.com/office/drawing/2014/main" id="{82309A22-BD85-4EB0-9C60-3EA42F3D505D}"/>
              </a:ext>
            </a:extLst>
          </p:cNvPr>
          <p:cNvSpPr>
            <a:spLocks noGrp="1"/>
          </p:cNvSpPr>
          <p:nvPr>
            <p:ph idx="1"/>
          </p:nvPr>
        </p:nvSpPr>
        <p:spPr/>
        <p:txBody>
          <a:bodyPr/>
          <a:lstStyle/>
          <a:p>
            <a:r>
              <a:rPr lang="cs-CZ" b="1" dirty="0"/>
              <a:t>John Stuart </a:t>
            </a:r>
            <a:r>
              <a:rPr lang="cs-CZ" b="1" dirty="0" err="1"/>
              <a:t>Mill</a:t>
            </a:r>
            <a:r>
              <a:rPr lang="cs-CZ" b="1" dirty="0"/>
              <a:t> </a:t>
            </a:r>
            <a:r>
              <a:rPr lang="cs-CZ" dirty="0"/>
              <a:t>– největším přínosem obchodu je, že se lidé z různých zemí budou potkávat </a:t>
            </a:r>
          </a:p>
          <a:p>
            <a:r>
              <a:rPr lang="cs-CZ" dirty="0"/>
              <a:t>&gt; šíření technologií</a:t>
            </a:r>
          </a:p>
          <a:p>
            <a:r>
              <a:rPr lang="cs-CZ" dirty="0"/>
              <a:t>&gt; </a:t>
            </a:r>
            <a:r>
              <a:rPr lang="cs-CZ" b="1" dirty="0"/>
              <a:t>tolerance a mír</a:t>
            </a:r>
          </a:p>
        </p:txBody>
      </p:sp>
    </p:spTree>
    <p:extLst>
      <p:ext uri="{BB962C8B-B14F-4D97-AF65-F5344CB8AC3E}">
        <p14:creationId xmlns:p14="http://schemas.microsoft.com/office/powerpoint/2010/main" val="279973231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937F43-03E0-4BF0-9C53-E866BD7B5EAB}"/>
              </a:ext>
            </a:extLst>
          </p:cNvPr>
          <p:cNvSpPr>
            <a:spLocks noGrp="1"/>
          </p:cNvSpPr>
          <p:nvPr>
            <p:ph type="title"/>
          </p:nvPr>
        </p:nvSpPr>
        <p:spPr/>
        <p:txBody>
          <a:bodyPr/>
          <a:lstStyle/>
          <a:p>
            <a:r>
              <a:rPr lang="cs-CZ" dirty="0"/>
              <a:t>Klasická politická ekonomie</a:t>
            </a:r>
            <a:endParaRPr lang="en-US" dirty="0"/>
          </a:p>
        </p:txBody>
      </p:sp>
      <p:sp>
        <p:nvSpPr>
          <p:cNvPr id="3" name="Zástupný obsah 2">
            <a:extLst>
              <a:ext uri="{FF2B5EF4-FFF2-40B4-BE49-F238E27FC236}">
                <a16:creationId xmlns:a16="http://schemas.microsoft.com/office/drawing/2014/main" id="{82309A22-BD85-4EB0-9C60-3EA42F3D505D}"/>
              </a:ext>
            </a:extLst>
          </p:cNvPr>
          <p:cNvSpPr>
            <a:spLocks noGrp="1"/>
          </p:cNvSpPr>
          <p:nvPr>
            <p:ph idx="1"/>
          </p:nvPr>
        </p:nvSpPr>
        <p:spPr/>
        <p:txBody>
          <a:bodyPr/>
          <a:lstStyle/>
          <a:p>
            <a:r>
              <a:rPr lang="cs-CZ" dirty="0"/>
              <a:t>John Stuart </a:t>
            </a:r>
            <a:r>
              <a:rPr lang="cs-CZ" dirty="0" err="1"/>
              <a:t>Mill</a:t>
            </a:r>
            <a:r>
              <a:rPr lang="cs-CZ" dirty="0"/>
              <a:t> – největším přínosem obchodu je, že se lidé z různých zemí budou potkávat </a:t>
            </a:r>
          </a:p>
          <a:p>
            <a:r>
              <a:rPr lang="cs-CZ" dirty="0"/>
              <a:t>&gt; šíření technologií</a:t>
            </a:r>
          </a:p>
          <a:p>
            <a:r>
              <a:rPr lang="cs-CZ" dirty="0"/>
              <a:t>&gt; tolerance a mír</a:t>
            </a:r>
          </a:p>
          <a:p>
            <a:r>
              <a:rPr lang="cs-CZ" b="1" dirty="0"/>
              <a:t>&gt; liberální internacionalismus (Richard </a:t>
            </a:r>
            <a:r>
              <a:rPr lang="cs-CZ" b="1" dirty="0" err="1"/>
              <a:t>Cobden</a:t>
            </a:r>
            <a:r>
              <a:rPr lang="cs-CZ" b="1" dirty="0"/>
              <a:t>)</a:t>
            </a:r>
          </a:p>
        </p:txBody>
      </p:sp>
    </p:spTree>
    <p:extLst>
      <p:ext uri="{BB962C8B-B14F-4D97-AF65-F5344CB8AC3E}">
        <p14:creationId xmlns:p14="http://schemas.microsoft.com/office/powerpoint/2010/main" val="103084283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4E7AF1-12D7-480A-BB0F-945CB5AB3399}"/>
              </a:ext>
            </a:extLst>
          </p:cNvPr>
          <p:cNvSpPr>
            <a:spLocks noGrp="1"/>
          </p:cNvSpPr>
          <p:nvPr>
            <p:ph type="title"/>
          </p:nvPr>
        </p:nvSpPr>
        <p:spPr/>
        <p:txBody>
          <a:bodyPr/>
          <a:lstStyle/>
          <a:p>
            <a:r>
              <a:rPr lang="cs-CZ" dirty="0"/>
              <a:t>Debata o </a:t>
            </a:r>
            <a:r>
              <a:rPr lang="cs-CZ" dirty="0" err="1"/>
              <a:t>Corn</a:t>
            </a:r>
            <a:r>
              <a:rPr lang="cs-CZ" dirty="0"/>
              <a:t> </a:t>
            </a:r>
            <a:r>
              <a:rPr lang="cs-CZ" dirty="0" err="1"/>
              <a:t>Laws</a:t>
            </a:r>
            <a:endParaRPr lang="en-US" dirty="0"/>
          </a:p>
        </p:txBody>
      </p:sp>
      <p:sp>
        <p:nvSpPr>
          <p:cNvPr id="3" name="Zástupný obsah 2">
            <a:extLst>
              <a:ext uri="{FF2B5EF4-FFF2-40B4-BE49-F238E27FC236}">
                <a16:creationId xmlns:a16="http://schemas.microsoft.com/office/drawing/2014/main" id="{5CDD69F1-EB98-48AB-9581-D05D3074E5CA}"/>
              </a:ext>
            </a:extLst>
          </p:cNvPr>
          <p:cNvSpPr>
            <a:spLocks noGrp="1"/>
          </p:cNvSpPr>
          <p:nvPr>
            <p:ph idx="1"/>
          </p:nvPr>
        </p:nvSpPr>
        <p:spPr/>
        <p:txBody>
          <a:bodyPr/>
          <a:lstStyle/>
          <a:p>
            <a:r>
              <a:rPr lang="cs-CZ" dirty="0"/>
              <a:t>Nejdůležitější spor od Indian </a:t>
            </a:r>
            <a:r>
              <a:rPr lang="cs-CZ" dirty="0" err="1"/>
              <a:t>calicoes</a:t>
            </a:r>
            <a:endParaRPr lang="cs-CZ" dirty="0"/>
          </a:p>
        </p:txBody>
      </p:sp>
    </p:spTree>
    <p:extLst>
      <p:ext uri="{BB962C8B-B14F-4D97-AF65-F5344CB8AC3E}">
        <p14:creationId xmlns:p14="http://schemas.microsoft.com/office/powerpoint/2010/main" val="141037778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4E7AF1-12D7-480A-BB0F-945CB5AB3399}"/>
              </a:ext>
            </a:extLst>
          </p:cNvPr>
          <p:cNvSpPr>
            <a:spLocks noGrp="1"/>
          </p:cNvSpPr>
          <p:nvPr>
            <p:ph type="title"/>
          </p:nvPr>
        </p:nvSpPr>
        <p:spPr/>
        <p:txBody>
          <a:bodyPr/>
          <a:lstStyle/>
          <a:p>
            <a:r>
              <a:rPr lang="cs-CZ" dirty="0"/>
              <a:t>Debata o </a:t>
            </a:r>
            <a:r>
              <a:rPr lang="cs-CZ" dirty="0" err="1"/>
              <a:t>Corn</a:t>
            </a:r>
            <a:r>
              <a:rPr lang="cs-CZ" dirty="0"/>
              <a:t> </a:t>
            </a:r>
            <a:r>
              <a:rPr lang="cs-CZ" dirty="0" err="1"/>
              <a:t>Laws</a:t>
            </a:r>
            <a:endParaRPr lang="en-US" dirty="0"/>
          </a:p>
        </p:txBody>
      </p:sp>
      <p:sp>
        <p:nvSpPr>
          <p:cNvPr id="3" name="Zástupný obsah 2">
            <a:extLst>
              <a:ext uri="{FF2B5EF4-FFF2-40B4-BE49-F238E27FC236}">
                <a16:creationId xmlns:a16="http://schemas.microsoft.com/office/drawing/2014/main" id="{5CDD69F1-EB98-48AB-9581-D05D3074E5CA}"/>
              </a:ext>
            </a:extLst>
          </p:cNvPr>
          <p:cNvSpPr>
            <a:spLocks noGrp="1"/>
          </p:cNvSpPr>
          <p:nvPr>
            <p:ph idx="1"/>
          </p:nvPr>
        </p:nvSpPr>
        <p:spPr/>
        <p:txBody>
          <a:bodyPr/>
          <a:lstStyle/>
          <a:p>
            <a:r>
              <a:rPr lang="cs-CZ" dirty="0"/>
              <a:t>Nejdůležitější spor od Indian </a:t>
            </a:r>
            <a:r>
              <a:rPr lang="cs-CZ" dirty="0" err="1"/>
              <a:t>calicoes</a:t>
            </a:r>
            <a:endParaRPr lang="cs-CZ" dirty="0"/>
          </a:p>
          <a:p>
            <a:r>
              <a:rPr lang="cs-CZ" dirty="0"/>
              <a:t>1792-1815 Francouzské revoluční a Napoleonské války &gt; </a:t>
            </a:r>
            <a:r>
              <a:rPr lang="cs-CZ" b="1" dirty="0"/>
              <a:t>přerušení obchodu</a:t>
            </a:r>
            <a:r>
              <a:rPr lang="cs-CZ" dirty="0"/>
              <a:t> &gt; na kontinentu rozvoj průmyslu, </a:t>
            </a:r>
            <a:r>
              <a:rPr lang="cs-CZ" b="1" dirty="0"/>
              <a:t>v Británii naopak rozšíření zemědělské produkce</a:t>
            </a:r>
          </a:p>
        </p:txBody>
      </p:sp>
    </p:spTree>
    <p:extLst>
      <p:ext uri="{BB962C8B-B14F-4D97-AF65-F5344CB8AC3E}">
        <p14:creationId xmlns:p14="http://schemas.microsoft.com/office/powerpoint/2010/main" val="249807481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4E7AF1-12D7-480A-BB0F-945CB5AB3399}"/>
              </a:ext>
            </a:extLst>
          </p:cNvPr>
          <p:cNvSpPr>
            <a:spLocks noGrp="1"/>
          </p:cNvSpPr>
          <p:nvPr>
            <p:ph type="title"/>
          </p:nvPr>
        </p:nvSpPr>
        <p:spPr/>
        <p:txBody>
          <a:bodyPr/>
          <a:lstStyle/>
          <a:p>
            <a:r>
              <a:rPr lang="cs-CZ" dirty="0"/>
              <a:t>Debata o </a:t>
            </a:r>
            <a:r>
              <a:rPr lang="cs-CZ" dirty="0" err="1"/>
              <a:t>Corn</a:t>
            </a:r>
            <a:r>
              <a:rPr lang="cs-CZ" dirty="0"/>
              <a:t> </a:t>
            </a:r>
            <a:r>
              <a:rPr lang="cs-CZ" dirty="0" err="1"/>
              <a:t>Laws</a:t>
            </a:r>
            <a:endParaRPr lang="en-US" dirty="0"/>
          </a:p>
        </p:txBody>
      </p:sp>
      <p:sp>
        <p:nvSpPr>
          <p:cNvPr id="3" name="Zástupný obsah 2">
            <a:extLst>
              <a:ext uri="{FF2B5EF4-FFF2-40B4-BE49-F238E27FC236}">
                <a16:creationId xmlns:a16="http://schemas.microsoft.com/office/drawing/2014/main" id="{5CDD69F1-EB98-48AB-9581-D05D3074E5CA}"/>
              </a:ext>
            </a:extLst>
          </p:cNvPr>
          <p:cNvSpPr>
            <a:spLocks noGrp="1"/>
          </p:cNvSpPr>
          <p:nvPr>
            <p:ph idx="1"/>
          </p:nvPr>
        </p:nvSpPr>
        <p:spPr/>
        <p:txBody>
          <a:bodyPr/>
          <a:lstStyle/>
          <a:p>
            <a:r>
              <a:rPr lang="cs-CZ" dirty="0"/>
              <a:t>Nejdůležitější spor od Indian </a:t>
            </a:r>
            <a:r>
              <a:rPr lang="cs-CZ" dirty="0" err="1"/>
              <a:t>calicoes</a:t>
            </a:r>
            <a:endParaRPr lang="cs-CZ" dirty="0"/>
          </a:p>
          <a:p>
            <a:r>
              <a:rPr lang="cs-CZ" dirty="0"/>
              <a:t>1792-1815 Francouzské revoluční a Napoleonské války &gt; přerušení obchodu &gt; na kontinentu rozvoj průmyslu, v Británii naopak rozšíření zemědělské produkce</a:t>
            </a:r>
          </a:p>
          <a:p>
            <a:r>
              <a:rPr lang="cs-CZ" dirty="0"/>
              <a:t>Po Waterloo – </a:t>
            </a:r>
            <a:r>
              <a:rPr lang="cs-CZ" b="1" dirty="0"/>
              <a:t>britské clo na obilí</a:t>
            </a:r>
            <a:r>
              <a:rPr lang="cs-CZ" dirty="0"/>
              <a:t>, které mělo udržet vysoké ceny a domácí produkci</a:t>
            </a:r>
          </a:p>
        </p:txBody>
      </p:sp>
    </p:spTree>
    <p:extLst>
      <p:ext uri="{BB962C8B-B14F-4D97-AF65-F5344CB8AC3E}">
        <p14:creationId xmlns:p14="http://schemas.microsoft.com/office/powerpoint/2010/main" val="144513675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4E7AF1-12D7-480A-BB0F-945CB5AB3399}"/>
              </a:ext>
            </a:extLst>
          </p:cNvPr>
          <p:cNvSpPr>
            <a:spLocks noGrp="1"/>
          </p:cNvSpPr>
          <p:nvPr>
            <p:ph type="title"/>
          </p:nvPr>
        </p:nvSpPr>
        <p:spPr/>
        <p:txBody>
          <a:bodyPr/>
          <a:lstStyle/>
          <a:p>
            <a:r>
              <a:rPr lang="cs-CZ" dirty="0"/>
              <a:t>Debata o </a:t>
            </a:r>
            <a:r>
              <a:rPr lang="cs-CZ" dirty="0" err="1"/>
              <a:t>Corn</a:t>
            </a:r>
            <a:r>
              <a:rPr lang="cs-CZ" dirty="0"/>
              <a:t> </a:t>
            </a:r>
            <a:r>
              <a:rPr lang="cs-CZ" dirty="0" err="1"/>
              <a:t>Laws</a:t>
            </a:r>
            <a:endParaRPr lang="en-US" dirty="0"/>
          </a:p>
        </p:txBody>
      </p:sp>
      <p:sp>
        <p:nvSpPr>
          <p:cNvPr id="3" name="Zástupný obsah 2">
            <a:extLst>
              <a:ext uri="{FF2B5EF4-FFF2-40B4-BE49-F238E27FC236}">
                <a16:creationId xmlns:a16="http://schemas.microsoft.com/office/drawing/2014/main" id="{5CDD69F1-EB98-48AB-9581-D05D3074E5CA}"/>
              </a:ext>
            </a:extLst>
          </p:cNvPr>
          <p:cNvSpPr>
            <a:spLocks noGrp="1"/>
          </p:cNvSpPr>
          <p:nvPr>
            <p:ph idx="1"/>
          </p:nvPr>
        </p:nvSpPr>
        <p:spPr/>
        <p:txBody>
          <a:bodyPr/>
          <a:lstStyle/>
          <a:p>
            <a:r>
              <a:rPr lang="cs-CZ" dirty="0"/>
              <a:t>KPE – zdrcující kritika – </a:t>
            </a:r>
            <a:r>
              <a:rPr lang="cs-CZ" b="1" dirty="0"/>
              <a:t>drahé obilí znamená drahé jídlo, tím pádem vyšší mzdy a menší konkurenceschopnost</a:t>
            </a:r>
            <a:endParaRPr lang="en-US" b="1" dirty="0"/>
          </a:p>
        </p:txBody>
      </p:sp>
    </p:spTree>
    <p:extLst>
      <p:ext uri="{BB962C8B-B14F-4D97-AF65-F5344CB8AC3E}">
        <p14:creationId xmlns:p14="http://schemas.microsoft.com/office/powerpoint/2010/main" val="245966556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4E7AF1-12D7-480A-BB0F-945CB5AB3399}"/>
              </a:ext>
            </a:extLst>
          </p:cNvPr>
          <p:cNvSpPr>
            <a:spLocks noGrp="1"/>
          </p:cNvSpPr>
          <p:nvPr>
            <p:ph type="title"/>
          </p:nvPr>
        </p:nvSpPr>
        <p:spPr/>
        <p:txBody>
          <a:bodyPr/>
          <a:lstStyle/>
          <a:p>
            <a:r>
              <a:rPr lang="cs-CZ" dirty="0"/>
              <a:t>Debata o </a:t>
            </a:r>
            <a:r>
              <a:rPr lang="cs-CZ" dirty="0" err="1"/>
              <a:t>Corn</a:t>
            </a:r>
            <a:r>
              <a:rPr lang="cs-CZ" dirty="0"/>
              <a:t> </a:t>
            </a:r>
            <a:r>
              <a:rPr lang="cs-CZ" dirty="0" err="1"/>
              <a:t>Laws</a:t>
            </a:r>
            <a:endParaRPr lang="en-US" dirty="0"/>
          </a:p>
        </p:txBody>
      </p:sp>
      <p:sp>
        <p:nvSpPr>
          <p:cNvPr id="3" name="Zástupný obsah 2">
            <a:extLst>
              <a:ext uri="{FF2B5EF4-FFF2-40B4-BE49-F238E27FC236}">
                <a16:creationId xmlns:a16="http://schemas.microsoft.com/office/drawing/2014/main" id="{5CDD69F1-EB98-48AB-9581-D05D3074E5CA}"/>
              </a:ext>
            </a:extLst>
          </p:cNvPr>
          <p:cNvSpPr>
            <a:spLocks noGrp="1"/>
          </p:cNvSpPr>
          <p:nvPr>
            <p:ph idx="1"/>
          </p:nvPr>
        </p:nvSpPr>
        <p:spPr/>
        <p:txBody>
          <a:bodyPr/>
          <a:lstStyle/>
          <a:p>
            <a:r>
              <a:rPr lang="cs-CZ" dirty="0"/>
              <a:t>KPE – zdrcující kritika – drahé obilí znamená drahé jídlo, tím pádem vyšší mzdy a menší konkurenceschopnost</a:t>
            </a:r>
          </a:p>
          <a:p>
            <a:r>
              <a:rPr lang="cs-CZ" b="1" dirty="0"/>
              <a:t>David Ricardo </a:t>
            </a:r>
            <a:r>
              <a:rPr lang="cs-CZ" dirty="0"/>
              <a:t>– zrušení Obilných zákonů by zlevnilo jídlo, kapitalisté by mohli platit nižší mzdy, aniž by klesla životní úroveň zaměstnanců, ještě by zbylo na vyšší investice</a:t>
            </a:r>
          </a:p>
          <a:p>
            <a:endParaRPr lang="en-US" dirty="0"/>
          </a:p>
        </p:txBody>
      </p:sp>
    </p:spTree>
    <p:extLst>
      <p:ext uri="{BB962C8B-B14F-4D97-AF65-F5344CB8AC3E}">
        <p14:creationId xmlns:p14="http://schemas.microsoft.com/office/powerpoint/2010/main" val="106011422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3C41C13-4092-4EB1-8E9C-182DEC61F302}"/>
              </a:ext>
            </a:extLst>
          </p:cNvPr>
          <p:cNvSpPr>
            <a:spLocks noGrp="1"/>
          </p:cNvSpPr>
          <p:nvPr>
            <p:ph type="title"/>
          </p:nvPr>
        </p:nvSpPr>
        <p:spPr/>
        <p:txBody>
          <a:bodyPr/>
          <a:lstStyle/>
          <a:p>
            <a:r>
              <a:rPr lang="cs-CZ" dirty="0"/>
              <a:t>Anti-</a:t>
            </a:r>
            <a:r>
              <a:rPr lang="cs-CZ" dirty="0" err="1"/>
              <a:t>Corn</a:t>
            </a:r>
            <a:r>
              <a:rPr lang="cs-CZ" dirty="0"/>
              <a:t> </a:t>
            </a:r>
            <a:r>
              <a:rPr lang="cs-CZ" dirty="0" err="1"/>
              <a:t>Law</a:t>
            </a:r>
            <a:r>
              <a:rPr lang="cs-CZ" dirty="0"/>
              <a:t> </a:t>
            </a:r>
            <a:r>
              <a:rPr lang="cs-CZ" dirty="0" err="1"/>
              <a:t>League</a:t>
            </a:r>
            <a:endParaRPr lang="en-US" dirty="0"/>
          </a:p>
        </p:txBody>
      </p:sp>
      <p:pic>
        <p:nvPicPr>
          <p:cNvPr id="5" name="Zástupný obsah 4">
            <a:extLst>
              <a:ext uri="{FF2B5EF4-FFF2-40B4-BE49-F238E27FC236}">
                <a16:creationId xmlns:a16="http://schemas.microsoft.com/office/drawing/2014/main" id="{88B7A0FD-2A9B-4165-85E1-C393963CCA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33789" y="1825625"/>
            <a:ext cx="5324422" cy="4351338"/>
          </a:xfrm>
        </p:spPr>
      </p:pic>
    </p:spTree>
    <p:extLst>
      <p:ext uri="{BB962C8B-B14F-4D97-AF65-F5344CB8AC3E}">
        <p14:creationId xmlns:p14="http://schemas.microsoft.com/office/powerpoint/2010/main" val="147896527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E50E71-8BFB-4808-A558-C6E29758F338}"/>
              </a:ext>
            </a:extLst>
          </p:cNvPr>
          <p:cNvSpPr>
            <a:spLocks noGrp="1"/>
          </p:cNvSpPr>
          <p:nvPr>
            <p:ph type="title"/>
          </p:nvPr>
        </p:nvSpPr>
        <p:spPr/>
        <p:txBody>
          <a:bodyPr/>
          <a:lstStyle/>
          <a:p>
            <a:r>
              <a:rPr lang="cs-CZ" dirty="0"/>
              <a:t>Obrat Británie k volnému obchodu</a:t>
            </a:r>
            <a:endParaRPr lang="en-US" dirty="0"/>
          </a:p>
        </p:txBody>
      </p:sp>
      <p:sp>
        <p:nvSpPr>
          <p:cNvPr id="3" name="Zástupný obsah 2">
            <a:extLst>
              <a:ext uri="{FF2B5EF4-FFF2-40B4-BE49-F238E27FC236}">
                <a16:creationId xmlns:a16="http://schemas.microsoft.com/office/drawing/2014/main" id="{7C3019FD-4843-4595-B587-2F2203FCF4A0}"/>
              </a:ext>
            </a:extLst>
          </p:cNvPr>
          <p:cNvSpPr>
            <a:spLocks noGrp="1"/>
          </p:cNvSpPr>
          <p:nvPr>
            <p:ph idx="1"/>
          </p:nvPr>
        </p:nvSpPr>
        <p:spPr/>
        <p:txBody>
          <a:bodyPr/>
          <a:lstStyle/>
          <a:p>
            <a:r>
              <a:rPr lang="cs-CZ" dirty="0"/>
              <a:t>1846 – Obilné zákony zrušeny (lobby kapitalistů, snaha zmírnit hladomor v Irsku)</a:t>
            </a:r>
          </a:p>
          <a:p>
            <a:r>
              <a:rPr lang="cs-CZ" dirty="0"/>
              <a:t>1849 – zrušeny i Navigační akta</a:t>
            </a:r>
          </a:p>
          <a:p>
            <a:endParaRPr lang="en-US" dirty="0"/>
          </a:p>
        </p:txBody>
      </p:sp>
    </p:spTree>
    <p:extLst>
      <p:ext uri="{BB962C8B-B14F-4D97-AF65-F5344CB8AC3E}">
        <p14:creationId xmlns:p14="http://schemas.microsoft.com/office/powerpoint/2010/main" val="349201851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E50E71-8BFB-4808-A558-C6E29758F338}"/>
              </a:ext>
            </a:extLst>
          </p:cNvPr>
          <p:cNvSpPr>
            <a:spLocks noGrp="1"/>
          </p:cNvSpPr>
          <p:nvPr>
            <p:ph type="title"/>
          </p:nvPr>
        </p:nvSpPr>
        <p:spPr/>
        <p:txBody>
          <a:bodyPr/>
          <a:lstStyle/>
          <a:p>
            <a:r>
              <a:rPr lang="cs-CZ" dirty="0"/>
              <a:t>Obrat Británie k volnému obchodu</a:t>
            </a:r>
            <a:endParaRPr lang="en-US" dirty="0"/>
          </a:p>
        </p:txBody>
      </p:sp>
      <p:sp>
        <p:nvSpPr>
          <p:cNvPr id="3" name="Zástupný obsah 2">
            <a:extLst>
              <a:ext uri="{FF2B5EF4-FFF2-40B4-BE49-F238E27FC236}">
                <a16:creationId xmlns:a16="http://schemas.microsoft.com/office/drawing/2014/main" id="{7C3019FD-4843-4595-B587-2F2203FCF4A0}"/>
              </a:ext>
            </a:extLst>
          </p:cNvPr>
          <p:cNvSpPr>
            <a:spLocks noGrp="1"/>
          </p:cNvSpPr>
          <p:nvPr>
            <p:ph idx="1"/>
          </p:nvPr>
        </p:nvSpPr>
        <p:spPr/>
        <p:txBody>
          <a:bodyPr/>
          <a:lstStyle/>
          <a:p>
            <a:r>
              <a:rPr lang="cs-CZ" dirty="0"/>
              <a:t>1846 – Obilné zákony zrušeny (lobby kapitalistů, snaha zmírnit hladomor v Irsku)</a:t>
            </a:r>
          </a:p>
          <a:p>
            <a:r>
              <a:rPr lang="cs-CZ" dirty="0"/>
              <a:t>1849 – zrušeny i Navigační akta</a:t>
            </a:r>
          </a:p>
          <a:p>
            <a:r>
              <a:rPr lang="cs-CZ" dirty="0"/>
              <a:t>&gt; ještě větší specializace na průmysl</a:t>
            </a:r>
          </a:p>
          <a:p>
            <a:r>
              <a:rPr lang="cs-CZ" dirty="0"/>
              <a:t>Vrchol relativní prosperity Británie okolo roku 1850</a:t>
            </a:r>
          </a:p>
          <a:p>
            <a:endParaRPr lang="en-US" dirty="0"/>
          </a:p>
        </p:txBody>
      </p:sp>
    </p:spTree>
    <p:extLst>
      <p:ext uri="{BB962C8B-B14F-4D97-AF65-F5344CB8AC3E}">
        <p14:creationId xmlns:p14="http://schemas.microsoft.com/office/powerpoint/2010/main" val="853168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B6949E-2523-49DF-B34B-2CF3D22464B4}"/>
              </a:ext>
            </a:extLst>
          </p:cNvPr>
          <p:cNvSpPr>
            <a:spLocks noGrp="1"/>
          </p:cNvSpPr>
          <p:nvPr>
            <p:ph type="title"/>
          </p:nvPr>
        </p:nvSpPr>
        <p:spPr/>
        <p:txBody>
          <a:bodyPr/>
          <a:lstStyle/>
          <a:p>
            <a:r>
              <a:rPr lang="cs-CZ" dirty="0"/>
              <a:t>Organizace kurzu</a:t>
            </a:r>
            <a:endParaRPr lang="en-US" dirty="0"/>
          </a:p>
        </p:txBody>
      </p:sp>
      <p:sp>
        <p:nvSpPr>
          <p:cNvPr id="3" name="Zástupný obsah 2">
            <a:extLst>
              <a:ext uri="{FF2B5EF4-FFF2-40B4-BE49-F238E27FC236}">
                <a16:creationId xmlns:a16="http://schemas.microsoft.com/office/drawing/2014/main" id="{C05013C8-C6A2-4EE0-ADE4-391334F5F4C1}"/>
              </a:ext>
            </a:extLst>
          </p:cNvPr>
          <p:cNvSpPr>
            <a:spLocks noGrp="1"/>
          </p:cNvSpPr>
          <p:nvPr>
            <p:ph idx="1"/>
          </p:nvPr>
        </p:nvSpPr>
        <p:spPr/>
        <p:txBody>
          <a:bodyPr/>
          <a:lstStyle/>
          <a:p>
            <a:r>
              <a:rPr lang="cs-CZ" dirty="0"/>
              <a:t>Seminář – 10 bodů</a:t>
            </a:r>
          </a:p>
          <a:p>
            <a:r>
              <a:rPr lang="cs-CZ" dirty="0"/>
              <a:t>Zkouška – 20 bodů (4x5)</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en-US" b="0" i="0" u="none" strike="noStrike" cap="none" normalizeH="0" baseline="0" dirty="0">
              <a:ln>
                <a:noFill/>
              </a:ln>
              <a:solidFill>
                <a:srgbClr val="3A3A3A"/>
              </a:solidFill>
              <a:effectLst/>
              <a:latin typeface="+mn-lt"/>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en-US" b="0" i="0" u="none" strike="noStrike" cap="none" normalizeH="0" baseline="0" dirty="0">
                <a:ln>
                  <a:noFill/>
                </a:ln>
                <a:solidFill>
                  <a:srgbClr val="3A3A3A"/>
                </a:solidFill>
                <a:effectLst/>
                <a:latin typeface="+mn-lt"/>
                <a:cs typeface="Open Sans" panose="020B0606030504020204" pitchFamily="34" charset="0"/>
              </a:rPr>
              <a:t>30-27,5 bodu – </a:t>
            </a:r>
            <a:r>
              <a:rPr kumimoji="0" lang="cs-CZ" altLang="en-US" b="1" i="0" u="none" strike="noStrike" cap="none" normalizeH="0" baseline="0" dirty="0">
                <a:ln>
                  <a:noFill/>
                </a:ln>
                <a:solidFill>
                  <a:srgbClr val="3A3A3A"/>
                </a:solidFill>
                <a:effectLst/>
                <a:latin typeface="+mn-lt"/>
                <a:cs typeface="Open Sans" panose="020B0606030504020204" pitchFamily="34" charset="0"/>
              </a:rPr>
              <a:t>A</a:t>
            </a:r>
            <a:endParaRPr kumimoji="0" lang="cs-CZ" altLang="en-US"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en-US" b="0" i="0" u="none" strike="noStrike" cap="none" normalizeH="0" baseline="0" dirty="0">
                <a:ln>
                  <a:noFill/>
                </a:ln>
                <a:solidFill>
                  <a:srgbClr val="3A3A3A"/>
                </a:solidFill>
                <a:effectLst/>
                <a:latin typeface="+mn-lt"/>
                <a:cs typeface="Open Sans" panose="020B0606030504020204" pitchFamily="34" charset="0"/>
              </a:rPr>
              <a:t>27-24,5 bodu – </a:t>
            </a:r>
            <a:r>
              <a:rPr kumimoji="0" lang="cs-CZ" altLang="en-US" b="1" i="0" u="none" strike="noStrike" cap="none" normalizeH="0" baseline="0" dirty="0">
                <a:ln>
                  <a:noFill/>
                </a:ln>
                <a:solidFill>
                  <a:srgbClr val="3A3A3A"/>
                </a:solidFill>
                <a:effectLst/>
                <a:latin typeface="+mn-lt"/>
                <a:cs typeface="Open Sans" panose="020B0606030504020204" pitchFamily="34" charset="0"/>
              </a:rPr>
              <a:t>B</a:t>
            </a:r>
            <a:endParaRPr kumimoji="0" lang="cs-CZ" altLang="en-US"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en-US" b="0" i="0" u="none" strike="noStrike" cap="none" normalizeH="0" baseline="0" dirty="0">
                <a:ln>
                  <a:noFill/>
                </a:ln>
                <a:solidFill>
                  <a:srgbClr val="3A3A3A"/>
                </a:solidFill>
                <a:effectLst/>
                <a:latin typeface="+mn-lt"/>
                <a:cs typeface="Open Sans" panose="020B0606030504020204" pitchFamily="34" charset="0"/>
              </a:rPr>
              <a:t>24-21,5 bodu – </a:t>
            </a:r>
            <a:r>
              <a:rPr kumimoji="0" lang="cs-CZ" altLang="en-US" b="1" i="0" u="none" strike="noStrike" cap="none" normalizeH="0" baseline="0" dirty="0">
                <a:ln>
                  <a:noFill/>
                </a:ln>
                <a:solidFill>
                  <a:srgbClr val="3A3A3A"/>
                </a:solidFill>
                <a:effectLst/>
                <a:latin typeface="+mn-lt"/>
                <a:cs typeface="Open Sans" panose="020B0606030504020204" pitchFamily="34" charset="0"/>
              </a:rPr>
              <a:t>C</a:t>
            </a:r>
            <a:endParaRPr kumimoji="0" lang="cs-CZ" altLang="en-US"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en-US" b="0" i="0" u="none" strike="noStrike" cap="none" normalizeH="0" baseline="0" dirty="0">
                <a:ln>
                  <a:noFill/>
                </a:ln>
                <a:solidFill>
                  <a:srgbClr val="3A3A3A"/>
                </a:solidFill>
                <a:effectLst/>
                <a:latin typeface="+mn-lt"/>
                <a:cs typeface="Open Sans" panose="020B0606030504020204" pitchFamily="34" charset="0"/>
              </a:rPr>
              <a:t>21-18,5 bodu – </a:t>
            </a:r>
            <a:r>
              <a:rPr kumimoji="0" lang="cs-CZ" altLang="en-US" b="1" i="0" u="none" strike="noStrike" cap="none" normalizeH="0" baseline="0" dirty="0">
                <a:ln>
                  <a:noFill/>
                </a:ln>
                <a:solidFill>
                  <a:srgbClr val="3A3A3A"/>
                </a:solidFill>
                <a:effectLst/>
                <a:latin typeface="+mn-lt"/>
                <a:cs typeface="Open Sans" panose="020B0606030504020204" pitchFamily="34" charset="0"/>
              </a:rPr>
              <a:t>D</a:t>
            </a:r>
            <a:endParaRPr kumimoji="0" lang="cs-CZ" altLang="en-US"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en-US" b="0" i="0" u="none" strike="noStrike" cap="none" normalizeH="0" baseline="0" dirty="0">
                <a:ln>
                  <a:noFill/>
                </a:ln>
                <a:solidFill>
                  <a:srgbClr val="3A3A3A"/>
                </a:solidFill>
                <a:effectLst/>
                <a:latin typeface="+mn-lt"/>
                <a:cs typeface="Open Sans" panose="020B0606030504020204" pitchFamily="34" charset="0"/>
              </a:rPr>
              <a:t>18-15 bodů – </a:t>
            </a:r>
            <a:r>
              <a:rPr kumimoji="0" lang="cs-CZ" altLang="en-US" b="1" i="0" u="none" strike="noStrike" cap="none" normalizeH="0" baseline="0" dirty="0">
                <a:ln>
                  <a:noFill/>
                </a:ln>
                <a:solidFill>
                  <a:srgbClr val="3A3A3A"/>
                </a:solidFill>
                <a:effectLst/>
                <a:latin typeface="+mn-lt"/>
                <a:cs typeface="Open Sans" panose="020B0606030504020204" pitchFamily="34" charset="0"/>
              </a:rPr>
              <a:t>E</a:t>
            </a:r>
            <a:endParaRPr kumimoji="0" lang="cs-CZ" altLang="en-US"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en-US" b="0" i="0" u="none" strike="noStrike" cap="none" normalizeH="0" baseline="0" dirty="0">
                <a:ln>
                  <a:noFill/>
                </a:ln>
                <a:solidFill>
                  <a:srgbClr val="3A3A3A"/>
                </a:solidFill>
                <a:effectLst/>
                <a:latin typeface="+mn-lt"/>
                <a:cs typeface="Open Sans" panose="020B0606030504020204" pitchFamily="34" charset="0"/>
              </a:rPr>
              <a:t>Méně než 15 bodů – </a:t>
            </a:r>
            <a:r>
              <a:rPr kumimoji="0" lang="cs-CZ" altLang="en-US" b="1" i="0" u="none" strike="noStrike" cap="none" normalizeH="0" baseline="0" dirty="0">
                <a:ln>
                  <a:noFill/>
                </a:ln>
                <a:solidFill>
                  <a:srgbClr val="3A3A3A"/>
                </a:solidFill>
                <a:effectLst/>
                <a:latin typeface="+mn-lt"/>
                <a:cs typeface="Open Sans" panose="020B0606030504020204" pitchFamily="34" charset="0"/>
              </a:rPr>
              <a:t>F</a:t>
            </a:r>
            <a:endParaRPr kumimoji="0" lang="cs-CZ" altLang="en-US" b="0" i="0" u="none" strike="noStrike" cap="none" normalizeH="0" baseline="0" dirty="0">
              <a:ln>
                <a:noFill/>
              </a:ln>
              <a:solidFill>
                <a:schemeClr val="tx1"/>
              </a:solidFill>
              <a:effectLst/>
              <a:latin typeface="+mn-lt"/>
            </a:endParaRPr>
          </a:p>
          <a:p>
            <a:endParaRPr lang="en-US" dirty="0"/>
          </a:p>
        </p:txBody>
      </p:sp>
    </p:spTree>
    <p:extLst>
      <p:ext uri="{BB962C8B-B14F-4D97-AF65-F5344CB8AC3E}">
        <p14:creationId xmlns:p14="http://schemas.microsoft.com/office/powerpoint/2010/main" val="401577242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E33FFC-1C40-4EFA-AE03-47CF49BB71CF}"/>
              </a:ext>
            </a:extLst>
          </p:cNvPr>
          <p:cNvSpPr>
            <a:spLocks noGrp="1"/>
          </p:cNvSpPr>
          <p:nvPr>
            <p:ph type="title"/>
          </p:nvPr>
        </p:nvSpPr>
        <p:spPr/>
        <p:txBody>
          <a:bodyPr/>
          <a:lstStyle/>
          <a:p>
            <a:endParaRPr lang="en-US"/>
          </a:p>
        </p:txBody>
      </p:sp>
      <p:pic>
        <p:nvPicPr>
          <p:cNvPr id="9" name="Zástupný obsah 8" descr="Obsah obrázku budova, velké, vlak, zelená&#10;&#10;Popis byl vytvořen automaticky">
            <a:extLst>
              <a:ext uri="{FF2B5EF4-FFF2-40B4-BE49-F238E27FC236}">
                <a16:creationId xmlns:a16="http://schemas.microsoft.com/office/drawing/2014/main" id="{B4E38FFB-2DDF-4509-9A44-9ED855DE9B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67125" y="335101"/>
            <a:ext cx="3952441" cy="6060937"/>
          </a:xfrm>
        </p:spPr>
      </p:pic>
    </p:spTree>
    <p:extLst>
      <p:ext uri="{BB962C8B-B14F-4D97-AF65-F5344CB8AC3E}">
        <p14:creationId xmlns:p14="http://schemas.microsoft.com/office/powerpoint/2010/main" val="147626644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BCAAB3-F02F-4FC8-BC08-6E5532E89138}"/>
              </a:ext>
            </a:extLst>
          </p:cNvPr>
          <p:cNvSpPr>
            <a:spLocks noGrp="1"/>
          </p:cNvSpPr>
          <p:nvPr>
            <p:ph type="title"/>
          </p:nvPr>
        </p:nvSpPr>
        <p:spPr/>
        <p:txBody>
          <a:bodyPr/>
          <a:lstStyle/>
          <a:p>
            <a:endParaRPr lang="en-US"/>
          </a:p>
        </p:txBody>
      </p:sp>
      <p:pic>
        <p:nvPicPr>
          <p:cNvPr id="5" name="Zástupný obsah 4">
            <a:extLst>
              <a:ext uri="{FF2B5EF4-FFF2-40B4-BE49-F238E27FC236}">
                <a16:creationId xmlns:a16="http://schemas.microsoft.com/office/drawing/2014/main" id="{AFA32B10-A5CF-40CE-9F1B-C51A6906E2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96229" y="1690688"/>
            <a:ext cx="5959573" cy="4533900"/>
          </a:xfrm>
        </p:spPr>
      </p:pic>
    </p:spTree>
    <p:extLst>
      <p:ext uri="{BB962C8B-B14F-4D97-AF65-F5344CB8AC3E}">
        <p14:creationId xmlns:p14="http://schemas.microsoft.com/office/powerpoint/2010/main" val="81466631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E50E71-8BFB-4808-A558-C6E29758F338}"/>
              </a:ext>
            </a:extLst>
          </p:cNvPr>
          <p:cNvSpPr>
            <a:spLocks noGrp="1"/>
          </p:cNvSpPr>
          <p:nvPr>
            <p:ph type="title"/>
          </p:nvPr>
        </p:nvSpPr>
        <p:spPr/>
        <p:txBody>
          <a:bodyPr/>
          <a:lstStyle/>
          <a:p>
            <a:r>
              <a:rPr lang="cs-CZ" dirty="0"/>
              <a:t>Obrat Británie k volnému obchodu</a:t>
            </a:r>
            <a:endParaRPr lang="en-US" dirty="0"/>
          </a:p>
        </p:txBody>
      </p:sp>
      <p:sp>
        <p:nvSpPr>
          <p:cNvPr id="3" name="Zástupný obsah 2">
            <a:extLst>
              <a:ext uri="{FF2B5EF4-FFF2-40B4-BE49-F238E27FC236}">
                <a16:creationId xmlns:a16="http://schemas.microsoft.com/office/drawing/2014/main" id="{7C3019FD-4843-4595-B587-2F2203FCF4A0}"/>
              </a:ext>
            </a:extLst>
          </p:cNvPr>
          <p:cNvSpPr>
            <a:spLocks noGrp="1"/>
          </p:cNvSpPr>
          <p:nvPr>
            <p:ph idx="1"/>
          </p:nvPr>
        </p:nvSpPr>
        <p:spPr/>
        <p:txBody>
          <a:bodyPr/>
          <a:lstStyle/>
          <a:p>
            <a:r>
              <a:rPr lang="cs-CZ" dirty="0"/>
              <a:t>1846 – Obilné zákony zrušeny (lobby kapitalistů, snaha zmírnit hladomor v Irsku)</a:t>
            </a:r>
          </a:p>
          <a:p>
            <a:r>
              <a:rPr lang="cs-CZ" dirty="0"/>
              <a:t>1849 – zrušeny i Navigační akta</a:t>
            </a:r>
          </a:p>
          <a:p>
            <a:r>
              <a:rPr lang="cs-CZ" dirty="0"/>
              <a:t>&gt; ještě větší specializace na průmysl</a:t>
            </a:r>
          </a:p>
          <a:p>
            <a:r>
              <a:rPr lang="cs-CZ" dirty="0"/>
              <a:t>Vrchol relativní prosperity Británie okolo roku 1850</a:t>
            </a:r>
          </a:p>
          <a:p>
            <a:r>
              <a:rPr lang="cs-CZ" b="1" dirty="0"/>
              <a:t>Británie z pozice nejvyspělejšího státu začala volný obchod prosazovat po celém světě</a:t>
            </a:r>
          </a:p>
          <a:p>
            <a:endParaRPr lang="en-US" dirty="0"/>
          </a:p>
        </p:txBody>
      </p:sp>
    </p:spTree>
    <p:extLst>
      <p:ext uri="{BB962C8B-B14F-4D97-AF65-F5344CB8AC3E}">
        <p14:creationId xmlns:p14="http://schemas.microsoft.com/office/powerpoint/2010/main" val="239337244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13B19E-B334-49E2-9FA7-B7F18BBED506}"/>
              </a:ext>
            </a:extLst>
          </p:cNvPr>
          <p:cNvSpPr>
            <a:spLocks noGrp="1"/>
          </p:cNvSpPr>
          <p:nvPr>
            <p:ph type="title"/>
          </p:nvPr>
        </p:nvSpPr>
        <p:spPr/>
        <p:txBody>
          <a:bodyPr/>
          <a:lstStyle/>
          <a:p>
            <a:endParaRPr lang="en-US"/>
          </a:p>
        </p:txBody>
      </p:sp>
      <p:pic>
        <p:nvPicPr>
          <p:cNvPr id="5" name="Zástupný obsah 4" descr="Obsah obrázku loďka, exteriér, voda, velké&#10;&#10;Popis byl vytvořen automaticky">
            <a:extLst>
              <a:ext uri="{FF2B5EF4-FFF2-40B4-BE49-F238E27FC236}">
                <a16:creationId xmlns:a16="http://schemas.microsoft.com/office/drawing/2014/main" id="{F25A8257-ABF7-4ADB-B1C6-F22176AABB3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2681" y="1825625"/>
            <a:ext cx="7526638" cy="4351338"/>
          </a:xfrm>
        </p:spPr>
      </p:pic>
    </p:spTree>
    <p:extLst>
      <p:ext uri="{BB962C8B-B14F-4D97-AF65-F5344CB8AC3E}">
        <p14:creationId xmlns:p14="http://schemas.microsoft.com/office/powerpoint/2010/main" val="328916191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641548-6072-478A-9CAC-F311E74D9F8F}"/>
              </a:ext>
            </a:extLst>
          </p:cNvPr>
          <p:cNvSpPr>
            <a:spLocks noGrp="1"/>
          </p:cNvSpPr>
          <p:nvPr>
            <p:ph type="title"/>
          </p:nvPr>
        </p:nvSpPr>
        <p:spPr/>
        <p:txBody>
          <a:bodyPr/>
          <a:lstStyle/>
          <a:p>
            <a:r>
              <a:rPr lang="cs-CZ" dirty="0"/>
              <a:t>„Volný obchod“ s Indií</a:t>
            </a:r>
            <a:endParaRPr lang="en-US" dirty="0"/>
          </a:p>
        </p:txBody>
      </p:sp>
      <p:pic>
        <p:nvPicPr>
          <p:cNvPr id="5" name="Zástupný obsah 4" descr="Obsah obrázku exteriér, voda, muž, fotka&#10;&#10;Popis byl vytvořen automaticky">
            <a:extLst>
              <a:ext uri="{FF2B5EF4-FFF2-40B4-BE49-F238E27FC236}">
                <a16:creationId xmlns:a16="http://schemas.microsoft.com/office/drawing/2014/main" id="{7EE4D7CE-A8AD-4770-A907-DA503FEE9A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02637" y="1825625"/>
            <a:ext cx="7186725" cy="4351338"/>
          </a:xfrm>
        </p:spPr>
      </p:pic>
    </p:spTree>
    <p:extLst>
      <p:ext uri="{BB962C8B-B14F-4D97-AF65-F5344CB8AC3E}">
        <p14:creationId xmlns:p14="http://schemas.microsoft.com/office/powerpoint/2010/main" val="292305096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19483E-76A9-4666-A3CC-C59B4ED36B12}"/>
              </a:ext>
            </a:extLst>
          </p:cNvPr>
          <p:cNvSpPr>
            <a:spLocks noGrp="1"/>
          </p:cNvSpPr>
          <p:nvPr>
            <p:ph type="title"/>
          </p:nvPr>
        </p:nvSpPr>
        <p:spPr/>
        <p:txBody>
          <a:bodyPr/>
          <a:lstStyle/>
          <a:p>
            <a:endParaRPr lang="en-US" dirty="0"/>
          </a:p>
        </p:txBody>
      </p:sp>
      <p:sp>
        <p:nvSpPr>
          <p:cNvPr id="3" name="Zástupný obsah 2">
            <a:extLst>
              <a:ext uri="{FF2B5EF4-FFF2-40B4-BE49-F238E27FC236}">
                <a16:creationId xmlns:a16="http://schemas.microsoft.com/office/drawing/2014/main" id="{E13761F4-EB11-4BC0-B2F4-1E2B89F86399}"/>
              </a:ext>
            </a:extLst>
          </p:cNvPr>
          <p:cNvSpPr>
            <a:spLocks noGrp="1"/>
          </p:cNvSpPr>
          <p:nvPr>
            <p:ph idx="1"/>
          </p:nvPr>
        </p:nvSpPr>
        <p:spPr/>
        <p:txBody>
          <a:bodyPr/>
          <a:lstStyle/>
          <a:p>
            <a:r>
              <a:rPr lang="cs-CZ" dirty="0"/>
              <a:t>Z volného obchodu se stalo dogma</a:t>
            </a:r>
          </a:p>
          <a:p>
            <a:r>
              <a:rPr lang="cs-CZ" dirty="0"/>
              <a:t>Nassau Senior: „</a:t>
            </a:r>
            <a:r>
              <a:rPr lang="cs-CZ" dirty="0" err="1"/>
              <a:t>The</a:t>
            </a:r>
            <a:r>
              <a:rPr lang="cs-CZ" dirty="0"/>
              <a:t> </a:t>
            </a:r>
            <a:r>
              <a:rPr lang="cs-CZ" dirty="0" err="1"/>
              <a:t>question</a:t>
            </a:r>
            <a:r>
              <a:rPr lang="cs-CZ" dirty="0"/>
              <a:t> </a:t>
            </a:r>
            <a:r>
              <a:rPr lang="cs-CZ" dirty="0" err="1"/>
              <a:t>of</a:t>
            </a:r>
            <a:r>
              <a:rPr lang="cs-CZ" dirty="0"/>
              <a:t> free </a:t>
            </a:r>
            <a:r>
              <a:rPr lang="cs-CZ" dirty="0" err="1"/>
              <a:t>trade</a:t>
            </a:r>
            <a:r>
              <a:rPr lang="cs-CZ" dirty="0"/>
              <a:t> </a:t>
            </a:r>
            <a:r>
              <a:rPr lang="cs-CZ" dirty="0" err="1"/>
              <a:t>is</a:t>
            </a:r>
            <a:r>
              <a:rPr lang="cs-CZ" dirty="0"/>
              <a:t>, </a:t>
            </a:r>
            <a:r>
              <a:rPr lang="cs-CZ" dirty="0" err="1"/>
              <a:t>next</a:t>
            </a:r>
            <a:r>
              <a:rPr lang="cs-CZ" dirty="0"/>
              <a:t> to </a:t>
            </a:r>
            <a:r>
              <a:rPr lang="cs-CZ" dirty="0" err="1"/>
              <a:t>the</a:t>
            </a:r>
            <a:r>
              <a:rPr lang="cs-CZ" dirty="0"/>
              <a:t> </a:t>
            </a:r>
            <a:r>
              <a:rPr lang="cs-CZ" dirty="0" err="1"/>
              <a:t>Reformation</a:t>
            </a:r>
            <a:r>
              <a:rPr lang="cs-CZ" dirty="0"/>
              <a:t>, </a:t>
            </a:r>
            <a:r>
              <a:rPr lang="cs-CZ" dirty="0" err="1"/>
              <a:t>next</a:t>
            </a:r>
            <a:r>
              <a:rPr lang="cs-CZ" dirty="0"/>
              <a:t> to </a:t>
            </a:r>
            <a:r>
              <a:rPr lang="cs-CZ" dirty="0" err="1"/>
              <a:t>the</a:t>
            </a:r>
            <a:r>
              <a:rPr lang="cs-CZ" dirty="0"/>
              <a:t> </a:t>
            </a:r>
            <a:r>
              <a:rPr lang="cs-CZ" dirty="0" err="1"/>
              <a:t>question</a:t>
            </a:r>
            <a:r>
              <a:rPr lang="cs-CZ" dirty="0"/>
              <a:t> </a:t>
            </a:r>
            <a:r>
              <a:rPr lang="cs-CZ" dirty="0" err="1"/>
              <a:t>of</a:t>
            </a:r>
            <a:r>
              <a:rPr lang="cs-CZ" dirty="0"/>
              <a:t> free religion, </a:t>
            </a:r>
            <a:r>
              <a:rPr lang="cs-CZ" dirty="0" err="1"/>
              <a:t>the</a:t>
            </a:r>
            <a:r>
              <a:rPr lang="cs-CZ" dirty="0"/>
              <a:t> most </a:t>
            </a:r>
            <a:r>
              <a:rPr lang="cs-CZ" dirty="0" err="1"/>
              <a:t>momentous</a:t>
            </a:r>
            <a:r>
              <a:rPr lang="cs-CZ" dirty="0"/>
              <a:t> </a:t>
            </a:r>
            <a:r>
              <a:rPr lang="cs-CZ" dirty="0" err="1"/>
              <a:t>that</a:t>
            </a:r>
            <a:r>
              <a:rPr lang="cs-CZ" dirty="0"/>
              <a:t> has </a:t>
            </a:r>
            <a:r>
              <a:rPr lang="cs-CZ" dirty="0" err="1"/>
              <a:t>ever</a:t>
            </a:r>
            <a:r>
              <a:rPr lang="cs-CZ" dirty="0"/>
              <a:t> </a:t>
            </a:r>
            <a:r>
              <a:rPr lang="cs-CZ" dirty="0" err="1"/>
              <a:t>been</a:t>
            </a:r>
            <a:r>
              <a:rPr lang="cs-CZ" dirty="0"/>
              <a:t> </a:t>
            </a:r>
            <a:r>
              <a:rPr lang="cs-CZ" dirty="0" err="1"/>
              <a:t>submitted</a:t>
            </a:r>
            <a:r>
              <a:rPr lang="cs-CZ" dirty="0"/>
              <a:t> to </a:t>
            </a:r>
            <a:r>
              <a:rPr lang="cs-CZ" dirty="0" err="1"/>
              <a:t>human</a:t>
            </a:r>
            <a:r>
              <a:rPr lang="cs-CZ" dirty="0"/>
              <a:t> </a:t>
            </a:r>
            <a:r>
              <a:rPr lang="cs-CZ" dirty="0" err="1"/>
              <a:t>decision</a:t>
            </a:r>
            <a:r>
              <a:rPr lang="cs-CZ" dirty="0"/>
              <a:t>.”</a:t>
            </a:r>
          </a:p>
          <a:p>
            <a:endParaRPr lang="en-US" dirty="0"/>
          </a:p>
        </p:txBody>
      </p:sp>
    </p:spTree>
    <p:extLst>
      <p:ext uri="{BB962C8B-B14F-4D97-AF65-F5344CB8AC3E}">
        <p14:creationId xmlns:p14="http://schemas.microsoft.com/office/powerpoint/2010/main" val="368577901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19483E-76A9-4666-A3CC-C59B4ED36B12}"/>
              </a:ext>
            </a:extLst>
          </p:cNvPr>
          <p:cNvSpPr>
            <a:spLocks noGrp="1"/>
          </p:cNvSpPr>
          <p:nvPr>
            <p:ph type="title"/>
          </p:nvPr>
        </p:nvSpPr>
        <p:spPr/>
        <p:txBody>
          <a:bodyPr/>
          <a:lstStyle/>
          <a:p>
            <a:endParaRPr lang="en-US" dirty="0"/>
          </a:p>
        </p:txBody>
      </p:sp>
      <p:sp>
        <p:nvSpPr>
          <p:cNvPr id="3" name="Zástupný obsah 2">
            <a:extLst>
              <a:ext uri="{FF2B5EF4-FFF2-40B4-BE49-F238E27FC236}">
                <a16:creationId xmlns:a16="http://schemas.microsoft.com/office/drawing/2014/main" id="{E13761F4-EB11-4BC0-B2F4-1E2B89F86399}"/>
              </a:ext>
            </a:extLst>
          </p:cNvPr>
          <p:cNvSpPr>
            <a:spLocks noGrp="1"/>
          </p:cNvSpPr>
          <p:nvPr>
            <p:ph idx="1"/>
          </p:nvPr>
        </p:nvSpPr>
        <p:spPr/>
        <p:txBody>
          <a:bodyPr/>
          <a:lstStyle/>
          <a:p>
            <a:r>
              <a:rPr lang="cs-CZ" dirty="0"/>
              <a:t>John Stuart </a:t>
            </a:r>
            <a:r>
              <a:rPr lang="cs-CZ" dirty="0" err="1"/>
              <a:t>Mill</a:t>
            </a:r>
            <a:r>
              <a:rPr lang="cs-CZ" dirty="0"/>
              <a:t> – protekcionismus prohrál jako obecná doktrína, přežívá jako sada výjimek z obecného pravidla volného obchodu</a:t>
            </a:r>
          </a:p>
        </p:txBody>
      </p:sp>
    </p:spTree>
    <p:extLst>
      <p:ext uri="{BB962C8B-B14F-4D97-AF65-F5344CB8AC3E}">
        <p14:creationId xmlns:p14="http://schemas.microsoft.com/office/powerpoint/2010/main" val="267166267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19483E-76A9-4666-A3CC-C59B4ED36B12}"/>
              </a:ext>
            </a:extLst>
          </p:cNvPr>
          <p:cNvSpPr>
            <a:spLocks noGrp="1"/>
          </p:cNvSpPr>
          <p:nvPr>
            <p:ph type="title"/>
          </p:nvPr>
        </p:nvSpPr>
        <p:spPr/>
        <p:txBody>
          <a:bodyPr/>
          <a:lstStyle/>
          <a:p>
            <a:endParaRPr lang="en-US" dirty="0"/>
          </a:p>
        </p:txBody>
      </p:sp>
      <p:sp>
        <p:nvSpPr>
          <p:cNvPr id="3" name="Zástupný obsah 2">
            <a:extLst>
              <a:ext uri="{FF2B5EF4-FFF2-40B4-BE49-F238E27FC236}">
                <a16:creationId xmlns:a16="http://schemas.microsoft.com/office/drawing/2014/main" id="{E13761F4-EB11-4BC0-B2F4-1E2B89F86399}"/>
              </a:ext>
            </a:extLst>
          </p:cNvPr>
          <p:cNvSpPr>
            <a:spLocks noGrp="1"/>
          </p:cNvSpPr>
          <p:nvPr>
            <p:ph idx="1"/>
          </p:nvPr>
        </p:nvSpPr>
        <p:spPr/>
        <p:txBody>
          <a:bodyPr/>
          <a:lstStyle/>
          <a:p>
            <a:r>
              <a:rPr lang="cs-CZ" dirty="0"/>
              <a:t>&gt; příští přednáška – reakce na britskou hegemonii a nové argumenty pro protekcionismus</a:t>
            </a:r>
          </a:p>
          <a:p>
            <a:endParaRPr lang="en-US" dirty="0"/>
          </a:p>
        </p:txBody>
      </p:sp>
    </p:spTree>
    <p:extLst>
      <p:ext uri="{BB962C8B-B14F-4D97-AF65-F5344CB8AC3E}">
        <p14:creationId xmlns:p14="http://schemas.microsoft.com/office/powerpoint/2010/main" val="183444817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8DA8DA-C269-4453-B809-456ECF68AED5}"/>
              </a:ext>
            </a:extLst>
          </p:cNvPr>
          <p:cNvSpPr>
            <a:spLocks noGrp="1"/>
          </p:cNvSpPr>
          <p:nvPr>
            <p:ph type="title"/>
          </p:nvPr>
        </p:nvSpPr>
        <p:spPr/>
        <p:txBody>
          <a:bodyPr/>
          <a:lstStyle/>
          <a:p>
            <a:endParaRPr lang="en-US"/>
          </a:p>
        </p:txBody>
      </p:sp>
      <p:sp>
        <p:nvSpPr>
          <p:cNvPr id="3" name="Zástupný obsah 2">
            <a:extLst>
              <a:ext uri="{FF2B5EF4-FFF2-40B4-BE49-F238E27FC236}">
                <a16:creationId xmlns:a16="http://schemas.microsoft.com/office/drawing/2014/main" id="{6B3F976C-2F8C-4916-B095-578A3E86880F}"/>
              </a:ext>
            </a:extLst>
          </p:cNvPr>
          <p:cNvSpPr>
            <a:spLocks noGrp="1"/>
          </p:cNvSpPr>
          <p:nvPr>
            <p:ph idx="1"/>
          </p:nvPr>
        </p:nvSpPr>
        <p:spPr/>
        <p:txBody>
          <a:bodyPr/>
          <a:lstStyle/>
          <a:p>
            <a:r>
              <a:rPr lang="cs-CZ" dirty="0"/>
              <a:t>Děkuji za pozornost </a:t>
            </a:r>
            <a:r>
              <a:rPr lang="cs-CZ" dirty="0">
                <a:sym typeface="Wingdings" panose="05000000000000000000" pitchFamily="2" charset="2"/>
              </a:rPr>
              <a:t> </a:t>
            </a:r>
            <a:endParaRPr lang="en-US" dirty="0"/>
          </a:p>
        </p:txBody>
      </p:sp>
    </p:spTree>
    <p:extLst>
      <p:ext uri="{BB962C8B-B14F-4D97-AF65-F5344CB8AC3E}">
        <p14:creationId xmlns:p14="http://schemas.microsoft.com/office/powerpoint/2010/main" val="1663408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B6290F-4770-41A7-A8B3-876290922FF3}"/>
              </a:ext>
            </a:extLst>
          </p:cNvPr>
          <p:cNvSpPr>
            <a:spLocks noGrp="1"/>
          </p:cNvSpPr>
          <p:nvPr>
            <p:ph type="title"/>
          </p:nvPr>
        </p:nvSpPr>
        <p:spPr/>
        <p:txBody>
          <a:bodyPr/>
          <a:lstStyle/>
          <a:p>
            <a:r>
              <a:rPr lang="cs-CZ" dirty="0"/>
              <a:t>Literatura</a:t>
            </a:r>
            <a:endParaRPr lang="en-US" dirty="0"/>
          </a:p>
        </p:txBody>
      </p:sp>
      <p:sp>
        <p:nvSpPr>
          <p:cNvPr id="3" name="Zástupný obsah 2">
            <a:extLst>
              <a:ext uri="{FF2B5EF4-FFF2-40B4-BE49-F238E27FC236}">
                <a16:creationId xmlns:a16="http://schemas.microsoft.com/office/drawing/2014/main" id="{6F654256-16D1-4A1B-9175-9618C9277FC3}"/>
              </a:ext>
            </a:extLst>
          </p:cNvPr>
          <p:cNvSpPr>
            <a:spLocks noGrp="1"/>
          </p:cNvSpPr>
          <p:nvPr>
            <p:ph idx="1"/>
          </p:nvPr>
        </p:nvSpPr>
        <p:spPr/>
        <p:txBody>
          <a:bodyPr/>
          <a:lstStyle/>
          <a:p>
            <a:endParaRPr lang="en-US" dirty="0"/>
          </a:p>
        </p:txBody>
      </p:sp>
      <p:pic>
        <p:nvPicPr>
          <p:cNvPr id="5" name="Obrázek 4" descr="Obsah obrázku text&#10;&#10;Popis byl vytvořen automaticky">
            <a:extLst>
              <a:ext uri="{FF2B5EF4-FFF2-40B4-BE49-F238E27FC236}">
                <a16:creationId xmlns:a16="http://schemas.microsoft.com/office/drawing/2014/main" id="{778DF828-5A60-456F-9F2D-DAAFA78F23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9012" y="681037"/>
            <a:ext cx="3766360" cy="5686425"/>
          </a:xfrm>
          <a:prstGeom prst="rect">
            <a:avLst/>
          </a:prstGeom>
        </p:spPr>
      </p:pic>
    </p:spTree>
    <p:extLst>
      <p:ext uri="{BB962C8B-B14F-4D97-AF65-F5344CB8AC3E}">
        <p14:creationId xmlns:p14="http://schemas.microsoft.com/office/powerpoint/2010/main" val="1513239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A51FBA-1696-4FFD-A7AB-8DE987A56D12}"/>
              </a:ext>
            </a:extLst>
          </p:cNvPr>
          <p:cNvSpPr>
            <a:spLocks noGrp="1"/>
          </p:cNvSpPr>
          <p:nvPr>
            <p:ph type="title"/>
          </p:nvPr>
        </p:nvSpPr>
        <p:spPr/>
        <p:txBody>
          <a:bodyPr/>
          <a:lstStyle/>
          <a:p>
            <a:endParaRPr lang="en-US"/>
          </a:p>
        </p:txBody>
      </p:sp>
      <p:pic>
        <p:nvPicPr>
          <p:cNvPr id="5" name="Zástupný obsah 4" descr="Obsah obrázku mapa&#10;&#10;Popis byl vytvořen automaticky">
            <a:extLst>
              <a:ext uri="{FF2B5EF4-FFF2-40B4-BE49-F238E27FC236}">
                <a16:creationId xmlns:a16="http://schemas.microsoft.com/office/drawing/2014/main" id="{BDB73F37-EF31-40C6-8705-B84209A6E8C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34025" y="1225334"/>
            <a:ext cx="3413580" cy="4923054"/>
          </a:xfrm>
        </p:spPr>
      </p:pic>
    </p:spTree>
    <p:extLst>
      <p:ext uri="{BB962C8B-B14F-4D97-AF65-F5344CB8AC3E}">
        <p14:creationId xmlns:p14="http://schemas.microsoft.com/office/powerpoint/2010/main" val="846907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15CC3-B632-485A-B714-10A29C08485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6692E9C-91D3-4DBE-BB6D-C6F7AD6D6AC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14043" y="1301829"/>
            <a:ext cx="3632144" cy="5315333"/>
          </a:xfrm>
        </p:spPr>
      </p:pic>
    </p:spTree>
    <p:extLst>
      <p:ext uri="{BB962C8B-B14F-4D97-AF65-F5344CB8AC3E}">
        <p14:creationId xmlns:p14="http://schemas.microsoft.com/office/powerpoint/2010/main" val="406156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6888C8-A5F0-4AE7-ABB8-BCDF42D9FED7}"/>
              </a:ext>
            </a:extLst>
          </p:cNvPr>
          <p:cNvSpPr>
            <a:spLocks noGrp="1"/>
          </p:cNvSpPr>
          <p:nvPr>
            <p:ph type="title"/>
          </p:nvPr>
        </p:nvSpPr>
        <p:spPr/>
        <p:txBody>
          <a:bodyPr/>
          <a:lstStyle/>
          <a:p>
            <a:r>
              <a:rPr lang="cs-CZ" dirty="0"/>
              <a:t>Obsah kurzu</a:t>
            </a:r>
            <a:endParaRPr lang="en-US" dirty="0"/>
          </a:p>
        </p:txBody>
      </p:sp>
      <p:sp>
        <p:nvSpPr>
          <p:cNvPr id="3" name="Zástupný obsah 2">
            <a:extLst>
              <a:ext uri="{FF2B5EF4-FFF2-40B4-BE49-F238E27FC236}">
                <a16:creationId xmlns:a16="http://schemas.microsoft.com/office/drawing/2014/main" id="{F7A6ED05-FE91-41D7-849B-1BD132C8F17C}"/>
              </a:ext>
            </a:extLst>
          </p:cNvPr>
          <p:cNvSpPr>
            <a:spLocks noGrp="1"/>
          </p:cNvSpPr>
          <p:nvPr>
            <p:ph idx="1"/>
          </p:nvPr>
        </p:nvSpPr>
        <p:spPr/>
        <p:txBody>
          <a:bodyPr/>
          <a:lstStyle/>
          <a:p>
            <a:r>
              <a:rPr lang="cs-CZ" dirty="0"/>
              <a:t>Mezinárodní obchodní režim = pravidla mezinárodního obchodu</a:t>
            </a:r>
            <a:endParaRPr lang="en-US" dirty="0"/>
          </a:p>
        </p:txBody>
      </p:sp>
    </p:spTree>
    <p:extLst>
      <p:ext uri="{BB962C8B-B14F-4D97-AF65-F5344CB8AC3E}">
        <p14:creationId xmlns:p14="http://schemas.microsoft.com/office/powerpoint/2010/main" val="1710657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B5769D-B86C-47D3-9503-84E7301DD32B}"/>
              </a:ext>
            </a:extLst>
          </p:cNvPr>
          <p:cNvSpPr>
            <a:spLocks noGrp="1"/>
          </p:cNvSpPr>
          <p:nvPr>
            <p:ph type="title"/>
          </p:nvPr>
        </p:nvSpPr>
        <p:spPr/>
        <p:txBody>
          <a:bodyPr/>
          <a:lstStyle/>
          <a:p>
            <a:r>
              <a:rPr lang="cs-CZ" dirty="0"/>
              <a:t>Literatura</a:t>
            </a:r>
            <a:endParaRPr lang="en-US" dirty="0"/>
          </a:p>
        </p:txBody>
      </p:sp>
      <p:sp>
        <p:nvSpPr>
          <p:cNvPr id="3" name="Zástupný obsah 2">
            <a:extLst>
              <a:ext uri="{FF2B5EF4-FFF2-40B4-BE49-F238E27FC236}">
                <a16:creationId xmlns:a16="http://schemas.microsoft.com/office/drawing/2014/main" id="{F972C81E-2D48-4E11-ABB2-6AA59DBA9E8C}"/>
              </a:ext>
            </a:extLst>
          </p:cNvPr>
          <p:cNvSpPr>
            <a:spLocks noGrp="1"/>
          </p:cNvSpPr>
          <p:nvPr>
            <p:ph idx="1"/>
          </p:nvPr>
        </p:nvSpPr>
        <p:spPr/>
        <p:txBody>
          <a:bodyPr/>
          <a:lstStyle/>
          <a:p>
            <a:r>
              <a:rPr lang="cs-CZ" dirty="0"/>
              <a:t>Alternativní zdroj: Rozehnalová a kol. - Právo světové obchodní organizace</a:t>
            </a:r>
            <a:endParaRPr lang="en-US" dirty="0"/>
          </a:p>
        </p:txBody>
      </p:sp>
    </p:spTree>
    <p:extLst>
      <p:ext uri="{BB962C8B-B14F-4D97-AF65-F5344CB8AC3E}">
        <p14:creationId xmlns:p14="http://schemas.microsoft.com/office/powerpoint/2010/main" val="2096834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C14769-229D-48B0-AAE3-E6BE070D9D32}"/>
              </a:ext>
            </a:extLst>
          </p:cNvPr>
          <p:cNvSpPr>
            <a:spLocks noGrp="1"/>
          </p:cNvSpPr>
          <p:nvPr>
            <p:ph type="title"/>
          </p:nvPr>
        </p:nvSpPr>
        <p:spPr/>
        <p:txBody>
          <a:bodyPr/>
          <a:lstStyle/>
          <a:p>
            <a:r>
              <a:rPr lang="cs-CZ" dirty="0"/>
              <a:t>Geneze myšlenek volného obchodu</a:t>
            </a:r>
            <a:endParaRPr lang="en-US" dirty="0"/>
          </a:p>
        </p:txBody>
      </p:sp>
      <p:sp>
        <p:nvSpPr>
          <p:cNvPr id="3" name="Zástupný obsah 2">
            <a:extLst>
              <a:ext uri="{FF2B5EF4-FFF2-40B4-BE49-F238E27FC236}">
                <a16:creationId xmlns:a16="http://schemas.microsoft.com/office/drawing/2014/main" id="{8200D68E-34C2-42E4-880F-2FA92D750678}"/>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480982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C14769-229D-48B0-AAE3-E6BE070D9D32}"/>
              </a:ext>
            </a:extLst>
          </p:cNvPr>
          <p:cNvSpPr>
            <a:spLocks noGrp="1"/>
          </p:cNvSpPr>
          <p:nvPr>
            <p:ph type="title"/>
          </p:nvPr>
        </p:nvSpPr>
        <p:spPr/>
        <p:txBody>
          <a:bodyPr/>
          <a:lstStyle/>
          <a:p>
            <a:r>
              <a:rPr lang="cs-CZ" dirty="0"/>
              <a:t>Geneze myšlenek volného obchodu</a:t>
            </a:r>
            <a:endParaRPr lang="en-US" dirty="0"/>
          </a:p>
        </p:txBody>
      </p:sp>
      <p:sp>
        <p:nvSpPr>
          <p:cNvPr id="3" name="Zástupný obsah 2">
            <a:extLst>
              <a:ext uri="{FF2B5EF4-FFF2-40B4-BE49-F238E27FC236}">
                <a16:creationId xmlns:a16="http://schemas.microsoft.com/office/drawing/2014/main" id="{8200D68E-34C2-42E4-880F-2FA92D750678}"/>
              </a:ext>
            </a:extLst>
          </p:cNvPr>
          <p:cNvSpPr>
            <a:spLocks noGrp="1"/>
          </p:cNvSpPr>
          <p:nvPr>
            <p:ph idx="1"/>
          </p:nvPr>
        </p:nvSpPr>
        <p:spPr/>
        <p:txBody>
          <a:bodyPr/>
          <a:lstStyle/>
          <a:p>
            <a:r>
              <a:rPr lang="cs-CZ" dirty="0"/>
              <a:t>Pro naše účely: debata v Anglii/Británii o přínosnosti volného obchodu</a:t>
            </a:r>
          </a:p>
          <a:p>
            <a:r>
              <a:rPr lang="cs-CZ" dirty="0"/>
              <a:t>Vznik moderního ekonomického uvažování</a:t>
            </a:r>
            <a:endParaRPr lang="en-US" dirty="0"/>
          </a:p>
        </p:txBody>
      </p:sp>
    </p:spTree>
    <p:extLst>
      <p:ext uri="{BB962C8B-B14F-4D97-AF65-F5344CB8AC3E}">
        <p14:creationId xmlns:p14="http://schemas.microsoft.com/office/powerpoint/2010/main" val="3202701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C14769-229D-48B0-AAE3-E6BE070D9D32}"/>
              </a:ext>
            </a:extLst>
          </p:cNvPr>
          <p:cNvSpPr>
            <a:spLocks noGrp="1"/>
          </p:cNvSpPr>
          <p:nvPr>
            <p:ph type="title"/>
          </p:nvPr>
        </p:nvSpPr>
        <p:spPr/>
        <p:txBody>
          <a:bodyPr/>
          <a:lstStyle/>
          <a:p>
            <a:r>
              <a:rPr lang="cs-CZ" dirty="0"/>
              <a:t>Geneze myšlenek volného obchodu</a:t>
            </a:r>
            <a:endParaRPr lang="en-US" dirty="0"/>
          </a:p>
        </p:txBody>
      </p:sp>
      <p:sp>
        <p:nvSpPr>
          <p:cNvPr id="3" name="Zástupný obsah 2">
            <a:extLst>
              <a:ext uri="{FF2B5EF4-FFF2-40B4-BE49-F238E27FC236}">
                <a16:creationId xmlns:a16="http://schemas.microsoft.com/office/drawing/2014/main" id="{8200D68E-34C2-42E4-880F-2FA92D750678}"/>
              </a:ext>
            </a:extLst>
          </p:cNvPr>
          <p:cNvSpPr>
            <a:spLocks noGrp="1"/>
          </p:cNvSpPr>
          <p:nvPr>
            <p:ph idx="1"/>
          </p:nvPr>
        </p:nvSpPr>
        <p:spPr/>
        <p:txBody>
          <a:bodyPr/>
          <a:lstStyle/>
          <a:p>
            <a:r>
              <a:rPr lang="cs-CZ" dirty="0"/>
              <a:t>Pro naše účely: debata v Anglii/Británii o přínosnosti volného obchodu</a:t>
            </a:r>
          </a:p>
          <a:p>
            <a:r>
              <a:rPr lang="cs-CZ" dirty="0"/>
              <a:t>Vznik moderního ekonomického uvažování</a:t>
            </a:r>
          </a:p>
          <a:p>
            <a:endParaRPr lang="cs-CZ" dirty="0"/>
          </a:p>
          <a:p>
            <a:r>
              <a:rPr lang="cs-CZ" dirty="0"/>
              <a:t>+ Vzestup Anglie/Británie do role nejvyspělejšího státu světa</a:t>
            </a:r>
          </a:p>
          <a:p>
            <a:r>
              <a:rPr lang="cs-CZ" dirty="0"/>
              <a:t>Zavedení politiky volného obchodu v polovině 19. století</a:t>
            </a:r>
            <a:endParaRPr lang="en-US" dirty="0"/>
          </a:p>
        </p:txBody>
      </p:sp>
    </p:spTree>
    <p:extLst>
      <p:ext uri="{BB962C8B-B14F-4D97-AF65-F5344CB8AC3E}">
        <p14:creationId xmlns:p14="http://schemas.microsoft.com/office/powerpoint/2010/main" val="39505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3B22E9-56FB-4998-9515-5DE45496A1CF}"/>
              </a:ext>
            </a:extLst>
          </p:cNvPr>
          <p:cNvSpPr>
            <a:spLocks noGrp="1"/>
          </p:cNvSpPr>
          <p:nvPr>
            <p:ph type="title"/>
          </p:nvPr>
        </p:nvSpPr>
        <p:spPr/>
        <p:txBody>
          <a:bodyPr/>
          <a:lstStyle/>
          <a:p>
            <a:r>
              <a:rPr lang="cs-CZ" dirty="0"/>
              <a:t>HDP na osobu</a:t>
            </a:r>
            <a:endParaRPr lang="en-US" dirty="0"/>
          </a:p>
        </p:txBody>
      </p:sp>
      <p:pic>
        <p:nvPicPr>
          <p:cNvPr id="5" name="Zástupný obsah 4">
            <a:extLst>
              <a:ext uri="{FF2B5EF4-FFF2-40B4-BE49-F238E27FC236}">
                <a16:creationId xmlns:a16="http://schemas.microsoft.com/office/drawing/2014/main" id="{6CB8B998-407A-44AE-A98D-949EF001F97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97841" y="1027906"/>
            <a:ext cx="7455959" cy="5591969"/>
          </a:xfrm>
        </p:spPr>
      </p:pic>
    </p:spTree>
    <p:extLst>
      <p:ext uri="{BB962C8B-B14F-4D97-AF65-F5344CB8AC3E}">
        <p14:creationId xmlns:p14="http://schemas.microsoft.com/office/powerpoint/2010/main" val="27278990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03E51-4148-455C-899C-F68FCBE15E9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5FD699C-B5A4-4E09-A4C8-82F8C655DFB1}"/>
              </a:ext>
            </a:extLst>
          </p:cNvPr>
          <p:cNvSpPr>
            <a:spLocks noGrp="1"/>
          </p:cNvSpPr>
          <p:nvPr>
            <p:ph idx="1"/>
          </p:nvPr>
        </p:nvSpPr>
        <p:spPr/>
        <p:txBody>
          <a:bodyPr/>
          <a:lstStyle/>
          <a:p>
            <a:r>
              <a:rPr lang="cs-CZ" dirty="0"/>
              <a:t>Nejčastější vysvětlení (například David </a:t>
            </a:r>
            <a:r>
              <a:rPr lang="cs-CZ" dirty="0" err="1"/>
              <a:t>Landes</a:t>
            </a:r>
            <a:r>
              <a:rPr lang="cs-CZ" dirty="0"/>
              <a:t>, </a:t>
            </a:r>
            <a:r>
              <a:rPr lang="cs-CZ" dirty="0" err="1"/>
              <a:t>Jared</a:t>
            </a:r>
            <a:r>
              <a:rPr lang="cs-CZ" dirty="0"/>
              <a:t> </a:t>
            </a:r>
            <a:r>
              <a:rPr lang="cs-CZ" dirty="0" err="1"/>
              <a:t>Diamond</a:t>
            </a:r>
            <a:r>
              <a:rPr lang="cs-CZ" dirty="0"/>
              <a:t>): </a:t>
            </a:r>
            <a:r>
              <a:rPr lang="cs-CZ" b="1" dirty="0"/>
              <a:t>absence jednotného impéria &gt; konkurence a pokrok</a:t>
            </a:r>
          </a:p>
          <a:p>
            <a:endParaRPr lang="en-US" dirty="0"/>
          </a:p>
        </p:txBody>
      </p:sp>
    </p:spTree>
    <p:extLst>
      <p:ext uri="{BB962C8B-B14F-4D97-AF65-F5344CB8AC3E}">
        <p14:creationId xmlns:p14="http://schemas.microsoft.com/office/powerpoint/2010/main" val="23318564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03E51-4148-455C-899C-F68FCBE15E9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5FD699C-B5A4-4E09-A4C8-82F8C655DFB1}"/>
              </a:ext>
            </a:extLst>
          </p:cNvPr>
          <p:cNvSpPr>
            <a:spLocks noGrp="1"/>
          </p:cNvSpPr>
          <p:nvPr>
            <p:ph idx="1"/>
          </p:nvPr>
        </p:nvSpPr>
        <p:spPr/>
        <p:txBody>
          <a:bodyPr/>
          <a:lstStyle/>
          <a:p>
            <a:r>
              <a:rPr lang="cs-CZ" dirty="0"/>
              <a:t>Nejčastější vysvětlení (například David </a:t>
            </a:r>
            <a:r>
              <a:rPr lang="cs-CZ" dirty="0" err="1"/>
              <a:t>Landes</a:t>
            </a:r>
            <a:r>
              <a:rPr lang="cs-CZ" dirty="0"/>
              <a:t>, </a:t>
            </a:r>
            <a:r>
              <a:rPr lang="cs-CZ" dirty="0" err="1"/>
              <a:t>Jared</a:t>
            </a:r>
            <a:r>
              <a:rPr lang="cs-CZ" dirty="0"/>
              <a:t> </a:t>
            </a:r>
            <a:r>
              <a:rPr lang="cs-CZ" dirty="0" err="1"/>
              <a:t>Diamond</a:t>
            </a:r>
            <a:r>
              <a:rPr lang="cs-CZ" dirty="0"/>
              <a:t>): </a:t>
            </a:r>
            <a:r>
              <a:rPr lang="cs-CZ" b="1" dirty="0"/>
              <a:t>absence jednotného impéria &gt; konkurence a pokrok</a:t>
            </a:r>
          </a:p>
          <a:p>
            <a:endParaRPr lang="cs-CZ" b="1" dirty="0"/>
          </a:p>
          <a:p>
            <a:r>
              <a:rPr lang="cs-CZ" dirty="0"/>
              <a:t>Feudalismus = slabý stát, autonomní města – opět pokrok</a:t>
            </a:r>
          </a:p>
          <a:p>
            <a:endParaRPr lang="en-US" dirty="0"/>
          </a:p>
        </p:txBody>
      </p:sp>
    </p:spTree>
    <p:extLst>
      <p:ext uri="{BB962C8B-B14F-4D97-AF65-F5344CB8AC3E}">
        <p14:creationId xmlns:p14="http://schemas.microsoft.com/office/powerpoint/2010/main" val="3824086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03E51-4148-455C-899C-F68FCBE15E9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5FD699C-B5A4-4E09-A4C8-82F8C655DFB1}"/>
              </a:ext>
            </a:extLst>
          </p:cNvPr>
          <p:cNvSpPr>
            <a:spLocks noGrp="1"/>
          </p:cNvSpPr>
          <p:nvPr>
            <p:ph idx="1"/>
          </p:nvPr>
        </p:nvSpPr>
        <p:spPr/>
        <p:txBody>
          <a:bodyPr/>
          <a:lstStyle/>
          <a:p>
            <a:r>
              <a:rPr lang="cs-CZ" dirty="0"/>
              <a:t>Nejčastější vysvětlení (například David </a:t>
            </a:r>
            <a:r>
              <a:rPr lang="cs-CZ" dirty="0" err="1"/>
              <a:t>Landes</a:t>
            </a:r>
            <a:r>
              <a:rPr lang="cs-CZ" dirty="0"/>
              <a:t>, </a:t>
            </a:r>
            <a:r>
              <a:rPr lang="cs-CZ" dirty="0" err="1"/>
              <a:t>Jared</a:t>
            </a:r>
            <a:r>
              <a:rPr lang="cs-CZ" dirty="0"/>
              <a:t> </a:t>
            </a:r>
            <a:r>
              <a:rPr lang="cs-CZ" dirty="0" err="1"/>
              <a:t>Diamond</a:t>
            </a:r>
            <a:r>
              <a:rPr lang="cs-CZ" dirty="0"/>
              <a:t>): </a:t>
            </a:r>
            <a:r>
              <a:rPr lang="cs-CZ" b="1" dirty="0"/>
              <a:t>absence jednotného impéria &gt; konkurence a pokrok</a:t>
            </a:r>
          </a:p>
          <a:p>
            <a:endParaRPr lang="cs-CZ" b="1" dirty="0"/>
          </a:p>
          <a:p>
            <a:r>
              <a:rPr lang="cs-CZ" dirty="0"/>
              <a:t>Feudalismus = slabý stát, autonomní města – opět pokrok</a:t>
            </a:r>
          </a:p>
          <a:p>
            <a:endParaRPr lang="cs-CZ" dirty="0"/>
          </a:p>
          <a:p>
            <a:r>
              <a:rPr lang="cs-CZ" dirty="0"/>
              <a:t>Města během staletí sílí a rostou na úkor venkova a aristokracie, nejdřív usilují o vznik silného státu spolu s panovníkem (absolutismus), poté začnou požadovat podíl na moci (&gt; věk revolucí)</a:t>
            </a:r>
          </a:p>
          <a:p>
            <a:endParaRPr lang="en-US" dirty="0"/>
          </a:p>
        </p:txBody>
      </p:sp>
    </p:spTree>
    <p:extLst>
      <p:ext uri="{BB962C8B-B14F-4D97-AF65-F5344CB8AC3E}">
        <p14:creationId xmlns:p14="http://schemas.microsoft.com/office/powerpoint/2010/main" val="33090672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BC7B5C-0954-473B-84E5-7BBE2451C2C2}"/>
              </a:ext>
            </a:extLst>
          </p:cNvPr>
          <p:cNvSpPr>
            <a:spLocks noGrp="1"/>
          </p:cNvSpPr>
          <p:nvPr>
            <p:ph type="title"/>
          </p:nvPr>
        </p:nvSpPr>
        <p:spPr/>
        <p:txBody>
          <a:bodyPr/>
          <a:lstStyle/>
          <a:p>
            <a:r>
              <a:rPr lang="cs-CZ" dirty="0"/>
              <a:t>HDP na osobu</a:t>
            </a:r>
            <a:endParaRPr lang="en-US" dirty="0"/>
          </a:p>
        </p:txBody>
      </p:sp>
      <p:pic>
        <p:nvPicPr>
          <p:cNvPr id="4" name="Zástupný obsah 4">
            <a:extLst>
              <a:ext uri="{FF2B5EF4-FFF2-40B4-BE49-F238E27FC236}">
                <a16:creationId xmlns:a16="http://schemas.microsoft.com/office/drawing/2014/main" id="{97AE67FC-2F30-491B-939D-E5687F2F26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1238" y="2553675"/>
            <a:ext cx="7809524" cy="2895238"/>
          </a:xfrm>
        </p:spPr>
      </p:pic>
    </p:spTree>
    <p:extLst>
      <p:ext uri="{BB962C8B-B14F-4D97-AF65-F5344CB8AC3E}">
        <p14:creationId xmlns:p14="http://schemas.microsoft.com/office/powerpoint/2010/main" val="13366588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CA840-697C-42AD-A232-8EE845D43FCF}"/>
              </a:ext>
            </a:extLst>
          </p:cNvPr>
          <p:cNvSpPr>
            <a:spLocks noGrp="1"/>
          </p:cNvSpPr>
          <p:nvPr>
            <p:ph type="title"/>
          </p:nvPr>
        </p:nvSpPr>
        <p:spPr/>
        <p:txBody>
          <a:bodyPr/>
          <a:lstStyle/>
          <a:p>
            <a:r>
              <a:rPr lang="cs-CZ" dirty="0"/>
              <a:t>HDP na osobu</a:t>
            </a:r>
            <a:endParaRPr lang="en-US" dirty="0"/>
          </a:p>
        </p:txBody>
      </p:sp>
      <p:sp>
        <p:nvSpPr>
          <p:cNvPr id="3" name="Content Placeholder 2">
            <a:extLst>
              <a:ext uri="{FF2B5EF4-FFF2-40B4-BE49-F238E27FC236}">
                <a16:creationId xmlns:a16="http://schemas.microsoft.com/office/drawing/2014/main" id="{CAB453BB-D2AD-4EEA-AE02-16836C110488}"/>
              </a:ext>
            </a:extLst>
          </p:cNvPr>
          <p:cNvSpPr>
            <a:spLocks noGrp="1"/>
          </p:cNvSpPr>
          <p:nvPr>
            <p:ph idx="1"/>
          </p:nvPr>
        </p:nvSpPr>
        <p:spPr/>
        <p:txBody>
          <a:bodyPr/>
          <a:lstStyle/>
          <a:p>
            <a:r>
              <a:rPr lang="cs-CZ" dirty="0"/>
              <a:t>Západ Evropy – zrušení nevolnictví po Černé smrti</a:t>
            </a:r>
          </a:p>
          <a:p>
            <a:endParaRPr lang="cs-CZ" dirty="0"/>
          </a:p>
          <a:p>
            <a:r>
              <a:rPr lang="cs-CZ" dirty="0"/>
              <a:t>Východ Evropy – nevolnictví přetrvává, po 30-leté válce se za absolutismu ještě upevňuje a prohlubuje</a:t>
            </a:r>
          </a:p>
          <a:p>
            <a:endParaRPr lang="cs-CZ" dirty="0"/>
          </a:p>
          <a:p>
            <a:r>
              <a:rPr lang="cs-CZ" dirty="0"/>
              <a:t>&gt; řemesla a obchod vs. agrární tyranie</a:t>
            </a:r>
            <a:endParaRPr lang="en-US" dirty="0"/>
          </a:p>
        </p:txBody>
      </p:sp>
    </p:spTree>
    <p:extLst>
      <p:ext uri="{BB962C8B-B14F-4D97-AF65-F5344CB8AC3E}">
        <p14:creationId xmlns:p14="http://schemas.microsoft.com/office/powerpoint/2010/main" val="3765728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6888C8-A5F0-4AE7-ABB8-BCDF42D9FED7}"/>
              </a:ext>
            </a:extLst>
          </p:cNvPr>
          <p:cNvSpPr>
            <a:spLocks noGrp="1"/>
          </p:cNvSpPr>
          <p:nvPr>
            <p:ph type="title"/>
          </p:nvPr>
        </p:nvSpPr>
        <p:spPr/>
        <p:txBody>
          <a:bodyPr/>
          <a:lstStyle/>
          <a:p>
            <a:r>
              <a:rPr lang="cs-CZ" dirty="0"/>
              <a:t>Obsah kurzu</a:t>
            </a:r>
            <a:endParaRPr lang="en-US" dirty="0"/>
          </a:p>
        </p:txBody>
      </p:sp>
      <p:sp>
        <p:nvSpPr>
          <p:cNvPr id="3" name="Zástupný obsah 2">
            <a:extLst>
              <a:ext uri="{FF2B5EF4-FFF2-40B4-BE49-F238E27FC236}">
                <a16:creationId xmlns:a16="http://schemas.microsoft.com/office/drawing/2014/main" id="{F7A6ED05-FE91-41D7-849B-1BD132C8F17C}"/>
              </a:ext>
            </a:extLst>
          </p:cNvPr>
          <p:cNvSpPr>
            <a:spLocks noGrp="1"/>
          </p:cNvSpPr>
          <p:nvPr>
            <p:ph idx="1"/>
          </p:nvPr>
        </p:nvSpPr>
        <p:spPr/>
        <p:txBody>
          <a:bodyPr/>
          <a:lstStyle/>
          <a:p>
            <a:r>
              <a:rPr lang="cs-CZ" dirty="0"/>
              <a:t>Mezinárodní obchodní režim = pravidla mezinárodního obchodu </a:t>
            </a:r>
          </a:p>
          <a:p>
            <a:r>
              <a:rPr lang="cs-CZ" dirty="0"/>
              <a:t>- systém dohod Světové obchodní organizace (WTO)</a:t>
            </a:r>
          </a:p>
          <a:p>
            <a:endParaRPr lang="en-US" dirty="0"/>
          </a:p>
        </p:txBody>
      </p:sp>
    </p:spTree>
    <p:extLst>
      <p:ext uri="{BB962C8B-B14F-4D97-AF65-F5344CB8AC3E}">
        <p14:creationId xmlns:p14="http://schemas.microsoft.com/office/powerpoint/2010/main" val="23960389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5507B7-31F1-4E2D-8841-D88DD07C1344}"/>
              </a:ext>
            </a:extLst>
          </p:cNvPr>
          <p:cNvSpPr>
            <a:spLocks noGrp="1"/>
          </p:cNvSpPr>
          <p:nvPr>
            <p:ph type="title"/>
          </p:nvPr>
        </p:nvSpPr>
        <p:spPr/>
        <p:txBody>
          <a:bodyPr/>
          <a:lstStyle/>
          <a:p>
            <a:r>
              <a:rPr lang="cs-CZ" dirty="0"/>
              <a:t>Postavení Anglie na začátku 17. století</a:t>
            </a:r>
            <a:endParaRPr lang="en-US" dirty="0"/>
          </a:p>
        </p:txBody>
      </p:sp>
      <p:sp>
        <p:nvSpPr>
          <p:cNvPr id="3" name="Zástupný obsah 2">
            <a:extLst>
              <a:ext uri="{FF2B5EF4-FFF2-40B4-BE49-F238E27FC236}">
                <a16:creationId xmlns:a16="http://schemas.microsoft.com/office/drawing/2014/main" id="{8B3F5B3B-6B9E-4413-A743-EE3B453057C6}"/>
              </a:ext>
            </a:extLst>
          </p:cNvPr>
          <p:cNvSpPr>
            <a:spLocks noGrp="1"/>
          </p:cNvSpPr>
          <p:nvPr>
            <p:ph idx="1"/>
          </p:nvPr>
        </p:nvSpPr>
        <p:spPr/>
        <p:txBody>
          <a:bodyPr/>
          <a:lstStyle/>
          <a:p>
            <a:endParaRPr lang="cs-CZ" dirty="0"/>
          </a:p>
        </p:txBody>
      </p:sp>
    </p:spTree>
    <p:extLst>
      <p:ext uri="{BB962C8B-B14F-4D97-AF65-F5344CB8AC3E}">
        <p14:creationId xmlns:p14="http://schemas.microsoft.com/office/powerpoint/2010/main" val="451775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5507B7-31F1-4E2D-8841-D88DD07C1344}"/>
              </a:ext>
            </a:extLst>
          </p:cNvPr>
          <p:cNvSpPr>
            <a:spLocks noGrp="1"/>
          </p:cNvSpPr>
          <p:nvPr>
            <p:ph type="title"/>
          </p:nvPr>
        </p:nvSpPr>
        <p:spPr/>
        <p:txBody>
          <a:bodyPr/>
          <a:lstStyle/>
          <a:p>
            <a:r>
              <a:rPr lang="cs-CZ" dirty="0"/>
              <a:t>Postavení Anglie na začátku 17. století</a:t>
            </a:r>
            <a:endParaRPr lang="en-US" dirty="0"/>
          </a:p>
        </p:txBody>
      </p:sp>
      <p:sp>
        <p:nvSpPr>
          <p:cNvPr id="3" name="Zástupný obsah 2">
            <a:extLst>
              <a:ext uri="{FF2B5EF4-FFF2-40B4-BE49-F238E27FC236}">
                <a16:creationId xmlns:a16="http://schemas.microsoft.com/office/drawing/2014/main" id="{8B3F5B3B-6B9E-4413-A743-EE3B453057C6}"/>
              </a:ext>
            </a:extLst>
          </p:cNvPr>
          <p:cNvSpPr>
            <a:spLocks noGrp="1"/>
          </p:cNvSpPr>
          <p:nvPr>
            <p:ph idx="1"/>
          </p:nvPr>
        </p:nvSpPr>
        <p:spPr/>
        <p:txBody>
          <a:bodyPr/>
          <a:lstStyle/>
          <a:p>
            <a:r>
              <a:rPr lang="cs-CZ" dirty="0"/>
              <a:t>Anglie - vývoz vlny do Nizozemí, tam zpracování na textil a re-export</a:t>
            </a:r>
          </a:p>
          <a:p>
            <a:endParaRPr lang="cs-CZ" dirty="0"/>
          </a:p>
        </p:txBody>
      </p:sp>
    </p:spTree>
    <p:extLst>
      <p:ext uri="{BB962C8B-B14F-4D97-AF65-F5344CB8AC3E}">
        <p14:creationId xmlns:p14="http://schemas.microsoft.com/office/powerpoint/2010/main" val="35706496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5507B7-31F1-4E2D-8841-D88DD07C1344}"/>
              </a:ext>
            </a:extLst>
          </p:cNvPr>
          <p:cNvSpPr>
            <a:spLocks noGrp="1"/>
          </p:cNvSpPr>
          <p:nvPr>
            <p:ph type="title"/>
          </p:nvPr>
        </p:nvSpPr>
        <p:spPr/>
        <p:txBody>
          <a:bodyPr/>
          <a:lstStyle/>
          <a:p>
            <a:r>
              <a:rPr lang="cs-CZ" dirty="0"/>
              <a:t>Postavení Anglie na začátku 17. století</a:t>
            </a:r>
            <a:endParaRPr lang="en-US" dirty="0"/>
          </a:p>
        </p:txBody>
      </p:sp>
      <p:sp>
        <p:nvSpPr>
          <p:cNvPr id="3" name="Zástupný obsah 2">
            <a:extLst>
              <a:ext uri="{FF2B5EF4-FFF2-40B4-BE49-F238E27FC236}">
                <a16:creationId xmlns:a16="http://schemas.microsoft.com/office/drawing/2014/main" id="{8B3F5B3B-6B9E-4413-A743-EE3B453057C6}"/>
              </a:ext>
            </a:extLst>
          </p:cNvPr>
          <p:cNvSpPr>
            <a:spLocks noGrp="1"/>
          </p:cNvSpPr>
          <p:nvPr>
            <p:ph idx="1"/>
          </p:nvPr>
        </p:nvSpPr>
        <p:spPr/>
        <p:txBody>
          <a:bodyPr/>
          <a:lstStyle/>
          <a:p>
            <a:r>
              <a:rPr lang="cs-CZ" dirty="0"/>
              <a:t>Anglie - vývoz vlny do Nizozemí, tam zpracování na textil a re-export</a:t>
            </a:r>
          </a:p>
          <a:p>
            <a:endParaRPr lang="cs-CZ" dirty="0"/>
          </a:p>
          <a:p>
            <a:r>
              <a:rPr lang="cs-CZ" dirty="0"/>
              <a:t>Nizozemsko - hegemon v námořním obchodě a stavbě lodí, centrum vznikajícího globálního impéria</a:t>
            </a:r>
          </a:p>
          <a:p>
            <a:r>
              <a:rPr lang="cs-CZ" dirty="0"/>
              <a:t>Nejvyšší životní úroveň a míra urbanizace do té doby</a:t>
            </a:r>
          </a:p>
        </p:txBody>
      </p:sp>
    </p:spTree>
    <p:extLst>
      <p:ext uri="{BB962C8B-B14F-4D97-AF65-F5344CB8AC3E}">
        <p14:creationId xmlns:p14="http://schemas.microsoft.com/office/powerpoint/2010/main" val="39203107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256D05-5148-43DA-9A0E-F5D8B81FD36C}"/>
              </a:ext>
            </a:extLst>
          </p:cNvPr>
          <p:cNvSpPr>
            <a:spLocks noGrp="1"/>
          </p:cNvSpPr>
          <p:nvPr>
            <p:ph type="title"/>
          </p:nvPr>
        </p:nvSpPr>
        <p:spPr/>
        <p:txBody>
          <a:bodyPr/>
          <a:lstStyle/>
          <a:p>
            <a:endParaRPr lang="en-US"/>
          </a:p>
        </p:txBody>
      </p:sp>
      <p:pic>
        <p:nvPicPr>
          <p:cNvPr id="5" name="Zástupný obsah 4" descr="Obsah obrázku mapa&#10;&#10;Popis byl vytvořen automaticky">
            <a:extLst>
              <a:ext uri="{FF2B5EF4-FFF2-40B4-BE49-F238E27FC236}">
                <a16:creationId xmlns:a16="http://schemas.microsoft.com/office/drawing/2014/main" id="{22E90107-6B31-4CB5-9CEE-25267294C3E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4754" y="1825625"/>
            <a:ext cx="9402492" cy="4351338"/>
          </a:xfrm>
        </p:spPr>
      </p:pic>
    </p:spTree>
    <p:extLst>
      <p:ext uri="{BB962C8B-B14F-4D97-AF65-F5344CB8AC3E}">
        <p14:creationId xmlns:p14="http://schemas.microsoft.com/office/powerpoint/2010/main" val="21600974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CAB034-B0C5-419E-8766-61AC49F1AC99}"/>
              </a:ext>
            </a:extLst>
          </p:cNvPr>
          <p:cNvSpPr>
            <a:spLocks noGrp="1"/>
          </p:cNvSpPr>
          <p:nvPr>
            <p:ph type="title"/>
          </p:nvPr>
        </p:nvSpPr>
        <p:spPr/>
        <p:txBody>
          <a:bodyPr/>
          <a:lstStyle/>
          <a:p>
            <a:endParaRPr lang="en-US"/>
          </a:p>
        </p:txBody>
      </p:sp>
      <p:sp>
        <p:nvSpPr>
          <p:cNvPr id="3" name="Zástupný obsah 2">
            <a:extLst>
              <a:ext uri="{FF2B5EF4-FFF2-40B4-BE49-F238E27FC236}">
                <a16:creationId xmlns:a16="http://schemas.microsoft.com/office/drawing/2014/main" id="{5BDB2790-5425-462F-AB70-BE9EC2A57411}"/>
              </a:ext>
            </a:extLst>
          </p:cNvPr>
          <p:cNvSpPr>
            <a:spLocks noGrp="1"/>
          </p:cNvSpPr>
          <p:nvPr>
            <p:ph idx="1"/>
          </p:nvPr>
        </p:nvSpPr>
        <p:spPr/>
        <p:txBody>
          <a:bodyPr/>
          <a:lstStyle/>
          <a:p>
            <a:r>
              <a:rPr lang="cs-CZ" dirty="0"/>
              <a:t>Descartes o Amsterdamu, </a:t>
            </a:r>
            <a:r>
              <a:rPr lang="cs-CZ" i="1" dirty="0"/>
              <a:t>1631</a:t>
            </a:r>
            <a:r>
              <a:rPr lang="cs-CZ" dirty="0"/>
              <a:t>: </a:t>
            </a:r>
          </a:p>
          <a:p>
            <a:r>
              <a:rPr lang="en-US" i="1" dirty="0"/>
              <a:t>Whenever you have the pleasure of seeing the fruit growing in your orchards and of feasting your eyes on its abundance, bear in mind that it gives me just as much pleasure to watch the ships arriving, laden with all the produce of the Indies and all the rarities of Europe. Where else on earth could you find, as easily as you do here, all the conveniences of life and all the curiosities you could hope to see? </a:t>
            </a:r>
          </a:p>
          <a:p>
            <a:endParaRPr lang="en-US" dirty="0"/>
          </a:p>
        </p:txBody>
      </p:sp>
    </p:spTree>
    <p:extLst>
      <p:ext uri="{BB962C8B-B14F-4D97-AF65-F5344CB8AC3E}">
        <p14:creationId xmlns:p14="http://schemas.microsoft.com/office/powerpoint/2010/main" val="33644216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5507B7-31F1-4E2D-8841-D88DD07C1344}"/>
              </a:ext>
            </a:extLst>
          </p:cNvPr>
          <p:cNvSpPr>
            <a:spLocks noGrp="1"/>
          </p:cNvSpPr>
          <p:nvPr>
            <p:ph type="title"/>
          </p:nvPr>
        </p:nvSpPr>
        <p:spPr/>
        <p:txBody>
          <a:bodyPr/>
          <a:lstStyle/>
          <a:p>
            <a:r>
              <a:rPr lang="cs-CZ" dirty="0"/>
              <a:t>Postavení Anglie na začátku 17. století</a:t>
            </a:r>
            <a:endParaRPr lang="en-US" dirty="0"/>
          </a:p>
        </p:txBody>
      </p:sp>
      <p:sp>
        <p:nvSpPr>
          <p:cNvPr id="3" name="Zástupný obsah 2">
            <a:extLst>
              <a:ext uri="{FF2B5EF4-FFF2-40B4-BE49-F238E27FC236}">
                <a16:creationId xmlns:a16="http://schemas.microsoft.com/office/drawing/2014/main" id="{8B3F5B3B-6B9E-4413-A743-EE3B453057C6}"/>
              </a:ext>
            </a:extLst>
          </p:cNvPr>
          <p:cNvSpPr>
            <a:spLocks noGrp="1"/>
          </p:cNvSpPr>
          <p:nvPr>
            <p:ph idx="1"/>
          </p:nvPr>
        </p:nvSpPr>
        <p:spPr/>
        <p:txBody>
          <a:bodyPr/>
          <a:lstStyle/>
          <a:p>
            <a:r>
              <a:rPr lang="cs-CZ" dirty="0"/>
              <a:t>Anglie - vývoz vlny do Nizozemí, tam zpracování na textil a re-export</a:t>
            </a:r>
          </a:p>
          <a:p>
            <a:endParaRPr lang="cs-CZ" dirty="0"/>
          </a:p>
          <a:p>
            <a:r>
              <a:rPr lang="cs-CZ" dirty="0"/>
              <a:t>Nizozemsko - hegemon v námořním obchodě a stavbě lodí, centrum vznikajícího globálního impéria</a:t>
            </a:r>
          </a:p>
          <a:p>
            <a:pPr marL="0" indent="0">
              <a:buNone/>
            </a:pPr>
            <a:endParaRPr lang="cs-CZ" dirty="0"/>
          </a:p>
          <a:p>
            <a:r>
              <a:rPr lang="cs-CZ" dirty="0"/>
              <a:t>&gt; </a:t>
            </a:r>
            <a:r>
              <a:rPr lang="cs-CZ" b="1" dirty="0"/>
              <a:t>Jak se tomuto prostředí nejlépe přizpůsobit a posílit na úkor Holanďanů?</a:t>
            </a:r>
          </a:p>
        </p:txBody>
      </p:sp>
    </p:spTree>
    <p:extLst>
      <p:ext uri="{BB962C8B-B14F-4D97-AF65-F5344CB8AC3E}">
        <p14:creationId xmlns:p14="http://schemas.microsoft.com/office/powerpoint/2010/main" val="8657858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A1DD6B-6B4E-4248-8B05-68155DFD5885}"/>
              </a:ext>
            </a:extLst>
          </p:cNvPr>
          <p:cNvSpPr>
            <a:spLocks noGrp="1"/>
          </p:cNvSpPr>
          <p:nvPr>
            <p:ph type="title"/>
          </p:nvPr>
        </p:nvSpPr>
        <p:spPr/>
        <p:txBody>
          <a:bodyPr/>
          <a:lstStyle/>
          <a:p>
            <a:r>
              <a:rPr lang="cs-CZ" dirty="0"/>
              <a:t>Merkantilismus</a:t>
            </a:r>
            <a:endParaRPr lang="en-US" dirty="0"/>
          </a:p>
        </p:txBody>
      </p:sp>
      <p:sp>
        <p:nvSpPr>
          <p:cNvPr id="3" name="Zástupný obsah 2">
            <a:extLst>
              <a:ext uri="{FF2B5EF4-FFF2-40B4-BE49-F238E27FC236}">
                <a16:creationId xmlns:a16="http://schemas.microsoft.com/office/drawing/2014/main" id="{351635A5-2328-434C-BFC3-73C29C08BC33}"/>
              </a:ext>
            </a:extLst>
          </p:cNvPr>
          <p:cNvSpPr>
            <a:spLocks noGrp="1"/>
          </p:cNvSpPr>
          <p:nvPr>
            <p:ph idx="1"/>
          </p:nvPr>
        </p:nvSpPr>
        <p:spPr/>
        <p:txBody>
          <a:bodyPr/>
          <a:lstStyle/>
          <a:p>
            <a:r>
              <a:rPr lang="cs-CZ" dirty="0"/>
              <a:t>= úvahy o mezinárodním obchodu produkované obchodníky a státními úředníky mezi 16. a 18. stoletím</a:t>
            </a:r>
          </a:p>
          <a:p>
            <a:endParaRPr lang="en-US" dirty="0"/>
          </a:p>
        </p:txBody>
      </p:sp>
    </p:spTree>
    <p:extLst>
      <p:ext uri="{BB962C8B-B14F-4D97-AF65-F5344CB8AC3E}">
        <p14:creationId xmlns:p14="http://schemas.microsoft.com/office/powerpoint/2010/main" val="7510628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A1DD6B-6B4E-4248-8B05-68155DFD5885}"/>
              </a:ext>
            </a:extLst>
          </p:cNvPr>
          <p:cNvSpPr>
            <a:spLocks noGrp="1"/>
          </p:cNvSpPr>
          <p:nvPr>
            <p:ph type="title"/>
          </p:nvPr>
        </p:nvSpPr>
        <p:spPr/>
        <p:txBody>
          <a:bodyPr/>
          <a:lstStyle/>
          <a:p>
            <a:r>
              <a:rPr lang="cs-CZ" dirty="0"/>
              <a:t>Merkantilismus</a:t>
            </a:r>
            <a:endParaRPr lang="en-US" dirty="0"/>
          </a:p>
        </p:txBody>
      </p:sp>
      <p:sp>
        <p:nvSpPr>
          <p:cNvPr id="3" name="Zástupný obsah 2">
            <a:extLst>
              <a:ext uri="{FF2B5EF4-FFF2-40B4-BE49-F238E27FC236}">
                <a16:creationId xmlns:a16="http://schemas.microsoft.com/office/drawing/2014/main" id="{351635A5-2328-434C-BFC3-73C29C08BC33}"/>
              </a:ext>
            </a:extLst>
          </p:cNvPr>
          <p:cNvSpPr>
            <a:spLocks noGrp="1"/>
          </p:cNvSpPr>
          <p:nvPr>
            <p:ph idx="1"/>
          </p:nvPr>
        </p:nvSpPr>
        <p:spPr/>
        <p:txBody>
          <a:bodyPr/>
          <a:lstStyle/>
          <a:p>
            <a:r>
              <a:rPr lang="cs-CZ" dirty="0"/>
              <a:t>= úvahy o mezinárodním obchodu produkované obchodníky a státními úředníky mezi 16. a 18. stoletím</a:t>
            </a:r>
          </a:p>
          <a:p>
            <a:r>
              <a:rPr lang="cs-CZ" b="1" dirty="0"/>
              <a:t>První texty, jejichž hlavním cílem je analyzovat ekonomiku a navrhnout reformy </a:t>
            </a:r>
            <a:r>
              <a:rPr lang="cs-CZ" dirty="0"/>
              <a:t>(předtím útržky ve filosofických a právních traktátech)</a:t>
            </a:r>
          </a:p>
          <a:p>
            <a:endParaRPr lang="en-US" dirty="0"/>
          </a:p>
        </p:txBody>
      </p:sp>
    </p:spTree>
    <p:extLst>
      <p:ext uri="{BB962C8B-B14F-4D97-AF65-F5344CB8AC3E}">
        <p14:creationId xmlns:p14="http://schemas.microsoft.com/office/powerpoint/2010/main" val="36260759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A1DD6B-6B4E-4248-8B05-68155DFD5885}"/>
              </a:ext>
            </a:extLst>
          </p:cNvPr>
          <p:cNvSpPr>
            <a:spLocks noGrp="1"/>
          </p:cNvSpPr>
          <p:nvPr>
            <p:ph type="title"/>
          </p:nvPr>
        </p:nvSpPr>
        <p:spPr/>
        <p:txBody>
          <a:bodyPr/>
          <a:lstStyle/>
          <a:p>
            <a:r>
              <a:rPr lang="cs-CZ" dirty="0"/>
              <a:t>Merkantilismus</a:t>
            </a:r>
            <a:endParaRPr lang="en-US" dirty="0"/>
          </a:p>
        </p:txBody>
      </p:sp>
      <p:sp>
        <p:nvSpPr>
          <p:cNvPr id="3" name="Zástupný obsah 2">
            <a:extLst>
              <a:ext uri="{FF2B5EF4-FFF2-40B4-BE49-F238E27FC236}">
                <a16:creationId xmlns:a16="http://schemas.microsoft.com/office/drawing/2014/main" id="{351635A5-2328-434C-BFC3-73C29C08BC33}"/>
              </a:ext>
            </a:extLst>
          </p:cNvPr>
          <p:cNvSpPr>
            <a:spLocks noGrp="1"/>
          </p:cNvSpPr>
          <p:nvPr>
            <p:ph idx="1"/>
          </p:nvPr>
        </p:nvSpPr>
        <p:spPr/>
        <p:txBody>
          <a:bodyPr/>
          <a:lstStyle/>
          <a:p>
            <a:r>
              <a:rPr lang="cs-CZ" dirty="0"/>
              <a:t>= úvahy o mezinárodním obchodu produkované obchodníky a státními úředníky mezi 16. a 18. stoletím</a:t>
            </a:r>
          </a:p>
          <a:p>
            <a:r>
              <a:rPr lang="cs-CZ" b="1" dirty="0"/>
              <a:t>První texty, jejichž hlavním cílem je analyzovat ekonomiku a navrhnout reformy </a:t>
            </a:r>
            <a:r>
              <a:rPr lang="cs-CZ" dirty="0"/>
              <a:t>(předtím útržky ve filosofických a právních traktátech)</a:t>
            </a:r>
          </a:p>
          <a:p>
            <a:r>
              <a:rPr lang="cs-CZ" b="1" dirty="0"/>
              <a:t>Obchod přestal být považován za nemorální</a:t>
            </a:r>
            <a:endParaRPr lang="en-US" b="1" dirty="0"/>
          </a:p>
        </p:txBody>
      </p:sp>
    </p:spTree>
    <p:extLst>
      <p:ext uri="{BB962C8B-B14F-4D97-AF65-F5344CB8AC3E}">
        <p14:creationId xmlns:p14="http://schemas.microsoft.com/office/powerpoint/2010/main" val="28835679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A1DD6B-6B4E-4248-8B05-68155DFD5885}"/>
              </a:ext>
            </a:extLst>
          </p:cNvPr>
          <p:cNvSpPr>
            <a:spLocks noGrp="1"/>
          </p:cNvSpPr>
          <p:nvPr>
            <p:ph type="title"/>
          </p:nvPr>
        </p:nvSpPr>
        <p:spPr/>
        <p:txBody>
          <a:bodyPr/>
          <a:lstStyle/>
          <a:p>
            <a:r>
              <a:rPr lang="cs-CZ" dirty="0"/>
              <a:t>Merkantilismus</a:t>
            </a:r>
            <a:endParaRPr lang="en-US" dirty="0"/>
          </a:p>
        </p:txBody>
      </p:sp>
      <p:sp>
        <p:nvSpPr>
          <p:cNvPr id="3" name="Zástupný obsah 2">
            <a:extLst>
              <a:ext uri="{FF2B5EF4-FFF2-40B4-BE49-F238E27FC236}">
                <a16:creationId xmlns:a16="http://schemas.microsoft.com/office/drawing/2014/main" id="{351635A5-2328-434C-BFC3-73C29C08BC33}"/>
              </a:ext>
            </a:extLst>
          </p:cNvPr>
          <p:cNvSpPr>
            <a:spLocks noGrp="1"/>
          </p:cNvSpPr>
          <p:nvPr>
            <p:ph idx="1"/>
          </p:nvPr>
        </p:nvSpPr>
        <p:spPr/>
        <p:txBody>
          <a:bodyPr/>
          <a:lstStyle/>
          <a:p>
            <a:r>
              <a:rPr lang="cs-CZ" dirty="0"/>
              <a:t>Předpoklady:</a:t>
            </a:r>
          </a:p>
          <a:p>
            <a:r>
              <a:rPr lang="cs-CZ" b="1" dirty="0"/>
              <a:t>1) Konfliktní prostředí – neustálé války</a:t>
            </a:r>
          </a:p>
        </p:txBody>
      </p:sp>
    </p:spTree>
    <p:extLst>
      <p:ext uri="{BB962C8B-B14F-4D97-AF65-F5344CB8AC3E}">
        <p14:creationId xmlns:p14="http://schemas.microsoft.com/office/powerpoint/2010/main" val="1771839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56C1FC4-C28B-4CA3-8ABC-54FC92FBA3BB}"/>
              </a:ext>
            </a:extLst>
          </p:cNvPr>
          <p:cNvSpPr>
            <a:spLocks noGrp="1"/>
          </p:cNvSpPr>
          <p:nvPr>
            <p:ph type="title"/>
          </p:nvPr>
        </p:nvSpPr>
        <p:spPr/>
        <p:txBody>
          <a:bodyPr/>
          <a:lstStyle/>
          <a:p>
            <a:endParaRPr lang="en-US" dirty="0"/>
          </a:p>
        </p:txBody>
      </p:sp>
      <p:pic>
        <p:nvPicPr>
          <p:cNvPr id="5" name="Zástupný obsah 4">
            <a:extLst>
              <a:ext uri="{FF2B5EF4-FFF2-40B4-BE49-F238E27FC236}">
                <a16:creationId xmlns:a16="http://schemas.microsoft.com/office/drawing/2014/main" id="{7F7E7AC3-3650-48B6-85B3-6C9EA6F611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4450" y="2406686"/>
            <a:ext cx="9715500" cy="2876698"/>
          </a:xfrm>
        </p:spPr>
      </p:pic>
    </p:spTree>
    <p:extLst>
      <p:ext uri="{BB962C8B-B14F-4D97-AF65-F5344CB8AC3E}">
        <p14:creationId xmlns:p14="http://schemas.microsoft.com/office/powerpoint/2010/main" val="15143694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A1DD6B-6B4E-4248-8B05-68155DFD5885}"/>
              </a:ext>
            </a:extLst>
          </p:cNvPr>
          <p:cNvSpPr>
            <a:spLocks noGrp="1"/>
          </p:cNvSpPr>
          <p:nvPr>
            <p:ph type="title"/>
          </p:nvPr>
        </p:nvSpPr>
        <p:spPr/>
        <p:txBody>
          <a:bodyPr/>
          <a:lstStyle/>
          <a:p>
            <a:r>
              <a:rPr lang="cs-CZ" dirty="0"/>
              <a:t>Merkantilismus</a:t>
            </a:r>
            <a:endParaRPr lang="en-US" dirty="0"/>
          </a:p>
        </p:txBody>
      </p:sp>
      <p:sp>
        <p:nvSpPr>
          <p:cNvPr id="3" name="Zástupný obsah 2">
            <a:extLst>
              <a:ext uri="{FF2B5EF4-FFF2-40B4-BE49-F238E27FC236}">
                <a16:creationId xmlns:a16="http://schemas.microsoft.com/office/drawing/2014/main" id="{351635A5-2328-434C-BFC3-73C29C08BC33}"/>
              </a:ext>
            </a:extLst>
          </p:cNvPr>
          <p:cNvSpPr>
            <a:spLocks noGrp="1"/>
          </p:cNvSpPr>
          <p:nvPr>
            <p:ph idx="1"/>
          </p:nvPr>
        </p:nvSpPr>
        <p:spPr/>
        <p:txBody>
          <a:bodyPr/>
          <a:lstStyle/>
          <a:p>
            <a:r>
              <a:rPr lang="cs-CZ" dirty="0"/>
              <a:t>Předpoklady:</a:t>
            </a:r>
          </a:p>
          <a:p>
            <a:r>
              <a:rPr lang="cs-CZ" b="1" dirty="0"/>
              <a:t>1) Konfliktní prostředí – neustálé války</a:t>
            </a:r>
          </a:p>
          <a:p>
            <a:r>
              <a:rPr lang="cs-CZ" b="1" dirty="0"/>
              <a:t>2) Ekonomika stagnuje, mezinárodního obchodu je fixní množství</a:t>
            </a:r>
          </a:p>
        </p:txBody>
      </p:sp>
    </p:spTree>
    <p:extLst>
      <p:ext uri="{BB962C8B-B14F-4D97-AF65-F5344CB8AC3E}">
        <p14:creationId xmlns:p14="http://schemas.microsoft.com/office/powerpoint/2010/main" val="39589673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38B89C-C646-42F3-ACE4-88617B94590B}"/>
              </a:ext>
            </a:extLst>
          </p:cNvPr>
          <p:cNvSpPr>
            <a:spLocks noGrp="1"/>
          </p:cNvSpPr>
          <p:nvPr>
            <p:ph type="title"/>
          </p:nvPr>
        </p:nvSpPr>
        <p:spPr/>
        <p:txBody>
          <a:bodyPr/>
          <a:lstStyle/>
          <a:p>
            <a:r>
              <a:rPr lang="cs-CZ" dirty="0"/>
              <a:t>Sir Thomas Smith</a:t>
            </a:r>
          </a:p>
        </p:txBody>
      </p:sp>
      <p:sp>
        <p:nvSpPr>
          <p:cNvPr id="3" name="Zástupný obsah 2">
            <a:extLst>
              <a:ext uri="{FF2B5EF4-FFF2-40B4-BE49-F238E27FC236}">
                <a16:creationId xmlns:a16="http://schemas.microsoft.com/office/drawing/2014/main" id="{E5BB3DB7-B7B5-47C1-8A25-6BA37F459316}"/>
              </a:ext>
            </a:extLst>
          </p:cNvPr>
          <p:cNvSpPr>
            <a:spLocks noGrp="1"/>
          </p:cNvSpPr>
          <p:nvPr>
            <p:ph idx="1"/>
          </p:nvPr>
        </p:nvSpPr>
        <p:spPr/>
        <p:txBody>
          <a:bodyPr/>
          <a:lstStyle/>
          <a:p>
            <a:r>
              <a:rPr lang="cs-CZ" dirty="0"/>
              <a:t>Autor prvního anglického merkantilistického textu (1581)</a:t>
            </a:r>
          </a:p>
          <a:p>
            <a:r>
              <a:rPr lang="cs-CZ" dirty="0"/>
              <a:t>Podobně jako Adam Smith určil témata debaty na 200 let</a:t>
            </a:r>
          </a:p>
        </p:txBody>
      </p:sp>
    </p:spTree>
    <p:extLst>
      <p:ext uri="{BB962C8B-B14F-4D97-AF65-F5344CB8AC3E}">
        <p14:creationId xmlns:p14="http://schemas.microsoft.com/office/powerpoint/2010/main" val="26556341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38B89C-C646-42F3-ACE4-88617B94590B}"/>
              </a:ext>
            </a:extLst>
          </p:cNvPr>
          <p:cNvSpPr>
            <a:spLocks noGrp="1"/>
          </p:cNvSpPr>
          <p:nvPr>
            <p:ph type="title"/>
          </p:nvPr>
        </p:nvSpPr>
        <p:spPr/>
        <p:txBody>
          <a:bodyPr/>
          <a:lstStyle/>
          <a:p>
            <a:r>
              <a:rPr lang="cs-CZ" dirty="0"/>
              <a:t>Sir Thomas Smith</a:t>
            </a:r>
          </a:p>
        </p:txBody>
      </p:sp>
      <p:sp>
        <p:nvSpPr>
          <p:cNvPr id="3" name="Zástupný obsah 2">
            <a:extLst>
              <a:ext uri="{FF2B5EF4-FFF2-40B4-BE49-F238E27FC236}">
                <a16:creationId xmlns:a16="http://schemas.microsoft.com/office/drawing/2014/main" id="{E5BB3DB7-B7B5-47C1-8A25-6BA37F459316}"/>
              </a:ext>
            </a:extLst>
          </p:cNvPr>
          <p:cNvSpPr>
            <a:spLocks noGrp="1"/>
          </p:cNvSpPr>
          <p:nvPr>
            <p:ph idx="1"/>
          </p:nvPr>
        </p:nvSpPr>
        <p:spPr/>
        <p:txBody>
          <a:bodyPr/>
          <a:lstStyle/>
          <a:p>
            <a:r>
              <a:rPr lang="cs-CZ" dirty="0"/>
              <a:t>Autor prvního anglického merkantilistického textu (1581)</a:t>
            </a:r>
          </a:p>
          <a:p>
            <a:r>
              <a:rPr lang="cs-CZ" dirty="0"/>
              <a:t>Podobně jako Adam Smith určil témata debaty na 200 let</a:t>
            </a:r>
          </a:p>
          <a:p>
            <a:r>
              <a:rPr lang="cs-CZ" dirty="0"/>
              <a:t>Je třeba </a:t>
            </a:r>
            <a:r>
              <a:rPr lang="cs-CZ" b="1" dirty="0"/>
              <a:t>nemít zápornou obchodní bilanci</a:t>
            </a:r>
            <a:r>
              <a:rPr lang="cs-CZ" dirty="0"/>
              <a:t>, to by obohatilo cizince a ožebračilo Anglii</a:t>
            </a:r>
            <a:endParaRPr lang="cs-CZ" b="1" dirty="0"/>
          </a:p>
        </p:txBody>
      </p:sp>
    </p:spTree>
    <p:extLst>
      <p:ext uri="{BB962C8B-B14F-4D97-AF65-F5344CB8AC3E}">
        <p14:creationId xmlns:p14="http://schemas.microsoft.com/office/powerpoint/2010/main" val="9640654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38B89C-C646-42F3-ACE4-88617B94590B}"/>
              </a:ext>
            </a:extLst>
          </p:cNvPr>
          <p:cNvSpPr>
            <a:spLocks noGrp="1"/>
          </p:cNvSpPr>
          <p:nvPr>
            <p:ph type="title"/>
          </p:nvPr>
        </p:nvSpPr>
        <p:spPr/>
        <p:txBody>
          <a:bodyPr/>
          <a:lstStyle/>
          <a:p>
            <a:r>
              <a:rPr lang="cs-CZ" dirty="0"/>
              <a:t>Sir Thomas Smith</a:t>
            </a:r>
          </a:p>
        </p:txBody>
      </p:sp>
      <p:sp>
        <p:nvSpPr>
          <p:cNvPr id="3" name="Zástupný obsah 2">
            <a:extLst>
              <a:ext uri="{FF2B5EF4-FFF2-40B4-BE49-F238E27FC236}">
                <a16:creationId xmlns:a16="http://schemas.microsoft.com/office/drawing/2014/main" id="{E5BB3DB7-B7B5-47C1-8A25-6BA37F459316}"/>
              </a:ext>
            </a:extLst>
          </p:cNvPr>
          <p:cNvSpPr>
            <a:spLocks noGrp="1"/>
          </p:cNvSpPr>
          <p:nvPr>
            <p:ph idx="1"/>
          </p:nvPr>
        </p:nvSpPr>
        <p:spPr/>
        <p:txBody>
          <a:bodyPr/>
          <a:lstStyle/>
          <a:p>
            <a:r>
              <a:rPr lang="cs-CZ" dirty="0"/>
              <a:t>Autor prvního anglického merkantilistického textu (1581)</a:t>
            </a:r>
          </a:p>
          <a:p>
            <a:r>
              <a:rPr lang="cs-CZ" dirty="0"/>
              <a:t>Podobně jako Adam Smith určil témata debaty na 200 let</a:t>
            </a:r>
          </a:p>
          <a:p>
            <a:r>
              <a:rPr lang="cs-CZ" dirty="0"/>
              <a:t>Je třeba </a:t>
            </a:r>
            <a:r>
              <a:rPr lang="cs-CZ" b="1" dirty="0"/>
              <a:t>nemít zápornou obchodní bilanci</a:t>
            </a:r>
            <a:r>
              <a:rPr lang="cs-CZ" dirty="0"/>
              <a:t>, to by obohatilo cizince a ožebračilo Anglii</a:t>
            </a:r>
            <a:endParaRPr lang="cs-CZ" b="1" dirty="0"/>
          </a:p>
          <a:p>
            <a:r>
              <a:rPr lang="cs-CZ" b="1" dirty="0"/>
              <a:t>&gt; </a:t>
            </a:r>
            <a:r>
              <a:rPr lang="cs-CZ" dirty="0"/>
              <a:t>obchodní deficit vychází především z plýtvání penězi za </a:t>
            </a:r>
            <a:r>
              <a:rPr lang="cs-CZ" b="1" dirty="0"/>
              <a:t>zahraniční luxus, který je nutné omezit </a:t>
            </a:r>
            <a:r>
              <a:rPr lang="cs-CZ" dirty="0"/>
              <a:t>&gt; morální apely</a:t>
            </a:r>
          </a:p>
        </p:txBody>
      </p:sp>
    </p:spTree>
    <p:extLst>
      <p:ext uri="{BB962C8B-B14F-4D97-AF65-F5344CB8AC3E}">
        <p14:creationId xmlns:p14="http://schemas.microsoft.com/office/powerpoint/2010/main" val="29331646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38B89C-C646-42F3-ACE4-88617B94590B}"/>
              </a:ext>
            </a:extLst>
          </p:cNvPr>
          <p:cNvSpPr>
            <a:spLocks noGrp="1"/>
          </p:cNvSpPr>
          <p:nvPr>
            <p:ph type="title"/>
          </p:nvPr>
        </p:nvSpPr>
        <p:spPr/>
        <p:txBody>
          <a:bodyPr/>
          <a:lstStyle/>
          <a:p>
            <a:r>
              <a:rPr lang="cs-CZ" dirty="0"/>
              <a:t>Sir Thomas Smith</a:t>
            </a:r>
          </a:p>
        </p:txBody>
      </p:sp>
      <p:sp>
        <p:nvSpPr>
          <p:cNvPr id="3" name="Zástupný obsah 2">
            <a:extLst>
              <a:ext uri="{FF2B5EF4-FFF2-40B4-BE49-F238E27FC236}">
                <a16:creationId xmlns:a16="http://schemas.microsoft.com/office/drawing/2014/main" id="{E5BB3DB7-B7B5-47C1-8A25-6BA37F459316}"/>
              </a:ext>
            </a:extLst>
          </p:cNvPr>
          <p:cNvSpPr>
            <a:spLocks noGrp="1"/>
          </p:cNvSpPr>
          <p:nvPr>
            <p:ph idx="1"/>
          </p:nvPr>
        </p:nvSpPr>
        <p:spPr/>
        <p:txBody>
          <a:bodyPr/>
          <a:lstStyle/>
          <a:p>
            <a:r>
              <a:rPr lang="cs-CZ" dirty="0"/>
              <a:t>Autor prvního anglického merkantilistického textu (1581)</a:t>
            </a:r>
          </a:p>
          <a:p>
            <a:r>
              <a:rPr lang="cs-CZ" dirty="0"/>
              <a:t>Podobně jako Adam Smith určil témata debaty na 200 let</a:t>
            </a:r>
          </a:p>
          <a:p>
            <a:r>
              <a:rPr lang="cs-CZ" dirty="0"/>
              <a:t>Je třeba </a:t>
            </a:r>
            <a:r>
              <a:rPr lang="cs-CZ" b="1" dirty="0"/>
              <a:t>nemít zápornou obchodní bilanci</a:t>
            </a:r>
            <a:r>
              <a:rPr lang="cs-CZ" dirty="0"/>
              <a:t>, to by obohatilo cizince a ožebračilo Anglii</a:t>
            </a:r>
            <a:endParaRPr lang="cs-CZ" b="1" dirty="0"/>
          </a:p>
          <a:p>
            <a:r>
              <a:rPr lang="cs-CZ" b="1" dirty="0"/>
              <a:t>&gt; </a:t>
            </a:r>
            <a:r>
              <a:rPr lang="cs-CZ" dirty="0"/>
              <a:t>obchodní deficit vychází především z plýtvání penězi za zahraniční luxus, který je nutné omezit &gt; morální apely</a:t>
            </a:r>
          </a:p>
          <a:p>
            <a:r>
              <a:rPr lang="cs-CZ" b="1" dirty="0"/>
              <a:t>Ovšem nelze od cizinců nic nekoupit – musí něčím platit za naše exporty</a:t>
            </a:r>
          </a:p>
        </p:txBody>
      </p:sp>
    </p:spTree>
    <p:extLst>
      <p:ext uri="{BB962C8B-B14F-4D97-AF65-F5344CB8AC3E}">
        <p14:creationId xmlns:p14="http://schemas.microsoft.com/office/powerpoint/2010/main" val="29947888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38B89C-C646-42F3-ACE4-88617B94590B}"/>
              </a:ext>
            </a:extLst>
          </p:cNvPr>
          <p:cNvSpPr>
            <a:spLocks noGrp="1"/>
          </p:cNvSpPr>
          <p:nvPr>
            <p:ph type="title"/>
          </p:nvPr>
        </p:nvSpPr>
        <p:spPr/>
        <p:txBody>
          <a:bodyPr/>
          <a:lstStyle/>
          <a:p>
            <a:r>
              <a:rPr lang="cs-CZ" dirty="0"/>
              <a:t>Sir Thomas Smith</a:t>
            </a:r>
          </a:p>
        </p:txBody>
      </p:sp>
      <p:sp>
        <p:nvSpPr>
          <p:cNvPr id="3" name="Zástupný obsah 2">
            <a:extLst>
              <a:ext uri="{FF2B5EF4-FFF2-40B4-BE49-F238E27FC236}">
                <a16:creationId xmlns:a16="http://schemas.microsoft.com/office/drawing/2014/main" id="{E5BB3DB7-B7B5-47C1-8A25-6BA37F459316}"/>
              </a:ext>
            </a:extLst>
          </p:cNvPr>
          <p:cNvSpPr>
            <a:spLocks noGrp="1"/>
          </p:cNvSpPr>
          <p:nvPr>
            <p:ph idx="1"/>
          </p:nvPr>
        </p:nvSpPr>
        <p:spPr/>
        <p:txBody>
          <a:bodyPr/>
          <a:lstStyle/>
          <a:p>
            <a:r>
              <a:rPr lang="cs-CZ" dirty="0"/>
              <a:t>Autor prvního anglického merkantilistického textu (1581)</a:t>
            </a:r>
          </a:p>
          <a:p>
            <a:r>
              <a:rPr lang="cs-CZ" dirty="0"/>
              <a:t>Podobně jako Adam Smith určil témata debaty na 200 let</a:t>
            </a:r>
          </a:p>
          <a:p>
            <a:r>
              <a:rPr lang="cs-CZ" dirty="0"/>
              <a:t>Je třeba </a:t>
            </a:r>
            <a:r>
              <a:rPr lang="cs-CZ" b="1" dirty="0"/>
              <a:t>nemít zápornou obchodní bilanci</a:t>
            </a:r>
            <a:r>
              <a:rPr lang="cs-CZ" dirty="0"/>
              <a:t>, to by obohatilo cizince a ožebračilo Anglii</a:t>
            </a:r>
            <a:endParaRPr lang="cs-CZ" b="1" dirty="0"/>
          </a:p>
          <a:p>
            <a:r>
              <a:rPr lang="cs-CZ" b="1" dirty="0"/>
              <a:t>&gt; </a:t>
            </a:r>
            <a:r>
              <a:rPr lang="cs-CZ" dirty="0"/>
              <a:t>obchodní deficit vychází především z plýtvání penězi za zahraniční luxus, který je nutné omezit &gt; morální apely</a:t>
            </a:r>
          </a:p>
          <a:p>
            <a:r>
              <a:rPr lang="cs-CZ" b="1" dirty="0"/>
              <a:t>Ovšem nelze od cizinců nic nekoupit – musí něčím platit za naše exporty </a:t>
            </a:r>
            <a:r>
              <a:rPr lang="cs-CZ" dirty="0"/>
              <a:t>= </a:t>
            </a:r>
            <a:r>
              <a:rPr lang="cs-CZ" b="1" dirty="0"/>
              <a:t>pochopení barterové povahy mezinárodního obchodu</a:t>
            </a:r>
          </a:p>
        </p:txBody>
      </p:sp>
    </p:spTree>
    <p:extLst>
      <p:ext uri="{BB962C8B-B14F-4D97-AF65-F5344CB8AC3E}">
        <p14:creationId xmlns:p14="http://schemas.microsoft.com/office/powerpoint/2010/main" val="10409020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FFC44E-BEB0-40AD-A50D-016A6323E9BC}"/>
              </a:ext>
            </a:extLst>
          </p:cNvPr>
          <p:cNvSpPr>
            <a:spLocks noGrp="1"/>
          </p:cNvSpPr>
          <p:nvPr>
            <p:ph type="title"/>
          </p:nvPr>
        </p:nvSpPr>
        <p:spPr/>
        <p:txBody>
          <a:bodyPr/>
          <a:lstStyle/>
          <a:p>
            <a:r>
              <a:rPr lang="cs-CZ" dirty="0"/>
              <a:t>Mezinárodní obchod jako barter</a:t>
            </a:r>
            <a:endParaRPr lang="en-US" dirty="0"/>
          </a:p>
        </p:txBody>
      </p:sp>
      <p:sp>
        <p:nvSpPr>
          <p:cNvPr id="3" name="Zástupný obsah 2">
            <a:extLst>
              <a:ext uri="{FF2B5EF4-FFF2-40B4-BE49-F238E27FC236}">
                <a16:creationId xmlns:a16="http://schemas.microsoft.com/office/drawing/2014/main" id="{A76C005A-4049-4FFB-947A-1212FC476FEA}"/>
              </a:ext>
            </a:extLst>
          </p:cNvPr>
          <p:cNvSpPr>
            <a:spLocks noGrp="1"/>
          </p:cNvSpPr>
          <p:nvPr>
            <p:ph idx="1"/>
          </p:nvPr>
        </p:nvSpPr>
        <p:spPr/>
        <p:txBody>
          <a:bodyPr/>
          <a:lstStyle/>
          <a:p>
            <a:r>
              <a:rPr lang="cs-CZ" dirty="0"/>
              <a:t>Nizozemsko prodá Anglii oblečení &gt; Angličané zaplatí ve zlatě </a:t>
            </a:r>
          </a:p>
          <a:p>
            <a:r>
              <a:rPr lang="cs-CZ" dirty="0"/>
              <a:t>Nizozemci mají zlato &gt; koupí si za něj od Angličanů zbraně</a:t>
            </a:r>
          </a:p>
          <a:p>
            <a:r>
              <a:rPr lang="cs-CZ" dirty="0"/>
              <a:t>&gt; vyrovnaná obchodní bilance</a:t>
            </a:r>
          </a:p>
          <a:p>
            <a:r>
              <a:rPr lang="cs-CZ" dirty="0"/>
              <a:t>&gt; </a:t>
            </a:r>
            <a:r>
              <a:rPr lang="cs-CZ" b="1" dirty="0"/>
              <a:t>pokud bychom jen exportovali, cizincům by časem došly peníze – import nelze eliminovat</a:t>
            </a:r>
          </a:p>
        </p:txBody>
      </p:sp>
    </p:spTree>
    <p:extLst>
      <p:ext uri="{BB962C8B-B14F-4D97-AF65-F5344CB8AC3E}">
        <p14:creationId xmlns:p14="http://schemas.microsoft.com/office/powerpoint/2010/main" val="23685418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38B89C-C646-42F3-ACE4-88617B94590B}"/>
              </a:ext>
            </a:extLst>
          </p:cNvPr>
          <p:cNvSpPr>
            <a:spLocks noGrp="1"/>
          </p:cNvSpPr>
          <p:nvPr>
            <p:ph type="title"/>
          </p:nvPr>
        </p:nvSpPr>
        <p:spPr/>
        <p:txBody>
          <a:bodyPr/>
          <a:lstStyle/>
          <a:p>
            <a:r>
              <a:rPr lang="cs-CZ" dirty="0"/>
              <a:t>Sir Thomas Smith</a:t>
            </a:r>
            <a:endParaRPr lang="en-US" dirty="0"/>
          </a:p>
        </p:txBody>
      </p:sp>
      <p:sp>
        <p:nvSpPr>
          <p:cNvPr id="3" name="Zástupný obsah 2">
            <a:extLst>
              <a:ext uri="{FF2B5EF4-FFF2-40B4-BE49-F238E27FC236}">
                <a16:creationId xmlns:a16="http://schemas.microsoft.com/office/drawing/2014/main" id="{E5BB3DB7-B7B5-47C1-8A25-6BA37F459316}"/>
              </a:ext>
            </a:extLst>
          </p:cNvPr>
          <p:cNvSpPr>
            <a:spLocks noGrp="1"/>
          </p:cNvSpPr>
          <p:nvPr>
            <p:ph idx="1"/>
          </p:nvPr>
        </p:nvSpPr>
        <p:spPr/>
        <p:txBody>
          <a:bodyPr/>
          <a:lstStyle/>
          <a:p>
            <a:r>
              <a:rPr lang="cs-CZ" b="1" dirty="0"/>
              <a:t>Největší problém je vývoz surovin a dovoz výrobků </a:t>
            </a:r>
          </a:p>
        </p:txBody>
      </p:sp>
    </p:spTree>
    <p:extLst>
      <p:ext uri="{BB962C8B-B14F-4D97-AF65-F5344CB8AC3E}">
        <p14:creationId xmlns:p14="http://schemas.microsoft.com/office/powerpoint/2010/main" val="9622144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38B89C-C646-42F3-ACE4-88617B94590B}"/>
              </a:ext>
            </a:extLst>
          </p:cNvPr>
          <p:cNvSpPr>
            <a:spLocks noGrp="1"/>
          </p:cNvSpPr>
          <p:nvPr>
            <p:ph type="title"/>
          </p:nvPr>
        </p:nvSpPr>
        <p:spPr/>
        <p:txBody>
          <a:bodyPr/>
          <a:lstStyle/>
          <a:p>
            <a:r>
              <a:rPr lang="cs-CZ" dirty="0"/>
              <a:t>Sir Thomas Smith</a:t>
            </a:r>
            <a:endParaRPr lang="en-US" dirty="0"/>
          </a:p>
        </p:txBody>
      </p:sp>
      <p:sp>
        <p:nvSpPr>
          <p:cNvPr id="3" name="Zástupný obsah 2">
            <a:extLst>
              <a:ext uri="{FF2B5EF4-FFF2-40B4-BE49-F238E27FC236}">
                <a16:creationId xmlns:a16="http://schemas.microsoft.com/office/drawing/2014/main" id="{E5BB3DB7-B7B5-47C1-8A25-6BA37F459316}"/>
              </a:ext>
            </a:extLst>
          </p:cNvPr>
          <p:cNvSpPr>
            <a:spLocks noGrp="1"/>
          </p:cNvSpPr>
          <p:nvPr>
            <p:ph idx="1"/>
          </p:nvPr>
        </p:nvSpPr>
        <p:spPr/>
        <p:txBody>
          <a:bodyPr/>
          <a:lstStyle/>
          <a:p>
            <a:r>
              <a:rPr lang="cs-CZ" dirty="0"/>
              <a:t>Největší problém je vývoz surovin a dovoz výrobků </a:t>
            </a:r>
          </a:p>
          <a:p>
            <a:r>
              <a:rPr lang="cs-CZ" dirty="0"/>
              <a:t>&gt; tato práce by se měla dělat v Anglii, takto o ni přicházíme a zbytečně platíme cizincům</a:t>
            </a:r>
          </a:p>
        </p:txBody>
      </p:sp>
    </p:spTree>
    <p:extLst>
      <p:ext uri="{BB962C8B-B14F-4D97-AF65-F5344CB8AC3E}">
        <p14:creationId xmlns:p14="http://schemas.microsoft.com/office/powerpoint/2010/main" val="42567925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38B89C-C646-42F3-ACE4-88617B94590B}"/>
              </a:ext>
            </a:extLst>
          </p:cNvPr>
          <p:cNvSpPr>
            <a:spLocks noGrp="1"/>
          </p:cNvSpPr>
          <p:nvPr>
            <p:ph type="title"/>
          </p:nvPr>
        </p:nvSpPr>
        <p:spPr/>
        <p:txBody>
          <a:bodyPr/>
          <a:lstStyle/>
          <a:p>
            <a:r>
              <a:rPr lang="cs-CZ" dirty="0"/>
              <a:t>Sir Thomas Smith</a:t>
            </a:r>
            <a:endParaRPr lang="en-US" dirty="0"/>
          </a:p>
        </p:txBody>
      </p:sp>
      <p:sp>
        <p:nvSpPr>
          <p:cNvPr id="3" name="Zástupný obsah 2">
            <a:extLst>
              <a:ext uri="{FF2B5EF4-FFF2-40B4-BE49-F238E27FC236}">
                <a16:creationId xmlns:a16="http://schemas.microsoft.com/office/drawing/2014/main" id="{E5BB3DB7-B7B5-47C1-8A25-6BA37F459316}"/>
              </a:ext>
            </a:extLst>
          </p:cNvPr>
          <p:cNvSpPr>
            <a:spLocks noGrp="1"/>
          </p:cNvSpPr>
          <p:nvPr>
            <p:ph idx="1"/>
          </p:nvPr>
        </p:nvSpPr>
        <p:spPr/>
        <p:txBody>
          <a:bodyPr/>
          <a:lstStyle/>
          <a:p>
            <a:r>
              <a:rPr lang="cs-CZ" dirty="0"/>
              <a:t>Největší problém je vývoz surovin a dovoz výrobků </a:t>
            </a:r>
          </a:p>
          <a:p>
            <a:r>
              <a:rPr lang="cs-CZ" dirty="0"/>
              <a:t>&gt; tato práce by se měla dělat v Anglii, takto o ni přicházíme a zbytečně platíme cizincům</a:t>
            </a:r>
          </a:p>
          <a:p>
            <a:r>
              <a:rPr lang="cs-CZ" dirty="0"/>
              <a:t>„</a:t>
            </a:r>
            <a:r>
              <a:rPr lang="en-US" dirty="0"/>
              <a:t>They make of our own commodities and send it us again, whereby they set their people awork and do exhaust much treasure out of the realm.” </a:t>
            </a:r>
            <a:endParaRPr lang="cs-CZ" dirty="0"/>
          </a:p>
          <a:p>
            <a:r>
              <a:rPr lang="en-US" dirty="0"/>
              <a:t>“</a:t>
            </a:r>
            <a:r>
              <a:rPr lang="cs-CZ" dirty="0"/>
              <a:t>B</a:t>
            </a:r>
            <a:r>
              <a:rPr lang="en-US" dirty="0" err="1"/>
              <a:t>etter</a:t>
            </a:r>
            <a:r>
              <a:rPr lang="en-US" dirty="0"/>
              <a:t> for us to pay more to our own people for these wares than less to strangers”</a:t>
            </a:r>
            <a:endParaRPr lang="cs-CZ" dirty="0"/>
          </a:p>
        </p:txBody>
      </p:sp>
    </p:spTree>
    <p:extLst>
      <p:ext uri="{BB962C8B-B14F-4D97-AF65-F5344CB8AC3E}">
        <p14:creationId xmlns:p14="http://schemas.microsoft.com/office/powerpoint/2010/main" val="3008779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6888C8-A5F0-4AE7-ABB8-BCDF42D9FED7}"/>
              </a:ext>
            </a:extLst>
          </p:cNvPr>
          <p:cNvSpPr>
            <a:spLocks noGrp="1"/>
          </p:cNvSpPr>
          <p:nvPr>
            <p:ph type="title"/>
          </p:nvPr>
        </p:nvSpPr>
        <p:spPr/>
        <p:txBody>
          <a:bodyPr/>
          <a:lstStyle/>
          <a:p>
            <a:r>
              <a:rPr lang="cs-CZ" dirty="0"/>
              <a:t>Obsah kurzu</a:t>
            </a:r>
            <a:endParaRPr lang="en-US" dirty="0"/>
          </a:p>
        </p:txBody>
      </p:sp>
      <p:sp>
        <p:nvSpPr>
          <p:cNvPr id="3" name="Zástupný obsah 2">
            <a:extLst>
              <a:ext uri="{FF2B5EF4-FFF2-40B4-BE49-F238E27FC236}">
                <a16:creationId xmlns:a16="http://schemas.microsoft.com/office/drawing/2014/main" id="{F7A6ED05-FE91-41D7-849B-1BD132C8F17C}"/>
              </a:ext>
            </a:extLst>
          </p:cNvPr>
          <p:cNvSpPr>
            <a:spLocks noGrp="1"/>
          </p:cNvSpPr>
          <p:nvPr>
            <p:ph idx="1"/>
          </p:nvPr>
        </p:nvSpPr>
        <p:spPr/>
        <p:txBody>
          <a:bodyPr/>
          <a:lstStyle/>
          <a:p>
            <a:r>
              <a:rPr lang="cs-CZ" dirty="0"/>
              <a:t>&gt; Smysl a reálný význam těchto pravidel, aplikace na konkrétní situace</a:t>
            </a:r>
          </a:p>
          <a:p>
            <a:endParaRPr lang="en-US" dirty="0"/>
          </a:p>
        </p:txBody>
      </p:sp>
    </p:spTree>
    <p:extLst>
      <p:ext uri="{BB962C8B-B14F-4D97-AF65-F5344CB8AC3E}">
        <p14:creationId xmlns:p14="http://schemas.microsoft.com/office/powerpoint/2010/main" val="1354365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709B25-1760-4AAA-BB8C-43E3883E26B3}"/>
              </a:ext>
            </a:extLst>
          </p:cNvPr>
          <p:cNvSpPr>
            <a:spLocks noGrp="1"/>
          </p:cNvSpPr>
          <p:nvPr>
            <p:ph type="title"/>
          </p:nvPr>
        </p:nvSpPr>
        <p:spPr/>
        <p:txBody>
          <a:bodyPr/>
          <a:lstStyle/>
          <a:p>
            <a:r>
              <a:rPr lang="cs-CZ" dirty="0"/>
              <a:t>Sir Thomas Smith</a:t>
            </a:r>
            <a:endParaRPr lang="en-US" dirty="0"/>
          </a:p>
        </p:txBody>
      </p:sp>
      <p:sp>
        <p:nvSpPr>
          <p:cNvPr id="3" name="Zástupný obsah 2">
            <a:extLst>
              <a:ext uri="{FF2B5EF4-FFF2-40B4-BE49-F238E27FC236}">
                <a16:creationId xmlns:a16="http://schemas.microsoft.com/office/drawing/2014/main" id="{50CEC92C-2D02-42FB-9FE4-79D5B67C5E0D}"/>
              </a:ext>
            </a:extLst>
          </p:cNvPr>
          <p:cNvSpPr>
            <a:spLocks noGrp="1"/>
          </p:cNvSpPr>
          <p:nvPr>
            <p:ph idx="1"/>
          </p:nvPr>
        </p:nvSpPr>
        <p:spPr/>
        <p:txBody>
          <a:bodyPr/>
          <a:lstStyle/>
          <a:p>
            <a:r>
              <a:rPr lang="cs-CZ" b="1" dirty="0">
                <a:solidFill>
                  <a:srgbClr val="FF0000"/>
                </a:solidFill>
              </a:rPr>
              <a:t>&gt; 2 hlavní cíle merkantilismu:</a:t>
            </a:r>
          </a:p>
          <a:p>
            <a:r>
              <a:rPr lang="cs-CZ" dirty="0"/>
              <a:t>1) </a:t>
            </a:r>
            <a:r>
              <a:rPr lang="cs-CZ" b="1" dirty="0"/>
              <a:t>Aktivní obchodní bilance </a:t>
            </a:r>
            <a:r>
              <a:rPr lang="cs-CZ" dirty="0"/>
              <a:t>&gt; přivede do země zlato &gt; investice, financování válek</a:t>
            </a:r>
          </a:p>
          <a:p>
            <a:r>
              <a:rPr lang="cs-CZ" dirty="0"/>
              <a:t>2) </a:t>
            </a:r>
            <a:r>
              <a:rPr lang="cs-CZ" b="1" dirty="0"/>
              <a:t>Zlepšení komoditní struktury obchodu </a:t>
            </a:r>
            <a:r>
              <a:rPr lang="cs-CZ" dirty="0"/>
              <a:t>&gt; soustředění se na průmyslové zboží s vysokou přidanou hodnotou</a:t>
            </a:r>
            <a:endParaRPr lang="en-US" dirty="0"/>
          </a:p>
        </p:txBody>
      </p:sp>
    </p:spTree>
    <p:extLst>
      <p:ext uri="{BB962C8B-B14F-4D97-AF65-F5344CB8AC3E}">
        <p14:creationId xmlns:p14="http://schemas.microsoft.com/office/powerpoint/2010/main" val="16143222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723A6C-97D4-47F0-AC36-B21C67970342}"/>
              </a:ext>
            </a:extLst>
          </p:cNvPr>
          <p:cNvSpPr>
            <a:spLocks noGrp="1"/>
          </p:cNvSpPr>
          <p:nvPr>
            <p:ph type="title"/>
          </p:nvPr>
        </p:nvSpPr>
        <p:spPr/>
        <p:txBody>
          <a:bodyPr/>
          <a:lstStyle/>
          <a:p>
            <a:r>
              <a:rPr lang="cs-CZ" dirty="0"/>
              <a:t>Aktivní obchodní bilance</a:t>
            </a:r>
            <a:endParaRPr lang="en-US" dirty="0"/>
          </a:p>
        </p:txBody>
      </p:sp>
      <p:sp>
        <p:nvSpPr>
          <p:cNvPr id="3" name="Zástupný obsah 2">
            <a:extLst>
              <a:ext uri="{FF2B5EF4-FFF2-40B4-BE49-F238E27FC236}">
                <a16:creationId xmlns:a16="http://schemas.microsoft.com/office/drawing/2014/main" id="{E4D64912-E5BC-484F-BF75-6833E64F9DD6}"/>
              </a:ext>
            </a:extLst>
          </p:cNvPr>
          <p:cNvSpPr>
            <a:spLocks noGrp="1"/>
          </p:cNvSpPr>
          <p:nvPr>
            <p:ph idx="1"/>
          </p:nvPr>
        </p:nvSpPr>
        <p:spPr/>
        <p:txBody>
          <a:bodyPr/>
          <a:lstStyle/>
          <a:p>
            <a:r>
              <a:rPr lang="cs-CZ" dirty="0"/>
              <a:t>Thomas Mun (1664), </a:t>
            </a:r>
            <a:r>
              <a:rPr lang="cs-CZ" dirty="0" err="1"/>
              <a:t>Josiah</a:t>
            </a:r>
            <a:r>
              <a:rPr lang="cs-CZ" dirty="0"/>
              <a:t> </a:t>
            </a:r>
            <a:r>
              <a:rPr lang="cs-CZ" dirty="0" err="1"/>
              <a:t>Child</a:t>
            </a:r>
            <a:r>
              <a:rPr lang="cs-CZ" dirty="0"/>
              <a:t> (1693): Vnitrostátní obchod nevytváří nové bohatství, jeden člověk vydělává na úkor jiného</a:t>
            </a:r>
          </a:p>
          <a:p>
            <a:endParaRPr lang="en-US" dirty="0"/>
          </a:p>
        </p:txBody>
      </p:sp>
    </p:spTree>
    <p:extLst>
      <p:ext uri="{BB962C8B-B14F-4D97-AF65-F5344CB8AC3E}">
        <p14:creationId xmlns:p14="http://schemas.microsoft.com/office/powerpoint/2010/main" val="9944302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723A6C-97D4-47F0-AC36-B21C67970342}"/>
              </a:ext>
            </a:extLst>
          </p:cNvPr>
          <p:cNvSpPr>
            <a:spLocks noGrp="1"/>
          </p:cNvSpPr>
          <p:nvPr>
            <p:ph type="title"/>
          </p:nvPr>
        </p:nvSpPr>
        <p:spPr/>
        <p:txBody>
          <a:bodyPr/>
          <a:lstStyle/>
          <a:p>
            <a:r>
              <a:rPr lang="cs-CZ" dirty="0"/>
              <a:t>Aktivní obchodní bilance</a:t>
            </a:r>
            <a:endParaRPr lang="en-US" dirty="0"/>
          </a:p>
        </p:txBody>
      </p:sp>
      <p:sp>
        <p:nvSpPr>
          <p:cNvPr id="3" name="Zástupný obsah 2">
            <a:extLst>
              <a:ext uri="{FF2B5EF4-FFF2-40B4-BE49-F238E27FC236}">
                <a16:creationId xmlns:a16="http://schemas.microsoft.com/office/drawing/2014/main" id="{E4D64912-E5BC-484F-BF75-6833E64F9DD6}"/>
              </a:ext>
            </a:extLst>
          </p:cNvPr>
          <p:cNvSpPr>
            <a:spLocks noGrp="1"/>
          </p:cNvSpPr>
          <p:nvPr>
            <p:ph idx="1"/>
          </p:nvPr>
        </p:nvSpPr>
        <p:spPr/>
        <p:txBody>
          <a:bodyPr/>
          <a:lstStyle/>
          <a:p>
            <a:r>
              <a:rPr lang="cs-CZ" dirty="0"/>
              <a:t>Thomas Mun (1664), </a:t>
            </a:r>
            <a:r>
              <a:rPr lang="cs-CZ" dirty="0" err="1"/>
              <a:t>Josiah</a:t>
            </a:r>
            <a:r>
              <a:rPr lang="cs-CZ" dirty="0"/>
              <a:t> </a:t>
            </a:r>
            <a:r>
              <a:rPr lang="cs-CZ" dirty="0" err="1"/>
              <a:t>Child</a:t>
            </a:r>
            <a:r>
              <a:rPr lang="cs-CZ" dirty="0"/>
              <a:t> (1693): Vnitrostátní obchod nevytváří nové bohatství, jeden člověk vydělává na úkor jiného</a:t>
            </a:r>
          </a:p>
          <a:p>
            <a:r>
              <a:rPr lang="cs-CZ" dirty="0"/>
              <a:t>- </a:t>
            </a:r>
            <a:r>
              <a:rPr lang="cs-CZ" b="1" dirty="0"/>
              <a:t>obchod jako hra s nulovým součtem</a:t>
            </a:r>
          </a:p>
          <a:p>
            <a:r>
              <a:rPr lang="cs-CZ" dirty="0"/>
              <a:t>&gt; </a:t>
            </a:r>
            <a:r>
              <a:rPr lang="cs-CZ" b="1" dirty="0"/>
              <a:t>naopak vývoz k nám přesune bohatství ze zahraničí </a:t>
            </a:r>
            <a:r>
              <a:rPr lang="cs-CZ" dirty="0">
                <a:sym typeface="Wingdings" panose="05000000000000000000" pitchFamily="2" charset="2"/>
              </a:rPr>
              <a:t></a:t>
            </a:r>
            <a:endParaRPr lang="cs-CZ" dirty="0"/>
          </a:p>
          <a:p>
            <a:endParaRPr lang="en-US" dirty="0"/>
          </a:p>
        </p:txBody>
      </p:sp>
    </p:spTree>
    <p:extLst>
      <p:ext uri="{BB962C8B-B14F-4D97-AF65-F5344CB8AC3E}">
        <p14:creationId xmlns:p14="http://schemas.microsoft.com/office/powerpoint/2010/main" val="5963394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723A6C-97D4-47F0-AC36-B21C67970342}"/>
              </a:ext>
            </a:extLst>
          </p:cNvPr>
          <p:cNvSpPr>
            <a:spLocks noGrp="1"/>
          </p:cNvSpPr>
          <p:nvPr>
            <p:ph type="title"/>
          </p:nvPr>
        </p:nvSpPr>
        <p:spPr/>
        <p:txBody>
          <a:bodyPr/>
          <a:lstStyle/>
          <a:p>
            <a:r>
              <a:rPr lang="cs-CZ" dirty="0"/>
              <a:t>Aktivní obchodní bilance</a:t>
            </a:r>
            <a:endParaRPr lang="en-US" dirty="0"/>
          </a:p>
        </p:txBody>
      </p:sp>
      <p:sp>
        <p:nvSpPr>
          <p:cNvPr id="3" name="Zástupný obsah 2">
            <a:extLst>
              <a:ext uri="{FF2B5EF4-FFF2-40B4-BE49-F238E27FC236}">
                <a16:creationId xmlns:a16="http://schemas.microsoft.com/office/drawing/2014/main" id="{E4D64912-E5BC-484F-BF75-6833E64F9DD6}"/>
              </a:ext>
            </a:extLst>
          </p:cNvPr>
          <p:cNvSpPr>
            <a:spLocks noGrp="1"/>
          </p:cNvSpPr>
          <p:nvPr>
            <p:ph idx="1"/>
          </p:nvPr>
        </p:nvSpPr>
        <p:spPr/>
        <p:txBody>
          <a:bodyPr/>
          <a:lstStyle/>
          <a:p>
            <a:r>
              <a:rPr lang="cs-CZ" dirty="0"/>
              <a:t>William </a:t>
            </a:r>
            <a:r>
              <a:rPr lang="cs-CZ" dirty="0" err="1"/>
              <a:t>Petty</a:t>
            </a:r>
            <a:r>
              <a:rPr lang="cs-CZ" dirty="0"/>
              <a:t> (1690), </a:t>
            </a:r>
            <a:r>
              <a:rPr lang="cs-CZ" dirty="0" err="1"/>
              <a:t>Josiah</a:t>
            </a:r>
            <a:r>
              <a:rPr lang="cs-CZ" dirty="0"/>
              <a:t> </a:t>
            </a:r>
            <a:r>
              <a:rPr lang="cs-CZ" dirty="0" err="1"/>
              <a:t>Child</a:t>
            </a:r>
            <a:r>
              <a:rPr lang="cs-CZ" dirty="0"/>
              <a:t> (1693): – je potřeba urvat pro sebe co největší podíl na světovém trhu</a:t>
            </a:r>
          </a:p>
        </p:txBody>
      </p:sp>
    </p:spTree>
    <p:extLst>
      <p:ext uri="{BB962C8B-B14F-4D97-AF65-F5344CB8AC3E}">
        <p14:creationId xmlns:p14="http://schemas.microsoft.com/office/powerpoint/2010/main" val="15238553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723A6C-97D4-47F0-AC36-B21C67970342}"/>
              </a:ext>
            </a:extLst>
          </p:cNvPr>
          <p:cNvSpPr>
            <a:spLocks noGrp="1"/>
          </p:cNvSpPr>
          <p:nvPr>
            <p:ph type="title"/>
          </p:nvPr>
        </p:nvSpPr>
        <p:spPr/>
        <p:txBody>
          <a:bodyPr/>
          <a:lstStyle/>
          <a:p>
            <a:r>
              <a:rPr lang="cs-CZ" dirty="0"/>
              <a:t>Aktivní obchodní bilance</a:t>
            </a:r>
            <a:endParaRPr lang="en-US" dirty="0"/>
          </a:p>
        </p:txBody>
      </p:sp>
      <p:sp>
        <p:nvSpPr>
          <p:cNvPr id="3" name="Zástupný obsah 2">
            <a:extLst>
              <a:ext uri="{FF2B5EF4-FFF2-40B4-BE49-F238E27FC236}">
                <a16:creationId xmlns:a16="http://schemas.microsoft.com/office/drawing/2014/main" id="{E4D64912-E5BC-484F-BF75-6833E64F9DD6}"/>
              </a:ext>
            </a:extLst>
          </p:cNvPr>
          <p:cNvSpPr>
            <a:spLocks noGrp="1"/>
          </p:cNvSpPr>
          <p:nvPr>
            <p:ph idx="1"/>
          </p:nvPr>
        </p:nvSpPr>
        <p:spPr/>
        <p:txBody>
          <a:bodyPr/>
          <a:lstStyle/>
          <a:p>
            <a:r>
              <a:rPr lang="cs-CZ" dirty="0"/>
              <a:t>William </a:t>
            </a:r>
            <a:r>
              <a:rPr lang="cs-CZ" dirty="0" err="1"/>
              <a:t>Petty</a:t>
            </a:r>
            <a:r>
              <a:rPr lang="cs-CZ" dirty="0"/>
              <a:t> (1690), </a:t>
            </a:r>
            <a:r>
              <a:rPr lang="cs-CZ" dirty="0" err="1"/>
              <a:t>Josiah</a:t>
            </a:r>
            <a:r>
              <a:rPr lang="cs-CZ" dirty="0"/>
              <a:t> </a:t>
            </a:r>
            <a:r>
              <a:rPr lang="cs-CZ" dirty="0" err="1"/>
              <a:t>Child</a:t>
            </a:r>
            <a:r>
              <a:rPr lang="cs-CZ" dirty="0"/>
              <a:t> (1693): – je potřeba urvat pro sebe co největší podíl na světovém trhu</a:t>
            </a:r>
          </a:p>
          <a:p>
            <a:r>
              <a:rPr lang="cs-CZ" dirty="0"/>
              <a:t>&gt; </a:t>
            </a:r>
            <a:r>
              <a:rPr lang="cs-CZ" b="1" dirty="0"/>
              <a:t>chceme větší díl konstantního koláče </a:t>
            </a:r>
            <a:r>
              <a:rPr lang="cs-CZ" dirty="0"/>
              <a:t>– </a:t>
            </a:r>
            <a:r>
              <a:rPr lang="cs-CZ" b="1" dirty="0"/>
              <a:t>jeden z mála způsobů jak zvýšit bohatství národa ve stagnujícím světě</a:t>
            </a:r>
          </a:p>
          <a:p>
            <a:endParaRPr lang="en-US" dirty="0"/>
          </a:p>
        </p:txBody>
      </p:sp>
    </p:spTree>
    <p:extLst>
      <p:ext uri="{BB962C8B-B14F-4D97-AF65-F5344CB8AC3E}">
        <p14:creationId xmlns:p14="http://schemas.microsoft.com/office/powerpoint/2010/main" val="13250018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FA220B-8E57-4663-8C6E-D6EFC8AAA46F}"/>
              </a:ext>
            </a:extLst>
          </p:cNvPr>
          <p:cNvSpPr>
            <a:spLocks noGrp="1"/>
          </p:cNvSpPr>
          <p:nvPr>
            <p:ph type="title"/>
          </p:nvPr>
        </p:nvSpPr>
        <p:spPr/>
        <p:txBody>
          <a:bodyPr/>
          <a:lstStyle/>
          <a:p>
            <a:r>
              <a:rPr lang="cs-CZ" dirty="0"/>
              <a:t>Aktivní obchodní bilance</a:t>
            </a:r>
            <a:endParaRPr lang="en-US" dirty="0"/>
          </a:p>
        </p:txBody>
      </p:sp>
      <p:sp>
        <p:nvSpPr>
          <p:cNvPr id="3" name="Zástupný obsah 2">
            <a:extLst>
              <a:ext uri="{FF2B5EF4-FFF2-40B4-BE49-F238E27FC236}">
                <a16:creationId xmlns:a16="http://schemas.microsoft.com/office/drawing/2014/main" id="{087294DD-7E8B-4437-81F2-BD0F77DABC07}"/>
              </a:ext>
            </a:extLst>
          </p:cNvPr>
          <p:cNvSpPr>
            <a:spLocks noGrp="1"/>
          </p:cNvSpPr>
          <p:nvPr>
            <p:ph idx="1"/>
          </p:nvPr>
        </p:nvSpPr>
        <p:spPr/>
        <p:txBody>
          <a:bodyPr/>
          <a:lstStyle/>
          <a:p>
            <a:r>
              <a:rPr lang="cs-CZ" dirty="0"/>
              <a:t>Theodore </a:t>
            </a:r>
            <a:r>
              <a:rPr lang="cs-CZ" dirty="0" err="1"/>
              <a:t>Janssen</a:t>
            </a:r>
            <a:r>
              <a:rPr lang="cs-CZ" dirty="0"/>
              <a:t> (1713) – obchod může být v zájmu obchodníka, ale škodit národu</a:t>
            </a:r>
          </a:p>
          <a:p>
            <a:r>
              <a:rPr lang="cs-CZ" dirty="0"/>
              <a:t>&gt; rozpor zájmů jednotlivce a celku</a:t>
            </a:r>
            <a:endParaRPr lang="en-US" dirty="0"/>
          </a:p>
        </p:txBody>
      </p:sp>
    </p:spTree>
    <p:extLst>
      <p:ext uri="{BB962C8B-B14F-4D97-AF65-F5344CB8AC3E}">
        <p14:creationId xmlns:p14="http://schemas.microsoft.com/office/powerpoint/2010/main" val="9025327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3D70FD-1C72-4628-BEA1-35BEF1B6D99A}"/>
              </a:ext>
            </a:extLst>
          </p:cNvPr>
          <p:cNvSpPr>
            <a:spLocks noGrp="1"/>
          </p:cNvSpPr>
          <p:nvPr>
            <p:ph type="title"/>
          </p:nvPr>
        </p:nvSpPr>
        <p:spPr/>
        <p:txBody>
          <a:bodyPr/>
          <a:lstStyle/>
          <a:p>
            <a:r>
              <a:rPr lang="cs-CZ" dirty="0"/>
              <a:t>Komoditní struktura obchodu</a:t>
            </a:r>
            <a:endParaRPr lang="en-US" dirty="0"/>
          </a:p>
        </p:txBody>
      </p:sp>
      <p:sp>
        <p:nvSpPr>
          <p:cNvPr id="3" name="Zástupný obsah 2">
            <a:extLst>
              <a:ext uri="{FF2B5EF4-FFF2-40B4-BE49-F238E27FC236}">
                <a16:creationId xmlns:a16="http://schemas.microsoft.com/office/drawing/2014/main" id="{36017489-5055-48BD-BDC5-16D0EC607445}"/>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40063256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3D70FD-1C72-4628-BEA1-35BEF1B6D99A}"/>
              </a:ext>
            </a:extLst>
          </p:cNvPr>
          <p:cNvSpPr>
            <a:spLocks noGrp="1"/>
          </p:cNvSpPr>
          <p:nvPr>
            <p:ph type="title"/>
          </p:nvPr>
        </p:nvSpPr>
        <p:spPr/>
        <p:txBody>
          <a:bodyPr/>
          <a:lstStyle/>
          <a:p>
            <a:r>
              <a:rPr lang="cs-CZ" dirty="0"/>
              <a:t>Komoditní struktura obchodu</a:t>
            </a:r>
            <a:endParaRPr lang="en-US" dirty="0"/>
          </a:p>
        </p:txBody>
      </p:sp>
      <p:sp>
        <p:nvSpPr>
          <p:cNvPr id="3" name="Zástupný obsah 2">
            <a:extLst>
              <a:ext uri="{FF2B5EF4-FFF2-40B4-BE49-F238E27FC236}">
                <a16:creationId xmlns:a16="http://schemas.microsoft.com/office/drawing/2014/main" id="{36017489-5055-48BD-BDC5-16D0EC607445}"/>
              </a:ext>
            </a:extLst>
          </p:cNvPr>
          <p:cNvSpPr>
            <a:spLocks noGrp="1"/>
          </p:cNvSpPr>
          <p:nvPr>
            <p:ph idx="1"/>
          </p:nvPr>
        </p:nvSpPr>
        <p:spPr/>
        <p:txBody>
          <a:bodyPr/>
          <a:lstStyle/>
          <a:p>
            <a:r>
              <a:rPr lang="cs-CZ" dirty="0"/>
              <a:t>John Cary (1695) – Čím více se odněkud dováží hotové výrobky určené ke spotřebě, tím méně výhodný je to obchod, obzvláště pokud to konkuruje domácím výrobcům</a:t>
            </a:r>
            <a:endParaRPr lang="en-US" dirty="0"/>
          </a:p>
        </p:txBody>
      </p:sp>
    </p:spTree>
    <p:extLst>
      <p:ext uri="{BB962C8B-B14F-4D97-AF65-F5344CB8AC3E}">
        <p14:creationId xmlns:p14="http://schemas.microsoft.com/office/powerpoint/2010/main" val="31379930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9112205-FFEC-4251-BEEC-C72823CAEA35}"/>
              </a:ext>
            </a:extLst>
          </p:cNvPr>
          <p:cNvSpPr>
            <a:spLocks noGrp="1"/>
          </p:cNvSpPr>
          <p:nvPr>
            <p:ph type="title"/>
          </p:nvPr>
        </p:nvSpPr>
        <p:spPr/>
        <p:txBody>
          <a:bodyPr/>
          <a:lstStyle/>
          <a:p>
            <a:r>
              <a:rPr lang="cs-CZ" dirty="0"/>
              <a:t>Komoditní struktura obchodu</a:t>
            </a:r>
            <a:endParaRPr lang="en-US" dirty="0"/>
          </a:p>
        </p:txBody>
      </p:sp>
      <p:sp>
        <p:nvSpPr>
          <p:cNvPr id="3" name="Zástupný obsah 2">
            <a:extLst>
              <a:ext uri="{FF2B5EF4-FFF2-40B4-BE49-F238E27FC236}">
                <a16:creationId xmlns:a16="http://schemas.microsoft.com/office/drawing/2014/main" id="{CAEBA97B-C909-42CC-A49D-AED84A514A8A}"/>
              </a:ext>
            </a:extLst>
          </p:cNvPr>
          <p:cNvSpPr>
            <a:spLocks noGrp="1"/>
          </p:cNvSpPr>
          <p:nvPr>
            <p:ph idx="1"/>
          </p:nvPr>
        </p:nvSpPr>
        <p:spPr/>
        <p:txBody>
          <a:bodyPr/>
          <a:lstStyle/>
          <a:p>
            <a:r>
              <a:rPr lang="en-US" dirty="0"/>
              <a:t>William </a:t>
            </a:r>
            <a:r>
              <a:rPr lang="en-US" dirty="0" err="1"/>
              <a:t>Petyt</a:t>
            </a:r>
            <a:r>
              <a:rPr lang="en-US" dirty="0"/>
              <a:t> (1680):</a:t>
            </a:r>
            <a:r>
              <a:rPr lang="en-US" b="1" dirty="0"/>
              <a:t> If any nation hath naturally any materials of manufacture, it is far more advantageous to export them in manufacture, rather than the raw materials</a:t>
            </a:r>
            <a:r>
              <a:rPr lang="en-US" dirty="0"/>
              <a:t>, because the manufacture is so much more valuable, and will make a return of five, ten, or twenty times more treasure to the nation than the raw materials. Besides, it is most dangerous to export the materials of manufacture, since it may transfer the manufacture itself into some neighboring nation. . . . </a:t>
            </a:r>
            <a:r>
              <a:rPr lang="en-US" b="1" dirty="0"/>
              <a:t>But if foreigners will vend their raw materials of manufacture, it is necessary, or highly convenient, for a nation to import them, and put them into manufacture at home.</a:t>
            </a:r>
          </a:p>
        </p:txBody>
      </p:sp>
    </p:spTree>
    <p:extLst>
      <p:ext uri="{BB962C8B-B14F-4D97-AF65-F5344CB8AC3E}">
        <p14:creationId xmlns:p14="http://schemas.microsoft.com/office/powerpoint/2010/main" val="7460731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3911A8-B60A-455A-BDAD-C6C2909EEFD9}"/>
              </a:ext>
            </a:extLst>
          </p:cNvPr>
          <p:cNvSpPr>
            <a:spLocks noGrp="1"/>
          </p:cNvSpPr>
          <p:nvPr>
            <p:ph type="title"/>
          </p:nvPr>
        </p:nvSpPr>
        <p:spPr/>
        <p:txBody>
          <a:bodyPr/>
          <a:lstStyle/>
          <a:p>
            <a:r>
              <a:rPr lang="cs-CZ" dirty="0"/>
              <a:t>Komoditní struktura obchodu</a:t>
            </a:r>
            <a:endParaRPr lang="en-US" dirty="0"/>
          </a:p>
        </p:txBody>
      </p:sp>
      <p:sp>
        <p:nvSpPr>
          <p:cNvPr id="3" name="Zástupný obsah 2">
            <a:extLst>
              <a:ext uri="{FF2B5EF4-FFF2-40B4-BE49-F238E27FC236}">
                <a16:creationId xmlns:a16="http://schemas.microsoft.com/office/drawing/2014/main" id="{40D5BAC2-4037-43BE-879F-C307768F37B0}"/>
              </a:ext>
            </a:extLst>
          </p:cNvPr>
          <p:cNvSpPr>
            <a:spLocks noGrp="1"/>
          </p:cNvSpPr>
          <p:nvPr>
            <p:ph idx="1"/>
          </p:nvPr>
        </p:nvSpPr>
        <p:spPr/>
        <p:txBody>
          <a:bodyPr/>
          <a:lstStyle/>
          <a:p>
            <a:r>
              <a:rPr lang="cs-CZ" dirty="0"/>
              <a:t>Daniel Defoe: </a:t>
            </a:r>
            <a:r>
              <a:rPr lang="en-US" dirty="0"/>
              <a:t>„</a:t>
            </a:r>
            <a:r>
              <a:rPr lang="en-US" b="1" dirty="0"/>
              <a:t>Heaven having been so bountiful to England as to give them the wool</a:t>
            </a:r>
            <a:r>
              <a:rPr lang="en-US" dirty="0"/>
              <a:t>, as it were, in a peculiar grant, exclusive of the whole world, </a:t>
            </a:r>
            <a:r>
              <a:rPr lang="en-US" b="1" dirty="0"/>
              <a:t>it was a mere rebellion against His providence and particularly ungrateful to His bounty that the English nation should reject the offer</a:t>
            </a:r>
            <a:r>
              <a:rPr lang="en-US" dirty="0"/>
              <a:t>, give away the blessing, </a:t>
            </a:r>
            <a:r>
              <a:rPr lang="en-US" b="1" dirty="0"/>
              <a:t>by an unaccountable neglect send their wool abroad to be manufactured</a:t>
            </a:r>
            <a:r>
              <a:rPr lang="en-US" dirty="0"/>
              <a:t>, and even buy their own clothing of the Flemings with ready money.”</a:t>
            </a:r>
          </a:p>
        </p:txBody>
      </p:sp>
    </p:spTree>
    <p:extLst>
      <p:ext uri="{BB962C8B-B14F-4D97-AF65-F5344CB8AC3E}">
        <p14:creationId xmlns:p14="http://schemas.microsoft.com/office/powerpoint/2010/main" val="386947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6888C8-A5F0-4AE7-ABB8-BCDF42D9FED7}"/>
              </a:ext>
            </a:extLst>
          </p:cNvPr>
          <p:cNvSpPr>
            <a:spLocks noGrp="1"/>
          </p:cNvSpPr>
          <p:nvPr>
            <p:ph type="title"/>
          </p:nvPr>
        </p:nvSpPr>
        <p:spPr/>
        <p:txBody>
          <a:bodyPr/>
          <a:lstStyle/>
          <a:p>
            <a:r>
              <a:rPr lang="cs-CZ" dirty="0"/>
              <a:t>Obsah kurzu</a:t>
            </a:r>
            <a:endParaRPr lang="en-US" dirty="0"/>
          </a:p>
        </p:txBody>
      </p:sp>
      <p:sp>
        <p:nvSpPr>
          <p:cNvPr id="3" name="Zástupný obsah 2">
            <a:extLst>
              <a:ext uri="{FF2B5EF4-FFF2-40B4-BE49-F238E27FC236}">
                <a16:creationId xmlns:a16="http://schemas.microsoft.com/office/drawing/2014/main" id="{F7A6ED05-FE91-41D7-849B-1BD132C8F17C}"/>
              </a:ext>
            </a:extLst>
          </p:cNvPr>
          <p:cNvSpPr>
            <a:spLocks noGrp="1"/>
          </p:cNvSpPr>
          <p:nvPr>
            <p:ph idx="1"/>
          </p:nvPr>
        </p:nvSpPr>
        <p:spPr/>
        <p:txBody>
          <a:bodyPr/>
          <a:lstStyle/>
          <a:p>
            <a:r>
              <a:rPr lang="cs-CZ" dirty="0"/>
              <a:t>&gt; Smysl a reálný význam těchto pravidel, aplikace na konkrétní situace</a:t>
            </a:r>
          </a:p>
          <a:p>
            <a:endParaRPr lang="cs-CZ" dirty="0"/>
          </a:p>
          <a:p>
            <a:r>
              <a:rPr lang="cs-CZ" dirty="0"/>
              <a:t>Postoj USA, EU, Číny a rozvojových zemí ke kontroverzním tématům</a:t>
            </a:r>
          </a:p>
        </p:txBody>
      </p:sp>
    </p:spTree>
    <p:extLst>
      <p:ext uri="{BB962C8B-B14F-4D97-AF65-F5344CB8AC3E}">
        <p14:creationId xmlns:p14="http://schemas.microsoft.com/office/powerpoint/2010/main" val="11224134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1D5300-DE21-4CCB-8827-9BBF126922F4}"/>
              </a:ext>
            </a:extLst>
          </p:cNvPr>
          <p:cNvSpPr>
            <a:spLocks noGrp="1"/>
          </p:cNvSpPr>
          <p:nvPr>
            <p:ph type="title"/>
          </p:nvPr>
        </p:nvSpPr>
        <p:spPr/>
        <p:txBody>
          <a:bodyPr/>
          <a:lstStyle/>
          <a:p>
            <a:r>
              <a:rPr lang="cs-CZ" dirty="0"/>
              <a:t>Komoditní struktura obchodu</a:t>
            </a:r>
            <a:endParaRPr lang="en-US" dirty="0"/>
          </a:p>
        </p:txBody>
      </p:sp>
      <p:sp>
        <p:nvSpPr>
          <p:cNvPr id="3" name="Zástupný obsah 2">
            <a:extLst>
              <a:ext uri="{FF2B5EF4-FFF2-40B4-BE49-F238E27FC236}">
                <a16:creationId xmlns:a16="http://schemas.microsoft.com/office/drawing/2014/main" id="{DC1A0CF9-413A-4F42-93C6-F47416870946}"/>
              </a:ext>
            </a:extLst>
          </p:cNvPr>
          <p:cNvSpPr>
            <a:spLocks noGrp="1"/>
          </p:cNvSpPr>
          <p:nvPr>
            <p:ph idx="1"/>
          </p:nvPr>
        </p:nvSpPr>
        <p:spPr/>
        <p:txBody>
          <a:bodyPr/>
          <a:lstStyle/>
          <a:p>
            <a:r>
              <a:rPr lang="cs-CZ" dirty="0"/>
              <a:t>&gt; </a:t>
            </a:r>
            <a:r>
              <a:rPr lang="cs-CZ" b="1" dirty="0"/>
              <a:t>Je potřeba dát vysoké clo na dovoz hotového zboží a daň na vývoz surovin</a:t>
            </a:r>
          </a:p>
        </p:txBody>
      </p:sp>
    </p:spTree>
    <p:extLst>
      <p:ext uri="{BB962C8B-B14F-4D97-AF65-F5344CB8AC3E}">
        <p14:creationId xmlns:p14="http://schemas.microsoft.com/office/powerpoint/2010/main" val="4894200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1D5300-DE21-4CCB-8827-9BBF126922F4}"/>
              </a:ext>
            </a:extLst>
          </p:cNvPr>
          <p:cNvSpPr>
            <a:spLocks noGrp="1"/>
          </p:cNvSpPr>
          <p:nvPr>
            <p:ph type="title"/>
          </p:nvPr>
        </p:nvSpPr>
        <p:spPr/>
        <p:txBody>
          <a:bodyPr/>
          <a:lstStyle/>
          <a:p>
            <a:r>
              <a:rPr lang="cs-CZ" dirty="0"/>
              <a:t>Komoditní struktura obchodu</a:t>
            </a:r>
            <a:endParaRPr lang="en-US" dirty="0"/>
          </a:p>
        </p:txBody>
      </p:sp>
      <p:sp>
        <p:nvSpPr>
          <p:cNvPr id="3" name="Zástupný obsah 2">
            <a:extLst>
              <a:ext uri="{FF2B5EF4-FFF2-40B4-BE49-F238E27FC236}">
                <a16:creationId xmlns:a16="http://schemas.microsoft.com/office/drawing/2014/main" id="{DC1A0CF9-413A-4F42-93C6-F47416870946}"/>
              </a:ext>
            </a:extLst>
          </p:cNvPr>
          <p:cNvSpPr>
            <a:spLocks noGrp="1"/>
          </p:cNvSpPr>
          <p:nvPr>
            <p:ph idx="1"/>
          </p:nvPr>
        </p:nvSpPr>
        <p:spPr/>
        <p:txBody>
          <a:bodyPr/>
          <a:lstStyle/>
          <a:p>
            <a:r>
              <a:rPr lang="cs-CZ" dirty="0"/>
              <a:t>&gt; Je potřeba dát vysoké clo na dovoz hotového zboží a daň na vývoz surovin</a:t>
            </a:r>
          </a:p>
          <a:p>
            <a:r>
              <a:rPr lang="cs-CZ" dirty="0"/>
              <a:t>&gt; </a:t>
            </a:r>
            <a:r>
              <a:rPr lang="cs-CZ" b="1" dirty="0"/>
              <a:t>Naopak dovoz surovin a vývoz hotových produktů by měl být volný</a:t>
            </a:r>
          </a:p>
        </p:txBody>
      </p:sp>
    </p:spTree>
    <p:extLst>
      <p:ext uri="{BB962C8B-B14F-4D97-AF65-F5344CB8AC3E}">
        <p14:creationId xmlns:p14="http://schemas.microsoft.com/office/powerpoint/2010/main" val="8353047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1D5300-DE21-4CCB-8827-9BBF126922F4}"/>
              </a:ext>
            </a:extLst>
          </p:cNvPr>
          <p:cNvSpPr>
            <a:spLocks noGrp="1"/>
          </p:cNvSpPr>
          <p:nvPr>
            <p:ph type="title"/>
          </p:nvPr>
        </p:nvSpPr>
        <p:spPr/>
        <p:txBody>
          <a:bodyPr/>
          <a:lstStyle/>
          <a:p>
            <a:r>
              <a:rPr lang="cs-CZ" dirty="0"/>
              <a:t>Komoditní struktura obchodu</a:t>
            </a:r>
            <a:endParaRPr lang="en-US" dirty="0"/>
          </a:p>
        </p:txBody>
      </p:sp>
      <p:sp>
        <p:nvSpPr>
          <p:cNvPr id="3" name="Zástupný obsah 2">
            <a:extLst>
              <a:ext uri="{FF2B5EF4-FFF2-40B4-BE49-F238E27FC236}">
                <a16:creationId xmlns:a16="http://schemas.microsoft.com/office/drawing/2014/main" id="{DC1A0CF9-413A-4F42-93C6-F47416870946}"/>
              </a:ext>
            </a:extLst>
          </p:cNvPr>
          <p:cNvSpPr>
            <a:spLocks noGrp="1"/>
          </p:cNvSpPr>
          <p:nvPr>
            <p:ph idx="1"/>
          </p:nvPr>
        </p:nvSpPr>
        <p:spPr/>
        <p:txBody>
          <a:bodyPr/>
          <a:lstStyle/>
          <a:p>
            <a:r>
              <a:rPr lang="cs-CZ" dirty="0"/>
              <a:t>Je potřeba dát vysoké clo na dovoz hotového zboží a daň na vývoz surovin</a:t>
            </a:r>
          </a:p>
          <a:p>
            <a:r>
              <a:rPr lang="cs-CZ" dirty="0"/>
              <a:t>Naopak dovoz surovin a vývoz hotových produktů by měl být volný</a:t>
            </a:r>
          </a:p>
          <a:p>
            <a:r>
              <a:rPr lang="cs-CZ" dirty="0">
                <a:solidFill>
                  <a:srgbClr val="FF0000"/>
                </a:solidFill>
              </a:rPr>
              <a:t>&gt; dodnes významná strategie pro rozvojové země</a:t>
            </a:r>
            <a:endParaRPr lang="en-US" dirty="0">
              <a:solidFill>
                <a:srgbClr val="FF0000"/>
              </a:solidFill>
            </a:endParaRPr>
          </a:p>
        </p:txBody>
      </p:sp>
    </p:spTree>
    <p:extLst>
      <p:ext uri="{BB962C8B-B14F-4D97-AF65-F5344CB8AC3E}">
        <p14:creationId xmlns:p14="http://schemas.microsoft.com/office/powerpoint/2010/main" val="1357285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709B25-1760-4AAA-BB8C-43E3883E26B3}"/>
              </a:ext>
            </a:extLst>
          </p:cNvPr>
          <p:cNvSpPr>
            <a:spLocks noGrp="1"/>
          </p:cNvSpPr>
          <p:nvPr>
            <p:ph type="title"/>
          </p:nvPr>
        </p:nvSpPr>
        <p:spPr/>
        <p:txBody>
          <a:bodyPr/>
          <a:lstStyle/>
          <a:p>
            <a:r>
              <a:rPr lang="cs-CZ" dirty="0"/>
              <a:t>Hodnocení merkantilismu</a:t>
            </a:r>
            <a:endParaRPr lang="en-US" dirty="0"/>
          </a:p>
        </p:txBody>
      </p:sp>
      <p:sp>
        <p:nvSpPr>
          <p:cNvPr id="3" name="Zástupný obsah 2">
            <a:extLst>
              <a:ext uri="{FF2B5EF4-FFF2-40B4-BE49-F238E27FC236}">
                <a16:creationId xmlns:a16="http://schemas.microsoft.com/office/drawing/2014/main" id="{50CEC92C-2D02-42FB-9FE4-79D5B67C5E0D}"/>
              </a:ext>
            </a:extLst>
          </p:cNvPr>
          <p:cNvSpPr>
            <a:spLocks noGrp="1"/>
          </p:cNvSpPr>
          <p:nvPr>
            <p:ph idx="1"/>
          </p:nvPr>
        </p:nvSpPr>
        <p:spPr/>
        <p:txBody>
          <a:bodyPr/>
          <a:lstStyle/>
          <a:p>
            <a:r>
              <a:rPr lang="cs-CZ" dirty="0"/>
              <a:t>1) </a:t>
            </a:r>
            <a:r>
              <a:rPr lang="cs-CZ" b="1" dirty="0"/>
              <a:t>Aktivní obchodní bilance </a:t>
            </a:r>
            <a:r>
              <a:rPr lang="cs-CZ" b="1" dirty="0">
                <a:solidFill>
                  <a:srgbClr val="FF0000"/>
                </a:solidFill>
              </a:rPr>
              <a:t>X</a:t>
            </a:r>
          </a:p>
          <a:p>
            <a:endParaRPr lang="cs-CZ" b="1" dirty="0"/>
          </a:p>
          <a:p>
            <a:r>
              <a:rPr lang="cs-CZ" dirty="0"/>
              <a:t>2) </a:t>
            </a:r>
            <a:r>
              <a:rPr lang="cs-CZ" b="1" dirty="0"/>
              <a:t>Zlepšení komoditní struktury obchodu </a:t>
            </a:r>
            <a:r>
              <a:rPr lang="cs-CZ" dirty="0">
                <a:solidFill>
                  <a:srgbClr val="92D050"/>
                </a:solidFill>
              </a:rPr>
              <a:t>✔</a:t>
            </a:r>
            <a:endParaRPr lang="en-US" dirty="0">
              <a:solidFill>
                <a:srgbClr val="92D050"/>
              </a:solidFill>
            </a:endParaRPr>
          </a:p>
        </p:txBody>
      </p:sp>
    </p:spTree>
    <p:extLst>
      <p:ext uri="{BB962C8B-B14F-4D97-AF65-F5344CB8AC3E}">
        <p14:creationId xmlns:p14="http://schemas.microsoft.com/office/powerpoint/2010/main" val="13476814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55AC02-614B-4FD0-8CAE-4B1A229ACAAA}"/>
              </a:ext>
            </a:extLst>
          </p:cNvPr>
          <p:cNvSpPr>
            <a:spLocks noGrp="1"/>
          </p:cNvSpPr>
          <p:nvPr>
            <p:ph type="title"/>
          </p:nvPr>
        </p:nvSpPr>
        <p:spPr/>
        <p:txBody>
          <a:bodyPr/>
          <a:lstStyle/>
          <a:p>
            <a:r>
              <a:rPr lang="cs-CZ" dirty="0"/>
              <a:t>Hodnocení merkantilismu</a:t>
            </a:r>
            <a:endParaRPr lang="en-US" dirty="0"/>
          </a:p>
        </p:txBody>
      </p:sp>
      <p:sp>
        <p:nvSpPr>
          <p:cNvPr id="3" name="Zástupný obsah 2">
            <a:extLst>
              <a:ext uri="{FF2B5EF4-FFF2-40B4-BE49-F238E27FC236}">
                <a16:creationId xmlns:a16="http://schemas.microsoft.com/office/drawing/2014/main" id="{E80E860B-583A-4FEA-970F-CD03F0BFB282}"/>
              </a:ext>
            </a:extLst>
          </p:cNvPr>
          <p:cNvSpPr>
            <a:spLocks noGrp="1"/>
          </p:cNvSpPr>
          <p:nvPr>
            <p:ph idx="1"/>
          </p:nvPr>
        </p:nvSpPr>
        <p:spPr/>
        <p:txBody>
          <a:bodyPr/>
          <a:lstStyle/>
          <a:p>
            <a:r>
              <a:rPr lang="cs-CZ" dirty="0"/>
              <a:t>Celkově rozumná reflexe dobové situace (války, skoro nulový ekonomický růst)</a:t>
            </a:r>
          </a:p>
          <a:p>
            <a:r>
              <a:rPr lang="cs-CZ" dirty="0"/>
              <a:t>Některé úvahy stále relevantní</a:t>
            </a:r>
          </a:p>
          <a:p>
            <a:endParaRPr lang="en-US" dirty="0"/>
          </a:p>
        </p:txBody>
      </p:sp>
    </p:spTree>
    <p:extLst>
      <p:ext uri="{BB962C8B-B14F-4D97-AF65-F5344CB8AC3E}">
        <p14:creationId xmlns:p14="http://schemas.microsoft.com/office/powerpoint/2010/main" val="24926172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55AC02-614B-4FD0-8CAE-4B1A229ACAAA}"/>
              </a:ext>
            </a:extLst>
          </p:cNvPr>
          <p:cNvSpPr>
            <a:spLocks noGrp="1"/>
          </p:cNvSpPr>
          <p:nvPr>
            <p:ph type="title"/>
          </p:nvPr>
        </p:nvSpPr>
        <p:spPr/>
        <p:txBody>
          <a:bodyPr/>
          <a:lstStyle/>
          <a:p>
            <a:r>
              <a:rPr lang="cs-CZ" dirty="0"/>
              <a:t>Hodnocení merkantilismu</a:t>
            </a:r>
            <a:endParaRPr lang="en-US" dirty="0"/>
          </a:p>
        </p:txBody>
      </p:sp>
      <p:sp>
        <p:nvSpPr>
          <p:cNvPr id="3" name="Zástupný obsah 2">
            <a:extLst>
              <a:ext uri="{FF2B5EF4-FFF2-40B4-BE49-F238E27FC236}">
                <a16:creationId xmlns:a16="http://schemas.microsoft.com/office/drawing/2014/main" id="{E80E860B-583A-4FEA-970F-CD03F0BFB282}"/>
              </a:ext>
            </a:extLst>
          </p:cNvPr>
          <p:cNvSpPr>
            <a:spLocks noGrp="1"/>
          </p:cNvSpPr>
          <p:nvPr>
            <p:ph idx="1"/>
          </p:nvPr>
        </p:nvSpPr>
        <p:spPr/>
        <p:txBody>
          <a:bodyPr/>
          <a:lstStyle/>
          <a:p>
            <a:r>
              <a:rPr lang="cs-CZ" dirty="0"/>
              <a:t>Řada překvapivě liberálních názorů:</a:t>
            </a:r>
          </a:p>
          <a:p>
            <a:r>
              <a:rPr lang="cs-CZ" b="1" dirty="0"/>
              <a:t>Byli proti striktním zákazům dovozu</a:t>
            </a:r>
            <a:r>
              <a:rPr lang="cs-CZ" dirty="0"/>
              <a:t>, které považovali za příliš tvrdé a preferovali importní clo</a:t>
            </a:r>
          </a:p>
          <a:p>
            <a:r>
              <a:rPr lang="cs-CZ" b="1" dirty="0"/>
              <a:t>Nechtěli soběstačnost nebo izolaci!</a:t>
            </a:r>
          </a:p>
          <a:p>
            <a:r>
              <a:rPr lang="cs-CZ" dirty="0"/>
              <a:t>Podpora stabilního právního státu s osobní a náboženskou svobodou</a:t>
            </a:r>
          </a:p>
          <a:p>
            <a:r>
              <a:rPr lang="cs-CZ" dirty="0"/>
              <a:t>Proti exportním monopolům</a:t>
            </a:r>
          </a:p>
          <a:p>
            <a:endParaRPr lang="cs-CZ" dirty="0"/>
          </a:p>
          <a:p>
            <a:endParaRPr lang="en-US" dirty="0"/>
          </a:p>
        </p:txBody>
      </p:sp>
    </p:spTree>
    <p:extLst>
      <p:ext uri="{BB962C8B-B14F-4D97-AF65-F5344CB8AC3E}">
        <p14:creationId xmlns:p14="http://schemas.microsoft.com/office/powerpoint/2010/main" val="8798432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812E53-7433-4AD8-9351-E44FF54F8A61}"/>
              </a:ext>
            </a:extLst>
          </p:cNvPr>
          <p:cNvSpPr>
            <a:spLocks noGrp="1"/>
          </p:cNvSpPr>
          <p:nvPr>
            <p:ph type="title"/>
          </p:nvPr>
        </p:nvSpPr>
        <p:spPr/>
        <p:txBody>
          <a:bodyPr/>
          <a:lstStyle/>
          <a:p>
            <a:r>
              <a:rPr lang="cs-CZ" dirty="0"/>
              <a:t>Reálná politika Anglie</a:t>
            </a:r>
            <a:endParaRPr lang="en-US" dirty="0"/>
          </a:p>
        </p:txBody>
      </p:sp>
      <p:sp>
        <p:nvSpPr>
          <p:cNvPr id="3" name="Zástupný obsah 2">
            <a:extLst>
              <a:ext uri="{FF2B5EF4-FFF2-40B4-BE49-F238E27FC236}">
                <a16:creationId xmlns:a16="http://schemas.microsoft.com/office/drawing/2014/main" id="{0F389FF4-F21E-4DF2-9D8B-D47E2AEAF10F}"/>
              </a:ext>
            </a:extLst>
          </p:cNvPr>
          <p:cNvSpPr>
            <a:spLocks noGrp="1"/>
          </p:cNvSpPr>
          <p:nvPr>
            <p:ph idx="1"/>
          </p:nvPr>
        </p:nvSpPr>
        <p:spPr/>
        <p:txBody>
          <a:bodyPr/>
          <a:lstStyle/>
          <a:p>
            <a:r>
              <a:rPr lang="cs-CZ" dirty="0"/>
              <a:t>Celkově odpovídala představám merkantilistům</a:t>
            </a:r>
          </a:p>
        </p:txBody>
      </p:sp>
    </p:spTree>
    <p:extLst>
      <p:ext uri="{BB962C8B-B14F-4D97-AF65-F5344CB8AC3E}">
        <p14:creationId xmlns:p14="http://schemas.microsoft.com/office/powerpoint/2010/main" val="27071903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812E53-7433-4AD8-9351-E44FF54F8A61}"/>
              </a:ext>
            </a:extLst>
          </p:cNvPr>
          <p:cNvSpPr>
            <a:spLocks noGrp="1"/>
          </p:cNvSpPr>
          <p:nvPr>
            <p:ph type="title"/>
          </p:nvPr>
        </p:nvSpPr>
        <p:spPr/>
        <p:txBody>
          <a:bodyPr/>
          <a:lstStyle/>
          <a:p>
            <a:r>
              <a:rPr lang="cs-CZ" dirty="0"/>
              <a:t>Reálná politika Anglie</a:t>
            </a:r>
            <a:endParaRPr lang="en-US" dirty="0"/>
          </a:p>
        </p:txBody>
      </p:sp>
      <p:sp>
        <p:nvSpPr>
          <p:cNvPr id="3" name="Zástupný obsah 2">
            <a:extLst>
              <a:ext uri="{FF2B5EF4-FFF2-40B4-BE49-F238E27FC236}">
                <a16:creationId xmlns:a16="http://schemas.microsoft.com/office/drawing/2014/main" id="{0F389FF4-F21E-4DF2-9D8B-D47E2AEAF10F}"/>
              </a:ext>
            </a:extLst>
          </p:cNvPr>
          <p:cNvSpPr>
            <a:spLocks noGrp="1"/>
          </p:cNvSpPr>
          <p:nvPr>
            <p:ph idx="1"/>
          </p:nvPr>
        </p:nvSpPr>
        <p:spPr/>
        <p:txBody>
          <a:bodyPr/>
          <a:lstStyle/>
          <a:p>
            <a:r>
              <a:rPr lang="cs-CZ" dirty="0"/>
              <a:t>Celkově odpovídala představám merkantilistům</a:t>
            </a:r>
          </a:p>
          <a:p>
            <a:r>
              <a:rPr lang="cs-CZ" dirty="0"/>
              <a:t>Henry VII po konci Války růží (okolo roku 1500) – cla a zákazy na vývoz surové vlny, průmyslová špionáž, snaha přetáhnout z Nizozemí kvalifikované pracovníky</a:t>
            </a:r>
          </a:p>
        </p:txBody>
      </p:sp>
    </p:spTree>
    <p:extLst>
      <p:ext uri="{BB962C8B-B14F-4D97-AF65-F5344CB8AC3E}">
        <p14:creationId xmlns:p14="http://schemas.microsoft.com/office/powerpoint/2010/main" val="16174075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812E53-7433-4AD8-9351-E44FF54F8A61}"/>
              </a:ext>
            </a:extLst>
          </p:cNvPr>
          <p:cNvSpPr>
            <a:spLocks noGrp="1"/>
          </p:cNvSpPr>
          <p:nvPr>
            <p:ph type="title"/>
          </p:nvPr>
        </p:nvSpPr>
        <p:spPr/>
        <p:txBody>
          <a:bodyPr/>
          <a:lstStyle/>
          <a:p>
            <a:r>
              <a:rPr lang="cs-CZ" dirty="0"/>
              <a:t>Reálná politika Anglie</a:t>
            </a:r>
            <a:endParaRPr lang="en-US" dirty="0"/>
          </a:p>
        </p:txBody>
      </p:sp>
      <p:sp>
        <p:nvSpPr>
          <p:cNvPr id="3" name="Zástupný obsah 2">
            <a:extLst>
              <a:ext uri="{FF2B5EF4-FFF2-40B4-BE49-F238E27FC236}">
                <a16:creationId xmlns:a16="http://schemas.microsoft.com/office/drawing/2014/main" id="{0F389FF4-F21E-4DF2-9D8B-D47E2AEAF10F}"/>
              </a:ext>
            </a:extLst>
          </p:cNvPr>
          <p:cNvSpPr>
            <a:spLocks noGrp="1"/>
          </p:cNvSpPr>
          <p:nvPr>
            <p:ph idx="1"/>
          </p:nvPr>
        </p:nvSpPr>
        <p:spPr/>
        <p:txBody>
          <a:bodyPr/>
          <a:lstStyle/>
          <a:p>
            <a:r>
              <a:rPr lang="cs-CZ" dirty="0"/>
              <a:t>1651 – </a:t>
            </a:r>
            <a:r>
              <a:rPr lang="cs-CZ" b="1" dirty="0"/>
              <a:t>Navigační akta </a:t>
            </a:r>
            <a:r>
              <a:rPr lang="cs-CZ" dirty="0"/>
              <a:t>– zákaz dovážet zboží do Anglie a jejích koloniích na lodích 3. států (=holandských)</a:t>
            </a:r>
          </a:p>
        </p:txBody>
      </p:sp>
    </p:spTree>
    <p:extLst>
      <p:ext uri="{BB962C8B-B14F-4D97-AF65-F5344CB8AC3E}">
        <p14:creationId xmlns:p14="http://schemas.microsoft.com/office/powerpoint/2010/main" val="30350593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04843B-6F4F-47BF-82A1-6971742DA61D}"/>
              </a:ext>
            </a:extLst>
          </p:cNvPr>
          <p:cNvSpPr>
            <a:spLocks noGrp="1"/>
          </p:cNvSpPr>
          <p:nvPr>
            <p:ph type="title"/>
          </p:nvPr>
        </p:nvSpPr>
        <p:spPr/>
        <p:txBody>
          <a:bodyPr/>
          <a:lstStyle/>
          <a:p>
            <a:endParaRPr lang="en-US"/>
          </a:p>
        </p:txBody>
      </p:sp>
      <p:pic>
        <p:nvPicPr>
          <p:cNvPr id="5" name="Zástupný obsah 4">
            <a:extLst>
              <a:ext uri="{FF2B5EF4-FFF2-40B4-BE49-F238E27FC236}">
                <a16:creationId xmlns:a16="http://schemas.microsoft.com/office/drawing/2014/main" id="{C927AA4B-92EB-4CE9-A68A-43C4A1F5139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6541" y="1219200"/>
            <a:ext cx="6610351" cy="4957763"/>
          </a:xfrm>
        </p:spPr>
      </p:pic>
    </p:spTree>
    <p:extLst>
      <p:ext uri="{BB962C8B-B14F-4D97-AF65-F5344CB8AC3E}">
        <p14:creationId xmlns:p14="http://schemas.microsoft.com/office/powerpoint/2010/main" val="3985145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6888C8-A5F0-4AE7-ABB8-BCDF42D9FED7}"/>
              </a:ext>
            </a:extLst>
          </p:cNvPr>
          <p:cNvSpPr>
            <a:spLocks noGrp="1"/>
          </p:cNvSpPr>
          <p:nvPr>
            <p:ph type="title"/>
          </p:nvPr>
        </p:nvSpPr>
        <p:spPr/>
        <p:txBody>
          <a:bodyPr/>
          <a:lstStyle/>
          <a:p>
            <a:r>
              <a:rPr lang="cs-CZ" dirty="0"/>
              <a:t>Obsah kurzu</a:t>
            </a:r>
            <a:endParaRPr lang="en-US" dirty="0"/>
          </a:p>
        </p:txBody>
      </p:sp>
      <p:sp>
        <p:nvSpPr>
          <p:cNvPr id="3" name="Zástupný obsah 2">
            <a:extLst>
              <a:ext uri="{FF2B5EF4-FFF2-40B4-BE49-F238E27FC236}">
                <a16:creationId xmlns:a16="http://schemas.microsoft.com/office/drawing/2014/main" id="{F7A6ED05-FE91-41D7-849B-1BD132C8F17C}"/>
              </a:ext>
            </a:extLst>
          </p:cNvPr>
          <p:cNvSpPr>
            <a:spLocks noGrp="1"/>
          </p:cNvSpPr>
          <p:nvPr>
            <p:ph idx="1"/>
          </p:nvPr>
        </p:nvSpPr>
        <p:spPr/>
        <p:txBody>
          <a:bodyPr/>
          <a:lstStyle/>
          <a:p>
            <a:r>
              <a:rPr lang="cs-CZ" dirty="0"/>
              <a:t>&gt; Smysl a reálný význam těchto pravidel, aplikace na konkrétní situace</a:t>
            </a:r>
          </a:p>
          <a:p>
            <a:endParaRPr lang="cs-CZ" dirty="0"/>
          </a:p>
          <a:p>
            <a:r>
              <a:rPr lang="cs-CZ" dirty="0"/>
              <a:t>Postoj USA, EU, Číny a rozvojových zemí ke kontroverzním tématům</a:t>
            </a:r>
          </a:p>
          <a:p>
            <a:endParaRPr lang="cs-CZ" dirty="0"/>
          </a:p>
          <a:p>
            <a:r>
              <a:rPr lang="cs-CZ" dirty="0"/>
              <a:t>Zakotvení v ekonomické teorii a historický kontext</a:t>
            </a:r>
          </a:p>
          <a:p>
            <a:endParaRPr lang="en-US" dirty="0"/>
          </a:p>
        </p:txBody>
      </p:sp>
    </p:spTree>
    <p:extLst>
      <p:ext uri="{BB962C8B-B14F-4D97-AF65-F5344CB8AC3E}">
        <p14:creationId xmlns:p14="http://schemas.microsoft.com/office/powerpoint/2010/main" val="20455943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812E53-7433-4AD8-9351-E44FF54F8A61}"/>
              </a:ext>
            </a:extLst>
          </p:cNvPr>
          <p:cNvSpPr>
            <a:spLocks noGrp="1"/>
          </p:cNvSpPr>
          <p:nvPr>
            <p:ph type="title"/>
          </p:nvPr>
        </p:nvSpPr>
        <p:spPr/>
        <p:txBody>
          <a:bodyPr/>
          <a:lstStyle/>
          <a:p>
            <a:r>
              <a:rPr lang="cs-CZ" dirty="0"/>
              <a:t>Reálná politika Anglie</a:t>
            </a:r>
            <a:endParaRPr lang="en-US" dirty="0"/>
          </a:p>
        </p:txBody>
      </p:sp>
      <p:sp>
        <p:nvSpPr>
          <p:cNvPr id="3" name="Zástupný obsah 2">
            <a:extLst>
              <a:ext uri="{FF2B5EF4-FFF2-40B4-BE49-F238E27FC236}">
                <a16:creationId xmlns:a16="http://schemas.microsoft.com/office/drawing/2014/main" id="{0F389FF4-F21E-4DF2-9D8B-D47E2AEAF10F}"/>
              </a:ext>
            </a:extLst>
          </p:cNvPr>
          <p:cNvSpPr>
            <a:spLocks noGrp="1"/>
          </p:cNvSpPr>
          <p:nvPr>
            <p:ph idx="1"/>
          </p:nvPr>
        </p:nvSpPr>
        <p:spPr/>
        <p:txBody>
          <a:bodyPr/>
          <a:lstStyle/>
          <a:p>
            <a:r>
              <a:rPr lang="cs-CZ" dirty="0"/>
              <a:t>1651 – </a:t>
            </a:r>
            <a:r>
              <a:rPr lang="cs-CZ" b="1" dirty="0"/>
              <a:t>Navigační akta </a:t>
            </a:r>
            <a:r>
              <a:rPr lang="cs-CZ" dirty="0"/>
              <a:t>– zákaz dovážet zboží do Anglie a jejích koloniích na lodích 3. států (=holandských)</a:t>
            </a:r>
          </a:p>
          <a:p>
            <a:r>
              <a:rPr lang="cs-CZ" dirty="0"/>
              <a:t>&gt; Podnět pro výstavbu lodí</a:t>
            </a:r>
          </a:p>
        </p:txBody>
      </p:sp>
    </p:spTree>
    <p:extLst>
      <p:ext uri="{BB962C8B-B14F-4D97-AF65-F5344CB8AC3E}">
        <p14:creationId xmlns:p14="http://schemas.microsoft.com/office/powerpoint/2010/main" val="40015821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812E53-7433-4AD8-9351-E44FF54F8A61}"/>
              </a:ext>
            </a:extLst>
          </p:cNvPr>
          <p:cNvSpPr>
            <a:spLocks noGrp="1"/>
          </p:cNvSpPr>
          <p:nvPr>
            <p:ph type="title"/>
          </p:nvPr>
        </p:nvSpPr>
        <p:spPr/>
        <p:txBody>
          <a:bodyPr/>
          <a:lstStyle/>
          <a:p>
            <a:r>
              <a:rPr lang="cs-CZ" dirty="0"/>
              <a:t>Reálná politika Anglie</a:t>
            </a:r>
            <a:endParaRPr lang="en-US" dirty="0"/>
          </a:p>
        </p:txBody>
      </p:sp>
      <p:sp>
        <p:nvSpPr>
          <p:cNvPr id="3" name="Zástupný obsah 2">
            <a:extLst>
              <a:ext uri="{FF2B5EF4-FFF2-40B4-BE49-F238E27FC236}">
                <a16:creationId xmlns:a16="http://schemas.microsoft.com/office/drawing/2014/main" id="{0F389FF4-F21E-4DF2-9D8B-D47E2AEAF10F}"/>
              </a:ext>
            </a:extLst>
          </p:cNvPr>
          <p:cNvSpPr>
            <a:spLocks noGrp="1"/>
          </p:cNvSpPr>
          <p:nvPr>
            <p:ph idx="1"/>
          </p:nvPr>
        </p:nvSpPr>
        <p:spPr/>
        <p:txBody>
          <a:bodyPr/>
          <a:lstStyle/>
          <a:p>
            <a:r>
              <a:rPr lang="cs-CZ" dirty="0"/>
              <a:t>1651 – </a:t>
            </a:r>
            <a:r>
              <a:rPr lang="cs-CZ" b="1" dirty="0"/>
              <a:t>Navigační akta </a:t>
            </a:r>
            <a:r>
              <a:rPr lang="cs-CZ" dirty="0"/>
              <a:t>– zákaz dovážet zboží do Anglie a jejích koloniích na lodích 3. států (=holandských)</a:t>
            </a:r>
          </a:p>
          <a:p>
            <a:r>
              <a:rPr lang="cs-CZ" dirty="0"/>
              <a:t>&gt; Podnět pro výstavbu lodí</a:t>
            </a:r>
          </a:p>
          <a:p>
            <a:r>
              <a:rPr lang="cs-CZ" dirty="0"/>
              <a:t>&gt; Série válek s Nizozemím o pozici hlavní námořní velmoci &gt; </a:t>
            </a:r>
            <a:r>
              <a:rPr lang="cs-CZ" b="1" dirty="0"/>
              <a:t>remíza, která byla více bolestivá pro Holanďany</a:t>
            </a:r>
            <a:endParaRPr lang="en-US" b="1" dirty="0"/>
          </a:p>
        </p:txBody>
      </p:sp>
    </p:spTree>
    <p:extLst>
      <p:ext uri="{BB962C8B-B14F-4D97-AF65-F5344CB8AC3E}">
        <p14:creationId xmlns:p14="http://schemas.microsoft.com/office/powerpoint/2010/main" val="8960424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026134-8B23-428D-9DF3-5C5FA6083DA2}"/>
              </a:ext>
            </a:extLst>
          </p:cNvPr>
          <p:cNvSpPr>
            <a:spLocks noGrp="1"/>
          </p:cNvSpPr>
          <p:nvPr>
            <p:ph type="title"/>
          </p:nvPr>
        </p:nvSpPr>
        <p:spPr/>
        <p:txBody>
          <a:bodyPr/>
          <a:lstStyle/>
          <a:p>
            <a:endParaRPr lang="en-US"/>
          </a:p>
        </p:txBody>
      </p:sp>
      <p:pic>
        <p:nvPicPr>
          <p:cNvPr id="5" name="Zástupný obsah 4" descr="Obsah obrázku exteriér, loďka, voda, oblačno&#10;&#10;Popis byl vytvořen automaticky">
            <a:extLst>
              <a:ext uri="{FF2B5EF4-FFF2-40B4-BE49-F238E27FC236}">
                <a16:creationId xmlns:a16="http://schemas.microsoft.com/office/drawing/2014/main" id="{AFB89F13-AC78-40AC-8573-96BC295F8B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92734" y="1825625"/>
            <a:ext cx="7406532" cy="4351338"/>
          </a:xfrm>
        </p:spPr>
      </p:pic>
    </p:spTree>
    <p:extLst>
      <p:ext uri="{BB962C8B-B14F-4D97-AF65-F5344CB8AC3E}">
        <p14:creationId xmlns:p14="http://schemas.microsoft.com/office/powerpoint/2010/main" val="16668254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E79560D-B9D7-4149-9E0C-9C4D7996042C}"/>
              </a:ext>
            </a:extLst>
          </p:cNvPr>
          <p:cNvSpPr>
            <a:spLocks noGrp="1"/>
          </p:cNvSpPr>
          <p:nvPr>
            <p:ph type="title"/>
          </p:nvPr>
        </p:nvSpPr>
        <p:spPr/>
        <p:txBody>
          <a:bodyPr/>
          <a:lstStyle/>
          <a:p>
            <a:endParaRPr lang="en-US"/>
          </a:p>
        </p:txBody>
      </p:sp>
      <p:pic>
        <p:nvPicPr>
          <p:cNvPr id="5" name="Zástupný obsah 4" descr="Obsah obrázku exteriér, fotka, pole, ovce&#10;&#10;Popis byl vytvořen automaticky">
            <a:extLst>
              <a:ext uri="{FF2B5EF4-FFF2-40B4-BE49-F238E27FC236}">
                <a16:creationId xmlns:a16="http://schemas.microsoft.com/office/drawing/2014/main" id="{925E8990-79D0-40AE-A887-253865B551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72930" y="1690688"/>
            <a:ext cx="7446139" cy="4351338"/>
          </a:xfrm>
        </p:spPr>
      </p:pic>
    </p:spTree>
    <p:extLst>
      <p:ext uri="{BB962C8B-B14F-4D97-AF65-F5344CB8AC3E}">
        <p14:creationId xmlns:p14="http://schemas.microsoft.com/office/powerpoint/2010/main" val="25416142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62FCAF-D875-41BC-969E-B2437DCA82DD}"/>
              </a:ext>
            </a:extLst>
          </p:cNvPr>
          <p:cNvSpPr>
            <a:spLocks noGrp="1"/>
          </p:cNvSpPr>
          <p:nvPr>
            <p:ph type="title"/>
          </p:nvPr>
        </p:nvSpPr>
        <p:spPr/>
        <p:txBody>
          <a:bodyPr/>
          <a:lstStyle/>
          <a:p>
            <a:r>
              <a:rPr lang="cs-CZ" dirty="0"/>
              <a:t>Reálná politika Anglie</a:t>
            </a:r>
            <a:endParaRPr lang="en-US" dirty="0"/>
          </a:p>
        </p:txBody>
      </p:sp>
      <p:sp>
        <p:nvSpPr>
          <p:cNvPr id="3" name="Zástupný obsah 2">
            <a:extLst>
              <a:ext uri="{FF2B5EF4-FFF2-40B4-BE49-F238E27FC236}">
                <a16:creationId xmlns:a16="http://schemas.microsoft.com/office/drawing/2014/main" id="{EAD5F8C5-7451-4809-8EF1-7836D85BDE56}"/>
              </a:ext>
            </a:extLst>
          </p:cNvPr>
          <p:cNvSpPr>
            <a:spLocks noGrp="1"/>
          </p:cNvSpPr>
          <p:nvPr>
            <p:ph idx="1"/>
          </p:nvPr>
        </p:nvSpPr>
        <p:spPr/>
        <p:txBody>
          <a:bodyPr/>
          <a:lstStyle/>
          <a:p>
            <a:r>
              <a:rPr lang="cs-CZ" dirty="0"/>
              <a:t>1688 – </a:t>
            </a:r>
            <a:r>
              <a:rPr lang="cs-CZ" b="1" dirty="0"/>
              <a:t>Slavná revoluce</a:t>
            </a:r>
            <a:endParaRPr lang="cs-CZ" dirty="0"/>
          </a:p>
          <a:p>
            <a:endParaRPr lang="cs-CZ" dirty="0"/>
          </a:p>
        </p:txBody>
      </p:sp>
    </p:spTree>
    <p:extLst>
      <p:ext uri="{BB962C8B-B14F-4D97-AF65-F5344CB8AC3E}">
        <p14:creationId xmlns:p14="http://schemas.microsoft.com/office/powerpoint/2010/main" val="1284054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62FCAF-D875-41BC-969E-B2437DCA82DD}"/>
              </a:ext>
            </a:extLst>
          </p:cNvPr>
          <p:cNvSpPr>
            <a:spLocks noGrp="1"/>
          </p:cNvSpPr>
          <p:nvPr>
            <p:ph type="title"/>
          </p:nvPr>
        </p:nvSpPr>
        <p:spPr/>
        <p:txBody>
          <a:bodyPr/>
          <a:lstStyle/>
          <a:p>
            <a:r>
              <a:rPr lang="cs-CZ" dirty="0"/>
              <a:t>Reálná politika Anglie</a:t>
            </a:r>
            <a:endParaRPr lang="en-US" dirty="0"/>
          </a:p>
        </p:txBody>
      </p:sp>
      <p:sp>
        <p:nvSpPr>
          <p:cNvPr id="3" name="Zástupný obsah 2">
            <a:extLst>
              <a:ext uri="{FF2B5EF4-FFF2-40B4-BE49-F238E27FC236}">
                <a16:creationId xmlns:a16="http://schemas.microsoft.com/office/drawing/2014/main" id="{EAD5F8C5-7451-4809-8EF1-7836D85BDE56}"/>
              </a:ext>
            </a:extLst>
          </p:cNvPr>
          <p:cNvSpPr>
            <a:spLocks noGrp="1"/>
          </p:cNvSpPr>
          <p:nvPr>
            <p:ph idx="1"/>
          </p:nvPr>
        </p:nvSpPr>
        <p:spPr/>
        <p:txBody>
          <a:bodyPr/>
          <a:lstStyle/>
          <a:p>
            <a:r>
              <a:rPr lang="cs-CZ" dirty="0"/>
              <a:t>1688 – </a:t>
            </a:r>
            <a:r>
              <a:rPr lang="cs-CZ" b="1" dirty="0"/>
              <a:t>Slavná revoluce </a:t>
            </a:r>
          </a:p>
          <a:p>
            <a:r>
              <a:rPr lang="cs-CZ" dirty="0"/>
              <a:t>&gt; konstituční monarchie ovládaná Parlamentem, </a:t>
            </a:r>
            <a:r>
              <a:rPr lang="cs-CZ" b="1" dirty="0"/>
              <a:t>kde mají velké slovo obchodníci a podnikající šlechta</a:t>
            </a:r>
          </a:p>
          <a:p>
            <a:endParaRPr lang="cs-CZ" dirty="0"/>
          </a:p>
        </p:txBody>
      </p:sp>
    </p:spTree>
    <p:extLst>
      <p:ext uri="{BB962C8B-B14F-4D97-AF65-F5344CB8AC3E}">
        <p14:creationId xmlns:p14="http://schemas.microsoft.com/office/powerpoint/2010/main" val="267405442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D0089A-8EB6-436F-8A4F-A1CCADAAC386}"/>
              </a:ext>
            </a:extLst>
          </p:cNvPr>
          <p:cNvSpPr>
            <a:spLocks noGrp="1"/>
          </p:cNvSpPr>
          <p:nvPr>
            <p:ph type="title"/>
          </p:nvPr>
        </p:nvSpPr>
        <p:spPr/>
        <p:txBody>
          <a:bodyPr/>
          <a:lstStyle/>
          <a:p>
            <a:endParaRPr lang="en-US"/>
          </a:p>
        </p:txBody>
      </p:sp>
      <p:pic>
        <p:nvPicPr>
          <p:cNvPr id="5" name="Zástupný obsah 4" descr="Obsah obrázku text, země, kůň, exteriér&#10;&#10;Popis byl vytvořen automaticky">
            <a:extLst>
              <a:ext uri="{FF2B5EF4-FFF2-40B4-BE49-F238E27FC236}">
                <a16:creationId xmlns:a16="http://schemas.microsoft.com/office/drawing/2014/main" id="{F27C1271-31FA-4956-A885-637A4D96D1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88591" y="1825625"/>
            <a:ext cx="3614818" cy="4351338"/>
          </a:xfrm>
        </p:spPr>
      </p:pic>
    </p:spTree>
    <p:extLst>
      <p:ext uri="{BB962C8B-B14F-4D97-AF65-F5344CB8AC3E}">
        <p14:creationId xmlns:p14="http://schemas.microsoft.com/office/powerpoint/2010/main" val="23896274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62FCAF-D875-41BC-969E-B2437DCA82DD}"/>
              </a:ext>
            </a:extLst>
          </p:cNvPr>
          <p:cNvSpPr>
            <a:spLocks noGrp="1"/>
          </p:cNvSpPr>
          <p:nvPr>
            <p:ph type="title"/>
          </p:nvPr>
        </p:nvSpPr>
        <p:spPr/>
        <p:txBody>
          <a:bodyPr/>
          <a:lstStyle/>
          <a:p>
            <a:r>
              <a:rPr lang="cs-CZ" dirty="0"/>
              <a:t>Reálná politika Anglie</a:t>
            </a:r>
            <a:endParaRPr lang="en-US" dirty="0"/>
          </a:p>
        </p:txBody>
      </p:sp>
      <p:sp>
        <p:nvSpPr>
          <p:cNvPr id="3" name="Zástupný obsah 2">
            <a:extLst>
              <a:ext uri="{FF2B5EF4-FFF2-40B4-BE49-F238E27FC236}">
                <a16:creationId xmlns:a16="http://schemas.microsoft.com/office/drawing/2014/main" id="{EAD5F8C5-7451-4809-8EF1-7836D85BDE56}"/>
              </a:ext>
            </a:extLst>
          </p:cNvPr>
          <p:cNvSpPr>
            <a:spLocks noGrp="1"/>
          </p:cNvSpPr>
          <p:nvPr>
            <p:ph idx="1"/>
          </p:nvPr>
        </p:nvSpPr>
        <p:spPr/>
        <p:txBody>
          <a:bodyPr>
            <a:normAutofit/>
          </a:bodyPr>
          <a:lstStyle/>
          <a:p>
            <a:r>
              <a:rPr lang="cs-CZ" dirty="0"/>
              <a:t>&gt; </a:t>
            </a:r>
            <a:r>
              <a:rPr lang="cs-CZ" b="1" dirty="0"/>
              <a:t>Pragmatická politika Anglie </a:t>
            </a:r>
            <a:r>
              <a:rPr lang="cs-CZ" dirty="0"/>
              <a:t>– stát podporuje koloniální expanzi, doma vytváří kvalitní prostředí pro podnikání, </a:t>
            </a:r>
            <a:r>
              <a:rPr lang="cs-CZ" b="1" dirty="0"/>
              <a:t>chrání soukromý majetek a dokonce duševní vlastnictví </a:t>
            </a:r>
            <a:r>
              <a:rPr lang="cs-CZ" dirty="0"/>
              <a:t>(patenty)</a:t>
            </a:r>
          </a:p>
        </p:txBody>
      </p:sp>
    </p:spTree>
    <p:extLst>
      <p:ext uri="{BB962C8B-B14F-4D97-AF65-F5344CB8AC3E}">
        <p14:creationId xmlns:p14="http://schemas.microsoft.com/office/powerpoint/2010/main" val="333825746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62FCAF-D875-41BC-969E-B2437DCA82DD}"/>
              </a:ext>
            </a:extLst>
          </p:cNvPr>
          <p:cNvSpPr>
            <a:spLocks noGrp="1"/>
          </p:cNvSpPr>
          <p:nvPr>
            <p:ph type="title"/>
          </p:nvPr>
        </p:nvSpPr>
        <p:spPr/>
        <p:txBody>
          <a:bodyPr/>
          <a:lstStyle/>
          <a:p>
            <a:r>
              <a:rPr lang="cs-CZ" dirty="0"/>
              <a:t>Reálná politika Anglie</a:t>
            </a:r>
            <a:endParaRPr lang="en-US" dirty="0"/>
          </a:p>
        </p:txBody>
      </p:sp>
      <p:sp>
        <p:nvSpPr>
          <p:cNvPr id="3" name="Zástupný obsah 2">
            <a:extLst>
              <a:ext uri="{FF2B5EF4-FFF2-40B4-BE49-F238E27FC236}">
                <a16:creationId xmlns:a16="http://schemas.microsoft.com/office/drawing/2014/main" id="{EAD5F8C5-7451-4809-8EF1-7836D85BDE56}"/>
              </a:ext>
            </a:extLst>
          </p:cNvPr>
          <p:cNvSpPr>
            <a:spLocks noGrp="1"/>
          </p:cNvSpPr>
          <p:nvPr>
            <p:ph idx="1"/>
          </p:nvPr>
        </p:nvSpPr>
        <p:spPr/>
        <p:txBody>
          <a:bodyPr>
            <a:normAutofit/>
          </a:bodyPr>
          <a:lstStyle/>
          <a:p>
            <a:r>
              <a:rPr lang="cs-CZ" dirty="0"/>
              <a:t>&gt; </a:t>
            </a:r>
            <a:r>
              <a:rPr lang="cs-CZ" b="1" dirty="0"/>
              <a:t>Pragmatická politika Anglie </a:t>
            </a:r>
            <a:r>
              <a:rPr lang="cs-CZ" dirty="0"/>
              <a:t>– stát podporuje koloniální expanzi, doma vytváří kvalitní prostředí pro podnikání, </a:t>
            </a:r>
            <a:r>
              <a:rPr lang="cs-CZ" b="1" dirty="0"/>
              <a:t>chrání soukromý majetek a dokonce duševní vlastnictví </a:t>
            </a:r>
            <a:r>
              <a:rPr lang="cs-CZ" dirty="0"/>
              <a:t>(patenty)</a:t>
            </a:r>
          </a:p>
          <a:p>
            <a:r>
              <a:rPr lang="cs-CZ" dirty="0"/>
              <a:t>Ochota Parlamentu zvyšovat daně &gt; „sami si rozhodneme, na co ty peníze půjdou“</a:t>
            </a:r>
          </a:p>
        </p:txBody>
      </p:sp>
    </p:spTree>
    <p:extLst>
      <p:ext uri="{BB962C8B-B14F-4D97-AF65-F5344CB8AC3E}">
        <p14:creationId xmlns:p14="http://schemas.microsoft.com/office/powerpoint/2010/main" val="294063796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62FCAF-D875-41BC-969E-B2437DCA82DD}"/>
              </a:ext>
            </a:extLst>
          </p:cNvPr>
          <p:cNvSpPr>
            <a:spLocks noGrp="1"/>
          </p:cNvSpPr>
          <p:nvPr>
            <p:ph type="title"/>
          </p:nvPr>
        </p:nvSpPr>
        <p:spPr/>
        <p:txBody>
          <a:bodyPr/>
          <a:lstStyle/>
          <a:p>
            <a:r>
              <a:rPr lang="cs-CZ" dirty="0"/>
              <a:t>Reálná politika Anglie</a:t>
            </a:r>
            <a:endParaRPr lang="en-US" dirty="0"/>
          </a:p>
        </p:txBody>
      </p:sp>
      <p:sp>
        <p:nvSpPr>
          <p:cNvPr id="3" name="Zástupný obsah 2">
            <a:extLst>
              <a:ext uri="{FF2B5EF4-FFF2-40B4-BE49-F238E27FC236}">
                <a16:creationId xmlns:a16="http://schemas.microsoft.com/office/drawing/2014/main" id="{EAD5F8C5-7451-4809-8EF1-7836D85BDE56}"/>
              </a:ext>
            </a:extLst>
          </p:cNvPr>
          <p:cNvSpPr>
            <a:spLocks noGrp="1"/>
          </p:cNvSpPr>
          <p:nvPr>
            <p:ph idx="1"/>
          </p:nvPr>
        </p:nvSpPr>
        <p:spPr/>
        <p:txBody>
          <a:bodyPr>
            <a:normAutofit/>
          </a:bodyPr>
          <a:lstStyle/>
          <a:p>
            <a:r>
              <a:rPr lang="cs-CZ" dirty="0"/>
              <a:t>&gt; </a:t>
            </a:r>
            <a:r>
              <a:rPr lang="cs-CZ" b="1" dirty="0"/>
              <a:t>Pragmatická politika Anglie </a:t>
            </a:r>
            <a:r>
              <a:rPr lang="cs-CZ" dirty="0"/>
              <a:t>– stát podporuje koloniální expanzi, doma vytváří kvalitní prostředí pro podnikání, </a:t>
            </a:r>
            <a:r>
              <a:rPr lang="cs-CZ" b="1" dirty="0"/>
              <a:t>chrání soukromý majetek a dokonce duševní vlastnictví </a:t>
            </a:r>
            <a:r>
              <a:rPr lang="cs-CZ" dirty="0"/>
              <a:t>(patenty)</a:t>
            </a:r>
          </a:p>
          <a:p>
            <a:r>
              <a:rPr lang="cs-CZ" dirty="0"/>
              <a:t>Ochota Parlamentu zvyšovat daně &gt; „sami si rozhodneme, na co ty peníze půjdou“</a:t>
            </a:r>
          </a:p>
          <a:p>
            <a:r>
              <a:rPr lang="cs-CZ" dirty="0"/>
              <a:t>Ochota velkého kapitálu Anglii půjčovat peníze &gt; konstituční monarchie má větší legitimitu a schopnost splácet dluhy</a:t>
            </a:r>
          </a:p>
          <a:p>
            <a:r>
              <a:rPr lang="cs-CZ" dirty="0"/>
              <a:t>Vznik Bank </a:t>
            </a:r>
            <a:r>
              <a:rPr lang="cs-CZ" dirty="0" err="1"/>
              <a:t>of</a:t>
            </a:r>
            <a:r>
              <a:rPr lang="cs-CZ" dirty="0"/>
              <a:t> </a:t>
            </a:r>
            <a:r>
              <a:rPr lang="cs-CZ" dirty="0" err="1"/>
              <a:t>England</a:t>
            </a:r>
            <a:r>
              <a:rPr lang="cs-CZ" dirty="0"/>
              <a:t> &gt; další vzrůst možnosti si půjčovat</a:t>
            </a:r>
          </a:p>
        </p:txBody>
      </p:sp>
    </p:spTree>
    <p:extLst>
      <p:ext uri="{BB962C8B-B14F-4D97-AF65-F5344CB8AC3E}">
        <p14:creationId xmlns:p14="http://schemas.microsoft.com/office/powerpoint/2010/main" val="701825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6888C8-A5F0-4AE7-ABB8-BCDF42D9FED7}"/>
              </a:ext>
            </a:extLst>
          </p:cNvPr>
          <p:cNvSpPr>
            <a:spLocks noGrp="1"/>
          </p:cNvSpPr>
          <p:nvPr>
            <p:ph type="title"/>
          </p:nvPr>
        </p:nvSpPr>
        <p:spPr/>
        <p:txBody>
          <a:bodyPr/>
          <a:lstStyle/>
          <a:p>
            <a:r>
              <a:rPr lang="cs-CZ" dirty="0"/>
              <a:t>Obsah kurzu</a:t>
            </a:r>
            <a:endParaRPr lang="en-US" dirty="0"/>
          </a:p>
        </p:txBody>
      </p:sp>
      <p:sp>
        <p:nvSpPr>
          <p:cNvPr id="3" name="Zástupný obsah 2">
            <a:extLst>
              <a:ext uri="{FF2B5EF4-FFF2-40B4-BE49-F238E27FC236}">
                <a16:creationId xmlns:a16="http://schemas.microsoft.com/office/drawing/2014/main" id="{F7A6ED05-FE91-41D7-849B-1BD132C8F17C}"/>
              </a:ext>
            </a:extLst>
          </p:cNvPr>
          <p:cNvSpPr>
            <a:spLocks noGrp="1"/>
          </p:cNvSpPr>
          <p:nvPr>
            <p:ph idx="1"/>
          </p:nvPr>
        </p:nvSpPr>
        <p:spPr/>
        <p:txBody>
          <a:bodyPr/>
          <a:lstStyle/>
          <a:p>
            <a:r>
              <a:rPr lang="cs-CZ" dirty="0"/>
              <a:t>&gt; Smysl a reálný význam těchto pravidel, aplikace na konkrétní situace</a:t>
            </a:r>
          </a:p>
          <a:p>
            <a:endParaRPr lang="cs-CZ" dirty="0"/>
          </a:p>
          <a:p>
            <a:r>
              <a:rPr lang="cs-CZ" dirty="0"/>
              <a:t>Postoj USA, EU, Číny a rozvojových zemí ke kontroverzním tématům</a:t>
            </a:r>
          </a:p>
          <a:p>
            <a:endParaRPr lang="cs-CZ" dirty="0"/>
          </a:p>
          <a:p>
            <a:r>
              <a:rPr lang="cs-CZ" dirty="0"/>
              <a:t>Zakotvení v ekonomické teorii a historický kontext</a:t>
            </a:r>
          </a:p>
          <a:p>
            <a:endParaRPr lang="cs-CZ" dirty="0"/>
          </a:p>
          <a:p>
            <a:r>
              <a:rPr lang="cs-CZ" dirty="0"/>
              <a:t>Koncepty mezinárodního ekonomického práva a jejich význam mimo WTO &gt; EU, investiční právo…</a:t>
            </a:r>
          </a:p>
          <a:p>
            <a:endParaRPr lang="en-US" dirty="0"/>
          </a:p>
        </p:txBody>
      </p:sp>
    </p:spTree>
    <p:extLst>
      <p:ext uri="{BB962C8B-B14F-4D97-AF65-F5344CB8AC3E}">
        <p14:creationId xmlns:p14="http://schemas.microsoft.com/office/powerpoint/2010/main" val="56346789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62FCAF-D875-41BC-969E-B2437DCA82DD}"/>
              </a:ext>
            </a:extLst>
          </p:cNvPr>
          <p:cNvSpPr>
            <a:spLocks noGrp="1"/>
          </p:cNvSpPr>
          <p:nvPr>
            <p:ph type="title"/>
          </p:nvPr>
        </p:nvSpPr>
        <p:spPr/>
        <p:txBody>
          <a:bodyPr/>
          <a:lstStyle/>
          <a:p>
            <a:r>
              <a:rPr lang="cs-CZ" dirty="0"/>
              <a:t>Reálná politika Anglie</a:t>
            </a:r>
            <a:endParaRPr lang="en-US" dirty="0"/>
          </a:p>
        </p:txBody>
      </p:sp>
      <p:sp>
        <p:nvSpPr>
          <p:cNvPr id="3" name="Zástupný obsah 2">
            <a:extLst>
              <a:ext uri="{FF2B5EF4-FFF2-40B4-BE49-F238E27FC236}">
                <a16:creationId xmlns:a16="http://schemas.microsoft.com/office/drawing/2014/main" id="{EAD5F8C5-7451-4809-8EF1-7836D85BDE56}"/>
              </a:ext>
            </a:extLst>
          </p:cNvPr>
          <p:cNvSpPr>
            <a:spLocks noGrp="1"/>
          </p:cNvSpPr>
          <p:nvPr>
            <p:ph idx="1"/>
          </p:nvPr>
        </p:nvSpPr>
        <p:spPr/>
        <p:txBody>
          <a:bodyPr>
            <a:normAutofit lnSpcReduction="10000"/>
          </a:bodyPr>
          <a:lstStyle/>
          <a:p>
            <a:r>
              <a:rPr lang="cs-CZ" dirty="0"/>
              <a:t>&gt; </a:t>
            </a:r>
            <a:r>
              <a:rPr lang="cs-CZ" b="1" dirty="0"/>
              <a:t>Pragmatická politika Anglie </a:t>
            </a:r>
            <a:r>
              <a:rPr lang="cs-CZ" dirty="0"/>
              <a:t>– stát podporuje koloniální expanzi, doma vytváří kvalitní prostředí pro podnikání, </a:t>
            </a:r>
            <a:r>
              <a:rPr lang="cs-CZ" b="1" dirty="0"/>
              <a:t>chrání soukromý majetek a dokonce duševní vlastnictví </a:t>
            </a:r>
            <a:r>
              <a:rPr lang="cs-CZ" dirty="0"/>
              <a:t>(patenty)</a:t>
            </a:r>
          </a:p>
          <a:p>
            <a:r>
              <a:rPr lang="cs-CZ" dirty="0"/>
              <a:t>Ochota Parlamentu zvyšovat daně &gt; „sami si rozhodneme, na co ty peníze půjdou“</a:t>
            </a:r>
          </a:p>
          <a:p>
            <a:r>
              <a:rPr lang="cs-CZ" dirty="0"/>
              <a:t>Ochota velkého kapitálu Anglii půjčovat peníze &gt; konstituční monarchie má větší legitimitu a schopnost splácet dluhy</a:t>
            </a:r>
          </a:p>
          <a:p>
            <a:r>
              <a:rPr lang="cs-CZ" dirty="0"/>
              <a:t>Vznik Bank </a:t>
            </a:r>
            <a:r>
              <a:rPr lang="cs-CZ" dirty="0" err="1"/>
              <a:t>of</a:t>
            </a:r>
            <a:r>
              <a:rPr lang="cs-CZ" dirty="0"/>
              <a:t> </a:t>
            </a:r>
            <a:r>
              <a:rPr lang="cs-CZ" dirty="0" err="1"/>
              <a:t>England</a:t>
            </a:r>
            <a:r>
              <a:rPr lang="cs-CZ" dirty="0"/>
              <a:t> &gt; další vzrůst možnosti si půjčovat</a:t>
            </a:r>
          </a:p>
          <a:p>
            <a:r>
              <a:rPr lang="cs-CZ" b="1" dirty="0"/>
              <a:t>&gt; Anglie/Británie – jediná země v Evropě schopná ufinancovat velmocenské války!</a:t>
            </a:r>
          </a:p>
        </p:txBody>
      </p:sp>
    </p:spTree>
    <p:extLst>
      <p:ext uri="{BB962C8B-B14F-4D97-AF65-F5344CB8AC3E}">
        <p14:creationId xmlns:p14="http://schemas.microsoft.com/office/powerpoint/2010/main" val="240182879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86FD-7D5B-468D-9A29-8C44766D87EC}"/>
              </a:ext>
            </a:extLst>
          </p:cNvPr>
          <p:cNvSpPr>
            <a:spLocks noGrp="1"/>
          </p:cNvSpPr>
          <p:nvPr>
            <p:ph type="title"/>
          </p:nvPr>
        </p:nvSpPr>
        <p:spPr/>
        <p:txBody>
          <a:bodyPr/>
          <a:lstStyle/>
          <a:p>
            <a:r>
              <a:rPr lang="cs-CZ" dirty="0"/>
              <a:t>Reálná politika Anglie</a:t>
            </a:r>
            <a:endParaRPr lang="en-US" dirty="0"/>
          </a:p>
        </p:txBody>
      </p:sp>
      <p:sp>
        <p:nvSpPr>
          <p:cNvPr id="3" name="Content Placeholder 2">
            <a:extLst>
              <a:ext uri="{FF2B5EF4-FFF2-40B4-BE49-F238E27FC236}">
                <a16:creationId xmlns:a16="http://schemas.microsoft.com/office/drawing/2014/main" id="{A480C7A8-5E53-4C2C-A7CF-6F6CF9977DED}"/>
              </a:ext>
            </a:extLst>
          </p:cNvPr>
          <p:cNvSpPr>
            <a:spLocks noGrp="1"/>
          </p:cNvSpPr>
          <p:nvPr>
            <p:ph idx="1"/>
          </p:nvPr>
        </p:nvSpPr>
        <p:spPr/>
        <p:txBody>
          <a:bodyPr/>
          <a:lstStyle/>
          <a:p>
            <a:r>
              <a:rPr lang="cs-CZ" dirty="0"/>
              <a:t>Už tady </a:t>
            </a:r>
            <a:r>
              <a:rPr lang="cs-CZ" b="1" dirty="0"/>
              <a:t>vyřešení budoucího politického problému Evropy </a:t>
            </a:r>
            <a:r>
              <a:rPr lang="cs-CZ" dirty="0"/>
              <a:t>– spor mezi monarchií a buržoazií!</a:t>
            </a:r>
          </a:p>
          <a:p>
            <a:r>
              <a:rPr lang="cs-CZ" dirty="0"/>
              <a:t>Kontinentální Evropa prožije celé 19. století a první polovinu 20. století bojem o politické uspořádání, Británie tímto nebude oslabována</a:t>
            </a:r>
          </a:p>
          <a:p>
            <a:endParaRPr lang="en-US" dirty="0"/>
          </a:p>
        </p:txBody>
      </p:sp>
    </p:spTree>
    <p:extLst>
      <p:ext uri="{BB962C8B-B14F-4D97-AF65-F5344CB8AC3E}">
        <p14:creationId xmlns:p14="http://schemas.microsoft.com/office/powerpoint/2010/main" val="277402572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62FCAF-D875-41BC-969E-B2437DCA82DD}"/>
              </a:ext>
            </a:extLst>
          </p:cNvPr>
          <p:cNvSpPr>
            <a:spLocks noGrp="1"/>
          </p:cNvSpPr>
          <p:nvPr>
            <p:ph type="title"/>
          </p:nvPr>
        </p:nvSpPr>
        <p:spPr/>
        <p:txBody>
          <a:bodyPr/>
          <a:lstStyle/>
          <a:p>
            <a:r>
              <a:rPr lang="cs-CZ" dirty="0"/>
              <a:t>Reálná politika Anglie</a:t>
            </a:r>
            <a:endParaRPr lang="en-US" dirty="0"/>
          </a:p>
        </p:txBody>
      </p:sp>
      <p:sp>
        <p:nvSpPr>
          <p:cNvPr id="3" name="Zástupný obsah 2">
            <a:extLst>
              <a:ext uri="{FF2B5EF4-FFF2-40B4-BE49-F238E27FC236}">
                <a16:creationId xmlns:a16="http://schemas.microsoft.com/office/drawing/2014/main" id="{EAD5F8C5-7451-4809-8EF1-7836D85BDE56}"/>
              </a:ext>
            </a:extLst>
          </p:cNvPr>
          <p:cNvSpPr>
            <a:spLocks noGrp="1"/>
          </p:cNvSpPr>
          <p:nvPr>
            <p:ph idx="1"/>
          </p:nvPr>
        </p:nvSpPr>
        <p:spPr/>
        <p:txBody>
          <a:bodyPr/>
          <a:lstStyle/>
          <a:p>
            <a:r>
              <a:rPr lang="cs-CZ" dirty="0"/>
              <a:t>1688 – Slavná revoluce</a:t>
            </a:r>
          </a:p>
          <a:p>
            <a:r>
              <a:rPr lang="cs-CZ" dirty="0"/>
              <a:t>&gt; Na krátkou dobu personální unie s Nizozemím </a:t>
            </a:r>
            <a:r>
              <a:rPr lang="cs-CZ" b="1" dirty="0"/>
              <a:t>= vyřešení rivality</a:t>
            </a:r>
            <a:endParaRPr lang="cs-CZ" dirty="0"/>
          </a:p>
        </p:txBody>
      </p:sp>
    </p:spTree>
    <p:extLst>
      <p:ext uri="{BB962C8B-B14F-4D97-AF65-F5344CB8AC3E}">
        <p14:creationId xmlns:p14="http://schemas.microsoft.com/office/powerpoint/2010/main" val="31896871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62FCAF-D875-41BC-969E-B2437DCA82DD}"/>
              </a:ext>
            </a:extLst>
          </p:cNvPr>
          <p:cNvSpPr>
            <a:spLocks noGrp="1"/>
          </p:cNvSpPr>
          <p:nvPr>
            <p:ph type="title"/>
          </p:nvPr>
        </p:nvSpPr>
        <p:spPr/>
        <p:txBody>
          <a:bodyPr/>
          <a:lstStyle/>
          <a:p>
            <a:r>
              <a:rPr lang="cs-CZ" dirty="0"/>
              <a:t>Reálná politika Anglie</a:t>
            </a:r>
            <a:endParaRPr lang="en-US" dirty="0"/>
          </a:p>
        </p:txBody>
      </p:sp>
      <p:sp>
        <p:nvSpPr>
          <p:cNvPr id="3" name="Zástupný obsah 2">
            <a:extLst>
              <a:ext uri="{FF2B5EF4-FFF2-40B4-BE49-F238E27FC236}">
                <a16:creationId xmlns:a16="http://schemas.microsoft.com/office/drawing/2014/main" id="{EAD5F8C5-7451-4809-8EF1-7836D85BDE56}"/>
              </a:ext>
            </a:extLst>
          </p:cNvPr>
          <p:cNvSpPr>
            <a:spLocks noGrp="1"/>
          </p:cNvSpPr>
          <p:nvPr>
            <p:ph idx="1"/>
          </p:nvPr>
        </p:nvSpPr>
        <p:spPr/>
        <p:txBody>
          <a:bodyPr/>
          <a:lstStyle/>
          <a:p>
            <a:r>
              <a:rPr lang="cs-CZ" dirty="0"/>
              <a:t>1688 – Slavná revoluce</a:t>
            </a:r>
          </a:p>
          <a:p>
            <a:r>
              <a:rPr lang="cs-CZ" dirty="0"/>
              <a:t>&gt; Na krátkou dobu personální unie s Nizozemím = vyřešení rivality</a:t>
            </a:r>
          </a:p>
          <a:p>
            <a:r>
              <a:rPr lang="cs-CZ" b="1" dirty="0"/>
              <a:t>&gt; spojenectví, kde Anglie je silnějším partnerem</a:t>
            </a:r>
          </a:p>
          <a:p>
            <a:r>
              <a:rPr lang="cs-CZ" dirty="0"/>
              <a:t>Nizozemsko rezignovalo na pozici velmoci a postupně sláblo v průmyslu</a:t>
            </a:r>
          </a:p>
          <a:p>
            <a:endParaRPr lang="cs-CZ" dirty="0"/>
          </a:p>
        </p:txBody>
      </p:sp>
    </p:spTree>
    <p:extLst>
      <p:ext uri="{BB962C8B-B14F-4D97-AF65-F5344CB8AC3E}">
        <p14:creationId xmlns:p14="http://schemas.microsoft.com/office/powerpoint/2010/main" val="110082546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EE5468-5DB9-4182-9984-9C527098B98C}"/>
              </a:ext>
            </a:extLst>
          </p:cNvPr>
          <p:cNvSpPr>
            <a:spLocks noGrp="1"/>
          </p:cNvSpPr>
          <p:nvPr>
            <p:ph type="title"/>
          </p:nvPr>
        </p:nvSpPr>
        <p:spPr/>
        <p:txBody>
          <a:bodyPr/>
          <a:lstStyle/>
          <a:p>
            <a:r>
              <a:rPr lang="cs-CZ" dirty="0"/>
              <a:t>Indian </a:t>
            </a:r>
            <a:r>
              <a:rPr lang="cs-CZ" dirty="0" err="1"/>
              <a:t>calicoes</a:t>
            </a:r>
            <a:endParaRPr lang="en-US" dirty="0"/>
          </a:p>
        </p:txBody>
      </p:sp>
      <p:sp>
        <p:nvSpPr>
          <p:cNvPr id="3" name="Zástupný obsah 2">
            <a:extLst>
              <a:ext uri="{FF2B5EF4-FFF2-40B4-BE49-F238E27FC236}">
                <a16:creationId xmlns:a16="http://schemas.microsoft.com/office/drawing/2014/main" id="{EFD5B0A3-2756-4E8A-9794-968758E65205}"/>
              </a:ext>
            </a:extLst>
          </p:cNvPr>
          <p:cNvSpPr>
            <a:spLocks noGrp="1"/>
          </p:cNvSpPr>
          <p:nvPr>
            <p:ph idx="1"/>
          </p:nvPr>
        </p:nvSpPr>
        <p:spPr/>
        <p:txBody>
          <a:bodyPr/>
          <a:lstStyle/>
          <a:p>
            <a:r>
              <a:rPr lang="cs-CZ" dirty="0"/>
              <a:t>90. léta 17. století: EIC začala dovážet z Indie levné barvené oblečení, tzv</a:t>
            </a:r>
            <a:r>
              <a:rPr lang="cs-CZ" b="1" dirty="0"/>
              <a:t>. Indian </a:t>
            </a:r>
            <a:r>
              <a:rPr lang="cs-CZ" b="1" dirty="0" err="1"/>
              <a:t>calicoes</a:t>
            </a:r>
            <a:endParaRPr lang="cs-CZ" b="1" dirty="0"/>
          </a:p>
        </p:txBody>
      </p:sp>
    </p:spTree>
    <p:extLst>
      <p:ext uri="{BB962C8B-B14F-4D97-AF65-F5344CB8AC3E}">
        <p14:creationId xmlns:p14="http://schemas.microsoft.com/office/powerpoint/2010/main" val="401689343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22CA20-AEAC-4887-8578-DAB04522C6D9}"/>
              </a:ext>
            </a:extLst>
          </p:cNvPr>
          <p:cNvSpPr>
            <a:spLocks noGrp="1"/>
          </p:cNvSpPr>
          <p:nvPr>
            <p:ph type="title"/>
          </p:nvPr>
        </p:nvSpPr>
        <p:spPr/>
        <p:txBody>
          <a:bodyPr/>
          <a:lstStyle/>
          <a:p>
            <a:endParaRPr lang="en-US"/>
          </a:p>
        </p:txBody>
      </p:sp>
      <p:pic>
        <p:nvPicPr>
          <p:cNvPr id="5" name="Zástupný obsah 4">
            <a:extLst>
              <a:ext uri="{FF2B5EF4-FFF2-40B4-BE49-F238E27FC236}">
                <a16:creationId xmlns:a16="http://schemas.microsoft.com/office/drawing/2014/main" id="{737097C3-4486-4EA0-925B-53561C5920E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19450" y="942047"/>
            <a:ext cx="4859081" cy="5338916"/>
          </a:xfrm>
        </p:spPr>
      </p:pic>
    </p:spTree>
    <p:extLst>
      <p:ext uri="{BB962C8B-B14F-4D97-AF65-F5344CB8AC3E}">
        <p14:creationId xmlns:p14="http://schemas.microsoft.com/office/powerpoint/2010/main" val="123478817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3EC8D4-20D1-4266-B1C9-C361D07B887B}"/>
              </a:ext>
            </a:extLst>
          </p:cNvPr>
          <p:cNvSpPr>
            <a:spLocks noGrp="1"/>
          </p:cNvSpPr>
          <p:nvPr>
            <p:ph type="title"/>
          </p:nvPr>
        </p:nvSpPr>
        <p:spPr/>
        <p:txBody>
          <a:bodyPr/>
          <a:lstStyle/>
          <a:p>
            <a:endParaRPr lang="en-US"/>
          </a:p>
        </p:txBody>
      </p:sp>
      <p:pic>
        <p:nvPicPr>
          <p:cNvPr id="5" name="Zástupný obsah 4" descr="Obsah obrázku text, nábytek, kobereček, tkanina&#10;&#10;Popis byl vytvořen automaticky">
            <a:extLst>
              <a:ext uri="{FF2B5EF4-FFF2-40B4-BE49-F238E27FC236}">
                <a16:creationId xmlns:a16="http://schemas.microsoft.com/office/drawing/2014/main" id="{D5838F4E-0976-4DB3-9018-D748EB9BEF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1869" y="1825625"/>
            <a:ext cx="8288262" cy="4351338"/>
          </a:xfrm>
        </p:spPr>
      </p:pic>
    </p:spTree>
    <p:extLst>
      <p:ext uri="{BB962C8B-B14F-4D97-AF65-F5344CB8AC3E}">
        <p14:creationId xmlns:p14="http://schemas.microsoft.com/office/powerpoint/2010/main" val="381636891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EE5468-5DB9-4182-9984-9C527098B98C}"/>
              </a:ext>
            </a:extLst>
          </p:cNvPr>
          <p:cNvSpPr>
            <a:spLocks noGrp="1"/>
          </p:cNvSpPr>
          <p:nvPr>
            <p:ph type="title"/>
          </p:nvPr>
        </p:nvSpPr>
        <p:spPr/>
        <p:txBody>
          <a:bodyPr/>
          <a:lstStyle/>
          <a:p>
            <a:r>
              <a:rPr lang="cs-CZ" dirty="0"/>
              <a:t>Indian </a:t>
            </a:r>
            <a:r>
              <a:rPr lang="cs-CZ" dirty="0" err="1"/>
              <a:t>calicoes</a:t>
            </a:r>
            <a:endParaRPr lang="en-US" dirty="0"/>
          </a:p>
        </p:txBody>
      </p:sp>
      <p:sp>
        <p:nvSpPr>
          <p:cNvPr id="3" name="Zástupný obsah 2">
            <a:extLst>
              <a:ext uri="{FF2B5EF4-FFF2-40B4-BE49-F238E27FC236}">
                <a16:creationId xmlns:a16="http://schemas.microsoft.com/office/drawing/2014/main" id="{EFD5B0A3-2756-4E8A-9794-968758E65205}"/>
              </a:ext>
            </a:extLst>
          </p:cNvPr>
          <p:cNvSpPr>
            <a:spLocks noGrp="1"/>
          </p:cNvSpPr>
          <p:nvPr>
            <p:ph idx="1"/>
          </p:nvPr>
        </p:nvSpPr>
        <p:spPr/>
        <p:txBody>
          <a:bodyPr/>
          <a:lstStyle/>
          <a:p>
            <a:r>
              <a:rPr lang="cs-CZ" dirty="0"/>
              <a:t>90. léta 17. století: EIC začala dovážet z Indie levné barvené oblečení, tzv. Indian </a:t>
            </a:r>
            <a:r>
              <a:rPr lang="cs-CZ" dirty="0" err="1"/>
              <a:t>calicoes</a:t>
            </a:r>
            <a:endParaRPr lang="cs-CZ" dirty="0"/>
          </a:p>
          <a:p>
            <a:r>
              <a:rPr lang="cs-CZ" dirty="0"/>
              <a:t>&gt; ohrožení pro anglickou výrobu textilu</a:t>
            </a:r>
          </a:p>
          <a:p>
            <a:r>
              <a:rPr lang="cs-CZ" dirty="0"/>
              <a:t>Cca 1720 &gt; </a:t>
            </a:r>
            <a:r>
              <a:rPr lang="cs-CZ" b="1" dirty="0"/>
              <a:t>zákaz prodeje </a:t>
            </a:r>
            <a:r>
              <a:rPr lang="cs-CZ" b="1" dirty="0" err="1"/>
              <a:t>calicoes</a:t>
            </a:r>
            <a:endParaRPr lang="cs-CZ" b="1" dirty="0"/>
          </a:p>
          <a:p>
            <a:endParaRPr lang="cs-CZ" dirty="0"/>
          </a:p>
          <a:p>
            <a:endParaRPr lang="cs-CZ" dirty="0"/>
          </a:p>
        </p:txBody>
      </p:sp>
    </p:spTree>
    <p:extLst>
      <p:ext uri="{BB962C8B-B14F-4D97-AF65-F5344CB8AC3E}">
        <p14:creationId xmlns:p14="http://schemas.microsoft.com/office/powerpoint/2010/main" val="373701248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EE5468-5DB9-4182-9984-9C527098B98C}"/>
              </a:ext>
            </a:extLst>
          </p:cNvPr>
          <p:cNvSpPr>
            <a:spLocks noGrp="1"/>
          </p:cNvSpPr>
          <p:nvPr>
            <p:ph type="title"/>
          </p:nvPr>
        </p:nvSpPr>
        <p:spPr/>
        <p:txBody>
          <a:bodyPr/>
          <a:lstStyle/>
          <a:p>
            <a:r>
              <a:rPr lang="cs-CZ" dirty="0"/>
              <a:t>Debata o Indian </a:t>
            </a:r>
            <a:r>
              <a:rPr lang="cs-CZ" dirty="0" err="1"/>
              <a:t>calicoes</a:t>
            </a:r>
            <a:endParaRPr lang="en-US" dirty="0"/>
          </a:p>
        </p:txBody>
      </p:sp>
      <p:sp>
        <p:nvSpPr>
          <p:cNvPr id="3" name="Zástupný obsah 2">
            <a:extLst>
              <a:ext uri="{FF2B5EF4-FFF2-40B4-BE49-F238E27FC236}">
                <a16:creationId xmlns:a16="http://schemas.microsoft.com/office/drawing/2014/main" id="{EFD5B0A3-2756-4E8A-9794-968758E65205}"/>
              </a:ext>
            </a:extLst>
          </p:cNvPr>
          <p:cNvSpPr>
            <a:spLocks noGrp="1"/>
          </p:cNvSpPr>
          <p:nvPr>
            <p:ph idx="1"/>
          </p:nvPr>
        </p:nvSpPr>
        <p:spPr/>
        <p:txBody>
          <a:bodyPr/>
          <a:lstStyle/>
          <a:p>
            <a:r>
              <a:rPr lang="cs-CZ" dirty="0"/>
              <a:t>Diskuze o obchodní politice &gt; sepsání vrcholných merkantilistických textů</a:t>
            </a:r>
          </a:p>
          <a:p>
            <a:r>
              <a:rPr lang="cs-CZ" dirty="0"/>
              <a:t>John Cary, </a:t>
            </a:r>
            <a:r>
              <a:rPr lang="cs-CZ" dirty="0">
                <a:solidFill>
                  <a:srgbClr val="FF0000"/>
                </a:solidFill>
              </a:rPr>
              <a:t>1695;</a:t>
            </a:r>
            <a:r>
              <a:rPr lang="cs-CZ" dirty="0"/>
              <a:t> William </a:t>
            </a:r>
            <a:r>
              <a:rPr lang="cs-CZ" dirty="0" err="1"/>
              <a:t>Petty</a:t>
            </a:r>
            <a:r>
              <a:rPr lang="cs-CZ" dirty="0"/>
              <a:t>, </a:t>
            </a:r>
            <a:r>
              <a:rPr lang="cs-CZ" dirty="0">
                <a:solidFill>
                  <a:srgbClr val="FF0000"/>
                </a:solidFill>
              </a:rPr>
              <a:t>1690;</a:t>
            </a:r>
            <a:r>
              <a:rPr lang="cs-CZ" dirty="0"/>
              <a:t> </a:t>
            </a:r>
            <a:r>
              <a:rPr lang="cs-CZ" dirty="0" err="1"/>
              <a:t>Josiah</a:t>
            </a:r>
            <a:r>
              <a:rPr lang="cs-CZ" dirty="0"/>
              <a:t> </a:t>
            </a:r>
            <a:r>
              <a:rPr lang="cs-CZ" dirty="0" err="1"/>
              <a:t>Child</a:t>
            </a:r>
            <a:r>
              <a:rPr lang="cs-CZ" dirty="0"/>
              <a:t>, </a:t>
            </a:r>
            <a:r>
              <a:rPr lang="cs-CZ" dirty="0">
                <a:solidFill>
                  <a:srgbClr val="FF0000"/>
                </a:solidFill>
              </a:rPr>
              <a:t>1693;</a:t>
            </a:r>
            <a:r>
              <a:rPr lang="cs-CZ" dirty="0"/>
              <a:t> Daniel Defoe, </a:t>
            </a:r>
            <a:r>
              <a:rPr lang="cs-CZ" dirty="0">
                <a:solidFill>
                  <a:srgbClr val="FF0000"/>
                </a:solidFill>
              </a:rPr>
              <a:t>1690s</a:t>
            </a:r>
          </a:p>
        </p:txBody>
      </p:sp>
    </p:spTree>
    <p:extLst>
      <p:ext uri="{BB962C8B-B14F-4D97-AF65-F5344CB8AC3E}">
        <p14:creationId xmlns:p14="http://schemas.microsoft.com/office/powerpoint/2010/main" val="414166811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EE5468-5DB9-4182-9984-9C527098B98C}"/>
              </a:ext>
            </a:extLst>
          </p:cNvPr>
          <p:cNvSpPr>
            <a:spLocks noGrp="1"/>
          </p:cNvSpPr>
          <p:nvPr>
            <p:ph type="title"/>
          </p:nvPr>
        </p:nvSpPr>
        <p:spPr/>
        <p:txBody>
          <a:bodyPr/>
          <a:lstStyle/>
          <a:p>
            <a:r>
              <a:rPr lang="cs-CZ" dirty="0"/>
              <a:t>Debata o Indian </a:t>
            </a:r>
            <a:r>
              <a:rPr lang="cs-CZ" dirty="0" err="1"/>
              <a:t>calicoes</a:t>
            </a:r>
            <a:endParaRPr lang="en-US" dirty="0"/>
          </a:p>
        </p:txBody>
      </p:sp>
      <p:sp>
        <p:nvSpPr>
          <p:cNvPr id="3" name="Zástupný obsah 2">
            <a:extLst>
              <a:ext uri="{FF2B5EF4-FFF2-40B4-BE49-F238E27FC236}">
                <a16:creationId xmlns:a16="http://schemas.microsoft.com/office/drawing/2014/main" id="{EFD5B0A3-2756-4E8A-9794-968758E65205}"/>
              </a:ext>
            </a:extLst>
          </p:cNvPr>
          <p:cNvSpPr>
            <a:spLocks noGrp="1"/>
          </p:cNvSpPr>
          <p:nvPr>
            <p:ph idx="1"/>
          </p:nvPr>
        </p:nvSpPr>
        <p:spPr/>
        <p:txBody>
          <a:bodyPr/>
          <a:lstStyle/>
          <a:p>
            <a:r>
              <a:rPr lang="cs-CZ" dirty="0"/>
              <a:t>Diskuze o obchodní politice &gt; sepsání vrcholných merkantilistických textů</a:t>
            </a:r>
          </a:p>
          <a:p>
            <a:r>
              <a:rPr lang="cs-CZ" dirty="0"/>
              <a:t>John Cary, </a:t>
            </a:r>
            <a:r>
              <a:rPr lang="cs-CZ" dirty="0">
                <a:solidFill>
                  <a:srgbClr val="FF0000"/>
                </a:solidFill>
              </a:rPr>
              <a:t>1695;</a:t>
            </a:r>
            <a:r>
              <a:rPr lang="cs-CZ" dirty="0"/>
              <a:t> William </a:t>
            </a:r>
            <a:r>
              <a:rPr lang="cs-CZ" dirty="0" err="1"/>
              <a:t>Petty</a:t>
            </a:r>
            <a:r>
              <a:rPr lang="cs-CZ" dirty="0"/>
              <a:t>, </a:t>
            </a:r>
            <a:r>
              <a:rPr lang="cs-CZ" dirty="0">
                <a:solidFill>
                  <a:srgbClr val="FF0000"/>
                </a:solidFill>
              </a:rPr>
              <a:t>1690;</a:t>
            </a:r>
            <a:r>
              <a:rPr lang="cs-CZ" dirty="0"/>
              <a:t> </a:t>
            </a:r>
            <a:r>
              <a:rPr lang="cs-CZ" dirty="0" err="1"/>
              <a:t>Josiah</a:t>
            </a:r>
            <a:r>
              <a:rPr lang="cs-CZ" dirty="0"/>
              <a:t> </a:t>
            </a:r>
            <a:r>
              <a:rPr lang="cs-CZ" dirty="0" err="1"/>
              <a:t>Child</a:t>
            </a:r>
            <a:r>
              <a:rPr lang="cs-CZ" dirty="0"/>
              <a:t>, </a:t>
            </a:r>
            <a:r>
              <a:rPr lang="cs-CZ" dirty="0">
                <a:solidFill>
                  <a:srgbClr val="FF0000"/>
                </a:solidFill>
              </a:rPr>
              <a:t>1693;</a:t>
            </a:r>
            <a:r>
              <a:rPr lang="cs-CZ" dirty="0"/>
              <a:t> Daniel Defoe, </a:t>
            </a:r>
            <a:r>
              <a:rPr lang="cs-CZ" dirty="0">
                <a:solidFill>
                  <a:srgbClr val="FF0000"/>
                </a:solidFill>
              </a:rPr>
              <a:t>1690s</a:t>
            </a:r>
          </a:p>
          <a:p>
            <a:r>
              <a:rPr lang="cs-CZ" dirty="0"/>
              <a:t>V 18. století jistý úpadek kvality analýzy</a:t>
            </a:r>
          </a:p>
          <a:p>
            <a:r>
              <a:rPr lang="cs-CZ" dirty="0"/>
              <a:t>&gt; snadný terč pro Adama Smithe</a:t>
            </a:r>
            <a:endParaRPr lang="en-US" dirty="0"/>
          </a:p>
        </p:txBody>
      </p:sp>
    </p:spTree>
    <p:extLst>
      <p:ext uri="{BB962C8B-B14F-4D97-AF65-F5344CB8AC3E}">
        <p14:creationId xmlns:p14="http://schemas.microsoft.com/office/powerpoint/2010/main" val="2592206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B2A48F-3450-430E-896E-3119C4394D0E}"/>
              </a:ext>
            </a:extLst>
          </p:cNvPr>
          <p:cNvSpPr>
            <a:spLocks noGrp="1"/>
          </p:cNvSpPr>
          <p:nvPr>
            <p:ph type="title"/>
          </p:nvPr>
        </p:nvSpPr>
        <p:spPr/>
        <p:txBody>
          <a:bodyPr/>
          <a:lstStyle/>
          <a:p>
            <a:endParaRPr lang="en-US" dirty="0"/>
          </a:p>
        </p:txBody>
      </p:sp>
      <p:sp>
        <p:nvSpPr>
          <p:cNvPr id="3" name="Zástupný obsah 2">
            <a:extLst>
              <a:ext uri="{FF2B5EF4-FFF2-40B4-BE49-F238E27FC236}">
                <a16:creationId xmlns:a16="http://schemas.microsoft.com/office/drawing/2014/main" id="{C514AC66-9D34-4608-93D5-7CF0CF2ADC06}"/>
              </a:ext>
            </a:extLst>
          </p:cNvPr>
          <p:cNvSpPr>
            <a:spLocks noGrp="1"/>
          </p:cNvSpPr>
          <p:nvPr>
            <p:ph idx="1"/>
          </p:nvPr>
        </p:nvSpPr>
        <p:spPr/>
        <p:txBody>
          <a:bodyPr/>
          <a:lstStyle/>
          <a:p>
            <a:r>
              <a:rPr lang="cs-CZ" u="sng" dirty="0">
                <a:hlinkClick r:id="rId2">
                  <a:extLst>
                    <a:ext uri="{A12FA001-AC4F-418D-AE19-62706E023703}">
                      <ahyp:hlinkClr xmlns:ahyp="http://schemas.microsoft.com/office/drawing/2018/hyperlinkcolor" val="tx"/>
                    </a:ext>
                  </a:extLst>
                </a:hlinkClick>
              </a:rPr>
              <a:t>petr.svaton@mail.muni.cz</a:t>
            </a:r>
            <a:endParaRPr lang="en-US" dirty="0"/>
          </a:p>
        </p:txBody>
      </p:sp>
    </p:spTree>
    <p:extLst>
      <p:ext uri="{BB962C8B-B14F-4D97-AF65-F5344CB8AC3E}">
        <p14:creationId xmlns:p14="http://schemas.microsoft.com/office/powerpoint/2010/main" val="227458175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A68EBB-1F33-4244-AE42-29112F28A07E}"/>
              </a:ext>
            </a:extLst>
          </p:cNvPr>
          <p:cNvSpPr>
            <a:spLocks noGrp="1"/>
          </p:cNvSpPr>
          <p:nvPr>
            <p:ph type="title"/>
          </p:nvPr>
        </p:nvSpPr>
        <p:spPr/>
        <p:txBody>
          <a:bodyPr/>
          <a:lstStyle/>
          <a:p>
            <a:r>
              <a:rPr lang="cs-CZ" dirty="0"/>
              <a:t>První myšlenky volného obchodu</a:t>
            </a:r>
            <a:endParaRPr lang="en-US" dirty="0"/>
          </a:p>
        </p:txBody>
      </p:sp>
      <p:sp>
        <p:nvSpPr>
          <p:cNvPr id="3" name="Zástupný obsah 2">
            <a:extLst>
              <a:ext uri="{FF2B5EF4-FFF2-40B4-BE49-F238E27FC236}">
                <a16:creationId xmlns:a16="http://schemas.microsoft.com/office/drawing/2014/main" id="{FC26EE6D-0997-4AF9-B25F-791260C848DF}"/>
              </a:ext>
            </a:extLst>
          </p:cNvPr>
          <p:cNvSpPr>
            <a:spLocks noGrp="1"/>
          </p:cNvSpPr>
          <p:nvPr>
            <p:ph idx="1"/>
          </p:nvPr>
        </p:nvSpPr>
        <p:spPr/>
        <p:txBody>
          <a:bodyPr/>
          <a:lstStyle/>
          <a:p>
            <a:endParaRPr lang="cs-CZ" dirty="0"/>
          </a:p>
        </p:txBody>
      </p:sp>
    </p:spTree>
    <p:extLst>
      <p:ext uri="{BB962C8B-B14F-4D97-AF65-F5344CB8AC3E}">
        <p14:creationId xmlns:p14="http://schemas.microsoft.com/office/powerpoint/2010/main" val="323248723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A68EBB-1F33-4244-AE42-29112F28A07E}"/>
              </a:ext>
            </a:extLst>
          </p:cNvPr>
          <p:cNvSpPr>
            <a:spLocks noGrp="1"/>
          </p:cNvSpPr>
          <p:nvPr>
            <p:ph type="title"/>
          </p:nvPr>
        </p:nvSpPr>
        <p:spPr/>
        <p:txBody>
          <a:bodyPr/>
          <a:lstStyle/>
          <a:p>
            <a:r>
              <a:rPr lang="cs-CZ" dirty="0"/>
              <a:t>První myšlenky volného obchodu</a:t>
            </a:r>
            <a:endParaRPr lang="en-US" dirty="0"/>
          </a:p>
        </p:txBody>
      </p:sp>
      <p:sp>
        <p:nvSpPr>
          <p:cNvPr id="3" name="Zástupný obsah 2">
            <a:extLst>
              <a:ext uri="{FF2B5EF4-FFF2-40B4-BE49-F238E27FC236}">
                <a16:creationId xmlns:a16="http://schemas.microsoft.com/office/drawing/2014/main" id="{FC26EE6D-0997-4AF9-B25F-791260C848DF}"/>
              </a:ext>
            </a:extLst>
          </p:cNvPr>
          <p:cNvSpPr>
            <a:spLocks noGrp="1"/>
          </p:cNvSpPr>
          <p:nvPr>
            <p:ph idx="1"/>
          </p:nvPr>
        </p:nvSpPr>
        <p:spPr/>
        <p:txBody>
          <a:bodyPr/>
          <a:lstStyle/>
          <a:p>
            <a:r>
              <a:rPr lang="cs-CZ" dirty="0"/>
              <a:t>„Free </a:t>
            </a:r>
            <a:r>
              <a:rPr lang="cs-CZ" dirty="0" err="1"/>
              <a:t>trade</a:t>
            </a:r>
            <a:r>
              <a:rPr lang="cs-CZ" dirty="0"/>
              <a:t>“ – původní význam byl požadavek </a:t>
            </a:r>
            <a:r>
              <a:rPr lang="cs-CZ" b="1" dirty="0"/>
              <a:t>zrušení státních monopolů na zahraniční obchod </a:t>
            </a:r>
            <a:r>
              <a:rPr lang="cs-CZ" dirty="0"/>
              <a:t>a svoboda občanů obchodovat – ne rušení cel</a:t>
            </a:r>
          </a:p>
          <a:p>
            <a:r>
              <a:rPr lang="cs-CZ" dirty="0"/>
              <a:t>Předtím častá politika státu vytvářet monopoly na zahraniční obchod s nějakou oblastí</a:t>
            </a:r>
          </a:p>
        </p:txBody>
      </p:sp>
    </p:spTree>
    <p:extLst>
      <p:ext uri="{BB962C8B-B14F-4D97-AF65-F5344CB8AC3E}">
        <p14:creationId xmlns:p14="http://schemas.microsoft.com/office/powerpoint/2010/main" val="46758600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B07C066-50D6-4D73-83D6-DE4EB1017CC2}"/>
              </a:ext>
            </a:extLst>
          </p:cNvPr>
          <p:cNvSpPr>
            <a:spLocks noGrp="1"/>
          </p:cNvSpPr>
          <p:nvPr>
            <p:ph type="title"/>
          </p:nvPr>
        </p:nvSpPr>
        <p:spPr/>
        <p:txBody>
          <a:bodyPr/>
          <a:lstStyle/>
          <a:p>
            <a:endParaRPr lang="en-US"/>
          </a:p>
        </p:txBody>
      </p:sp>
      <p:pic>
        <p:nvPicPr>
          <p:cNvPr id="9" name="Zástupný obsah 8" descr="Obsah obrázku šipka&#10;&#10;Popis byl vytvořen automaticky">
            <a:extLst>
              <a:ext uri="{FF2B5EF4-FFF2-40B4-BE49-F238E27FC236}">
                <a16:creationId xmlns:a16="http://schemas.microsoft.com/office/drawing/2014/main" id="{8D4B09B5-692C-4858-9C03-8211E932284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0275" y="1901031"/>
            <a:ext cx="7620000" cy="4200525"/>
          </a:xfrm>
        </p:spPr>
      </p:pic>
    </p:spTree>
    <p:extLst>
      <p:ext uri="{BB962C8B-B14F-4D97-AF65-F5344CB8AC3E}">
        <p14:creationId xmlns:p14="http://schemas.microsoft.com/office/powerpoint/2010/main" val="344675729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EC8C6B-3514-4E3C-BCBE-E85DC1DC7B2A}"/>
              </a:ext>
            </a:extLst>
          </p:cNvPr>
          <p:cNvSpPr>
            <a:spLocks noGrp="1"/>
          </p:cNvSpPr>
          <p:nvPr>
            <p:ph type="title"/>
          </p:nvPr>
        </p:nvSpPr>
        <p:spPr/>
        <p:txBody>
          <a:bodyPr/>
          <a:lstStyle/>
          <a:p>
            <a:endParaRPr lang="en-US" dirty="0"/>
          </a:p>
        </p:txBody>
      </p:sp>
      <p:sp>
        <p:nvSpPr>
          <p:cNvPr id="6" name="Zástupný obsah 5">
            <a:extLst>
              <a:ext uri="{FF2B5EF4-FFF2-40B4-BE49-F238E27FC236}">
                <a16:creationId xmlns:a16="http://schemas.microsoft.com/office/drawing/2014/main" id="{BEB27AF9-1BE3-46E5-8E28-5B48E8AE3F53}"/>
              </a:ext>
            </a:extLst>
          </p:cNvPr>
          <p:cNvSpPr>
            <a:spLocks noGrp="1"/>
          </p:cNvSpPr>
          <p:nvPr>
            <p:ph idx="1"/>
          </p:nvPr>
        </p:nvSpPr>
        <p:spPr/>
        <p:txBody>
          <a:bodyPr/>
          <a:lstStyle/>
          <a:p>
            <a:r>
              <a:rPr lang="cs-CZ" dirty="0"/>
              <a:t>Královská africká společnost</a:t>
            </a:r>
          </a:p>
          <a:p>
            <a:endParaRPr lang="en-US" dirty="0"/>
          </a:p>
        </p:txBody>
      </p:sp>
      <p:pic>
        <p:nvPicPr>
          <p:cNvPr id="7" name="Zástupný obsah 3" descr="Obsah obrázku hodiny&#10;&#10;Popis byl vytvořen automaticky">
            <a:extLst>
              <a:ext uri="{FF2B5EF4-FFF2-40B4-BE49-F238E27FC236}">
                <a16:creationId xmlns:a16="http://schemas.microsoft.com/office/drawing/2014/main" id="{A2F7EC8B-1CC1-46A6-ABCD-4BD58EAE15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8714" y="2219325"/>
            <a:ext cx="3983524" cy="3834607"/>
          </a:xfrm>
          <a:prstGeom prst="rect">
            <a:avLst/>
          </a:prstGeom>
        </p:spPr>
      </p:pic>
    </p:spTree>
    <p:extLst>
      <p:ext uri="{BB962C8B-B14F-4D97-AF65-F5344CB8AC3E}">
        <p14:creationId xmlns:p14="http://schemas.microsoft.com/office/powerpoint/2010/main" val="160600379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A68EBB-1F33-4244-AE42-29112F28A07E}"/>
              </a:ext>
            </a:extLst>
          </p:cNvPr>
          <p:cNvSpPr>
            <a:spLocks noGrp="1"/>
          </p:cNvSpPr>
          <p:nvPr>
            <p:ph type="title"/>
          </p:nvPr>
        </p:nvSpPr>
        <p:spPr/>
        <p:txBody>
          <a:bodyPr/>
          <a:lstStyle/>
          <a:p>
            <a:r>
              <a:rPr lang="cs-CZ" dirty="0"/>
              <a:t>První myšlenky volného obchodu</a:t>
            </a:r>
            <a:endParaRPr lang="en-US" dirty="0"/>
          </a:p>
        </p:txBody>
      </p:sp>
      <p:sp>
        <p:nvSpPr>
          <p:cNvPr id="3" name="Zástupný obsah 2">
            <a:extLst>
              <a:ext uri="{FF2B5EF4-FFF2-40B4-BE49-F238E27FC236}">
                <a16:creationId xmlns:a16="http://schemas.microsoft.com/office/drawing/2014/main" id="{FC26EE6D-0997-4AF9-B25F-791260C848DF}"/>
              </a:ext>
            </a:extLst>
          </p:cNvPr>
          <p:cNvSpPr>
            <a:spLocks noGrp="1"/>
          </p:cNvSpPr>
          <p:nvPr>
            <p:ph idx="1"/>
          </p:nvPr>
        </p:nvSpPr>
        <p:spPr/>
        <p:txBody>
          <a:bodyPr/>
          <a:lstStyle/>
          <a:p>
            <a:r>
              <a:rPr lang="cs-CZ" dirty="0"/>
              <a:t>„Free </a:t>
            </a:r>
            <a:r>
              <a:rPr lang="cs-CZ" dirty="0" err="1"/>
              <a:t>trade</a:t>
            </a:r>
            <a:r>
              <a:rPr lang="cs-CZ" dirty="0"/>
              <a:t>“ – původní význam byl požadavek zrušení státních monopolů na zahraniční obchod a svoboda občanů obchodovat – ne rušení cel</a:t>
            </a:r>
          </a:p>
          <a:p>
            <a:r>
              <a:rPr lang="cs-CZ" dirty="0"/>
              <a:t>Předtím častá politika státu vytvářet monopoly </a:t>
            </a:r>
          </a:p>
          <a:p>
            <a:r>
              <a:rPr lang="cs-CZ" dirty="0"/>
              <a:t>&gt; často jako zdroj peněz pro stát nebo odměnu spojencům panovníka</a:t>
            </a:r>
          </a:p>
          <a:p>
            <a:r>
              <a:rPr lang="cs-CZ" b="1" dirty="0"/>
              <a:t>Toto už merkantilisté kritizovali jako neefektivní a škodlivé</a:t>
            </a:r>
            <a:r>
              <a:rPr lang="cs-CZ" dirty="0"/>
              <a:t>, v Anglii většina zrušena po Slavné revoluci</a:t>
            </a:r>
          </a:p>
        </p:txBody>
      </p:sp>
    </p:spTree>
    <p:extLst>
      <p:ext uri="{BB962C8B-B14F-4D97-AF65-F5344CB8AC3E}">
        <p14:creationId xmlns:p14="http://schemas.microsoft.com/office/powerpoint/2010/main" val="291577370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A68EBB-1F33-4244-AE42-29112F28A07E}"/>
              </a:ext>
            </a:extLst>
          </p:cNvPr>
          <p:cNvSpPr>
            <a:spLocks noGrp="1"/>
          </p:cNvSpPr>
          <p:nvPr>
            <p:ph type="title"/>
          </p:nvPr>
        </p:nvSpPr>
        <p:spPr/>
        <p:txBody>
          <a:bodyPr/>
          <a:lstStyle/>
          <a:p>
            <a:r>
              <a:rPr lang="cs-CZ" dirty="0"/>
              <a:t>První myšlenky volného obchodu</a:t>
            </a:r>
            <a:endParaRPr lang="en-US" dirty="0"/>
          </a:p>
        </p:txBody>
      </p:sp>
      <p:sp>
        <p:nvSpPr>
          <p:cNvPr id="3" name="Zástupný obsah 2">
            <a:extLst>
              <a:ext uri="{FF2B5EF4-FFF2-40B4-BE49-F238E27FC236}">
                <a16:creationId xmlns:a16="http://schemas.microsoft.com/office/drawing/2014/main" id="{FC26EE6D-0997-4AF9-B25F-791260C848DF}"/>
              </a:ext>
            </a:extLst>
          </p:cNvPr>
          <p:cNvSpPr>
            <a:spLocks noGrp="1"/>
          </p:cNvSpPr>
          <p:nvPr>
            <p:ph idx="1"/>
          </p:nvPr>
        </p:nvSpPr>
        <p:spPr/>
        <p:txBody>
          <a:bodyPr/>
          <a:lstStyle/>
          <a:p>
            <a:r>
              <a:rPr lang="cs-CZ" dirty="0"/>
              <a:t>V debatě s merkantilisty se postupně objevují i požadavky volného obchodu v dnešním slova smyslu</a:t>
            </a:r>
          </a:p>
        </p:txBody>
      </p:sp>
    </p:spTree>
    <p:extLst>
      <p:ext uri="{BB962C8B-B14F-4D97-AF65-F5344CB8AC3E}">
        <p14:creationId xmlns:p14="http://schemas.microsoft.com/office/powerpoint/2010/main" val="379032533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0C84EFA-E821-4FDC-B729-0DB503C8A4E4}"/>
              </a:ext>
            </a:extLst>
          </p:cNvPr>
          <p:cNvSpPr>
            <a:spLocks noGrp="1"/>
          </p:cNvSpPr>
          <p:nvPr>
            <p:ph type="title"/>
          </p:nvPr>
        </p:nvSpPr>
        <p:spPr/>
        <p:txBody>
          <a:bodyPr/>
          <a:lstStyle/>
          <a:p>
            <a:r>
              <a:rPr lang="cs-CZ" dirty="0"/>
              <a:t>První myšlenky volného obchodu</a:t>
            </a:r>
            <a:endParaRPr lang="en-US" dirty="0"/>
          </a:p>
        </p:txBody>
      </p:sp>
      <p:sp>
        <p:nvSpPr>
          <p:cNvPr id="3" name="Zástupný obsah 2">
            <a:extLst>
              <a:ext uri="{FF2B5EF4-FFF2-40B4-BE49-F238E27FC236}">
                <a16:creationId xmlns:a16="http://schemas.microsoft.com/office/drawing/2014/main" id="{16F9D716-C55F-446C-B985-8C2354F26D3C}"/>
              </a:ext>
            </a:extLst>
          </p:cNvPr>
          <p:cNvSpPr>
            <a:spLocks noGrp="1"/>
          </p:cNvSpPr>
          <p:nvPr>
            <p:ph idx="1"/>
          </p:nvPr>
        </p:nvSpPr>
        <p:spPr/>
        <p:txBody>
          <a:bodyPr/>
          <a:lstStyle/>
          <a:p>
            <a:r>
              <a:rPr lang="cs-CZ" dirty="0"/>
              <a:t>Útok na požadavek obchodního přebytku</a:t>
            </a:r>
          </a:p>
          <a:p>
            <a:r>
              <a:rPr lang="cs-CZ" dirty="0"/>
              <a:t>Roger </a:t>
            </a:r>
            <a:r>
              <a:rPr lang="cs-CZ" dirty="0" err="1"/>
              <a:t>Coke</a:t>
            </a:r>
            <a:r>
              <a:rPr lang="cs-CZ" dirty="0"/>
              <a:t> (1670): Irové exportují 8krát více než importují a jsou čím dál chudší. Holanďané dovážejí všechno, co si lze představit, a jsou nejbohatší na světě</a:t>
            </a:r>
          </a:p>
        </p:txBody>
      </p:sp>
    </p:spTree>
    <p:extLst>
      <p:ext uri="{BB962C8B-B14F-4D97-AF65-F5344CB8AC3E}">
        <p14:creationId xmlns:p14="http://schemas.microsoft.com/office/powerpoint/2010/main" val="241627438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0C84EFA-E821-4FDC-B729-0DB503C8A4E4}"/>
              </a:ext>
            </a:extLst>
          </p:cNvPr>
          <p:cNvSpPr>
            <a:spLocks noGrp="1"/>
          </p:cNvSpPr>
          <p:nvPr>
            <p:ph type="title"/>
          </p:nvPr>
        </p:nvSpPr>
        <p:spPr/>
        <p:txBody>
          <a:bodyPr/>
          <a:lstStyle/>
          <a:p>
            <a:r>
              <a:rPr lang="cs-CZ" dirty="0"/>
              <a:t>První myšlenky volného obchodu</a:t>
            </a:r>
            <a:endParaRPr lang="en-US" dirty="0"/>
          </a:p>
        </p:txBody>
      </p:sp>
      <p:sp>
        <p:nvSpPr>
          <p:cNvPr id="3" name="Zástupný obsah 2">
            <a:extLst>
              <a:ext uri="{FF2B5EF4-FFF2-40B4-BE49-F238E27FC236}">
                <a16:creationId xmlns:a16="http://schemas.microsoft.com/office/drawing/2014/main" id="{16F9D716-C55F-446C-B985-8C2354F26D3C}"/>
              </a:ext>
            </a:extLst>
          </p:cNvPr>
          <p:cNvSpPr>
            <a:spLocks noGrp="1"/>
          </p:cNvSpPr>
          <p:nvPr>
            <p:ph idx="1"/>
          </p:nvPr>
        </p:nvSpPr>
        <p:spPr/>
        <p:txBody>
          <a:bodyPr/>
          <a:lstStyle/>
          <a:p>
            <a:r>
              <a:rPr lang="cs-CZ" dirty="0"/>
              <a:t>Útok na požadavek obchodního přebytku</a:t>
            </a:r>
          </a:p>
          <a:p>
            <a:r>
              <a:rPr lang="cs-CZ" dirty="0"/>
              <a:t>Roger </a:t>
            </a:r>
            <a:r>
              <a:rPr lang="cs-CZ" dirty="0" err="1"/>
              <a:t>Coke</a:t>
            </a:r>
            <a:r>
              <a:rPr lang="cs-CZ" dirty="0"/>
              <a:t> (1670): Irové exportují 8krát více než importují a jsou čím dál chudší. Holanďané dovážejí všechno, co si lze představit, a jsou nejbohatší na světě</a:t>
            </a:r>
          </a:p>
          <a:p>
            <a:r>
              <a:rPr lang="cs-CZ" dirty="0"/>
              <a:t>Jacob </a:t>
            </a:r>
            <a:r>
              <a:rPr lang="cs-CZ" dirty="0" err="1"/>
              <a:t>Vanderlint</a:t>
            </a:r>
            <a:r>
              <a:rPr lang="cs-CZ" dirty="0"/>
              <a:t> (1734) a David </a:t>
            </a:r>
            <a:r>
              <a:rPr lang="cs-CZ" dirty="0" err="1"/>
              <a:t>Hume</a:t>
            </a:r>
            <a:r>
              <a:rPr lang="cs-CZ" dirty="0"/>
              <a:t> (1752) – obchodní přebytek přiláká zlato, to povede k růstu cen, tím se staneme méně konkurenceschopnými a bilance se vyrovná</a:t>
            </a:r>
            <a:endParaRPr lang="en-US" dirty="0"/>
          </a:p>
        </p:txBody>
      </p:sp>
    </p:spTree>
    <p:extLst>
      <p:ext uri="{BB962C8B-B14F-4D97-AF65-F5344CB8AC3E}">
        <p14:creationId xmlns:p14="http://schemas.microsoft.com/office/powerpoint/2010/main" val="368276361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57F70B-14CC-41EE-B7EB-E9B7F9F45692}"/>
              </a:ext>
            </a:extLst>
          </p:cNvPr>
          <p:cNvSpPr>
            <a:spLocks noGrp="1"/>
          </p:cNvSpPr>
          <p:nvPr>
            <p:ph type="title"/>
          </p:nvPr>
        </p:nvSpPr>
        <p:spPr/>
        <p:txBody>
          <a:bodyPr/>
          <a:lstStyle/>
          <a:p>
            <a:endParaRPr lang="en-US" dirty="0"/>
          </a:p>
        </p:txBody>
      </p:sp>
      <p:sp>
        <p:nvSpPr>
          <p:cNvPr id="3" name="Zástupný obsah 2">
            <a:extLst>
              <a:ext uri="{FF2B5EF4-FFF2-40B4-BE49-F238E27FC236}">
                <a16:creationId xmlns:a16="http://schemas.microsoft.com/office/drawing/2014/main" id="{E8F149F7-4335-4883-B28E-9F976828D8A7}"/>
              </a:ext>
            </a:extLst>
          </p:cNvPr>
          <p:cNvSpPr>
            <a:spLocks noGrp="1"/>
          </p:cNvSpPr>
          <p:nvPr>
            <p:ph idx="1"/>
          </p:nvPr>
        </p:nvSpPr>
        <p:spPr/>
        <p:txBody>
          <a:bodyPr/>
          <a:lstStyle/>
          <a:p>
            <a:r>
              <a:rPr lang="cs-CZ" dirty="0"/>
              <a:t>Dnes:</a:t>
            </a:r>
          </a:p>
          <a:p>
            <a:endParaRPr lang="cs-CZ" dirty="0"/>
          </a:p>
          <a:p>
            <a:r>
              <a:rPr lang="cs-CZ" dirty="0"/>
              <a:t>Pokud Japonsko má kladnou bilanci s USA, znamená to, že Američané nakupují japonské jeny, aby jimi mohli zaplatit za zboží </a:t>
            </a:r>
          </a:p>
          <a:p>
            <a:r>
              <a:rPr lang="cs-CZ" dirty="0"/>
              <a:t>Tím na devizovém trhu ubývá jenů a přibývá dolarů &gt; jen posiluje &gt; japonské zboží je relativně dražší &gt; bilance se vyrovnává</a:t>
            </a:r>
            <a:endParaRPr lang="en-US" dirty="0"/>
          </a:p>
        </p:txBody>
      </p:sp>
    </p:spTree>
    <p:extLst>
      <p:ext uri="{BB962C8B-B14F-4D97-AF65-F5344CB8AC3E}">
        <p14:creationId xmlns:p14="http://schemas.microsoft.com/office/powerpoint/2010/main" val="175702302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0C1A0CA-2559-4885-B0AA-A689E2BE1FCC}"/>
              </a:ext>
            </a:extLst>
          </p:cNvPr>
          <p:cNvSpPr>
            <a:spLocks noGrp="1"/>
          </p:cNvSpPr>
          <p:nvPr>
            <p:ph type="title"/>
          </p:nvPr>
        </p:nvSpPr>
        <p:spPr/>
        <p:txBody>
          <a:bodyPr/>
          <a:lstStyle/>
          <a:p>
            <a:r>
              <a:rPr lang="cs-CZ" dirty="0"/>
              <a:t>První myšlenky volného obchodu</a:t>
            </a:r>
            <a:endParaRPr lang="en-US" dirty="0"/>
          </a:p>
        </p:txBody>
      </p:sp>
      <p:sp>
        <p:nvSpPr>
          <p:cNvPr id="3" name="Zástupný obsah 2">
            <a:extLst>
              <a:ext uri="{FF2B5EF4-FFF2-40B4-BE49-F238E27FC236}">
                <a16:creationId xmlns:a16="http://schemas.microsoft.com/office/drawing/2014/main" id="{F0A65708-B39B-48BC-A2B4-17C9894B61F5}"/>
              </a:ext>
            </a:extLst>
          </p:cNvPr>
          <p:cNvSpPr>
            <a:spLocks noGrp="1"/>
          </p:cNvSpPr>
          <p:nvPr>
            <p:ph idx="1"/>
          </p:nvPr>
        </p:nvSpPr>
        <p:spPr/>
        <p:txBody>
          <a:bodyPr/>
          <a:lstStyle/>
          <a:p>
            <a:r>
              <a:rPr lang="cs-CZ" dirty="0"/>
              <a:t>Kritika potřebnosti držet drahé kovy</a:t>
            </a:r>
          </a:p>
          <a:p>
            <a:r>
              <a:rPr lang="cs-CZ" dirty="0" err="1"/>
              <a:t>Hume</a:t>
            </a:r>
            <a:r>
              <a:rPr lang="cs-CZ" dirty="0"/>
              <a:t> – Španělsko dovezlo z Nového světa nepředstavitelné množství zlata a stříbra, které bylo nakonec všechno utraceno za cizí zboží</a:t>
            </a:r>
          </a:p>
          <a:p>
            <a:r>
              <a:rPr lang="cs-CZ" b="1" dirty="0"/>
              <a:t>&gt; růst cen zruinoval podnikatele</a:t>
            </a:r>
            <a:r>
              <a:rPr lang="cs-CZ" dirty="0"/>
              <a:t>, kteří přestali být konkurenceschopní</a:t>
            </a:r>
          </a:p>
        </p:txBody>
      </p:sp>
    </p:spTree>
    <p:extLst>
      <p:ext uri="{BB962C8B-B14F-4D97-AF65-F5344CB8AC3E}">
        <p14:creationId xmlns:p14="http://schemas.microsoft.com/office/powerpoint/2010/main" val="1420534216"/>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7609</TotalTime>
  <Words>5393</Words>
  <Application>Microsoft Office PowerPoint</Application>
  <PresentationFormat>Widescreen</PresentationFormat>
  <Paragraphs>505</Paragraphs>
  <Slides>168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168</vt:i4>
      </vt:variant>
    </vt:vector>
  </HeadingPairs>
  <TitlesOfParts>
    <vt:vector size="172" baseType="lpstr">
      <vt:lpstr>Arial</vt:lpstr>
      <vt:lpstr>Calibri</vt:lpstr>
      <vt:lpstr>Calibri Light</vt:lpstr>
      <vt:lpstr>Motiv Office</vt:lpstr>
      <vt:lpstr>Mezinárodní obchodní režim</vt:lpstr>
      <vt:lpstr>Obsah kurzu</vt:lpstr>
      <vt:lpstr>Obsah kurzu</vt:lpstr>
      <vt:lpstr>PowerPoint Presentation</vt:lpstr>
      <vt:lpstr>Obsah kurzu</vt:lpstr>
      <vt:lpstr>Obsah kurzu</vt:lpstr>
      <vt:lpstr>Obsah kurzu</vt:lpstr>
      <vt:lpstr>Obsah kurzu</vt:lpstr>
      <vt:lpstr>PowerPoint Presentation</vt:lpstr>
      <vt:lpstr>Organizace kurzu</vt:lpstr>
      <vt:lpstr>Organizace kurzu</vt:lpstr>
      <vt:lpstr>Organizace kurzu</vt:lpstr>
      <vt:lpstr>Organizace kurzu</vt:lpstr>
      <vt:lpstr>Organizace kurzu</vt:lpstr>
      <vt:lpstr>Organizace kurzu</vt:lpstr>
      <vt:lpstr>Organizace kurzu</vt:lpstr>
      <vt:lpstr>Literatura</vt:lpstr>
      <vt:lpstr>PowerPoint Presentation</vt:lpstr>
      <vt:lpstr>PowerPoint Presentation</vt:lpstr>
      <vt:lpstr>Literatura</vt:lpstr>
      <vt:lpstr>Geneze myšlenek volného obchodu</vt:lpstr>
      <vt:lpstr>Geneze myšlenek volného obchodu</vt:lpstr>
      <vt:lpstr>Geneze myšlenek volného obchodu</vt:lpstr>
      <vt:lpstr>HDP na osobu</vt:lpstr>
      <vt:lpstr>PowerPoint Presentation</vt:lpstr>
      <vt:lpstr>PowerPoint Presentation</vt:lpstr>
      <vt:lpstr>PowerPoint Presentation</vt:lpstr>
      <vt:lpstr>HDP na osobu</vt:lpstr>
      <vt:lpstr>HDP na osobu</vt:lpstr>
      <vt:lpstr>Postavení Anglie na začátku 17. století</vt:lpstr>
      <vt:lpstr>Postavení Anglie na začátku 17. století</vt:lpstr>
      <vt:lpstr>Postavení Anglie na začátku 17. století</vt:lpstr>
      <vt:lpstr>PowerPoint Presentation</vt:lpstr>
      <vt:lpstr>PowerPoint Presentation</vt:lpstr>
      <vt:lpstr>Postavení Anglie na začátku 17. století</vt:lpstr>
      <vt:lpstr>Merkantilismus</vt:lpstr>
      <vt:lpstr>Merkantilismus</vt:lpstr>
      <vt:lpstr>Merkantilismus</vt:lpstr>
      <vt:lpstr>Merkantilismus</vt:lpstr>
      <vt:lpstr>Merkantilismus</vt:lpstr>
      <vt:lpstr>Sir Thomas Smith</vt:lpstr>
      <vt:lpstr>Sir Thomas Smith</vt:lpstr>
      <vt:lpstr>Sir Thomas Smith</vt:lpstr>
      <vt:lpstr>Sir Thomas Smith</vt:lpstr>
      <vt:lpstr>Sir Thomas Smith</vt:lpstr>
      <vt:lpstr>Mezinárodní obchod jako barter</vt:lpstr>
      <vt:lpstr>Sir Thomas Smith</vt:lpstr>
      <vt:lpstr>Sir Thomas Smith</vt:lpstr>
      <vt:lpstr>Sir Thomas Smith</vt:lpstr>
      <vt:lpstr>Sir Thomas Smith</vt:lpstr>
      <vt:lpstr>Aktivní obchodní bilance</vt:lpstr>
      <vt:lpstr>Aktivní obchodní bilance</vt:lpstr>
      <vt:lpstr>Aktivní obchodní bilance</vt:lpstr>
      <vt:lpstr>Aktivní obchodní bilance</vt:lpstr>
      <vt:lpstr>Aktivní obchodní bilance</vt:lpstr>
      <vt:lpstr>Komoditní struktura obchodu</vt:lpstr>
      <vt:lpstr>Komoditní struktura obchodu</vt:lpstr>
      <vt:lpstr>Komoditní struktura obchodu</vt:lpstr>
      <vt:lpstr>Komoditní struktura obchodu</vt:lpstr>
      <vt:lpstr>Komoditní struktura obchodu</vt:lpstr>
      <vt:lpstr>Komoditní struktura obchodu</vt:lpstr>
      <vt:lpstr>Komoditní struktura obchodu</vt:lpstr>
      <vt:lpstr>Hodnocení merkantilismu</vt:lpstr>
      <vt:lpstr>Hodnocení merkantilismu</vt:lpstr>
      <vt:lpstr>Hodnocení merkantilismu</vt:lpstr>
      <vt:lpstr>Reálná politika Anglie</vt:lpstr>
      <vt:lpstr>Reálná politika Anglie</vt:lpstr>
      <vt:lpstr>Reálná politika Anglie</vt:lpstr>
      <vt:lpstr>PowerPoint Presentation</vt:lpstr>
      <vt:lpstr>Reálná politika Anglie</vt:lpstr>
      <vt:lpstr>Reálná politika Anglie</vt:lpstr>
      <vt:lpstr>PowerPoint Presentation</vt:lpstr>
      <vt:lpstr>PowerPoint Presentation</vt:lpstr>
      <vt:lpstr>Reálná politika Anglie</vt:lpstr>
      <vt:lpstr>Reálná politika Anglie</vt:lpstr>
      <vt:lpstr>PowerPoint Presentation</vt:lpstr>
      <vt:lpstr>Reálná politika Anglie</vt:lpstr>
      <vt:lpstr>Reálná politika Anglie</vt:lpstr>
      <vt:lpstr>Reálná politika Anglie</vt:lpstr>
      <vt:lpstr>Reálná politika Anglie</vt:lpstr>
      <vt:lpstr>Reálná politika Anglie</vt:lpstr>
      <vt:lpstr>Reálná politika Anglie</vt:lpstr>
      <vt:lpstr>Reálná politika Anglie</vt:lpstr>
      <vt:lpstr>Indian calicoes</vt:lpstr>
      <vt:lpstr>PowerPoint Presentation</vt:lpstr>
      <vt:lpstr>PowerPoint Presentation</vt:lpstr>
      <vt:lpstr>Indian calicoes</vt:lpstr>
      <vt:lpstr>Debata o Indian calicoes</vt:lpstr>
      <vt:lpstr>Debata o Indian calicoes</vt:lpstr>
      <vt:lpstr>První myšlenky volného obchodu</vt:lpstr>
      <vt:lpstr>První myšlenky volného obchodu</vt:lpstr>
      <vt:lpstr>PowerPoint Presentation</vt:lpstr>
      <vt:lpstr>PowerPoint Presentation</vt:lpstr>
      <vt:lpstr>První myšlenky volného obchodu</vt:lpstr>
      <vt:lpstr>První myšlenky volného obchodu</vt:lpstr>
      <vt:lpstr>První myšlenky volného obchodu</vt:lpstr>
      <vt:lpstr>První myšlenky volného obchodu</vt:lpstr>
      <vt:lpstr>PowerPoint Presentation</vt:lpstr>
      <vt:lpstr>První myšlenky volného obchodu</vt:lpstr>
      <vt:lpstr>První myšlenky volného obchodu</vt:lpstr>
      <vt:lpstr>První myšlenky volného obchodu</vt:lpstr>
      <vt:lpstr>První myšlenky volného obchodu</vt:lpstr>
      <vt:lpstr>První myšlenky volného obchodu</vt:lpstr>
      <vt:lpstr>První myšlenky volného obchodu</vt:lpstr>
      <vt:lpstr>První myšlenky volného obchodu</vt:lpstr>
      <vt:lpstr>První myšlenky volného obchodu</vt:lpstr>
      <vt:lpstr>První myšlenky volného obchodu</vt:lpstr>
      <vt:lpstr>První myšlenky volného obchodu</vt:lpstr>
      <vt:lpstr>První myšlenky volného obchodu</vt:lpstr>
      <vt:lpstr>První myšlenky volného obchodu</vt:lpstr>
      <vt:lpstr>První myšlenky volného obchodu</vt:lpstr>
      <vt:lpstr>První myšlenky volného obchodu</vt:lpstr>
      <vt:lpstr>Henry Martyn</vt:lpstr>
      <vt:lpstr>Henry Martyn</vt:lpstr>
      <vt:lpstr>Henry Martyn</vt:lpstr>
      <vt:lpstr>Henry Martyn</vt:lpstr>
      <vt:lpstr>Francie</vt:lpstr>
      <vt:lpstr>Francie</vt:lpstr>
      <vt:lpstr>Francie</vt:lpstr>
      <vt:lpstr>Francie</vt:lpstr>
      <vt:lpstr>Francie</vt:lpstr>
      <vt:lpstr>Britská morální filosofie</vt:lpstr>
      <vt:lpstr>Britská morální filosofie</vt:lpstr>
      <vt:lpstr>Britská morální filosofie</vt:lpstr>
      <vt:lpstr>Adam Smith</vt:lpstr>
      <vt:lpstr>Adam Smith</vt:lpstr>
      <vt:lpstr>Adam Smith</vt:lpstr>
      <vt:lpstr>Adam Smith</vt:lpstr>
      <vt:lpstr>Adam Smith</vt:lpstr>
      <vt:lpstr>Adam Smith</vt:lpstr>
      <vt:lpstr>Adam Smith</vt:lpstr>
      <vt:lpstr>Adam Smith</vt:lpstr>
      <vt:lpstr>Adam Smith</vt:lpstr>
      <vt:lpstr>Adam Smith</vt:lpstr>
      <vt:lpstr>Adam Smith</vt:lpstr>
      <vt:lpstr>Adam Smith</vt:lpstr>
      <vt:lpstr>Adam Smith</vt:lpstr>
      <vt:lpstr>Adam Smith</vt:lpstr>
      <vt:lpstr>Adam Smith</vt:lpstr>
      <vt:lpstr>Klasická politická ekonomie</vt:lpstr>
      <vt:lpstr>Klasická politická ekonomie</vt:lpstr>
      <vt:lpstr>Klasická politická ekonomie</vt:lpstr>
      <vt:lpstr>Klasická politická ekonomie</vt:lpstr>
      <vt:lpstr>Klasická politická ekonomie</vt:lpstr>
      <vt:lpstr>Klasická politická ekonomie</vt:lpstr>
      <vt:lpstr>Klasická politická ekonomie</vt:lpstr>
      <vt:lpstr>Klasická politická ekonomie</vt:lpstr>
      <vt:lpstr>PowerPoint Presentation</vt:lpstr>
      <vt:lpstr>Klasická politická ekonomie</vt:lpstr>
      <vt:lpstr>Klasická politická ekonomie</vt:lpstr>
      <vt:lpstr>Klasická politická ekonomie</vt:lpstr>
      <vt:lpstr>Debata o Corn Laws</vt:lpstr>
      <vt:lpstr>Debata o Corn Laws</vt:lpstr>
      <vt:lpstr>Debata o Corn Laws</vt:lpstr>
      <vt:lpstr>Debata o Corn Laws</vt:lpstr>
      <vt:lpstr>Debata o Corn Laws</vt:lpstr>
      <vt:lpstr>Anti-Corn Law League</vt:lpstr>
      <vt:lpstr>Obrat Británie k volnému obchodu</vt:lpstr>
      <vt:lpstr>Obrat Británie k volnému obchodu</vt:lpstr>
      <vt:lpstr>PowerPoint Presentation</vt:lpstr>
      <vt:lpstr>PowerPoint Presentation</vt:lpstr>
      <vt:lpstr>Obrat Británie k volnému obchodu</vt:lpstr>
      <vt:lpstr>PowerPoint Presentation</vt:lpstr>
      <vt:lpstr>„Volný obchod“ s Indií</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Svatoň</dc:creator>
  <cp:lastModifiedBy>Petr Svatoň</cp:lastModifiedBy>
  <cp:revision>203</cp:revision>
  <dcterms:created xsi:type="dcterms:W3CDTF">2021-01-16T10:32:09Z</dcterms:created>
  <dcterms:modified xsi:type="dcterms:W3CDTF">2024-02-06T12:44:03Z</dcterms:modified>
</cp:coreProperties>
</file>