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386" r:id="rId3"/>
    <p:sldId id="334" r:id="rId4"/>
    <p:sldId id="335" r:id="rId5"/>
    <p:sldId id="338" r:id="rId6"/>
    <p:sldId id="337" r:id="rId7"/>
    <p:sldId id="387" r:id="rId8"/>
    <p:sldId id="342" r:id="rId9"/>
    <p:sldId id="339" r:id="rId10"/>
    <p:sldId id="388" r:id="rId11"/>
    <p:sldId id="343" r:id="rId12"/>
    <p:sldId id="377" r:id="rId13"/>
    <p:sldId id="402" r:id="rId14"/>
    <p:sldId id="390" r:id="rId15"/>
    <p:sldId id="389" r:id="rId16"/>
    <p:sldId id="341" r:id="rId17"/>
    <p:sldId id="332" r:id="rId18"/>
    <p:sldId id="391" r:id="rId19"/>
    <p:sldId id="333" r:id="rId20"/>
    <p:sldId id="392" r:id="rId21"/>
    <p:sldId id="393" r:id="rId22"/>
    <p:sldId id="296" r:id="rId23"/>
    <p:sldId id="380" r:id="rId24"/>
    <p:sldId id="381" r:id="rId25"/>
    <p:sldId id="336" r:id="rId26"/>
    <p:sldId id="394" r:id="rId27"/>
    <p:sldId id="395" r:id="rId28"/>
    <p:sldId id="396" r:id="rId29"/>
    <p:sldId id="397" r:id="rId30"/>
    <p:sldId id="297" r:id="rId31"/>
    <p:sldId id="303" r:id="rId32"/>
    <p:sldId id="404" r:id="rId33"/>
    <p:sldId id="298" r:id="rId34"/>
    <p:sldId id="405" r:id="rId35"/>
    <p:sldId id="399" r:id="rId36"/>
    <p:sldId id="306" r:id="rId37"/>
    <p:sldId id="276" r:id="rId38"/>
    <p:sldId id="286" r:id="rId39"/>
    <p:sldId id="289" r:id="rId40"/>
    <p:sldId id="384" r:id="rId41"/>
    <p:sldId id="284" r:id="rId42"/>
    <p:sldId id="287" r:id="rId43"/>
    <p:sldId id="290" r:id="rId44"/>
    <p:sldId id="385" r:id="rId45"/>
    <p:sldId id="326" r:id="rId46"/>
    <p:sldId id="288" r:id="rId47"/>
    <p:sldId id="294" r:id="rId48"/>
    <p:sldId id="299" r:id="rId49"/>
    <p:sldId id="407" r:id="rId50"/>
    <p:sldId id="408" r:id="rId51"/>
    <p:sldId id="309" r:id="rId52"/>
    <p:sldId id="409" r:id="rId53"/>
    <p:sldId id="410" r:id="rId54"/>
    <p:sldId id="427" r:id="rId55"/>
    <p:sldId id="411" r:id="rId56"/>
    <p:sldId id="412" r:id="rId57"/>
    <p:sldId id="413" r:id="rId58"/>
    <p:sldId id="414" r:id="rId59"/>
    <p:sldId id="415" r:id="rId60"/>
    <p:sldId id="416" r:id="rId61"/>
    <p:sldId id="417" r:id="rId62"/>
    <p:sldId id="418" r:id="rId63"/>
    <p:sldId id="419" r:id="rId64"/>
    <p:sldId id="420" r:id="rId65"/>
    <p:sldId id="421" r:id="rId66"/>
    <p:sldId id="422" r:id="rId67"/>
    <p:sldId id="423" r:id="rId68"/>
    <p:sldId id="424" r:id="rId69"/>
    <p:sldId id="428" r:id="rId70"/>
    <p:sldId id="425" r:id="rId71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ationalgallery.org.uk/paintings/willem-van-de-velde-a-dutch-ship-and-other-small-vessels-in-a-strong-breez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chalklands.wordpress.com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16101" y="194455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latin typeface="+mn-lt"/>
              </a:rPr>
              <a:t>Španělská</a:t>
            </a:r>
            <a:r>
              <a:rPr lang="cs-CZ" dirty="0">
                <a:solidFill>
                  <a:srgbClr val="EB7115"/>
                </a:solidFill>
                <a:latin typeface="+mn-lt"/>
              </a:rPr>
              <a:t> </a:t>
            </a:r>
            <a:r>
              <a:rPr lang="cs-CZ" dirty="0">
                <a:latin typeface="+mn-lt"/>
              </a:rPr>
              <a:t>Amerika,</a:t>
            </a:r>
            <a:r>
              <a:rPr lang="cs-CZ" dirty="0">
                <a:solidFill>
                  <a:srgbClr val="EB7115"/>
                </a:solidFill>
                <a:latin typeface="+mn-lt"/>
              </a:rPr>
              <a:t> Nizozemské</a:t>
            </a:r>
            <a:r>
              <a:rPr lang="cs-CZ" dirty="0">
                <a:latin typeface="+mn-lt"/>
              </a:rPr>
              <a:t> impérium, nástup </a:t>
            </a:r>
            <a:r>
              <a:rPr lang="cs-CZ" dirty="0">
                <a:solidFill>
                  <a:srgbClr val="0070C0"/>
                </a:solidFill>
                <a:latin typeface="+mn-lt"/>
              </a:rPr>
              <a:t>Anglie</a:t>
            </a:r>
            <a:r>
              <a:rPr lang="cs-CZ" dirty="0">
                <a:latin typeface="+mn-lt"/>
              </a:rPr>
              <a:t> války s Nizozemím</a:t>
            </a:r>
            <a:endParaRPr lang="cs-CZ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8525" y="5108108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 2023</a:t>
            </a:r>
          </a:p>
        </p:txBody>
      </p:sp>
    </p:spTree>
    <p:extLst>
      <p:ext uri="{BB962C8B-B14F-4D97-AF65-F5344CB8AC3E}">
        <p14:creationId xmlns:p14="http://schemas.microsoft.com/office/powerpoint/2010/main" val="122782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loximages.chicago2.vip.townnews.com/record-eagle.com/content/tncms/assets/v3/editorial/1/ff/1ffaf507-c45f-5ef3-ab17-08051f3a7dff/578fdfd095e67.image.jpg">
            <a:extLst>
              <a:ext uri="{FF2B5EF4-FFF2-40B4-BE49-F238E27FC236}">
                <a16:creationId xmlns:a16="http://schemas.microsoft.com/office/drawing/2014/main" id="{BBC2A8B1-9A9D-4EC4-9AA4-092FFBC41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96" y="448654"/>
            <a:ext cx="8652235" cy="579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002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proxy/2-7ZFaKAw5n_P9_jxDjh5Er8yNHsRwkxYtgS3TX21FgrWb-cQhdkJ637mbnpiUnntFjp9zFuZJjC2PqwApNsOxBCXwSKemKVG85fbd9RI0o_vri7zsiZQnRi">
            <a:extLst>
              <a:ext uri="{FF2B5EF4-FFF2-40B4-BE49-F238E27FC236}">
                <a16:creationId xmlns:a16="http://schemas.microsoft.com/office/drawing/2014/main" id="{23599B74-6DBD-4BBB-A3E0-28B5D2B70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74" y="610560"/>
            <a:ext cx="8107051" cy="546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8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nybooks.com/wp-content/uploads/2019/10/elliott_1-112119.jpg">
            <a:extLst>
              <a:ext uri="{FF2B5EF4-FFF2-40B4-BE49-F238E27FC236}">
                <a16:creationId xmlns:a16="http://schemas.microsoft.com/office/drawing/2014/main" id="{0C5C2585-8937-4D33-9302-6DA7A3AD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33375"/>
            <a:ext cx="8891588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Obdélník 5">
            <a:extLst>
              <a:ext uri="{FF2B5EF4-FFF2-40B4-BE49-F238E27FC236}">
                <a16:creationId xmlns:a16="http://schemas.microsoft.com/office/drawing/2014/main" id="{6644BA12-B608-4CAA-B5AD-1E8F14124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26" y="6381751"/>
            <a:ext cx="101887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Nad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městem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Potosí se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tyčil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velký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červený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Cerro Rico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neboli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"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Bohatý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kopec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". Od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roku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1545 (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vrchol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v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letech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1575-1635)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jej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těžila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masa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domorodých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andských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 </a:t>
            </a:r>
            <a:r>
              <a:rPr lang="en-US" altLang="cs-CZ" sz="1100" dirty="0" err="1">
                <a:solidFill>
                  <a:srgbClr val="000000"/>
                </a:solidFill>
                <a:latin typeface="Academica Book Pro"/>
              </a:rPr>
              <a:t>mužů</a:t>
            </a:r>
            <a:r>
              <a:rPr lang="en-US" altLang="cs-CZ" sz="1100" dirty="0">
                <a:solidFill>
                  <a:srgbClr val="000000"/>
                </a:solidFill>
                <a:latin typeface="Academica Book Pro"/>
              </a:rPr>
              <a:t>.</a:t>
            </a:r>
            <a:endParaRPr lang="cs-CZ" altLang="cs-CZ" sz="1100" dirty="0"/>
          </a:p>
        </p:txBody>
      </p:sp>
      <p:sp>
        <p:nvSpPr>
          <p:cNvPr id="16388" name="Obdélník 6">
            <a:extLst>
              <a:ext uri="{FF2B5EF4-FFF2-40B4-BE49-F238E27FC236}">
                <a16:creationId xmlns:a16="http://schemas.microsoft.com/office/drawing/2014/main" id="{31AB3251-0BE8-431B-8B0B-DB4A45D95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0638"/>
            <a:ext cx="7632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Cerro</a:t>
            </a:r>
            <a:r>
              <a:rPr lang="cs-CZ" alt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Rico</a:t>
            </a:r>
            <a:r>
              <a:rPr lang="cs-CZ" alt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Imperial Municipality of </a:t>
            </a:r>
            <a:r>
              <a:rPr lang="cs-CZ" alt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Potosí</a:t>
            </a:r>
            <a:r>
              <a:rPr lang="cs-CZ" alt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alt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(1758) (by </a:t>
            </a:r>
            <a:r>
              <a:rPr lang="cs-CZ" altLang="cs-CZ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Gaspar</a:t>
            </a:r>
            <a:r>
              <a:rPr lang="cs-CZ" alt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 Miguel de </a:t>
            </a:r>
            <a:r>
              <a:rPr lang="cs-CZ" altLang="cs-CZ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Berrío</a:t>
            </a:r>
            <a:r>
              <a:rPr lang="cs-CZ" altLang="cs-CZ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 Catastrophic landslides and structural collapses forced Serra Pelada to officially close in 1986. To prevent further exploration the mine was flooded, creating a 140 meter-deep lake. Today the lake is completely polluted with mercury. ">
            <a:extLst>
              <a:ext uri="{FF2B5EF4-FFF2-40B4-BE49-F238E27FC236}">
                <a16:creationId xmlns:a16="http://schemas.microsoft.com/office/drawing/2014/main" id="{BFB6257E-AA0D-4002-8526-5DB20C77E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0"/>
            <a:ext cx="1024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21FCE3B-EC83-4217-9D33-5833FAB2A4BD}"/>
              </a:ext>
            </a:extLst>
          </p:cNvPr>
          <p:cNvSpPr txBox="1"/>
          <p:nvPr/>
        </p:nvSpPr>
        <p:spPr>
          <a:xfrm>
            <a:off x="82702" y="6086943"/>
            <a:ext cx="174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Serra</a:t>
            </a:r>
            <a:r>
              <a:rPr lang="cs-CZ" dirty="0"/>
              <a:t> </a:t>
            </a:r>
            <a:r>
              <a:rPr lang="cs-CZ" dirty="0" err="1"/>
              <a:t>Pelada</a:t>
            </a:r>
            <a:r>
              <a:rPr lang="cs-CZ" dirty="0"/>
              <a:t>, </a:t>
            </a:r>
          </a:p>
          <a:p>
            <a:r>
              <a:rPr lang="cs-CZ" dirty="0" err="1"/>
              <a:t>Brazil</a:t>
            </a:r>
            <a:r>
              <a:rPr lang="cs-CZ" dirty="0"/>
              <a:t> 1970-1989</a:t>
            </a:r>
          </a:p>
        </p:txBody>
      </p:sp>
    </p:spTree>
    <p:extLst>
      <p:ext uri="{BB962C8B-B14F-4D97-AF65-F5344CB8AC3E}">
        <p14:creationId xmlns:p14="http://schemas.microsoft.com/office/powerpoint/2010/main" val="1412151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647728" y="2204866"/>
          <a:ext cx="4952986" cy="288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9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2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 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Zlato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Stříbro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effectLst/>
                        </a:rPr>
                        <a:t>1500–1600</a:t>
                      </a:r>
                      <a:endParaRPr lang="cs-CZ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7 500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effectLst/>
                        </a:rPr>
                        <a:t>1600–1700</a:t>
                      </a:r>
                      <a:endParaRPr lang="cs-CZ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158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26 168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>
                          <a:effectLst/>
                        </a:rPr>
                        <a:t>1700–1800</a:t>
                      </a:r>
                      <a:endParaRPr lang="cs-CZ" sz="24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1 400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39 157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b="0" dirty="0">
                          <a:effectLst/>
                        </a:rPr>
                        <a:t>Celkem (1500–1800)</a:t>
                      </a:r>
                      <a:endParaRPr lang="cs-CZ" sz="2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1 708</a:t>
                      </a:r>
                      <a:endParaRPr lang="cs-CZ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72 825</a:t>
                      </a:r>
                      <a:endParaRPr lang="cs-CZ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2639616" y="1412777"/>
            <a:ext cx="748883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Drahé kovy přepravené z Amerik do Evropy </a:t>
            </a:r>
            <a:r>
              <a:rPr lang="cs-CZ" sz="2800" dirty="0"/>
              <a:t>(t)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6362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http://staff.fcps.net/jwalker/Africa3.jpg">
            <a:extLst>
              <a:ext uri="{FF2B5EF4-FFF2-40B4-BE49-F238E27FC236}">
                <a16:creationId xmlns:a16="http://schemas.microsoft.com/office/drawing/2014/main" id="{F75B276A-8A1A-4523-8AAB-B1E57CC8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4925"/>
            <a:ext cx="8532813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upload.wikimedia.org/wikipedia/commons/thumb/8/82/Brown_sugar_examples.JPG/1920px-Brown_sugar_examples.JPG">
            <a:extLst>
              <a:ext uri="{FF2B5EF4-FFF2-40B4-BE49-F238E27FC236}">
                <a16:creationId xmlns:a16="http://schemas.microsoft.com/office/drawing/2014/main" id="{23E34EE1-FF3F-4357-BE84-962F5870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494088"/>
            <a:ext cx="4664075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https://upload.wikimedia.org/wikipedia/commons/thumb/d/d1/Cukrov%C3%A1_homole_001.jpg/800px-Cukrov%C3%A1_homole_001.jpg">
            <a:extLst>
              <a:ext uri="{FF2B5EF4-FFF2-40B4-BE49-F238E27FC236}">
                <a16:creationId xmlns:a16="http://schemas.microsoft.com/office/drawing/2014/main" id="{E39E1100-DD82-4392-87B2-00C9649C6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836613"/>
            <a:ext cx="34242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6" descr="http://charlestonfavorites.ethemedhosting.com/wp-content/uploads/2013/05/cane-Syrup-10-057.jpg">
            <a:extLst>
              <a:ext uri="{FF2B5EF4-FFF2-40B4-BE49-F238E27FC236}">
                <a16:creationId xmlns:a16="http://schemas.microsoft.com/office/drawing/2014/main" id="{0A4424E6-CF95-43BA-AF4C-9929170ED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30176"/>
            <a:ext cx="4729162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503712" y="1196752"/>
          <a:ext cx="5184576" cy="422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Dynastie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Období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Čchin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221-206 BC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Chan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206 BC – 220</a:t>
                      </a:r>
                      <a:r>
                        <a:rPr lang="cs-CZ" sz="20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AD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Wej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Toba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386–534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Suej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581–618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Tchang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618–907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Sung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960–1279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Jüan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monglolská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1271–1368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Ming 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1368–1644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Čching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(mandžuská)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1644–1911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797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C000"/>
                </a:solidFill>
                <a:latin typeface="+mn-lt"/>
              </a:rPr>
              <a:t>Ming Čína </a:t>
            </a:r>
            <a:r>
              <a:rPr lang="cs-CZ" sz="2800" dirty="0"/>
              <a:t>(1368-1644)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051" y="802411"/>
            <a:ext cx="11217897" cy="590465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Vůdce </a:t>
            </a:r>
            <a:r>
              <a:rPr lang="cs-CZ" b="1" dirty="0"/>
              <a:t>rebelie</a:t>
            </a:r>
            <a:r>
              <a:rPr lang="cs-CZ" dirty="0"/>
              <a:t> </a:t>
            </a:r>
            <a:r>
              <a:rPr lang="cs-CZ" dirty="0" err="1"/>
              <a:t>Jüan-čang</a:t>
            </a:r>
            <a:r>
              <a:rPr lang="cs-CZ" dirty="0"/>
              <a:t> (dobyl </a:t>
            </a:r>
            <a:r>
              <a:rPr lang="cs-CZ" dirty="0" err="1"/>
              <a:t>Nanking</a:t>
            </a:r>
            <a:r>
              <a:rPr lang="cs-CZ" dirty="0"/>
              <a:t>, 1363 bitva na jezeru </a:t>
            </a:r>
            <a:r>
              <a:rPr lang="cs-CZ" dirty="0" err="1"/>
              <a:t>Pcho</a:t>
            </a:r>
            <a:r>
              <a:rPr lang="cs-CZ" dirty="0"/>
              <a:t>-jang-</a:t>
            </a:r>
            <a:r>
              <a:rPr lang="cs-CZ" dirty="0" err="1"/>
              <a:t>chu</a:t>
            </a:r>
            <a:r>
              <a:rPr lang="cs-CZ" dirty="0"/>
              <a:t>), zničil sídlo </a:t>
            </a:r>
            <a:r>
              <a:rPr lang="cs-CZ" dirty="0" err="1"/>
              <a:t>Jüan</a:t>
            </a:r>
            <a:r>
              <a:rPr lang="cs-CZ" dirty="0"/>
              <a:t> v </a:t>
            </a:r>
            <a:r>
              <a:rPr lang="cs-CZ" dirty="0" err="1"/>
              <a:t>Dadu</a:t>
            </a:r>
            <a:r>
              <a:rPr lang="cs-CZ" dirty="0"/>
              <a:t> (Peking); jako císař </a:t>
            </a:r>
            <a:r>
              <a:rPr lang="cs-CZ" b="1" dirty="0" err="1"/>
              <a:t>Chung-wu</a:t>
            </a:r>
            <a:r>
              <a:rPr lang="cs-CZ" dirty="0"/>
              <a:t> (1368-1398) obnovil infrastrukturu, závlahy, kanál, Zeď; sestavil nový konfuciánský kodex;</a:t>
            </a:r>
          </a:p>
          <a:p>
            <a:r>
              <a:rPr lang="cs-CZ" dirty="0"/>
              <a:t>1380 popravil kancléře a </a:t>
            </a:r>
            <a:r>
              <a:rPr lang="cs-CZ" b="1" dirty="0"/>
              <a:t>koncentroval moc</a:t>
            </a:r>
            <a:r>
              <a:rPr lang="cs-CZ" dirty="0"/>
              <a:t>; kontrola zemědělství (soběstačné komuny a omezení pohybu) a hospodářství (omezení obchodu);</a:t>
            </a:r>
          </a:p>
          <a:p>
            <a:endParaRPr lang="cs-CZ" sz="1700" dirty="0"/>
          </a:p>
          <a:p>
            <a:r>
              <a:rPr lang="cs-CZ" dirty="0"/>
              <a:t>Syn vládl jako </a:t>
            </a:r>
            <a:r>
              <a:rPr lang="cs-CZ" b="1" dirty="0"/>
              <a:t>Jung-</a:t>
            </a:r>
            <a:r>
              <a:rPr lang="cs-CZ" b="1" dirty="0" err="1"/>
              <a:t>le</a:t>
            </a:r>
            <a:r>
              <a:rPr lang="cs-CZ" dirty="0"/>
              <a:t> (1402-1424), hl. město </a:t>
            </a:r>
            <a:r>
              <a:rPr lang="cs-CZ" b="1" dirty="0"/>
              <a:t>Peking</a:t>
            </a:r>
            <a:r>
              <a:rPr lang="cs-CZ" dirty="0"/>
              <a:t> (1403); obrovské tributární </a:t>
            </a:r>
            <a:r>
              <a:rPr lang="cs-CZ" b="1" dirty="0"/>
              <a:t>námořní výpravy </a:t>
            </a:r>
            <a:r>
              <a:rPr lang="cs-CZ" dirty="0"/>
              <a:t>(</a:t>
            </a:r>
            <a:r>
              <a:rPr lang="cs-CZ" b="1" dirty="0"/>
              <a:t>Zheng-He</a:t>
            </a:r>
            <a:r>
              <a:rPr lang="cs-CZ" dirty="0"/>
              <a:t>,1405-1433, 317 lodí); </a:t>
            </a:r>
            <a:r>
              <a:rPr lang="cs-CZ" b="1" dirty="0">
                <a:solidFill>
                  <a:srgbClr val="0070C0"/>
                </a:solidFill>
              </a:rPr>
              <a:t>konfuciánský svět </a:t>
            </a:r>
            <a:r>
              <a:rPr lang="cs-CZ" dirty="0"/>
              <a:t>(podřízené státy platí tribut výměnou za uznání svrchovanosti a ochranu);</a:t>
            </a:r>
          </a:p>
          <a:p>
            <a:r>
              <a:rPr lang="cs-CZ" dirty="0"/>
              <a:t>Změna politiky – </a:t>
            </a:r>
            <a:r>
              <a:rPr lang="cs-CZ" b="1" dirty="0"/>
              <a:t>omezení obchodu</a:t>
            </a:r>
            <a:r>
              <a:rPr lang="cs-CZ" dirty="0"/>
              <a:t>, </a:t>
            </a:r>
            <a:r>
              <a:rPr lang="cs-CZ" b="1" dirty="0"/>
              <a:t>1500</a:t>
            </a:r>
            <a:r>
              <a:rPr lang="cs-CZ" dirty="0"/>
              <a:t> a 1525 likvidace obchodní flotily (2tis. lodí) (</a:t>
            </a:r>
            <a:r>
              <a:rPr lang="cs-CZ" i="1" dirty="0"/>
              <a:t>1851)</a:t>
            </a:r>
            <a:r>
              <a:rPr lang="cs-CZ" dirty="0"/>
              <a:t>;</a:t>
            </a:r>
          </a:p>
          <a:p>
            <a:r>
              <a:rPr lang="cs-CZ" b="1" dirty="0">
                <a:solidFill>
                  <a:srgbClr val="0070C0"/>
                </a:solidFill>
              </a:rPr>
              <a:t>Cizinci</a:t>
            </a:r>
            <a:r>
              <a:rPr lang="cs-CZ" dirty="0"/>
              <a:t>: obchodníci jen výjimečně – tolerance POR v Kantonu (</a:t>
            </a:r>
            <a:r>
              <a:rPr lang="cs-CZ" b="1" dirty="0"/>
              <a:t>Makao</a:t>
            </a:r>
            <a:r>
              <a:rPr lang="cs-CZ" dirty="0"/>
              <a:t>: regulace- potraviny, zákaz vpuštění cizinců); zprostředkování </a:t>
            </a:r>
            <a:r>
              <a:rPr lang="cs-CZ" b="1" dirty="0" err="1"/>
              <a:t>Čínsko</a:t>
            </a:r>
            <a:r>
              <a:rPr lang="cs-CZ" b="1" dirty="0"/>
              <a:t> - Japonského</a:t>
            </a:r>
            <a:r>
              <a:rPr lang="cs-CZ" dirty="0"/>
              <a:t> obchodu (kvalitní hedvábí za stříbro);</a:t>
            </a:r>
          </a:p>
          <a:p>
            <a:endParaRPr lang="cs-CZ" sz="1700" dirty="0"/>
          </a:p>
          <a:p>
            <a:r>
              <a:rPr lang="cs-CZ" dirty="0"/>
              <a:t>Technologicky </a:t>
            </a:r>
            <a:r>
              <a:rPr lang="cs-CZ" b="1" dirty="0"/>
              <a:t>vyspělá země</a:t>
            </a:r>
            <a:r>
              <a:rPr lang="cs-CZ" dirty="0"/>
              <a:t>: mechanizovaná textilní produkce (voda), produkce železa i koks – </a:t>
            </a:r>
            <a:r>
              <a:rPr lang="cs-CZ" b="1" dirty="0"/>
              <a:t>regresy</a:t>
            </a:r>
            <a:r>
              <a:rPr lang="cs-CZ" dirty="0"/>
              <a:t>;</a:t>
            </a:r>
          </a:p>
          <a:p>
            <a:r>
              <a:rPr lang="cs-CZ" dirty="0"/>
              <a:t>Odpor proti integraci trhů, problematická majetková práva, </a:t>
            </a:r>
            <a:r>
              <a:rPr lang="cs-CZ" b="1" dirty="0">
                <a:solidFill>
                  <a:srgbClr val="0070C0"/>
                </a:solidFill>
              </a:rPr>
              <a:t>intervence státu </a:t>
            </a:r>
            <a:r>
              <a:rPr lang="cs-CZ" i="1" dirty="0"/>
              <a:t>(</a:t>
            </a:r>
            <a:r>
              <a:rPr lang="cs-CZ" i="1" dirty="0" err="1"/>
              <a:t>Landes</a:t>
            </a:r>
            <a:r>
              <a:rPr lang="cs-CZ" i="1" dirty="0"/>
              <a:t>) </a:t>
            </a:r>
            <a:r>
              <a:rPr lang="cs-CZ" dirty="0"/>
              <a:t>– malá motivace k investicím a inovacím; monopoly (sůl, železo, čaj, IT); ženy mimo ekonomiku;</a:t>
            </a:r>
          </a:p>
          <a:p>
            <a:r>
              <a:rPr lang="cs-CZ" dirty="0"/>
              <a:t>Správa (</a:t>
            </a:r>
            <a:r>
              <a:rPr lang="cs-CZ" b="1" dirty="0"/>
              <a:t>konfuciánská</a:t>
            </a:r>
            <a:r>
              <a:rPr lang="cs-CZ" dirty="0"/>
              <a:t>) – kompletní </a:t>
            </a:r>
            <a:r>
              <a:rPr lang="cs-CZ" b="1" dirty="0"/>
              <a:t>kontrola státu </a:t>
            </a:r>
            <a:r>
              <a:rPr lang="cs-CZ" dirty="0"/>
              <a:t>(vzdělání-testy, písmo, bydlení, barvy, oblékání) – </a:t>
            </a:r>
            <a:r>
              <a:rPr lang="cs-CZ" i="1" dirty="0"/>
              <a:t>sluhové oči a uši</a:t>
            </a:r>
            <a:r>
              <a:rPr lang="cs-CZ" dirty="0"/>
              <a:t>; </a:t>
            </a:r>
            <a:r>
              <a:rPr lang="cs-CZ" b="1" dirty="0"/>
              <a:t>neměnnost</a:t>
            </a:r>
            <a:r>
              <a:rPr lang="cs-CZ" dirty="0"/>
              <a:t> a </a:t>
            </a:r>
            <a:r>
              <a:rPr lang="cs-CZ" b="1" dirty="0"/>
              <a:t>tradice</a:t>
            </a:r>
            <a:r>
              <a:rPr lang="cs-CZ" dirty="0"/>
              <a:t>, horlivost úředníků;</a:t>
            </a:r>
          </a:p>
          <a:p>
            <a:endParaRPr lang="cs-CZ" sz="1700" dirty="0"/>
          </a:p>
          <a:p>
            <a:r>
              <a:rPr lang="cs-CZ" b="1" dirty="0"/>
              <a:t>Konec Ming </a:t>
            </a:r>
            <a:r>
              <a:rPr lang="cs-CZ" dirty="0"/>
              <a:t>– ztráta Pekingu 1644 (rebelie) – oslabená říše dobyta </a:t>
            </a:r>
            <a:r>
              <a:rPr lang="cs-CZ" dirty="0" err="1"/>
              <a:t>Džürčeny</a:t>
            </a:r>
            <a:r>
              <a:rPr lang="cs-CZ" dirty="0"/>
              <a:t> - </a:t>
            </a:r>
            <a:r>
              <a:rPr lang="cs-CZ" b="1" dirty="0"/>
              <a:t>Mandžui</a:t>
            </a:r>
            <a:r>
              <a:rPr lang="cs-CZ" dirty="0"/>
              <a:t> (1662 jih) až do 1913; </a:t>
            </a:r>
          </a:p>
        </p:txBody>
      </p:sp>
    </p:spTree>
    <p:extLst>
      <p:ext uri="{BB962C8B-B14F-4D97-AF65-F5344CB8AC3E}">
        <p14:creationId xmlns:p14="http://schemas.microsoft.com/office/powerpoint/2010/main" val="1574251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ttle of Lake Po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196753"/>
            <a:ext cx="5771264" cy="41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7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199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  <a:latin typeface="+mn-lt"/>
              </a:rPr>
              <a:t>Španělské </a:t>
            </a:r>
            <a:r>
              <a:rPr lang="cs-CZ" sz="3600" b="1" dirty="0">
                <a:latin typeface="+mn-lt"/>
              </a:rPr>
              <a:t>impérium v Americe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319" y="1086007"/>
            <a:ext cx="11029361" cy="6192688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b="1" u="sng" dirty="0"/>
              <a:t>Kastilie</a:t>
            </a:r>
            <a:r>
              <a:rPr lang="cs-CZ" sz="7200" dirty="0"/>
              <a:t> – vnitrozemní stát (obchod s vlnou, </a:t>
            </a:r>
            <a:r>
              <a:rPr lang="cs-CZ" sz="7200" b="1" dirty="0" err="1">
                <a:solidFill>
                  <a:srgbClr val="0070C0"/>
                </a:solidFill>
              </a:rPr>
              <a:t>reconquista</a:t>
            </a:r>
            <a:r>
              <a:rPr lang="cs-CZ" sz="7200" dirty="0"/>
              <a:t>, </a:t>
            </a:r>
            <a:r>
              <a:rPr lang="cs-CZ" sz="7200" dirty="0" err="1"/>
              <a:t>Hidalgos</a:t>
            </a:r>
            <a:r>
              <a:rPr lang="cs-CZ" sz="7200" dirty="0"/>
              <a:t>); </a:t>
            </a:r>
            <a:r>
              <a:rPr lang="cs-CZ" sz="7200" b="1" u="sng" dirty="0"/>
              <a:t>Aragonie</a:t>
            </a:r>
            <a:r>
              <a:rPr lang="cs-CZ" sz="7200" dirty="0"/>
              <a:t> SZM mocnost; 1492 – spojení a dobytí </a:t>
            </a:r>
            <a:r>
              <a:rPr lang="cs-CZ" sz="7200" b="1" dirty="0"/>
              <a:t>Granady</a:t>
            </a:r>
            <a:r>
              <a:rPr lang="cs-CZ" sz="72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3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SZM stále dominují italské státy –&gt; dobytí </a:t>
            </a:r>
            <a:r>
              <a:rPr lang="cs-CZ" sz="7200" b="1" dirty="0"/>
              <a:t>Kanárských</a:t>
            </a:r>
            <a:r>
              <a:rPr lang="cs-CZ" sz="7200" dirty="0"/>
              <a:t> </a:t>
            </a:r>
            <a:r>
              <a:rPr lang="cs-CZ" sz="7200" b="1" dirty="0"/>
              <a:t>o</a:t>
            </a:r>
            <a:r>
              <a:rPr lang="cs-CZ" sz="7200" dirty="0"/>
              <a:t>. a nájezdy na </a:t>
            </a:r>
            <a:r>
              <a:rPr lang="cs-CZ" sz="7200" b="1" dirty="0"/>
              <a:t>Afriku</a:t>
            </a:r>
            <a:r>
              <a:rPr lang="cs-CZ" sz="72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1492 Kolumbus (</a:t>
            </a:r>
            <a:r>
              <a:rPr lang="cs-CZ" sz="7200" b="1" dirty="0"/>
              <a:t>Karibik</a:t>
            </a:r>
            <a:r>
              <a:rPr lang="cs-CZ" sz="7200" dirty="0"/>
              <a:t>), 1513 Balboa (</a:t>
            </a:r>
            <a:r>
              <a:rPr lang="cs-CZ" sz="7200" b="1" dirty="0"/>
              <a:t>Pacifik</a:t>
            </a:r>
            <a:r>
              <a:rPr lang="cs-CZ" sz="7200" dirty="0"/>
              <a:t>); 1521 </a:t>
            </a:r>
            <a:r>
              <a:rPr lang="cs-CZ" sz="7200" dirty="0" err="1"/>
              <a:t>Cortez</a:t>
            </a:r>
            <a:r>
              <a:rPr lang="cs-CZ" sz="7200" dirty="0"/>
              <a:t> dobyl </a:t>
            </a:r>
            <a:r>
              <a:rPr lang="cs-CZ" sz="7200" dirty="0" err="1"/>
              <a:t>Tenochtitlán</a:t>
            </a:r>
            <a:r>
              <a:rPr lang="cs-CZ" sz="7200" dirty="0"/>
              <a:t> –&gt; </a:t>
            </a:r>
            <a:r>
              <a:rPr lang="cs-CZ" sz="7200" b="1" dirty="0"/>
              <a:t>Nové Španělsko </a:t>
            </a:r>
            <a:r>
              <a:rPr lang="cs-CZ" sz="7200" dirty="0"/>
              <a:t>(Mexiko); 1532 </a:t>
            </a:r>
            <a:r>
              <a:rPr lang="cs-CZ" sz="7200" dirty="0" err="1"/>
              <a:t>Pizarro</a:t>
            </a:r>
            <a:r>
              <a:rPr lang="cs-CZ" sz="7200" dirty="0"/>
              <a:t> dobyl Cuzco –&gt; </a:t>
            </a:r>
            <a:r>
              <a:rPr lang="cs-CZ" sz="7200" b="1" dirty="0"/>
              <a:t>Nová Kastilie </a:t>
            </a:r>
            <a:r>
              <a:rPr lang="cs-CZ" sz="7200" dirty="0"/>
              <a:t>(Peru);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6400" b="1" dirty="0"/>
              <a:t>Aztékové</a:t>
            </a:r>
            <a:r>
              <a:rPr lang="cs-CZ" sz="6400" dirty="0"/>
              <a:t>: vyspělá zemědělská civilizace s několika velkými městy (cca 11mil.); vládnoucí náboženská a vojenská aristokracie – masa ovládaných zemědělců prostřednictvím lokálních vládců v jednotlivých (městských) státech – nebyla plně integrovaná (dobytí 1427);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6400" b="1" dirty="0"/>
              <a:t>Inkové</a:t>
            </a:r>
            <a:r>
              <a:rPr lang="cs-CZ" sz="6400" dirty="0"/>
              <a:t> – obrovská, multietnická, málo soudržná říše vzniklá dobytím; tribut pastevecké a zemědělské populace (20mil.);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6400" i="1" dirty="0"/>
              <a:t>Příklad: </a:t>
            </a:r>
            <a:r>
              <a:rPr lang="cs-CZ" sz="6400" i="1" dirty="0" err="1"/>
              <a:t>Solís</a:t>
            </a:r>
            <a:r>
              <a:rPr lang="cs-CZ" sz="6400" i="1" dirty="0"/>
              <a:t> 1516 La Plata; </a:t>
            </a:r>
            <a:r>
              <a:rPr lang="cs-CZ" sz="6400" b="1" i="1" dirty="0"/>
              <a:t>Buenos Aires </a:t>
            </a:r>
            <a:r>
              <a:rPr lang="cs-CZ" sz="6400" i="1" dirty="0"/>
              <a:t>(</a:t>
            </a:r>
            <a:r>
              <a:rPr lang="cs-CZ" sz="6400" i="1" dirty="0" err="1"/>
              <a:t>Mendoza</a:t>
            </a:r>
            <a:r>
              <a:rPr lang="cs-CZ" sz="6400" i="1" dirty="0"/>
              <a:t>) 1536-47; Asunción (Guaraní) – BA 1580</a:t>
            </a:r>
            <a:r>
              <a:rPr lang="cs-CZ" sz="64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3200" b="1" u="sng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b="1" u="sng" dirty="0"/>
              <a:t>Strategie</a:t>
            </a:r>
            <a:r>
              <a:rPr lang="cs-CZ" sz="7200" dirty="0"/>
              <a:t>: zajetí vládce, převzetí nucené práce, </a:t>
            </a:r>
            <a:r>
              <a:rPr lang="cs-CZ" sz="7200" b="1" i="1" dirty="0" err="1">
                <a:solidFill>
                  <a:srgbClr val="0070C0"/>
                </a:solidFill>
              </a:rPr>
              <a:t>encomienda</a:t>
            </a:r>
            <a:r>
              <a:rPr lang="cs-CZ" sz="7200" b="1" i="1" dirty="0">
                <a:solidFill>
                  <a:srgbClr val="0070C0"/>
                </a:solidFill>
              </a:rPr>
              <a:t> </a:t>
            </a:r>
            <a:r>
              <a:rPr lang="cs-CZ" sz="7200" i="1" dirty="0"/>
              <a:t>(křest za práci);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Karibské</a:t>
            </a:r>
            <a:r>
              <a:rPr lang="cs-CZ" sz="7200" b="1" dirty="0"/>
              <a:t> ostrovy </a:t>
            </a:r>
            <a:r>
              <a:rPr lang="cs-CZ" sz="7200" dirty="0"/>
              <a:t>– čisté kořistění (populace vybita); posouvání hranice plundrování…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3600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10207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d/d1/%E6%98%8E%E5%A4%AA%E7%A5%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2" y="554259"/>
            <a:ext cx="39243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3/Qing-Nurha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90" y="554259"/>
            <a:ext cx="3425824" cy="51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41473" y="5800196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Nurhači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zakladatel státu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Džürčenů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(1606-1626), otec</a:t>
            </a:r>
          </a:p>
          <a:p>
            <a:r>
              <a:rPr lang="cs-CZ" dirty="0"/>
              <a:t> </a:t>
            </a:r>
            <a:r>
              <a:rPr lang="cs-CZ" dirty="0" err="1"/>
              <a:t>Chung</a:t>
            </a:r>
            <a:r>
              <a:rPr lang="cs-CZ" dirty="0"/>
              <a:t> Tchaj-ťiho, zakladatele Mandžuské dynastie </a:t>
            </a:r>
            <a:r>
              <a:rPr lang="cs-CZ" dirty="0" err="1"/>
              <a:t>Čching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88769" y="5738724"/>
            <a:ext cx="4472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202122"/>
                </a:solidFill>
              </a:rPr>
              <a:t>Ču</a:t>
            </a:r>
            <a:r>
              <a:rPr lang="cs-CZ" dirty="0">
                <a:solidFill>
                  <a:srgbClr val="202122"/>
                </a:solidFill>
              </a:rPr>
              <a:t> </a:t>
            </a:r>
            <a:r>
              <a:rPr lang="cs-CZ" dirty="0" err="1">
                <a:solidFill>
                  <a:srgbClr val="202122"/>
                </a:solidFill>
              </a:rPr>
              <a:t>Jüan-čang</a:t>
            </a:r>
            <a:r>
              <a:rPr lang="cs-CZ" dirty="0">
                <a:solidFill>
                  <a:srgbClr val="202122"/>
                </a:solidFill>
              </a:rPr>
              <a:t>, jako </a:t>
            </a:r>
            <a:r>
              <a:rPr lang="cs-CZ" dirty="0" err="1"/>
              <a:t>Chung-wu</a:t>
            </a:r>
            <a:r>
              <a:rPr lang="cs-CZ" dirty="0"/>
              <a:t> </a:t>
            </a:r>
            <a:r>
              <a:rPr lang="cs-CZ" dirty="0">
                <a:solidFill>
                  <a:srgbClr val="202122"/>
                </a:solidFill>
              </a:rPr>
              <a:t>první císař Ming (1368-1398)</a:t>
            </a:r>
            <a:endParaRPr lang="cs-CZ" dirty="0"/>
          </a:p>
          <a:p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117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135559" y="476670"/>
          <a:ext cx="7560841" cy="60486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2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Počet lodí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Personál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Destinace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1405–1407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27 000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Kalikut,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1407–1409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Kalikut, Siam,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1409–1411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30 000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Malaka,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1413–1415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29 000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Hormuz, Maledivy, Bengálsko, Čampa (Vietnam),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1417–1419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Hormuz, Aden, Mogadiš (Somálsko), Malindi (Keňa), Jáva, Ryuku (Japonsko), Brunej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1421–1422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Aden, východní Afrika,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1431–1433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27 500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Ceylon, Kalikut, Hormuz, Aden, Malindi, Vietnam, Sumatra, Jáva, Malaka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Kolumbus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1492–1493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3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90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Karibské ostrovy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Da Gama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1497–1498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4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170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Malabarské pobřeží Indie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 err="1">
                          <a:effectLst/>
                        </a:rPr>
                        <a:t>Magalhães</a:t>
                      </a:r>
                      <a:endParaRPr lang="cs-CZ" sz="1800" b="0" i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1519–1522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5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274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Obeplutí země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847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973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Nástup</a:t>
            </a:r>
            <a:r>
              <a:rPr lang="cs-CZ" sz="3600" b="1" dirty="0">
                <a:solidFill>
                  <a:srgbClr val="F67A48"/>
                </a:solidFill>
                <a:latin typeface="+mn-lt"/>
              </a:rPr>
              <a:t> Nizozemí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5607" y="980728"/>
            <a:ext cx="10605155" cy="568863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Křížení obchodních cest (Alpy, Balt): </a:t>
            </a:r>
          </a:p>
          <a:p>
            <a:pPr lvl="1"/>
            <a:r>
              <a:rPr lang="cs-CZ" dirty="0"/>
              <a:t>nejrozvinutější západní </a:t>
            </a:r>
            <a:r>
              <a:rPr lang="cs-CZ" dirty="0" err="1"/>
              <a:t>manuf</a:t>
            </a:r>
            <a:r>
              <a:rPr lang="cs-CZ" dirty="0"/>
              <a:t>. a obch. oblasti: </a:t>
            </a:r>
            <a:r>
              <a:rPr lang="cs-CZ" b="1" dirty="0"/>
              <a:t>Flandry</a:t>
            </a:r>
            <a:r>
              <a:rPr lang="cs-CZ" dirty="0"/>
              <a:t> (Bruggy, </a:t>
            </a:r>
            <a:r>
              <a:rPr lang="cs-CZ" dirty="0" err="1"/>
              <a:t>Gent</a:t>
            </a:r>
            <a:r>
              <a:rPr lang="cs-CZ" dirty="0"/>
              <a:t>, Antverpy), Valonsko (Lutych), </a:t>
            </a:r>
            <a:r>
              <a:rPr lang="cs-CZ" b="1" dirty="0" err="1"/>
              <a:t>Brabant</a:t>
            </a:r>
            <a:r>
              <a:rPr lang="cs-CZ" dirty="0"/>
              <a:t> (Brusel). </a:t>
            </a:r>
          </a:p>
          <a:p>
            <a:pPr lvl="1"/>
            <a:endParaRPr lang="cs-CZ" sz="1500" dirty="0"/>
          </a:p>
          <a:p>
            <a:r>
              <a:rPr lang="cs-CZ" dirty="0"/>
              <a:t>Z Burgundského dědictví </a:t>
            </a:r>
            <a:r>
              <a:rPr lang="cs-CZ" b="1" dirty="0"/>
              <a:t>1477 Habsburkům </a:t>
            </a:r>
            <a:r>
              <a:rPr lang="cs-CZ" dirty="0"/>
              <a:t>– ti na španělský trůn (1516-1700); Karel V. vládl z Nizozemí, syn </a:t>
            </a:r>
            <a:r>
              <a:rPr lang="cs-CZ" b="1" dirty="0"/>
              <a:t>Filip II. </a:t>
            </a:r>
            <a:r>
              <a:rPr lang="cs-CZ" dirty="0"/>
              <a:t>(1556-1598) zemi opustil a vládl ze Španělska; </a:t>
            </a:r>
          </a:p>
          <a:p>
            <a:pPr lvl="1"/>
            <a:r>
              <a:rPr lang="cs-CZ" b="1" dirty="0"/>
              <a:t>povstání</a:t>
            </a:r>
            <a:r>
              <a:rPr lang="cs-CZ" dirty="0"/>
              <a:t> – výše daní a reformace (vlivní kalvinisté); </a:t>
            </a:r>
          </a:p>
          <a:p>
            <a:pPr lvl="1"/>
            <a:r>
              <a:rPr lang="cs-CZ" dirty="0"/>
              <a:t>Filip II. – snaha o obnovu kontroly provincie (klíčový zdroj příjmů koruny) a náboženská perzekuce;</a:t>
            </a:r>
          </a:p>
          <a:p>
            <a:pPr lvl="1"/>
            <a:r>
              <a:rPr lang="cs-CZ" dirty="0"/>
              <a:t>otevřená </a:t>
            </a:r>
            <a:r>
              <a:rPr lang="cs-CZ" b="1" dirty="0"/>
              <a:t>revolta</a:t>
            </a:r>
            <a:r>
              <a:rPr lang="cs-CZ" dirty="0"/>
              <a:t> </a:t>
            </a:r>
            <a:r>
              <a:rPr lang="cs-CZ" b="1" dirty="0"/>
              <a:t>1567</a:t>
            </a:r>
            <a:r>
              <a:rPr lang="cs-CZ" dirty="0"/>
              <a:t> – k potlačení vyslán vévoda z Alby, poprava vůdců povstání;</a:t>
            </a:r>
          </a:p>
          <a:p>
            <a:pPr lvl="1"/>
            <a:endParaRPr lang="cs-CZ" sz="1500" dirty="0"/>
          </a:p>
          <a:p>
            <a:r>
              <a:rPr lang="cs-CZ" dirty="0"/>
              <a:t>Válka 1568-1618: </a:t>
            </a:r>
          </a:p>
          <a:p>
            <a:pPr lvl="1"/>
            <a:r>
              <a:rPr lang="cs-CZ" b="1" dirty="0"/>
              <a:t>Vilém I. Oranžský </a:t>
            </a:r>
            <a:r>
              <a:rPr lang="cs-CZ" dirty="0"/>
              <a:t>– postupně dílčí úspěchy; </a:t>
            </a:r>
          </a:p>
          <a:p>
            <a:pPr lvl="1"/>
            <a:r>
              <a:rPr lang="cs-CZ" dirty="0"/>
              <a:t>Španělská vzbouřená armáda vyplenila </a:t>
            </a:r>
            <a:r>
              <a:rPr lang="cs-CZ" b="1" dirty="0"/>
              <a:t>Antverpy</a:t>
            </a:r>
            <a:r>
              <a:rPr lang="cs-CZ" dirty="0"/>
              <a:t> – katolíci na jihu podpořili Španěly – </a:t>
            </a:r>
            <a:r>
              <a:rPr lang="cs-CZ" b="1" dirty="0"/>
              <a:t>rozdělení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sedm severních provincií, republika (</a:t>
            </a:r>
            <a:r>
              <a:rPr lang="cs-CZ" b="1" dirty="0"/>
              <a:t>Utrechtská unie </a:t>
            </a:r>
            <a:r>
              <a:rPr lang="cs-CZ" dirty="0"/>
              <a:t>1579), rozsáhlá emigrace z Flander (polovina lidí) + hugenoti z FRA a židé z Pyrenejí;</a:t>
            </a:r>
          </a:p>
          <a:p>
            <a:pPr lvl="1"/>
            <a:r>
              <a:rPr lang="cs-CZ" dirty="0"/>
              <a:t>Antverpy a </a:t>
            </a:r>
            <a:r>
              <a:rPr lang="cs-CZ" dirty="0" err="1"/>
              <a:t>Brabant</a:t>
            </a:r>
            <a:r>
              <a:rPr lang="cs-CZ" dirty="0"/>
              <a:t> drasticky zasaženy, </a:t>
            </a:r>
            <a:r>
              <a:rPr lang="cs-CZ" b="1" dirty="0"/>
              <a:t>Amsterodam</a:t>
            </a:r>
            <a:r>
              <a:rPr lang="cs-CZ" dirty="0"/>
              <a:t> nové obchodní centrum (růst 4x na 200k);</a:t>
            </a:r>
          </a:p>
          <a:p>
            <a:pPr lvl="1"/>
            <a:endParaRPr lang="cs-CZ" sz="1500" dirty="0"/>
          </a:p>
          <a:p>
            <a:r>
              <a:rPr lang="cs-CZ" dirty="0"/>
              <a:t>Nizozemí – tradice </a:t>
            </a:r>
            <a:r>
              <a:rPr lang="cs-CZ" b="1" dirty="0"/>
              <a:t>kupecké oligarchie </a:t>
            </a:r>
            <a:r>
              <a:rPr lang="cs-CZ" dirty="0"/>
              <a:t>a městských států, ale (také) nejproduktivnější </a:t>
            </a:r>
            <a:r>
              <a:rPr lang="cs-CZ" b="1" dirty="0"/>
              <a:t>vnitrozemí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hortikultury</a:t>
            </a:r>
            <a:r>
              <a:rPr lang="cs-CZ" dirty="0"/>
              <a:t>, živočišné produkty, mlýny; </a:t>
            </a:r>
            <a:r>
              <a:rPr lang="cs-CZ" dirty="0" err="1"/>
              <a:t>mezin.dělba</a:t>
            </a:r>
            <a:r>
              <a:rPr lang="cs-CZ" dirty="0"/>
              <a:t> práce, dostupný kapitál; sekulární vzdělání;</a:t>
            </a:r>
          </a:p>
          <a:p>
            <a:pPr lvl="1"/>
            <a:r>
              <a:rPr lang="cs-CZ" dirty="0"/>
              <a:t>sebevědomý </a:t>
            </a:r>
            <a:r>
              <a:rPr lang="cs-CZ" b="1" dirty="0"/>
              <a:t>moderní národ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1902864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FC19AB-BF63-4F20-AA9D-3C765031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116284" y="-376306"/>
            <a:ext cx="3924855" cy="682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01825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2B545C-1835-4CD0-8D50-AFDA1B9D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36434" y="283912"/>
            <a:ext cx="544712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81453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netherlands 16th century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0"/>
            <a:ext cx="5213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82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jeanmoust.com/galleries/a-view-of-amsterdam-2549060-en-max.JPG">
            <a:extLst>
              <a:ext uri="{FF2B5EF4-FFF2-40B4-BE49-F238E27FC236}">
                <a16:creationId xmlns:a16="http://schemas.microsoft.com/office/drawing/2014/main" id="{8ED8CDF5-5512-4AB9-8F97-A2A0D1FF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0"/>
            <a:ext cx="912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8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reddeeradvocate.com/wp-content/uploads/2019/09/18511839_web1_amsterdam-4045137_960_720.jpg">
            <a:extLst>
              <a:ext uri="{FF2B5EF4-FFF2-40B4-BE49-F238E27FC236}">
                <a16:creationId xmlns:a16="http://schemas.microsoft.com/office/drawing/2014/main" id="{BB24453E-E81B-4721-A8C4-8AFE302A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98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f/f6/KinderdijkWindmills.jpg">
            <a:extLst>
              <a:ext uri="{FF2B5EF4-FFF2-40B4-BE49-F238E27FC236}">
                <a16:creationId xmlns:a16="http://schemas.microsoft.com/office/drawing/2014/main" id="{DDD48574-6CAA-4445-B22A-EEBD3A9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0"/>
            <a:ext cx="687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192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nationalgallery.org.uk/media/33043/n-0979-00-000019-hd.jpg?mode=max&amp;width=1920&amp;height=1080&amp;rnd=132385452924170000">
            <a:extLst>
              <a:ext uri="{FF2B5EF4-FFF2-40B4-BE49-F238E27FC236}">
                <a16:creationId xmlns:a16="http://schemas.microsoft.com/office/drawing/2014/main" id="{474AAC1A-6AAC-4D79-B5F1-FD613DB0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" y="299677"/>
            <a:ext cx="5194439" cy="476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Ã½sledek obrÃ¡zku pro A Dutch Man-of-War and Various Vessels">
            <a:extLst>
              <a:ext uri="{FF2B5EF4-FFF2-40B4-BE49-F238E27FC236}">
                <a16:creationId xmlns:a16="http://schemas.microsoft.com/office/drawing/2014/main" id="{D2C01C79-A270-477D-A3C6-EC787362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29" y="299677"/>
            <a:ext cx="6388964" cy="477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B78A8C4-A2D9-4A72-A69F-83EC08085AE7}"/>
              </a:ext>
            </a:extLst>
          </p:cNvPr>
          <p:cNvSpPr txBox="1"/>
          <p:nvPr/>
        </p:nvSpPr>
        <p:spPr>
          <a:xfrm>
            <a:off x="5497528" y="5213181"/>
            <a:ext cx="63889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Simon de </a:t>
            </a:r>
            <a:r>
              <a:rPr lang="cs-CZ" sz="1400" dirty="0" err="1"/>
              <a:t>Vlieger</a:t>
            </a:r>
            <a:r>
              <a:rPr lang="cs-CZ" sz="1400" dirty="0"/>
              <a:t> - </a:t>
            </a:r>
            <a:r>
              <a:rPr lang="en-US" sz="1400" dirty="0">
                <a:solidFill>
                  <a:srgbClr val="000000"/>
                </a:solidFill>
              </a:rPr>
              <a:t>A Dutch Man-of-War and Various Vessels in a Breeze</a:t>
            </a:r>
            <a:r>
              <a:rPr lang="cs-CZ" sz="1400" dirty="0">
                <a:solidFill>
                  <a:srgbClr val="000000"/>
                </a:solidFill>
              </a:rPr>
              <a:t> (1642)</a:t>
            </a:r>
            <a:endParaRPr lang="en-US" sz="140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5E1A265-3E5D-429B-A631-6CB73B26F24E}"/>
              </a:ext>
            </a:extLst>
          </p:cNvPr>
          <p:cNvSpPr txBox="1"/>
          <p:nvPr/>
        </p:nvSpPr>
        <p:spPr>
          <a:xfrm>
            <a:off x="61440" y="5213181"/>
            <a:ext cx="6097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0" i="0" u="none" strike="noStrike" dirty="0">
                <a:effectLst/>
              </a:rPr>
              <a:t>Willem van de Velde </a:t>
            </a:r>
            <a:r>
              <a:rPr lang="cs-CZ" sz="1400" b="0" i="0" u="none" strike="noStrike" dirty="0">
                <a:effectLst/>
              </a:rPr>
              <a:t>-</a:t>
            </a:r>
            <a:r>
              <a:rPr lang="en-US" sz="1400" b="0" i="0" u="none" strike="noStrike" dirty="0">
                <a:effectLst/>
              </a:rPr>
              <a:t> A Dutch Ship and Other Small Vessels</a:t>
            </a:r>
            <a:r>
              <a:rPr lang="cs-CZ" sz="1400" b="0" i="0" u="none" strike="noStrike" dirty="0">
                <a:effectLst/>
              </a:rPr>
              <a:t> (1658)</a:t>
            </a:r>
            <a:endParaRPr lang="en-US" sz="1400" b="0" i="0" u="none" strike="noStrike" dirty="0">
              <a:effectLst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1914428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aragon  15th century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764704"/>
            <a:ext cx="84465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389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505" y="690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EB7115"/>
                </a:solidFill>
                <a:latin typeface="+mn-lt"/>
              </a:rPr>
              <a:t>Nizozemí</a:t>
            </a:r>
            <a:r>
              <a:rPr lang="cs-CZ" sz="3200" b="1" dirty="0">
                <a:latin typeface="+mn-lt"/>
              </a:rPr>
              <a:t> – obchod a průmysl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1896" y="1394617"/>
            <a:ext cx="10515600" cy="4785395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Rozvoj </a:t>
            </a:r>
            <a:r>
              <a:rPr lang="cs-CZ" sz="2200" b="1" dirty="0"/>
              <a:t>loďařství</a:t>
            </a:r>
            <a:r>
              <a:rPr lang="cs-CZ" sz="2200" dirty="0"/>
              <a:t> a lodní dopravy;</a:t>
            </a:r>
          </a:p>
          <a:p>
            <a:r>
              <a:rPr lang="cs-CZ" sz="2200" dirty="0"/>
              <a:t>Obilí z Baltu (Gdaňsk) – „</a:t>
            </a:r>
            <a:r>
              <a:rPr lang="cs-CZ" sz="2200" b="1" dirty="0" err="1"/>
              <a:t>Mother</a:t>
            </a:r>
            <a:r>
              <a:rPr lang="cs-CZ" sz="2200" b="1" dirty="0"/>
              <a:t> </a:t>
            </a:r>
            <a:r>
              <a:rPr lang="cs-CZ" sz="2200" b="1" dirty="0" err="1"/>
              <a:t>Trade</a:t>
            </a:r>
            <a:r>
              <a:rPr lang="cs-CZ" sz="2200" dirty="0"/>
              <a:t>“, reexport do ENG a FRA;</a:t>
            </a:r>
          </a:p>
          <a:p>
            <a:r>
              <a:rPr lang="cs-CZ" sz="2200" b="1" dirty="0"/>
              <a:t>Lov sleďů </a:t>
            </a:r>
            <a:r>
              <a:rPr lang="cs-CZ" sz="2200" dirty="0"/>
              <a:t>v Severním moři, „</a:t>
            </a:r>
            <a:r>
              <a:rPr lang="cs-CZ" sz="2200" dirty="0" err="1"/>
              <a:t>Herring</a:t>
            </a:r>
            <a:r>
              <a:rPr lang="cs-CZ" sz="2200" dirty="0"/>
              <a:t> </a:t>
            </a:r>
            <a:r>
              <a:rPr lang="cs-CZ" sz="2200" dirty="0" err="1"/>
              <a:t>buis</a:t>
            </a:r>
            <a:r>
              <a:rPr lang="cs-CZ" sz="2200" dirty="0"/>
              <a:t>“ – průmysl, inovace, specializace – </a:t>
            </a:r>
            <a:r>
              <a:rPr lang="cs-CZ" sz="2200" dirty="0" err="1"/>
              <a:t>Fluit</a:t>
            </a:r>
            <a:r>
              <a:rPr lang="cs-CZ" sz="2200" dirty="0"/>
              <a:t>; </a:t>
            </a:r>
            <a:r>
              <a:rPr lang="cs-CZ" sz="2200" dirty="0" err="1"/>
              <a:t>Indienman</a:t>
            </a:r>
            <a:r>
              <a:rPr lang="cs-CZ" sz="2200" dirty="0"/>
              <a:t>…</a:t>
            </a:r>
          </a:p>
          <a:p>
            <a:endParaRPr lang="cs-CZ" sz="600" dirty="0"/>
          </a:p>
          <a:p>
            <a:r>
              <a:rPr lang="cs-CZ" sz="2200" b="1" dirty="0"/>
              <a:t>Textilní průmysl: </a:t>
            </a:r>
          </a:p>
          <a:p>
            <a:pPr lvl="1"/>
            <a:r>
              <a:rPr lang="cs-CZ" sz="1900" dirty="0"/>
              <a:t>roste na úkor Flander – dodávky vlny místo SPA z ENG; </a:t>
            </a:r>
          </a:p>
          <a:p>
            <a:pPr lvl="1"/>
            <a:r>
              <a:rPr lang="cs-CZ" sz="1900" dirty="0"/>
              <a:t>vývoz látek na Balt (za obilí) a SZM; </a:t>
            </a:r>
          </a:p>
          <a:p>
            <a:pPr lvl="1"/>
            <a:r>
              <a:rPr lang="cs-CZ" sz="1900" dirty="0"/>
              <a:t>do NED luxus z východu a reexport do ENG, FRA a Baltu;</a:t>
            </a:r>
          </a:p>
          <a:p>
            <a:pPr lvl="1"/>
            <a:r>
              <a:rPr lang="cs-CZ" sz="1900" dirty="0"/>
              <a:t>výhody NED: levnější </a:t>
            </a:r>
            <a:r>
              <a:rPr lang="cs-CZ" sz="1900" b="1" dirty="0"/>
              <a:t>doprava</a:t>
            </a:r>
            <a:r>
              <a:rPr lang="cs-CZ" sz="1900" dirty="0"/>
              <a:t>, </a:t>
            </a:r>
            <a:r>
              <a:rPr lang="cs-CZ" sz="1900" b="1" dirty="0"/>
              <a:t>kapitál</a:t>
            </a:r>
            <a:r>
              <a:rPr lang="cs-CZ" sz="1900" dirty="0"/>
              <a:t>, </a:t>
            </a:r>
            <a:r>
              <a:rPr lang="cs-CZ" sz="1900" b="1" dirty="0"/>
              <a:t>konexe</a:t>
            </a:r>
            <a:r>
              <a:rPr lang="cs-CZ" sz="1900" dirty="0"/>
              <a:t>, přístup k lisabonskému trhu s kořením;</a:t>
            </a:r>
          </a:p>
          <a:p>
            <a:endParaRPr lang="cs-CZ" sz="800" dirty="0"/>
          </a:p>
          <a:p>
            <a:r>
              <a:rPr lang="cs-CZ" sz="2200" dirty="0"/>
              <a:t>Novinkou </a:t>
            </a:r>
            <a:r>
              <a:rPr lang="cs-CZ" sz="2200" b="1" dirty="0"/>
              <a:t>severní obchod </a:t>
            </a:r>
            <a:r>
              <a:rPr lang="cs-CZ" sz="2200" dirty="0"/>
              <a:t>s RUS – vytlačení ENG z cesty přes </a:t>
            </a:r>
            <a:r>
              <a:rPr lang="cs-CZ" sz="2200" b="1" dirty="0"/>
              <a:t>Archangelsk</a:t>
            </a:r>
            <a:r>
              <a:rPr lang="cs-CZ" sz="2200" dirty="0"/>
              <a:t>  (kožešiny a kaviár); pod NED tlakem </a:t>
            </a:r>
            <a:r>
              <a:rPr lang="cs-CZ" sz="2200" b="1" dirty="0"/>
              <a:t>úpadek Hanzy </a:t>
            </a:r>
            <a:r>
              <a:rPr lang="cs-CZ" sz="2200" dirty="0"/>
              <a:t>(dominantní od 1282 – monopol na Baltu); životně důležité dovozy z </a:t>
            </a:r>
            <a:r>
              <a:rPr lang="cs-CZ" sz="2200" b="1" dirty="0"/>
              <a:t>Baltu</a:t>
            </a:r>
            <a:r>
              <a:rPr lang="cs-CZ" sz="2200" dirty="0"/>
              <a:t> – </a:t>
            </a:r>
            <a:r>
              <a:rPr lang="cs-CZ" sz="2200" b="1" dirty="0"/>
              <a:t>obilí</a:t>
            </a:r>
            <a:r>
              <a:rPr lang="cs-CZ" sz="2200" dirty="0"/>
              <a:t> a </a:t>
            </a:r>
            <a:r>
              <a:rPr lang="cs-CZ" sz="2200" b="1" dirty="0"/>
              <a:t>materiál</a:t>
            </a:r>
            <a:r>
              <a:rPr lang="cs-CZ" sz="2200" dirty="0"/>
              <a:t> na stavbu lodí (dřevo, smola, koudel, lana);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2991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rateshold.buccaneersoft.com/images/ships/dutch_fl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9" y="64793"/>
            <a:ext cx="3764148" cy="336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upload.wikimedia.org/wikipedia/commons/d/d0/A_Castro,_Lorenzo_-_A_Dutch_East-Indiaman_off_Hoorn_-_Google_Art_Project.jpg">
            <a:extLst>
              <a:ext uri="{FF2B5EF4-FFF2-40B4-BE49-F238E27FC236}">
                <a16:creationId xmlns:a16="http://schemas.microsoft.com/office/drawing/2014/main" id="{EE8E279E-F226-4442-8665-0AEAD7A1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01" y="161364"/>
            <a:ext cx="5670940" cy="475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23120\Desktop\EEveGE2012\Obrázky\Konvoi_Haringvloot.jpg">
            <a:extLst>
              <a:ext uri="{FF2B5EF4-FFF2-40B4-BE49-F238E27FC236}">
                <a16:creationId xmlns:a16="http://schemas.microsoft.com/office/drawing/2014/main" id="{A9091B22-0C44-45ED-928A-856A33A5D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5" y="3517887"/>
            <a:ext cx="4586860" cy="32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17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trato de Afonso de Albuquerque (após 1545) - Autor desconheci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9" y="484062"/>
            <a:ext cx="3043314" cy="560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01" y="6211669"/>
            <a:ext cx="37013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02122"/>
                </a:solidFill>
              </a:rPr>
              <a:t> </a:t>
            </a:r>
            <a:r>
              <a:rPr lang="pt-BR" sz="1200" b="1" dirty="0">
                <a:solidFill>
                  <a:srgbClr val="202122"/>
                </a:solidFill>
              </a:rPr>
              <a:t>Afonso</a:t>
            </a:r>
            <a:r>
              <a:rPr lang="pt-BR" sz="1200" dirty="0">
                <a:solidFill>
                  <a:srgbClr val="202122"/>
                </a:solidFill>
              </a:rPr>
              <a:t> </a:t>
            </a:r>
            <a:r>
              <a:rPr lang="pt-BR" sz="1200" b="1" dirty="0">
                <a:solidFill>
                  <a:srgbClr val="202122"/>
                </a:solidFill>
              </a:rPr>
              <a:t>de Albuquerque</a:t>
            </a:r>
            <a:r>
              <a:rPr lang="pt-BR" sz="1200" dirty="0">
                <a:solidFill>
                  <a:srgbClr val="202122"/>
                </a:solidFill>
              </a:rPr>
              <a:t>, guvernér portugalské Indie (1509-1515), dobyl Goa, Diu, Hormuz a Malaka.</a:t>
            </a:r>
            <a:endParaRPr lang="cs-CZ" sz="1200" dirty="0"/>
          </a:p>
        </p:txBody>
      </p:sp>
      <p:sp>
        <p:nvSpPr>
          <p:cNvPr id="5" name="Obdélník 4"/>
          <p:cNvSpPr/>
          <p:nvPr/>
        </p:nvSpPr>
        <p:spPr>
          <a:xfrm>
            <a:off x="3119638" y="20775"/>
            <a:ext cx="5814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202122"/>
                </a:solidFill>
                <a:latin typeface="Arial" panose="020B0604020202020204" pitchFamily="34" charset="0"/>
              </a:rPr>
              <a:t>Despair not, spare your enemies not, for God is with us</a:t>
            </a:r>
            <a:endParaRPr lang="cs-CZ" dirty="0"/>
          </a:p>
        </p:txBody>
      </p:sp>
      <p:pic>
        <p:nvPicPr>
          <p:cNvPr id="3080" name="Picture 8" descr="http://photos.geni.com/p13/dd/ac/e6/72/534448393000507f/jan_pietersz_coen_original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347" y="535493"/>
            <a:ext cx="4074466" cy="550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792347" y="6165502"/>
            <a:ext cx="4128808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Jan </a:t>
            </a:r>
            <a:r>
              <a:rPr kumimoji="0" lang="cs-CZ" altLang="cs-CZ" sz="1000" b="1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Pieterszoon</a:t>
            </a: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b="1" i="0" u="none" strike="noStrike" cap="none" normalizeH="0" baseline="0" dirty="0" err="1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Coen</a:t>
            </a:r>
            <a:r>
              <a:rPr kumimoji="0" lang="cs-CZ" altLang="cs-CZ" sz="1000" b="1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0" lang="cs-CZ" altLang="cs-CZ" sz="100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1618-1629 důstojník Nizozemské východoindické společnosti (VOC) generální guvernér Nizozemské východní Indie, zakladatel Batávie, dobyvatel Moluk. </a:t>
            </a:r>
            <a:endParaRPr kumimoji="0" lang="cs-CZ" altLang="cs-CZ" sz="1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pic>
        <p:nvPicPr>
          <p:cNvPr id="3083" name="Picture 11" descr="Robert Clive, 1st Baron Clive by Nathaniel Dance, (later Sir Nathaniel Dance-Holland, B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138" y="535493"/>
            <a:ext cx="4209862" cy="5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8088727" y="6150114"/>
            <a:ext cx="38292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Robert Clive, 1744-1760, </a:t>
            </a:r>
            <a:r>
              <a:rPr lang="en-US" sz="1200" dirty="0" err="1"/>
              <a:t>první</a:t>
            </a:r>
            <a:r>
              <a:rPr lang="en-US" sz="1200" dirty="0"/>
              <a:t> </a:t>
            </a:r>
            <a:r>
              <a:rPr lang="en-US" sz="1200" dirty="0" err="1"/>
              <a:t>britský</a:t>
            </a:r>
            <a:r>
              <a:rPr lang="en-US" sz="1200" dirty="0"/>
              <a:t> </a:t>
            </a:r>
            <a:r>
              <a:rPr lang="en-US" sz="1200" dirty="0" err="1"/>
              <a:t>guvernér</a:t>
            </a:r>
            <a:r>
              <a:rPr lang="en-US" sz="1200" dirty="0"/>
              <a:t> </a:t>
            </a:r>
            <a:r>
              <a:rPr lang="en-US" sz="1200" dirty="0" err="1"/>
              <a:t>bengálského</a:t>
            </a:r>
            <a:r>
              <a:rPr lang="en-US" sz="1200" dirty="0"/>
              <a:t> </a:t>
            </a:r>
            <a:r>
              <a:rPr lang="en-US" sz="1200" dirty="0" err="1"/>
              <a:t>předsednictví</a:t>
            </a:r>
            <a:r>
              <a:rPr lang="en-US" sz="1200" dirty="0"/>
              <a:t>. Viktor z Plassey.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90454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Budování </a:t>
            </a:r>
            <a:r>
              <a:rPr lang="cs-CZ" sz="2800" b="1" dirty="0">
                <a:solidFill>
                  <a:srgbClr val="F67A48"/>
                </a:solidFill>
                <a:latin typeface="+mn-lt"/>
              </a:rPr>
              <a:t>impéria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1305" y="675600"/>
            <a:ext cx="11209319" cy="626469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Embarga a </a:t>
            </a:r>
            <a:r>
              <a:rPr lang="cs-CZ" sz="1800" b="1" dirty="0"/>
              <a:t>blokády</a:t>
            </a:r>
            <a:r>
              <a:rPr lang="cs-CZ" sz="1800" dirty="0"/>
              <a:t> (1585 a 1598) – k získání luxusního zboží východu (pro ENG, FRA, RUS) </a:t>
            </a:r>
            <a:r>
              <a:rPr lang="cs-CZ" sz="1800" b="1" dirty="0"/>
              <a:t>kontrola </a:t>
            </a:r>
            <a:r>
              <a:rPr lang="cs-CZ" sz="1800" dirty="0"/>
              <a:t>jeho</a:t>
            </a:r>
            <a:r>
              <a:rPr lang="cs-CZ" sz="1800" b="1" dirty="0"/>
              <a:t> zdroje</a:t>
            </a:r>
            <a:r>
              <a:rPr lang="cs-CZ" sz="1800" dirty="0"/>
              <a:t>; výpravy 1594, 1597, 1601 (65 lodí), snížily cenu pepře v Evropě… -&gt; rozhodnutí </a:t>
            </a:r>
            <a:r>
              <a:rPr lang="cs-CZ" sz="1800" b="1" dirty="0"/>
              <a:t>získat monopol</a:t>
            </a:r>
            <a:r>
              <a:rPr lang="cs-CZ" sz="18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1602 </a:t>
            </a:r>
            <a:r>
              <a:rPr lang="cs-CZ" sz="1800" b="1" dirty="0"/>
              <a:t>Východoindická společnost </a:t>
            </a:r>
            <a:r>
              <a:rPr lang="cs-CZ" sz="1800" dirty="0"/>
              <a:t>(VOC a.s.):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21 let </a:t>
            </a:r>
            <a:r>
              <a:rPr lang="cs-CZ" sz="1600" dirty="0"/>
              <a:t>monopol; právo zakládat pevnosti, vést obranou válku a uzavírat smlouvy (Jan </a:t>
            </a:r>
            <a:r>
              <a:rPr lang="cs-CZ" sz="1600" dirty="0" err="1"/>
              <a:t>Pieterszoon</a:t>
            </a:r>
            <a:r>
              <a:rPr lang="cs-CZ" sz="1600" dirty="0"/>
              <a:t> </a:t>
            </a:r>
            <a:r>
              <a:rPr lang="cs-CZ" sz="1600" dirty="0" err="1"/>
              <a:t>Coen</a:t>
            </a:r>
            <a:r>
              <a:rPr lang="cs-CZ" sz="1600" dirty="0"/>
              <a:t>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plán</a:t>
            </a:r>
            <a:r>
              <a:rPr lang="cs-CZ" sz="1600" dirty="0"/>
              <a:t>: obsadit </a:t>
            </a:r>
            <a:r>
              <a:rPr lang="cs-CZ" sz="1600" b="1" dirty="0"/>
              <a:t>strategické</a:t>
            </a:r>
            <a:r>
              <a:rPr lang="cs-CZ" sz="1600" dirty="0"/>
              <a:t> </a:t>
            </a:r>
            <a:r>
              <a:rPr lang="cs-CZ" sz="1600" b="1" dirty="0"/>
              <a:t>pozice</a:t>
            </a:r>
            <a:r>
              <a:rPr lang="cs-CZ" sz="1600" dirty="0"/>
              <a:t> rivalů, participovat na místním obchodě a odsát zisky;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cílem </a:t>
            </a:r>
            <a:r>
              <a:rPr lang="cs-CZ" sz="1600" b="1" dirty="0"/>
              <a:t>pepř</a:t>
            </a:r>
            <a:r>
              <a:rPr lang="cs-CZ" sz="1600" dirty="0"/>
              <a:t> (kultivace na velkém prostoru), </a:t>
            </a:r>
            <a:r>
              <a:rPr lang="cs-CZ" sz="1600" b="1" dirty="0"/>
              <a:t>molucké koření </a:t>
            </a:r>
            <a:r>
              <a:rPr lang="cs-CZ" sz="1600" dirty="0"/>
              <a:t>jen Ambon a </a:t>
            </a:r>
            <a:r>
              <a:rPr lang="cs-CZ" sz="1600" dirty="0" err="1"/>
              <a:t>Bandas</a:t>
            </a:r>
            <a:r>
              <a:rPr lang="cs-CZ" sz="1600" dirty="0"/>
              <a:t> (cenové rozdíly 1:30:100:240);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Navázání kontaktů s místními vládci a uzavření </a:t>
            </a:r>
            <a:r>
              <a:rPr lang="cs-CZ" sz="1800" b="1" dirty="0"/>
              <a:t>exkluzivních smluv</a:t>
            </a:r>
            <a:r>
              <a:rPr lang="cs-CZ" sz="1800" dirty="0"/>
              <a:t>; (vyloučení ENG); 1616 okupace </a:t>
            </a:r>
            <a:r>
              <a:rPr lang="cs-CZ" sz="1800" b="1" dirty="0"/>
              <a:t>Moluk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Ambon</a:t>
            </a:r>
            <a:r>
              <a:rPr lang="cs-CZ" sz="1600" dirty="0"/>
              <a:t>: převzetí nucené práce, </a:t>
            </a:r>
            <a:r>
              <a:rPr lang="cs-CZ" sz="1600" dirty="0" err="1"/>
              <a:t>exkluz</a:t>
            </a:r>
            <a:r>
              <a:rPr lang="cs-CZ" sz="1600" dirty="0"/>
              <a:t>. hřebíček, kvóta pro rodiny;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Bandas</a:t>
            </a:r>
            <a:r>
              <a:rPr lang="cs-CZ" sz="1600" dirty="0"/>
              <a:t> – autonomní městské státy, 1621 zmasakrováni místního obyvatelstva;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Plantážní systém</a:t>
            </a:r>
            <a:r>
              <a:rPr lang="cs-CZ" sz="1600" dirty="0"/>
              <a:t>: rozdělení na oblasti – pracovník VOC nakoupil otroky a produkoval koření, prodával VOC za regulovanou cenu (-&gt; kultivační systém v hol. Indonésie 19st.);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Důležité momenty kampaně</a:t>
            </a:r>
            <a:r>
              <a:rPr lang="cs-CZ" sz="14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 err="1"/>
              <a:t>sult</a:t>
            </a:r>
            <a:r>
              <a:rPr lang="cs-CZ" sz="1600" dirty="0"/>
              <a:t>.</a:t>
            </a:r>
            <a:r>
              <a:rPr lang="cs-CZ" sz="1600" b="1" dirty="0"/>
              <a:t> Bantam</a:t>
            </a:r>
            <a:r>
              <a:rPr lang="cs-CZ" sz="1600" dirty="0"/>
              <a:t> – využívá střetu VOC s ENG, obsazuje stanici VOC v Jakartě, JP </a:t>
            </a:r>
            <a:r>
              <a:rPr lang="cs-CZ" sz="1600" dirty="0" err="1"/>
              <a:t>Coen</a:t>
            </a:r>
            <a:r>
              <a:rPr lang="cs-CZ" sz="1600" dirty="0"/>
              <a:t> vypaluje Jakartu a zakládá </a:t>
            </a:r>
            <a:r>
              <a:rPr lang="cs-CZ" sz="1600" b="1" dirty="0" err="1"/>
              <a:t>Batavii</a:t>
            </a:r>
            <a:r>
              <a:rPr lang="cs-CZ" sz="1600" dirty="0"/>
              <a:t> 1619;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Malaka</a:t>
            </a:r>
            <a:r>
              <a:rPr lang="cs-CZ" sz="1600" dirty="0"/>
              <a:t> dobyta 1641;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Dobytí </a:t>
            </a:r>
            <a:r>
              <a:rPr lang="cs-CZ" sz="1600" b="1" dirty="0"/>
              <a:t>Ceylonu</a:t>
            </a:r>
            <a:r>
              <a:rPr lang="cs-CZ" sz="1600" dirty="0"/>
              <a:t> dokončeno 1656;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Vítězství</a:t>
            </a:r>
            <a:r>
              <a:rPr lang="cs-CZ" sz="1800" dirty="0"/>
              <a:t> ve válce se SPA (def.1648) – uvolnění rukou – dobytí POR pevností na </a:t>
            </a:r>
            <a:r>
              <a:rPr lang="cs-CZ" sz="1800" dirty="0" err="1"/>
              <a:t>Malabaru</a:t>
            </a:r>
            <a:r>
              <a:rPr lang="cs-CZ" sz="1800" dirty="0"/>
              <a:t> (kromě </a:t>
            </a:r>
            <a:r>
              <a:rPr lang="cs-CZ" sz="1800" dirty="0" err="1"/>
              <a:t>Goa</a:t>
            </a:r>
            <a:r>
              <a:rPr lang="cs-CZ" sz="1800" dirty="0"/>
              <a:t>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POR</a:t>
            </a:r>
            <a:r>
              <a:rPr lang="cs-CZ" sz="1600" dirty="0"/>
              <a:t> se přesunují do </a:t>
            </a:r>
            <a:r>
              <a:rPr lang="cs-CZ" sz="1600" b="1" dirty="0" err="1"/>
              <a:t>Makassaru</a:t>
            </a:r>
            <a:r>
              <a:rPr lang="cs-CZ" sz="1600" dirty="0"/>
              <a:t>; NED požadavek na ukončení obchodu s Molukami -&gt; kampaně 1667 a 1669;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Kontrola produkce </a:t>
            </a:r>
            <a:r>
              <a:rPr lang="cs-CZ" sz="1600" dirty="0"/>
              <a:t>a obchodu s kořením </a:t>
            </a:r>
            <a:r>
              <a:rPr lang="cs-CZ" sz="1600" b="1" dirty="0"/>
              <a:t>dokončena</a:t>
            </a:r>
            <a:r>
              <a:rPr lang="cs-CZ" sz="1600" dirty="0"/>
              <a:t> (zvláštní charakter);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9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Bavlněné látky </a:t>
            </a:r>
            <a:r>
              <a:rPr lang="cs-CZ" sz="1800" dirty="0"/>
              <a:t>z </a:t>
            </a:r>
            <a:r>
              <a:rPr lang="cs-CZ" sz="1800" dirty="0" err="1"/>
              <a:t>Koromadnelu</a:t>
            </a:r>
            <a:r>
              <a:rPr lang="cs-CZ" sz="1800" dirty="0"/>
              <a:t> z počátku jen na směnu za koření Moluk; později žádaná komodita v JAP, Persii i Evropě;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podíl bavlněných oděvů v prodejích VOC roste z 17% (1650) na </a:t>
            </a:r>
            <a:r>
              <a:rPr lang="cs-CZ" sz="1600" b="1" dirty="0"/>
              <a:t>43%</a:t>
            </a:r>
            <a:r>
              <a:rPr lang="cs-CZ" sz="1600" dirty="0"/>
              <a:t> (1700), koření klesá z 58% na 37%;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Odolali: Ming Čína, </a:t>
            </a:r>
            <a:r>
              <a:rPr lang="cs-CZ" sz="1800" dirty="0" err="1"/>
              <a:t>Tokugawovo</a:t>
            </a:r>
            <a:r>
              <a:rPr lang="cs-CZ" sz="1800" dirty="0"/>
              <a:t> Japonsko (1603-1867, </a:t>
            </a:r>
            <a:r>
              <a:rPr lang="cs-CZ" sz="1800" dirty="0" err="1"/>
              <a:t>Sakoku</a:t>
            </a:r>
            <a:r>
              <a:rPr lang="cs-CZ" sz="1800" dirty="0"/>
              <a:t> 1641) a vnitrozemská Indie; </a:t>
            </a:r>
          </a:p>
        </p:txBody>
      </p:sp>
    </p:spTree>
    <p:extLst>
      <p:ext uri="{BB962C8B-B14F-4D97-AF65-F5344CB8AC3E}">
        <p14:creationId xmlns:p14="http://schemas.microsoft.com/office/powerpoint/2010/main" val="1062458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worldhistory.org/uploads/images/14799.jpg?v=16361056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44" y="767810"/>
            <a:ext cx="6857263" cy="51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834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3/3b/Musc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285750"/>
            <a:ext cx="24098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s://upload.wikimedia.org/wikipedia/commons/thumb/6/63/Nutmeg_fruit_seed_and_aril.jpg/1920px-Nutmeg_fruit_seed_and_ar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69876"/>
            <a:ext cx="26543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s://upload.wikimedia.org/wikipedia/commons/thumb/3/35/The_flowers_of_clove_tree_in_Pemba_island.JPG/1280px-The_flowers_of_clove_tree_in_Pemba_is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1" y="4446589"/>
            <a:ext cx="28035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s://upload.wikimedia.org/wikipedia/commons/4/4b/ClovesDri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632325"/>
            <a:ext cx="28781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https://upload.wikimedia.org/wikipedia/commons/thumb/f/f1/Baton_de_cannelle.jpg/1280px-Baton_de_cannel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9" y="2332038"/>
            <a:ext cx="238283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4" descr="https://upload.wikimedia.org/wikipedia/commons/thumb/f/f6/4_color_mix_of_peppercorns.jpg/1280px-4_color_mix_of_peppercor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549526"/>
            <a:ext cx="284321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https://upload.wikimedia.org/wikipedia/commons/thumb/3/31/Black_Pepper_%28Piper_nigrum%29_fruits.jpg/800px-Black_Pepper_%28Piper_nigrum%29_frui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554289"/>
            <a:ext cx="23574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https://upload.wikimedia.org/wikipedia/commons/thumb/a/a3/Nutmeg_on_Tree.jpg/1280px-Nutmeg_on_Tre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4" y="269876"/>
            <a:ext cx="30956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435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0648"/>
            <a:ext cx="7056784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501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E5DF10-786F-449E-BB82-A16914D9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6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C3CB5-F9A9-407D-8B86-998A1845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>
                <a:latin typeface="+mn-lt"/>
              </a:rPr>
              <a:t>Sultanate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Malacca</a:t>
            </a:r>
            <a:endParaRPr lang="cs-CZ" sz="3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BCA80F-A99C-410C-88BB-7F0C75DB3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5" y="1023066"/>
            <a:ext cx="8684936" cy="56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21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E216A-0EBD-4C07-86DD-2117F9C1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39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Zheng</a:t>
            </a:r>
            <a:r>
              <a:rPr lang="cs-CZ" sz="3200" b="1" dirty="0">
                <a:latin typeface="+mn-lt"/>
              </a:rPr>
              <a:t> he (</a:t>
            </a:r>
            <a:r>
              <a:rPr lang="cs-CZ" sz="3200" b="1" dirty="0" err="1">
                <a:latin typeface="+mn-lt"/>
              </a:rPr>
              <a:t>Čeng</a:t>
            </a:r>
            <a:r>
              <a:rPr lang="cs-CZ" sz="3200" b="1" dirty="0">
                <a:latin typeface="+mn-lt"/>
              </a:rPr>
              <a:t> Che) – 1405 in </a:t>
            </a:r>
            <a:r>
              <a:rPr lang="cs-CZ" sz="3200" b="1" dirty="0" err="1">
                <a:latin typeface="+mn-lt"/>
              </a:rPr>
              <a:t>Malacca</a:t>
            </a:r>
            <a:r>
              <a:rPr lang="cs-CZ" sz="3200" b="1" dirty="0">
                <a:latin typeface="+mn-lt"/>
              </a:rPr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1EF1082-D66F-499B-AB53-9EC4D469F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4" y="2686640"/>
            <a:ext cx="5720076" cy="4171360"/>
          </a:xfrm>
          <a:prstGeom prst="rect">
            <a:avLst/>
          </a:prstGeom>
        </p:spPr>
      </p:pic>
      <p:pic>
        <p:nvPicPr>
          <p:cNvPr id="1044" name="Picture 20" descr="The imagined appearance of the Zheng He Treasure Fleet. Source: Lin... |  Download Scientific Diagram">
            <a:extLst>
              <a:ext uri="{FF2B5EF4-FFF2-40B4-BE49-F238E27FC236}">
                <a16:creationId xmlns:a16="http://schemas.microsoft.com/office/drawing/2014/main" id="{975A5976-95A5-4FA6-A51A-71739332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" y="680031"/>
            <a:ext cx="6522436" cy="40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62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Ã½sledek obrÃ¡zku pro azteca inca empi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250759"/>
            <a:ext cx="6192688" cy="464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194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8F1A1-5A25-4E9E-90C2-D3D55908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73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Portuguese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Mallaca</a:t>
            </a:r>
            <a:r>
              <a:rPr lang="cs-CZ" sz="3200" b="1" dirty="0">
                <a:latin typeface="+mn-lt"/>
              </a:rPr>
              <a:t> 1511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4DF931-9EC2-4531-A3E3-7313AAC96B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737593"/>
            <a:ext cx="8870623" cy="61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42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F484-BBC2-44EB-BFD7-3A93C911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Dutch </a:t>
            </a:r>
            <a:r>
              <a:rPr lang="cs-CZ" sz="2800" b="1" dirty="0" err="1">
                <a:latin typeface="+mn-lt"/>
              </a:rPr>
              <a:t>Malacca</a:t>
            </a:r>
            <a:r>
              <a:rPr lang="cs-CZ" sz="2800" b="1" dirty="0">
                <a:latin typeface="+mn-lt"/>
              </a:rPr>
              <a:t> 1641</a:t>
            </a:r>
          </a:p>
        </p:txBody>
      </p:sp>
      <p:pic>
        <p:nvPicPr>
          <p:cNvPr id="16386" name="Picture 2" descr="https://upload.wikimedia.org/wikipedia/commons/thumb/a/a7/AMH-6156-NA_Map_of_the_city_of_Malakka.jpg/1280px-AMH-6156-NA_Map_of_the_city_of_Malakka.jpg?1609589647922">
            <a:extLst>
              <a:ext uri="{FF2B5EF4-FFF2-40B4-BE49-F238E27FC236}">
                <a16:creationId xmlns:a16="http://schemas.microsoft.com/office/drawing/2014/main" id="{A2BD5F1E-3A55-4032-A494-1343477D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2192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87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B28BE-2995-42F4-8F28-2EA6B5BD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005" y="723343"/>
            <a:ext cx="23669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Dutch Batavia </a:t>
            </a:r>
            <a:r>
              <a:rPr lang="cs-CZ" sz="3600" dirty="0">
                <a:latin typeface="+mn-lt"/>
              </a:rPr>
              <a:t>1681 (1619)</a:t>
            </a:r>
            <a:endParaRPr lang="cs-CZ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D4333E-C938-4748-BC02-3600A15D6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0" y="0"/>
            <a:ext cx="848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60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B1777-F9DF-4FCD-A33A-E0395D17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Singapore – </a:t>
            </a:r>
            <a:r>
              <a:rPr lang="cs-CZ" sz="3600" b="1" dirty="0" err="1">
                <a:latin typeface="+mn-lt"/>
              </a:rPr>
              <a:t>Straits</a:t>
            </a:r>
            <a:r>
              <a:rPr lang="cs-CZ" sz="3600" b="1" dirty="0">
                <a:latin typeface="+mn-lt"/>
              </a:rPr>
              <a:t> </a:t>
            </a:r>
            <a:r>
              <a:rPr lang="cs-CZ" sz="3600" b="1" dirty="0" err="1">
                <a:latin typeface="+mn-lt"/>
              </a:rPr>
              <a:t>Settleent</a:t>
            </a:r>
            <a:r>
              <a:rPr lang="cs-CZ" sz="3600" b="1" dirty="0">
                <a:latin typeface="+mn-lt"/>
              </a:rPr>
              <a:t> </a:t>
            </a:r>
            <a:r>
              <a:rPr lang="cs-CZ" sz="3200" dirty="0">
                <a:latin typeface="+mn-lt"/>
              </a:rPr>
              <a:t>(1819)</a:t>
            </a:r>
            <a:endParaRPr lang="cs-CZ" sz="3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F5D737-B73F-4FAB-96D3-16806E45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246"/>
            <a:ext cx="12113410" cy="38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26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7444-DE07-4D6E-AAF9-70F7E05F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0" y="148309"/>
            <a:ext cx="2234938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Singapore </a:t>
            </a:r>
            <a:r>
              <a:rPr lang="cs-CZ" sz="3200" dirty="0">
                <a:latin typeface="+mn-lt"/>
              </a:rPr>
              <a:t>1840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4D63F-4AA2-4D8F-8776-050242C3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1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nationsonline.org/maps/Southeast-Asia-Map.jpg">
            <a:extLst>
              <a:ext uri="{FF2B5EF4-FFF2-40B4-BE49-F238E27FC236}">
                <a16:creationId xmlns:a16="http://schemas.microsoft.com/office/drawing/2014/main" id="{4B8A6B82-5568-4BD6-9F50-AB5E3C47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1" y="0"/>
            <a:ext cx="654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685FB34B-1EEA-4379-B7EA-2D3BDFC4915E}"/>
              </a:ext>
            </a:extLst>
          </p:cNvPr>
          <p:cNvSpPr/>
          <p:nvPr/>
        </p:nvSpPr>
        <p:spPr>
          <a:xfrm>
            <a:off x="4185501" y="4044099"/>
            <a:ext cx="141402" cy="1036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EC9449D-078D-4DD1-B4D8-A2D5B4036EC0}"/>
              </a:ext>
            </a:extLst>
          </p:cNvPr>
          <p:cNvSpPr/>
          <p:nvPr/>
        </p:nvSpPr>
        <p:spPr>
          <a:xfrm>
            <a:off x="4798243" y="5090474"/>
            <a:ext cx="131976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54DB277-4E2E-444E-A517-49F7E3FEB466}"/>
              </a:ext>
            </a:extLst>
          </p:cNvPr>
          <p:cNvSpPr/>
          <p:nvPr/>
        </p:nvSpPr>
        <p:spPr>
          <a:xfrm>
            <a:off x="4449452" y="4223208"/>
            <a:ext cx="141402" cy="942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961D2-0AE8-4DB1-ACBB-F6ABC246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s://intlreg.org/wp-content/uploads/2019/12/1faf9a30-9ed7-11e9-b996-c1c3d0e2ecdb.jpg">
            <a:extLst>
              <a:ext uri="{FF2B5EF4-FFF2-40B4-BE49-F238E27FC236}">
                <a16:creationId xmlns:a16="http://schemas.microsoft.com/office/drawing/2014/main" id="{4AEF3C87-DFA3-4387-85C1-D5C0E970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0"/>
            <a:ext cx="1126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681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3856A-DD22-4519-8CA7-D39C45AA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Malacca Gateway Project </a:t>
            </a:r>
            <a:r>
              <a:rPr lang="en-US" sz="2800" dirty="0">
                <a:latin typeface="+mn-lt"/>
              </a:rPr>
              <a:t>(14 billion USD)</a:t>
            </a:r>
            <a:endParaRPr lang="en-US" sz="3600" dirty="0">
              <a:latin typeface="+mn-lt"/>
            </a:endParaRPr>
          </a:p>
        </p:txBody>
      </p:sp>
      <p:pic>
        <p:nvPicPr>
          <p:cNvPr id="20482" name="Picture 2" descr="https://s3media.freemalaysiatoday.com/wp-content/uploads/2020/11/Melaka-Gateway-bernama1.jpg">
            <a:extLst>
              <a:ext uri="{FF2B5EF4-FFF2-40B4-BE49-F238E27FC236}">
                <a16:creationId xmlns:a16="http://schemas.microsoft.com/office/drawing/2014/main" id="{A7ABB3F7-00AA-4478-9910-F19FF0F9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82" y="1404594"/>
            <a:ext cx="8572422" cy="53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50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Atlantický, baltský a středomořský </a:t>
            </a:r>
            <a:r>
              <a:rPr lang="cs-CZ" sz="3200" b="1" dirty="0">
                <a:solidFill>
                  <a:srgbClr val="F67A48"/>
                </a:solidFill>
                <a:latin typeface="+mn-lt"/>
              </a:rPr>
              <a:t>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144" y="980728"/>
            <a:ext cx="10284644" cy="568863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Atlantik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jen dílčí úspěchy; dobyli pevnost </a:t>
            </a:r>
            <a:r>
              <a:rPr lang="cs-CZ" dirty="0" err="1"/>
              <a:t>Bahia</a:t>
            </a:r>
            <a:r>
              <a:rPr lang="cs-CZ" dirty="0"/>
              <a:t> (</a:t>
            </a:r>
            <a:r>
              <a:rPr lang="cs-CZ" dirty="0" err="1"/>
              <a:t>Braz</a:t>
            </a:r>
            <a:r>
              <a:rPr lang="cs-CZ" dirty="0"/>
              <a:t>.), </a:t>
            </a:r>
            <a:r>
              <a:rPr lang="cs-CZ" dirty="0" err="1"/>
              <a:t>Recif</a:t>
            </a:r>
            <a:r>
              <a:rPr lang="cs-CZ" dirty="0"/>
              <a:t> a </a:t>
            </a:r>
            <a:r>
              <a:rPr lang="cs-CZ" dirty="0" err="1"/>
              <a:t>Pernambuco</a:t>
            </a:r>
            <a:r>
              <a:rPr lang="cs-CZ" dirty="0"/>
              <a:t> – třtinové plantáže (1630); </a:t>
            </a:r>
          </a:p>
          <a:p>
            <a:pPr lvl="1"/>
            <a:r>
              <a:rPr lang="cs-CZ" b="1" dirty="0"/>
              <a:t>1654 ztratili Brazílii</a:t>
            </a:r>
            <a:r>
              <a:rPr lang="cs-CZ" dirty="0"/>
              <a:t> v důsledku povstání; WIC ztrátová, reorientace na obchod s otroky;</a:t>
            </a:r>
          </a:p>
          <a:p>
            <a:endParaRPr lang="cs-CZ" sz="1500" dirty="0"/>
          </a:p>
          <a:p>
            <a:r>
              <a:rPr lang="cs-CZ" dirty="0"/>
              <a:t>V </a:t>
            </a:r>
            <a:r>
              <a:rPr lang="cs-CZ" b="1" dirty="0"/>
              <a:t>SZM</a:t>
            </a:r>
            <a:r>
              <a:rPr lang="cs-CZ" dirty="0"/>
              <a:t> ukončili</a:t>
            </a:r>
            <a:r>
              <a:rPr lang="cs-CZ" b="1" dirty="0"/>
              <a:t> benátskou dominanci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po dobití </a:t>
            </a:r>
            <a:r>
              <a:rPr lang="cs-CZ" b="1" dirty="0"/>
              <a:t>Egypta Otomany 1517</a:t>
            </a:r>
            <a:r>
              <a:rPr lang="cs-CZ" dirty="0"/>
              <a:t> - snaha nových vládců zajistit příjem z rent z koření (obrana Adenu); kompromis s POR; s udržením Otomanů se udržely Benátky;</a:t>
            </a:r>
          </a:p>
          <a:p>
            <a:pPr lvl="1"/>
            <a:r>
              <a:rPr lang="cs-CZ" dirty="0"/>
              <a:t>to se změnilo s </a:t>
            </a:r>
            <a:r>
              <a:rPr lang="cs-CZ" b="1" dirty="0"/>
              <a:t>NED monopolem </a:t>
            </a:r>
            <a:r>
              <a:rPr lang="cs-CZ" dirty="0"/>
              <a:t>– dodávky o 30-40% levnější než POR; stačilo na </a:t>
            </a:r>
            <a:r>
              <a:rPr lang="cs-CZ" b="1" dirty="0"/>
              <a:t>vytlačení</a:t>
            </a:r>
            <a:r>
              <a:rPr lang="cs-CZ" dirty="0"/>
              <a:t> </a:t>
            </a:r>
            <a:r>
              <a:rPr lang="cs-CZ" b="1" dirty="0"/>
              <a:t>BEN</a:t>
            </a:r>
            <a:r>
              <a:rPr lang="cs-CZ" dirty="0"/>
              <a:t> a </a:t>
            </a:r>
            <a:r>
              <a:rPr lang="cs-CZ" b="1" dirty="0"/>
              <a:t>Levantského obchodu</a:t>
            </a:r>
            <a:r>
              <a:rPr lang="cs-CZ" dirty="0"/>
              <a:t>; VOC se primárně nesnažila maximalizovat zisk, ale udržet pozici primárního dodavatele;</a:t>
            </a:r>
          </a:p>
          <a:p>
            <a:pPr lvl="1"/>
            <a:r>
              <a:rPr lang="cs-CZ" dirty="0"/>
              <a:t>další rána pro Benátky je </a:t>
            </a:r>
            <a:r>
              <a:rPr lang="cs-CZ" b="1" dirty="0"/>
              <a:t>konkurence</a:t>
            </a:r>
            <a:r>
              <a:rPr lang="cs-CZ" dirty="0"/>
              <a:t> jejich </a:t>
            </a:r>
            <a:r>
              <a:rPr lang="cs-CZ" b="1" dirty="0"/>
              <a:t>exportu vlněných látek </a:t>
            </a:r>
            <a:r>
              <a:rPr lang="cs-CZ" dirty="0"/>
              <a:t>do Egypta a Levanty; italské gildy trvají na exportu drahých těžkých látek, západ (NED a ENG) dodávají levnější a lehčí zboží (masová poptávka); padělání značek a nižší dopravní náklady;</a:t>
            </a:r>
          </a:p>
          <a:p>
            <a:pPr lvl="1"/>
            <a:r>
              <a:rPr lang="cs-CZ" dirty="0"/>
              <a:t>po porážce u </a:t>
            </a:r>
            <a:r>
              <a:rPr lang="cs-CZ" b="1" dirty="0" err="1"/>
              <a:t>Lepanta</a:t>
            </a:r>
            <a:r>
              <a:rPr lang="cs-CZ" dirty="0"/>
              <a:t> </a:t>
            </a:r>
            <a:r>
              <a:rPr lang="cs-CZ" b="1" dirty="0"/>
              <a:t>1571</a:t>
            </a:r>
            <a:r>
              <a:rPr lang="cs-CZ" dirty="0"/>
              <a:t> byli </a:t>
            </a:r>
            <a:r>
              <a:rPr lang="cs-CZ" dirty="0" err="1"/>
              <a:t>Otomani</a:t>
            </a:r>
            <a:r>
              <a:rPr lang="cs-CZ" dirty="0"/>
              <a:t> ochotni spojit se s </a:t>
            </a:r>
            <a:r>
              <a:rPr lang="cs-CZ" b="1" dirty="0"/>
              <a:t>protestanty</a:t>
            </a:r>
            <a:r>
              <a:rPr lang="cs-CZ" dirty="0"/>
              <a:t> proti společnému nepříteli – katolickým Habsburkům; obchodní koncese na úkor Benátek;</a:t>
            </a:r>
          </a:p>
          <a:p>
            <a:pPr lvl="1"/>
            <a:endParaRPr lang="cs-CZ" sz="1500" dirty="0"/>
          </a:p>
          <a:p>
            <a:r>
              <a:rPr lang="cs-CZ" dirty="0"/>
              <a:t>Drastické </a:t>
            </a:r>
            <a:r>
              <a:rPr lang="cs-CZ" b="1" dirty="0"/>
              <a:t>důsledky válek </a:t>
            </a:r>
            <a:r>
              <a:rPr lang="cs-CZ" dirty="0"/>
              <a:t>mezi NED a Habsburky: </a:t>
            </a:r>
          </a:p>
          <a:p>
            <a:pPr lvl="1"/>
            <a:r>
              <a:rPr lang="cs-CZ" b="1" dirty="0"/>
              <a:t>SPA</a:t>
            </a:r>
            <a:r>
              <a:rPr lang="cs-CZ" dirty="0"/>
              <a:t> utratilo mnohem víc než získalo z Nového světa (tvrdé zdanění zemědělství a </a:t>
            </a:r>
            <a:r>
              <a:rPr lang="cs-CZ" b="1" dirty="0"/>
              <a:t>půjčky</a:t>
            </a:r>
            <a:r>
              <a:rPr lang="cs-CZ" dirty="0"/>
              <a:t> z Itálie); </a:t>
            </a:r>
          </a:p>
          <a:p>
            <a:pPr lvl="1"/>
            <a:r>
              <a:rPr lang="cs-CZ" dirty="0"/>
              <a:t>také </a:t>
            </a:r>
            <a:r>
              <a:rPr lang="cs-CZ" b="1" dirty="0"/>
              <a:t>NED</a:t>
            </a:r>
            <a:r>
              <a:rPr lang="cs-CZ" dirty="0"/>
              <a:t> růst státního </a:t>
            </a:r>
            <a:r>
              <a:rPr lang="cs-CZ" b="1" dirty="0"/>
              <a:t>dluhu a daní</a:t>
            </a:r>
            <a:r>
              <a:rPr lang="cs-CZ" dirty="0"/>
              <a:t>, ale půjčují si v Amsterodamu a úroky (s blížícím se vítězstvím) klesají;</a:t>
            </a:r>
          </a:p>
          <a:p>
            <a:r>
              <a:rPr lang="cs-CZ" dirty="0"/>
              <a:t>I přes prestiž </a:t>
            </a:r>
            <a:r>
              <a:rPr lang="cs-CZ" b="1" dirty="0"/>
              <a:t>obchodu s Asií </a:t>
            </a:r>
            <a:r>
              <a:rPr lang="cs-CZ" dirty="0"/>
              <a:t>zřejmě nikdy nebyl tak důležitý jako </a:t>
            </a:r>
            <a:r>
              <a:rPr lang="cs-CZ" b="1" dirty="0"/>
              <a:t>obchod s Baltem</a:t>
            </a:r>
            <a:r>
              <a:rPr lang="cs-CZ" dirty="0"/>
              <a:t>, lov sleďů ani obchod ve </a:t>
            </a:r>
            <a:r>
              <a:rPr lang="cs-CZ" b="1" dirty="0"/>
              <a:t>SZM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3127909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2867EDD-B3DC-4A61-A578-8FE64345B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61" y="1251858"/>
            <a:ext cx="3200400" cy="2724150"/>
          </a:xfrm>
          <a:prstGeom prst="rect">
            <a:avLst/>
          </a:prstGeom>
        </p:spPr>
      </p:pic>
      <p:pic>
        <p:nvPicPr>
          <p:cNvPr id="1039" name="Picture 15">
            <a:extLst>
              <a:ext uri="{FF2B5EF4-FFF2-40B4-BE49-F238E27FC236}">
                <a16:creationId xmlns:a16="http://schemas.microsoft.com/office/drawing/2014/main" id="{BC363193-E522-4420-8563-B5928CDB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27" y="0"/>
            <a:ext cx="545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4B7C45C-04EC-40CF-8E89-B9FE58173BF8}"/>
              </a:ext>
            </a:extLst>
          </p:cNvPr>
          <p:cNvSpPr txBox="1"/>
          <p:nvPr/>
        </p:nvSpPr>
        <p:spPr>
          <a:xfrm>
            <a:off x="7622561" y="391886"/>
            <a:ext cx="306593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Bitva u </a:t>
            </a:r>
            <a:r>
              <a:rPr lang="cs-CZ" dirty="0" err="1"/>
              <a:t>Lepanta</a:t>
            </a:r>
            <a:r>
              <a:rPr lang="cs-CZ" dirty="0"/>
              <a:t> (1571) </a:t>
            </a:r>
          </a:p>
          <a:p>
            <a:r>
              <a:rPr lang="cs-CZ" sz="1600" i="1" dirty="0"/>
              <a:t>Paolo </a:t>
            </a:r>
            <a:r>
              <a:rPr lang="cs-CZ" sz="1600" i="1" dirty="0" err="1"/>
              <a:t>Veronese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42809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e/e1/Lake_Texcoco_c_1519.png">
            <a:extLst>
              <a:ext uri="{FF2B5EF4-FFF2-40B4-BE49-F238E27FC236}">
                <a16:creationId xmlns:a16="http://schemas.microsoft.com/office/drawing/2014/main" id="{83CC33C2-6144-4971-BA83-42BAC015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0"/>
            <a:ext cx="508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606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Anglie</a:t>
            </a:r>
            <a:r>
              <a:rPr lang="cs-CZ" sz="3200" b="1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– politický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998" y="614668"/>
            <a:ext cx="10803117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1800" dirty="0"/>
              <a:t>1215 </a:t>
            </a:r>
            <a:r>
              <a:rPr lang="cs-CZ" sz="1800" b="1" dirty="0"/>
              <a:t>Magna charta</a:t>
            </a:r>
            <a:r>
              <a:rPr lang="cs-CZ" sz="1800" dirty="0"/>
              <a:t>, neúspěch Jana Bezzemka – nutnost </a:t>
            </a:r>
            <a:r>
              <a:rPr lang="cs-CZ" sz="1800" b="1" dirty="0"/>
              <a:t>konzultovat daně</a:t>
            </a:r>
            <a:r>
              <a:rPr lang="cs-CZ" sz="1800" dirty="0"/>
              <a:t>; od 1265 šlechtou volený </a:t>
            </a:r>
            <a:r>
              <a:rPr lang="cs-CZ" sz="1800" b="1" dirty="0"/>
              <a:t>parlament</a:t>
            </a:r>
            <a:r>
              <a:rPr lang="cs-CZ" sz="1800" dirty="0"/>
              <a:t>; </a:t>
            </a:r>
            <a:r>
              <a:rPr lang="cs-CZ" sz="1800" b="1" dirty="0" err="1"/>
              <a:t>gentry</a:t>
            </a:r>
            <a:r>
              <a:rPr lang="cs-CZ" sz="1800" dirty="0"/>
              <a:t> a </a:t>
            </a:r>
            <a:r>
              <a:rPr lang="cs-CZ" sz="1800" b="1" dirty="0"/>
              <a:t>obchodníci</a:t>
            </a:r>
            <a:r>
              <a:rPr lang="cs-CZ" sz="1800" dirty="0"/>
              <a:t>;</a:t>
            </a:r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Tudorovci</a:t>
            </a:r>
            <a:r>
              <a:rPr lang="cs-CZ" sz="18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Jindřich VII. </a:t>
            </a:r>
            <a:r>
              <a:rPr lang="cs-CZ" sz="1600" dirty="0"/>
              <a:t>Tudor (1485-1509) – centralizace, </a:t>
            </a:r>
            <a:r>
              <a:rPr lang="cs-CZ" sz="1600" b="1" dirty="0"/>
              <a:t>odzbrojení šlechty</a:t>
            </a:r>
            <a:r>
              <a:rPr lang="cs-CZ" sz="1600" dirty="0"/>
              <a:t>; </a:t>
            </a:r>
          </a:p>
          <a:p>
            <a:pPr lvl="1">
              <a:spcBef>
                <a:spcPts val="0"/>
              </a:spcBef>
            </a:pPr>
            <a:r>
              <a:rPr lang="cs-CZ" sz="1600" b="1" dirty="0" err="1"/>
              <a:t>Jidřich</a:t>
            </a:r>
            <a:r>
              <a:rPr lang="cs-CZ" sz="1600" b="1" dirty="0"/>
              <a:t> VIII</a:t>
            </a:r>
            <a:r>
              <a:rPr lang="cs-CZ" sz="1600" dirty="0"/>
              <a:t>.(1509-1547) budování byrokratické správy a </a:t>
            </a:r>
            <a:r>
              <a:rPr lang="cs-CZ" sz="1600" b="1" dirty="0"/>
              <a:t>odluka církve </a:t>
            </a:r>
            <a:r>
              <a:rPr lang="cs-CZ" sz="1600" dirty="0"/>
              <a:t>(zrušení klášterů); možnost absolutismu – soupeření o kontrolu nových mocenských nástrojů, </a:t>
            </a:r>
            <a:r>
              <a:rPr lang="cs-CZ" sz="1600" b="1" dirty="0"/>
              <a:t>silný třetí stav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Marie I.</a:t>
            </a:r>
            <a:r>
              <a:rPr lang="cs-CZ" sz="1600" dirty="0"/>
              <a:t> </a:t>
            </a:r>
            <a:r>
              <a:rPr lang="cs-CZ" sz="1600" dirty="0" err="1"/>
              <a:t>Tudorovna</a:t>
            </a:r>
            <a:r>
              <a:rPr lang="cs-CZ" sz="1600" dirty="0"/>
              <a:t> (1553-1558), katolička, manžel </a:t>
            </a:r>
            <a:r>
              <a:rPr lang="cs-CZ" sz="1600" b="1" dirty="0"/>
              <a:t>Filip II. </a:t>
            </a:r>
            <a:r>
              <a:rPr lang="cs-CZ" sz="1600" dirty="0"/>
              <a:t>španělský – krvavé potlačení povstání;</a:t>
            </a:r>
          </a:p>
          <a:p>
            <a:pPr lvl="1">
              <a:spcBef>
                <a:spcPts val="0"/>
              </a:spcBef>
            </a:pPr>
            <a:r>
              <a:rPr lang="cs-CZ" sz="1600" b="1" dirty="0">
                <a:solidFill>
                  <a:srgbClr val="0070C0"/>
                </a:solidFill>
              </a:rPr>
              <a:t>Alžběta</a:t>
            </a:r>
            <a:r>
              <a:rPr lang="cs-CZ" sz="1600" b="1" dirty="0"/>
              <a:t> </a:t>
            </a:r>
            <a:r>
              <a:rPr lang="cs-CZ" sz="1600" b="1" dirty="0">
                <a:solidFill>
                  <a:srgbClr val="0070C0"/>
                </a:solidFill>
              </a:rPr>
              <a:t>I.</a:t>
            </a:r>
            <a:r>
              <a:rPr lang="cs-CZ" sz="1600" b="1" dirty="0"/>
              <a:t> </a:t>
            </a:r>
            <a:r>
              <a:rPr lang="cs-CZ" sz="1600" dirty="0"/>
              <a:t>(1558-1603) – urovnala rozpory, omezila moc šlechty a posílila kabinet; </a:t>
            </a:r>
            <a:r>
              <a:rPr lang="cs-CZ" sz="1600" b="1" dirty="0"/>
              <a:t>válka se SPA </a:t>
            </a:r>
            <a:r>
              <a:rPr lang="cs-CZ" sz="1600" dirty="0"/>
              <a:t>(</a:t>
            </a:r>
            <a:r>
              <a:rPr lang="cs-CZ" sz="1600" b="1" dirty="0"/>
              <a:t>1588</a:t>
            </a:r>
            <a:r>
              <a:rPr lang="cs-CZ" sz="1600" dirty="0"/>
              <a:t> Neporazitelná </a:t>
            </a:r>
            <a:r>
              <a:rPr lang="cs-CZ" sz="1600" dirty="0" err="1"/>
              <a:t>Armada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ENG nová </a:t>
            </a:r>
            <a:r>
              <a:rPr lang="cs-CZ" sz="1800" b="1" dirty="0"/>
              <a:t>námořní velmoc </a:t>
            </a:r>
            <a:r>
              <a:rPr lang="cs-CZ" sz="1800" dirty="0"/>
              <a:t>– bohatnou </a:t>
            </a:r>
            <a:r>
              <a:rPr lang="cs-CZ" sz="1800" b="1" dirty="0"/>
              <a:t>obchodníci</a:t>
            </a:r>
            <a:r>
              <a:rPr lang="cs-CZ" sz="1800" dirty="0"/>
              <a:t> a </a:t>
            </a:r>
            <a:r>
              <a:rPr lang="cs-CZ" sz="1800" b="1" dirty="0"/>
              <a:t>města</a:t>
            </a:r>
            <a:r>
              <a:rPr lang="cs-CZ" sz="1800" dirty="0"/>
              <a:t>;</a:t>
            </a:r>
          </a:p>
          <a:p>
            <a:pPr>
              <a:spcBef>
                <a:spcPts val="0"/>
              </a:spcBef>
            </a:pPr>
            <a:endParaRPr lang="cs-CZ" sz="900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Stuartovci</a:t>
            </a:r>
            <a:r>
              <a:rPr lang="cs-CZ" sz="1800" dirty="0"/>
              <a:t>:</a:t>
            </a:r>
            <a:endParaRPr lang="cs-CZ" sz="1800" b="1" dirty="0"/>
          </a:p>
          <a:p>
            <a:pPr lvl="1">
              <a:spcBef>
                <a:spcPts val="0"/>
              </a:spcBef>
            </a:pPr>
            <a:r>
              <a:rPr lang="cs-CZ" sz="1600" b="1" dirty="0"/>
              <a:t>Jakub I.</a:t>
            </a:r>
            <a:r>
              <a:rPr lang="cs-CZ" sz="1600" dirty="0"/>
              <a:t> </a:t>
            </a:r>
            <a:r>
              <a:rPr lang="cs-CZ" sz="1600" dirty="0" err="1"/>
              <a:t>Stuart</a:t>
            </a:r>
            <a:r>
              <a:rPr lang="cs-CZ" sz="1600" dirty="0"/>
              <a:t> (1603-1625) – snaha o oslabení parlamentu, spor o </a:t>
            </a:r>
            <a:r>
              <a:rPr lang="cs-CZ" sz="1600" b="1" dirty="0"/>
              <a:t>monopoly</a:t>
            </a:r>
            <a:r>
              <a:rPr lang="cs-CZ" sz="1600" dirty="0"/>
              <a:t> (700 položek 1621); 1623 parlament upírá koruně monopoly v domácím obchodě;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Karel I.</a:t>
            </a:r>
            <a:r>
              <a:rPr lang="cs-CZ" sz="1600" dirty="0"/>
              <a:t> (1625-1649) – nesvolává</a:t>
            </a:r>
            <a:r>
              <a:rPr lang="cs-CZ" sz="1600" b="1" dirty="0"/>
              <a:t> parlament</a:t>
            </a:r>
            <a:r>
              <a:rPr lang="cs-CZ" sz="1600" dirty="0"/>
              <a:t>, financuje vynucenými půjčkami a monopoly na IT; válka se Skotskem – nucen svolat Parlament, ten odmítá spolupráci; znovu svolán kvůli neúspěchu ve válce (Skot.) 1642, odmítá se rozpustit a po </a:t>
            </a:r>
            <a:r>
              <a:rPr lang="cs-CZ" sz="1600" dirty="0" err="1"/>
              <a:t>Naseby</a:t>
            </a:r>
            <a:r>
              <a:rPr lang="cs-CZ" sz="1600" dirty="0"/>
              <a:t> (1645) král zajat a </a:t>
            </a:r>
            <a:r>
              <a:rPr lang="cs-CZ" sz="1600" b="1" dirty="0"/>
              <a:t>1649 popraven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Republika</a:t>
            </a:r>
            <a:r>
              <a:rPr lang="cs-CZ" sz="1600" dirty="0"/>
              <a:t> pod protektorem Cromwellem (od 1653), </a:t>
            </a:r>
            <a:r>
              <a:rPr lang="cs-CZ" sz="1600" b="1" dirty="0"/>
              <a:t>1660</a:t>
            </a:r>
            <a:r>
              <a:rPr lang="cs-CZ" sz="1600" dirty="0"/>
              <a:t> obnovena </a:t>
            </a:r>
            <a:r>
              <a:rPr lang="cs-CZ" sz="1600" b="1" dirty="0"/>
              <a:t>monarchie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Karel II. a </a:t>
            </a:r>
            <a:r>
              <a:rPr lang="cs-CZ" sz="1600" b="1" dirty="0"/>
              <a:t>Jakub II. </a:t>
            </a:r>
            <a:r>
              <a:rPr lang="cs-CZ" sz="1600" dirty="0"/>
              <a:t>(1685-1688), snaha o </a:t>
            </a:r>
            <a:r>
              <a:rPr lang="cs-CZ" sz="1600" b="1" dirty="0"/>
              <a:t>absolutismus</a:t>
            </a:r>
            <a:r>
              <a:rPr lang="cs-CZ" sz="1600" dirty="0"/>
              <a:t> – další válka a </a:t>
            </a:r>
            <a:r>
              <a:rPr lang="cs-CZ" sz="1600" b="1" dirty="0">
                <a:solidFill>
                  <a:srgbClr val="0070C0"/>
                </a:solidFill>
              </a:rPr>
              <a:t>Slavná revoluce 1688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Parlament zve NED </a:t>
            </a:r>
            <a:r>
              <a:rPr lang="cs-CZ" sz="1800" dirty="0" err="1"/>
              <a:t>stadholdera</a:t>
            </a:r>
            <a:r>
              <a:rPr lang="cs-CZ" sz="1800" dirty="0"/>
              <a:t> </a:t>
            </a:r>
            <a:r>
              <a:rPr lang="cs-CZ" sz="1800" b="1" dirty="0"/>
              <a:t>Viléma Oranžského</a:t>
            </a:r>
            <a:r>
              <a:rPr lang="cs-CZ" sz="1800" dirty="0"/>
              <a:t>, ten spolu s Marií II. vládne (1689-1702); 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Listina svobod </a:t>
            </a:r>
            <a:r>
              <a:rPr lang="cs-CZ" sz="1600" dirty="0"/>
              <a:t>podřizuje královskou moc zákonu, </a:t>
            </a:r>
            <a:r>
              <a:rPr lang="cs-CZ" sz="1600" b="1" dirty="0">
                <a:solidFill>
                  <a:srgbClr val="0070C0"/>
                </a:solidFill>
              </a:rPr>
              <a:t>Parlament</a:t>
            </a:r>
            <a:r>
              <a:rPr lang="cs-CZ" sz="1600" dirty="0"/>
              <a:t> rozhoduje v oblasti </a:t>
            </a:r>
            <a:r>
              <a:rPr lang="cs-CZ" sz="1600" b="1" dirty="0"/>
              <a:t>hospodářské politiky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Změna </a:t>
            </a:r>
            <a:r>
              <a:rPr lang="cs-CZ" sz="1600" b="1" dirty="0"/>
              <a:t>daňové politiky </a:t>
            </a:r>
            <a:r>
              <a:rPr lang="cs-CZ" sz="1600" dirty="0"/>
              <a:t>(místo odporu -&gt; </a:t>
            </a:r>
            <a:r>
              <a:rPr lang="cs-CZ" sz="1600" b="1" dirty="0"/>
              <a:t>podpora</a:t>
            </a:r>
            <a:r>
              <a:rPr lang="cs-CZ" sz="1600" dirty="0"/>
              <a:t> zdanění a výdajů- flotila); změna systému výhodného pro pozemkové vlastníky, zrušeny královské </a:t>
            </a:r>
            <a:r>
              <a:rPr lang="cs-CZ" sz="1600" b="1" dirty="0"/>
              <a:t>monopoly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Místo </a:t>
            </a:r>
            <a:r>
              <a:rPr lang="cs-CZ" sz="1800" b="1" dirty="0"/>
              <a:t>obchodních privilegií </a:t>
            </a:r>
            <a:r>
              <a:rPr lang="cs-CZ" sz="1800" dirty="0"/>
              <a:t>pro </a:t>
            </a:r>
            <a:r>
              <a:rPr lang="cs-CZ" sz="1800" b="1" dirty="0"/>
              <a:t>klienty</a:t>
            </a:r>
            <a:r>
              <a:rPr lang="cs-CZ" sz="1800" dirty="0"/>
              <a:t> změna na agresivní </a:t>
            </a:r>
            <a:r>
              <a:rPr lang="cs-CZ" sz="1800" b="1" dirty="0"/>
              <a:t>podporu</a:t>
            </a:r>
            <a:r>
              <a:rPr lang="cs-CZ" sz="1800" dirty="0"/>
              <a:t> </a:t>
            </a:r>
            <a:r>
              <a:rPr lang="cs-CZ" sz="1800" b="1" dirty="0"/>
              <a:t>anglických</a:t>
            </a:r>
            <a:r>
              <a:rPr lang="cs-CZ" sz="1800" dirty="0"/>
              <a:t> obchodníků a </a:t>
            </a:r>
            <a:r>
              <a:rPr lang="cs-CZ" sz="1800" b="1" dirty="0"/>
              <a:t>podnikatelů</a:t>
            </a:r>
            <a:r>
              <a:rPr lang="cs-CZ" sz="1800" dirty="0"/>
              <a:t> – </a:t>
            </a:r>
            <a:r>
              <a:rPr lang="cs-CZ" sz="1800" b="1" dirty="0">
                <a:solidFill>
                  <a:srgbClr val="0070C0"/>
                </a:solidFill>
              </a:rPr>
              <a:t>národní zájmy</a:t>
            </a:r>
            <a:r>
              <a:rPr lang="cs-CZ" sz="1800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2418823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927649" y="980728"/>
          <a:ext cx="4987005" cy="468096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Počet lodí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Průměrná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kapacita lodi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(tuny)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Norsko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Archangelsk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360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Grónsko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150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267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Středomoří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Baltský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735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Lov sleďů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Pobřežní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Afrika 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Indie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Asie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Celkem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3 510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162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680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wikia.nocookie.net/shipsandthings/images/c/c8/Racing-ship.jpg/revision/latest/scale-to-width-down/600?cb=20111110150210">
            <a:extLst>
              <a:ext uri="{FF2B5EF4-FFF2-40B4-BE49-F238E27FC236}">
                <a16:creationId xmlns:a16="http://schemas.microsoft.com/office/drawing/2014/main" id="{2B33C38F-65BD-44FD-9D2F-4837A5AE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" y="407500"/>
            <a:ext cx="7399592" cy="60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7DED30-608A-42B1-B7E8-2336F8E35B7A}"/>
              </a:ext>
            </a:extLst>
          </p:cNvPr>
          <p:cNvSpPr txBox="1"/>
          <p:nvPr/>
        </p:nvSpPr>
        <p:spPr>
          <a:xfrm>
            <a:off x="8719793" y="603315"/>
            <a:ext cx="294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Ark </a:t>
            </a:r>
            <a:r>
              <a:rPr lang="cs-CZ" dirty="0" err="1"/>
              <a:t>Roayal</a:t>
            </a:r>
            <a:r>
              <a:rPr lang="cs-CZ" dirty="0"/>
              <a:t> (1587)</a:t>
            </a:r>
          </a:p>
          <a:p>
            <a:r>
              <a:rPr lang="cs-CZ" b="1" dirty="0"/>
              <a:t>Anglická galeona 2/2 16st</a:t>
            </a:r>
            <a:r>
              <a:rPr lang="cs-CZ" dirty="0"/>
              <a:t>.</a:t>
            </a:r>
          </a:p>
        </p:txBody>
      </p:sp>
      <p:pic>
        <p:nvPicPr>
          <p:cNvPr id="3076" name="Picture 4" descr="https://i.pinimg.com/originals/74/12/0e/74120edfb887ebb4841e286dec178f4f.jpg">
            <a:extLst>
              <a:ext uri="{FF2B5EF4-FFF2-40B4-BE49-F238E27FC236}">
                <a16:creationId xmlns:a16="http://schemas.microsoft.com/office/drawing/2014/main" id="{209549B8-51E0-4377-9938-24A407BE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34" y="4496021"/>
            <a:ext cx="3207698" cy="19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d/df/HMS_Ark_Royal_h85716.jpg">
            <a:extLst>
              <a:ext uri="{FF2B5EF4-FFF2-40B4-BE49-F238E27FC236}">
                <a16:creationId xmlns:a16="http://schemas.microsoft.com/office/drawing/2014/main" id="{69F5A3FF-09E1-4BF1-AEF6-8D5FCF77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34" y="1666748"/>
            <a:ext cx="3207699" cy="21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88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err="1">
                <a:solidFill>
                  <a:srgbClr val="0070C0"/>
                </a:solidFill>
                <a:latin typeface="+mn-lt"/>
              </a:rPr>
              <a:t>Anglo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- </a:t>
            </a:r>
            <a:r>
              <a:rPr lang="cs-CZ" sz="2800" b="1" dirty="0">
                <a:solidFill>
                  <a:srgbClr val="F56E49"/>
                </a:solidFill>
                <a:latin typeface="+mn-lt"/>
              </a:rPr>
              <a:t>nizozemské </a:t>
            </a:r>
            <a:r>
              <a:rPr lang="cs-CZ" sz="2800" b="1" dirty="0"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985" y="692696"/>
            <a:ext cx="10774837" cy="6048672"/>
          </a:xfrm>
        </p:spPr>
        <p:txBody>
          <a:bodyPr>
            <a:normAutofit fontScale="92500" lnSpcReduction="2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Po vítězství ve válce o nezávislost - na </a:t>
            </a:r>
            <a:r>
              <a:rPr lang="cs-CZ" sz="1900" b="1" dirty="0"/>
              <a:t>zenitu</a:t>
            </a:r>
            <a:r>
              <a:rPr lang="cs-CZ" sz="1900" dirty="0"/>
              <a:t> moci; NED pro Cromwella jediný </a:t>
            </a:r>
            <a:r>
              <a:rPr lang="cs-CZ" sz="1900" b="1" dirty="0"/>
              <a:t>protestantský spojenec</a:t>
            </a:r>
            <a:r>
              <a:rPr lang="cs-CZ" sz="1900" dirty="0"/>
              <a:t>; kombinace obdivu a závisti…;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b="1" dirty="0"/>
              <a:t>Anglická </a:t>
            </a:r>
            <a:r>
              <a:rPr lang="cs-CZ" sz="1900" dirty="0"/>
              <a:t>výchozí</a:t>
            </a:r>
            <a:r>
              <a:rPr lang="cs-CZ" sz="1900" b="1" dirty="0"/>
              <a:t> pozice</a:t>
            </a:r>
            <a:r>
              <a:rPr lang="cs-CZ" sz="1900" dirty="0"/>
              <a:t>:</a:t>
            </a:r>
            <a:r>
              <a:rPr lang="cs-CZ" sz="1900" b="1" dirty="0"/>
              <a:t>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populace, </a:t>
            </a:r>
            <a:r>
              <a:rPr lang="cs-CZ" sz="1500" b="1" dirty="0"/>
              <a:t>zdroje</a:t>
            </a:r>
            <a:r>
              <a:rPr lang="cs-CZ" sz="1500" dirty="0"/>
              <a:t>, soběstačnost v potravinách;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produkuje ale jen </a:t>
            </a:r>
            <a:r>
              <a:rPr lang="cs-CZ" sz="1500" b="1" dirty="0">
                <a:solidFill>
                  <a:srgbClr val="0070C0"/>
                </a:solidFill>
              </a:rPr>
              <a:t>nezpracované vlněné látky</a:t>
            </a:r>
            <a:r>
              <a:rPr lang="cs-CZ" sz="1500" dirty="0">
                <a:solidFill>
                  <a:srgbClr val="0070C0"/>
                </a:solidFill>
              </a:rPr>
              <a:t> </a:t>
            </a:r>
            <a:r>
              <a:rPr lang="cs-CZ" sz="1500" dirty="0"/>
              <a:t>+ NED loví </a:t>
            </a:r>
            <a:r>
              <a:rPr lang="cs-CZ" sz="1500" b="1" dirty="0"/>
              <a:t>sledě</a:t>
            </a:r>
            <a:r>
              <a:rPr lang="cs-CZ" sz="1500" dirty="0"/>
              <a:t> v severním moři;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ENG producenti </a:t>
            </a:r>
            <a:r>
              <a:rPr lang="cs-CZ" sz="1500" b="1" dirty="0"/>
              <a:t>nedokáží NED nahradit </a:t>
            </a:r>
            <a:r>
              <a:rPr lang="cs-CZ" sz="1500" dirty="0"/>
              <a:t>(zkušenosti, služby, konexe, kapitál);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silná sebevědomá </a:t>
            </a:r>
            <a:r>
              <a:rPr lang="cs-CZ" sz="1500" b="1" dirty="0"/>
              <a:t>střední třída</a:t>
            </a:r>
            <a:r>
              <a:rPr lang="cs-CZ" sz="1500" dirty="0"/>
              <a:t>;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b="1" dirty="0">
                <a:solidFill>
                  <a:srgbClr val="0070C0"/>
                </a:solidFill>
              </a:rPr>
              <a:t>Zákony o plavbě </a:t>
            </a:r>
            <a:r>
              <a:rPr lang="cs-CZ" sz="1900" dirty="0"/>
              <a:t>(1651) – přepadání NED lodí; </a:t>
            </a:r>
            <a:r>
              <a:rPr lang="cs-CZ" sz="1900" b="1" dirty="0"/>
              <a:t>první válka </a:t>
            </a:r>
            <a:r>
              <a:rPr lang="cs-CZ" sz="1900" dirty="0"/>
              <a:t>(1652-1654) – nerozhodné střety (řadová taktika); vyčerpání (</a:t>
            </a:r>
            <a:r>
              <a:rPr lang="cs-CZ" sz="1900" i="1" dirty="0"/>
              <a:t>dohoda o Vilémovi</a:t>
            </a:r>
            <a:r>
              <a:rPr lang="cs-CZ" sz="1900" dirty="0"/>
              <a:t>);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Karel II. – pokus o dosazení synovce na </a:t>
            </a:r>
            <a:r>
              <a:rPr lang="cs-CZ" sz="1900" dirty="0" err="1"/>
              <a:t>Stadtholdera</a:t>
            </a:r>
            <a:r>
              <a:rPr lang="cs-CZ" sz="1900" dirty="0"/>
              <a:t> – </a:t>
            </a:r>
            <a:r>
              <a:rPr lang="cs-CZ" sz="1900" b="1" dirty="0"/>
              <a:t>druhá válka </a:t>
            </a:r>
            <a:r>
              <a:rPr lang="cs-CZ" sz="1900" dirty="0"/>
              <a:t>(1665-1667) (Čtyřdenní bitva a </a:t>
            </a:r>
            <a:r>
              <a:rPr lang="cs-CZ" sz="1900" dirty="0" err="1"/>
              <a:t>Medway</a:t>
            </a:r>
            <a:r>
              <a:rPr lang="cs-CZ" sz="1900" dirty="0"/>
              <a:t>, </a:t>
            </a:r>
            <a:r>
              <a:rPr lang="cs-CZ" sz="1900" i="1" dirty="0"/>
              <a:t>de </a:t>
            </a:r>
            <a:r>
              <a:rPr lang="cs-CZ" sz="1900" i="1" dirty="0" err="1"/>
              <a:t>Ruyter</a:t>
            </a:r>
            <a:r>
              <a:rPr lang="cs-CZ" sz="1900" dirty="0"/>
              <a:t>); otřesené sebevědomí;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Karel II. vázán </a:t>
            </a:r>
            <a:r>
              <a:rPr lang="cs-CZ" sz="1900" b="1" dirty="0"/>
              <a:t>dohodou</a:t>
            </a:r>
            <a:r>
              <a:rPr lang="cs-CZ" sz="1900" dirty="0"/>
              <a:t> s </a:t>
            </a:r>
            <a:r>
              <a:rPr lang="cs-CZ" sz="1900" b="1" dirty="0">
                <a:solidFill>
                  <a:srgbClr val="0070C0"/>
                </a:solidFill>
              </a:rPr>
              <a:t>Ludvíkem XIV. </a:t>
            </a:r>
            <a:r>
              <a:rPr lang="cs-CZ" sz="1900" dirty="0"/>
              <a:t>(FRA) – </a:t>
            </a:r>
            <a:r>
              <a:rPr lang="cs-CZ" sz="1900" b="1" dirty="0"/>
              <a:t>společný útok </a:t>
            </a:r>
            <a:r>
              <a:rPr lang="cs-CZ" sz="1900" dirty="0"/>
              <a:t>na </a:t>
            </a:r>
            <a:r>
              <a:rPr lang="cs-CZ" sz="1900" b="1" dirty="0"/>
              <a:t>NED</a:t>
            </a:r>
            <a:r>
              <a:rPr lang="cs-CZ" sz="1900" dirty="0"/>
              <a:t> (1672 hrozivá situace – ale strategické vítězství, zapojení SPA a RAK – </a:t>
            </a:r>
            <a:r>
              <a:rPr lang="cs-CZ" sz="1900" b="1" dirty="0"/>
              <a:t>separátní mír </a:t>
            </a:r>
            <a:r>
              <a:rPr lang="cs-CZ" sz="1900" dirty="0"/>
              <a:t>pro ENG 1674);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1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Pro </a:t>
            </a:r>
            <a:r>
              <a:rPr lang="cs-CZ" sz="1900" b="1" dirty="0"/>
              <a:t>NED</a:t>
            </a:r>
            <a:r>
              <a:rPr lang="cs-CZ" sz="1900" dirty="0"/>
              <a:t> </a:t>
            </a:r>
            <a:r>
              <a:rPr lang="cs-CZ" sz="1900" b="1" dirty="0"/>
              <a:t>uspokojivé výsledky </a:t>
            </a:r>
            <a:r>
              <a:rPr lang="cs-CZ" sz="1900" dirty="0"/>
              <a:t>vojensky, ale blokády </a:t>
            </a:r>
            <a:r>
              <a:rPr lang="cs-CZ" sz="1900" b="1" dirty="0">
                <a:solidFill>
                  <a:srgbClr val="0070C0"/>
                </a:solidFill>
              </a:rPr>
              <a:t>narušily ochod </a:t>
            </a:r>
            <a:r>
              <a:rPr lang="cs-CZ" sz="1900" dirty="0"/>
              <a:t>(roste cena sleďů a obilí), riziko – vyčerpávající </a:t>
            </a:r>
            <a:r>
              <a:rPr lang="cs-CZ" sz="1900" b="1" dirty="0"/>
              <a:t>ochrana flotil</a:t>
            </a:r>
            <a:r>
              <a:rPr lang="cs-CZ" sz="1900" dirty="0"/>
              <a:t>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2100" b="1" dirty="0"/>
              <a:t>Vstup</a:t>
            </a:r>
            <a:r>
              <a:rPr lang="cs-CZ" sz="2100" dirty="0"/>
              <a:t> ambiciózní </a:t>
            </a:r>
            <a:r>
              <a:rPr lang="cs-CZ" sz="2100" b="1" u="sng" dirty="0">
                <a:solidFill>
                  <a:srgbClr val="0070C0"/>
                </a:solidFill>
              </a:rPr>
              <a:t>Francie</a:t>
            </a:r>
            <a:r>
              <a:rPr lang="cs-CZ" sz="2100" dirty="0"/>
              <a:t>: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b="1" dirty="0" err="1">
                <a:solidFill>
                  <a:srgbClr val="0070C0"/>
                </a:solidFill>
              </a:rPr>
              <a:t>Colbert</a:t>
            </a:r>
            <a:r>
              <a:rPr lang="cs-CZ" sz="1500" dirty="0">
                <a:solidFill>
                  <a:srgbClr val="0070C0"/>
                </a:solidFill>
              </a:rPr>
              <a:t> </a:t>
            </a:r>
            <a:r>
              <a:rPr lang="cs-CZ" sz="1500" dirty="0"/>
              <a:t>(1661-1683) se snaží vymanit z </a:t>
            </a:r>
            <a:r>
              <a:rPr lang="cs-CZ" sz="1500" b="1" dirty="0"/>
              <a:t>dovozů</a:t>
            </a:r>
            <a:r>
              <a:rPr lang="cs-CZ" sz="1500" dirty="0"/>
              <a:t> oděvů, sýrů, ryb, oleje a cukru – budování </a:t>
            </a:r>
            <a:r>
              <a:rPr lang="cs-CZ" sz="1500" b="1" dirty="0"/>
              <a:t>moderních sektorů</a:t>
            </a:r>
            <a:r>
              <a:rPr lang="cs-CZ" sz="1500" dirty="0"/>
              <a:t>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FRA 1664, 1667 </a:t>
            </a:r>
            <a:r>
              <a:rPr lang="cs-CZ" sz="1500" b="1" dirty="0"/>
              <a:t>zvýšení cel </a:t>
            </a:r>
            <a:r>
              <a:rPr lang="cs-CZ" sz="1500" dirty="0"/>
              <a:t>na klíčové </a:t>
            </a:r>
            <a:r>
              <a:rPr lang="cs-CZ" sz="1500" b="1" dirty="0"/>
              <a:t>NED exporty </a:t>
            </a:r>
            <a:r>
              <a:rPr lang="cs-CZ" sz="1500" dirty="0"/>
              <a:t>– </a:t>
            </a:r>
            <a:r>
              <a:rPr lang="cs-CZ" sz="1500" b="1" dirty="0"/>
              <a:t>válka 1672-1678</a:t>
            </a:r>
            <a:r>
              <a:rPr lang="cs-CZ" sz="1500" dirty="0"/>
              <a:t>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po válce dokonce </a:t>
            </a:r>
            <a:r>
              <a:rPr lang="cs-CZ" sz="1500" b="1" dirty="0"/>
              <a:t>odvolaní FRA cel</a:t>
            </a:r>
            <a:r>
              <a:rPr lang="cs-CZ" sz="1500" dirty="0"/>
              <a:t>, ale hospodářský </a:t>
            </a:r>
            <a:r>
              <a:rPr lang="cs-CZ" sz="1500" b="1" dirty="0"/>
              <a:t>systém</a:t>
            </a:r>
            <a:r>
              <a:rPr lang="cs-CZ" sz="1500" dirty="0"/>
              <a:t> </a:t>
            </a:r>
            <a:r>
              <a:rPr lang="cs-CZ" sz="1500" b="1" dirty="0"/>
              <a:t>NED</a:t>
            </a:r>
            <a:r>
              <a:rPr lang="cs-CZ" sz="1500" dirty="0"/>
              <a:t> trvalý tlak </a:t>
            </a:r>
            <a:r>
              <a:rPr lang="cs-CZ" sz="1500" b="1" dirty="0"/>
              <a:t>nevydržel</a:t>
            </a:r>
            <a:r>
              <a:rPr lang="cs-CZ" sz="1500" dirty="0"/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Část obchodní elity se přesunuje do Londýna, </a:t>
            </a:r>
            <a:r>
              <a:rPr lang="cs-CZ" sz="1900" b="1" dirty="0"/>
              <a:t>růst </a:t>
            </a:r>
            <a:r>
              <a:rPr lang="cs-CZ" sz="1900" b="1" dirty="0">
                <a:solidFill>
                  <a:srgbClr val="0070C0"/>
                </a:solidFill>
              </a:rPr>
              <a:t>NED zpomaluje</a:t>
            </a:r>
            <a:r>
              <a:rPr lang="cs-CZ" sz="1900" dirty="0"/>
              <a:t>; </a:t>
            </a:r>
            <a:r>
              <a:rPr lang="cs-CZ" sz="1900" b="1" dirty="0"/>
              <a:t>1780 GB </a:t>
            </a:r>
            <a:r>
              <a:rPr lang="cs-CZ" sz="1900" dirty="0"/>
              <a:t>definitivně </a:t>
            </a:r>
            <a:r>
              <a:rPr lang="cs-CZ" sz="1900" b="1" dirty="0"/>
              <a:t>předstihuje</a:t>
            </a:r>
            <a:r>
              <a:rPr lang="cs-CZ" sz="1900" dirty="0"/>
              <a:t> NED v příjmu na obyvatele, válečná flotila NED se v 18st. stává zanedbatelnou silou;</a:t>
            </a:r>
          </a:p>
        </p:txBody>
      </p:sp>
    </p:spTree>
    <p:extLst>
      <p:ext uri="{BB962C8B-B14F-4D97-AF65-F5344CB8AC3E}">
        <p14:creationId xmlns:p14="http://schemas.microsoft.com/office/powerpoint/2010/main" val="15943335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ate.org.uk/art/images/work/N/N00/N00369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45" y="0"/>
            <a:ext cx="8686802" cy="65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92100" y="6550223"/>
            <a:ext cx="11771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13131"/>
                </a:solidFill>
                <a:latin typeface="Tate regular"/>
              </a:rPr>
              <a:t>The Prince of Orange, William III, Embarked from Holland, and Landed at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Torbay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, November 4th, 1688, after a Stormy Passage</a:t>
            </a:r>
            <a:r>
              <a:rPr lang="cs-CZ" sz="1400" dirty="0">
                <a:solidFill>
                  <a:srgbClr val="313131"/>
                </a:solidFill>
                <a:latin typeface="Tate regular"/>
              </a:rPr>
              <a:t> (W. Turner)</a:t>
            </a:r>
            <a:endParaRPr lang="en-US" sz="1400" b="0" i="0" dirty="0">
              <a:solidFill>
                <a:srgbClr val="313131"/>
              </a:solidFill>
              <a:effectLst/>
              <a:latin typeface="Tat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50815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originals/39/e5/90/39e5907f6b84e5a543d251e71fc8dc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1" y="112228"/>
            <a:ext cx="10898062" cy="6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299CBB6-4FA6-4D19-BAE8-10ED76CE08AB}"/>
              </a:ext>
            </a:extLst>
          </p:cNvPr>
          <p:cNvSpPr/>
          <p:nvPr/>
        </p:nvSpPr>
        <p:spPr>
          <a:xfrm>
            <a:off x="7460535" y="6378613"/>
            <a:ext cx="456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"Burning English ships" by Jan van Leyden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6762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ronymus van Diest (II) - Het opbrengen van het Engelse admiraalschip de 'Royal Charles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" y="107363"/>
            <a:ext cx="8712968" cy="57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42F821-987D-4AF7-8CF5-BA1225CD9F65}"/>
              </a:ext>
            </a:extLst>
          </p:cNvPr>
          <p:cNvSpPr/>
          <p:nvPr/>
        </p:nvSpPr>
        <p:spPr>
          <a:xfrm>
            <a:off x="240872" y="5934670"/>
            <a:ext cx="8000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Royal Charles</a:t>
            </a:r>
            <a:r>
              <a:rPr lang="en-US" dirty="0"/>
              <a:t> </a:t>
            </a:r>
            <a:r>
              <a:rPr lang="cs-CZ" dirty="0"/>
              <a:t>(</a:t>
            </a:r>
            <a:r>
              <a:rPr lang="cs-CZ" dirty="0" err="1"/>
              <a:t>Medway</a:t>
            </a:r>
            <a:r>
              <a:rPr lang="cs-CZ" dirty="0"/>
              <a:t>)</a:t>
            </a:r>
            <a:r>
              <a:rPr lang="en-US" dirty="0"/>
              <a:t>, captured by the Dutch after the Raid on the Medway, June 1667</a:t>
            </a:r>
            <a:r>
              <a:rPr lang="cs-CZ" dirty="0"/>
              <a:t> - </a:t>
            </a:r>
            <a:r>
              <a:rPr lang="cs-CZ" dirty="0" err="1"/>
              <a:t>Jeronymus</a:t>
            </a:r>
            <a:r>
              <a:rPr lang="cs-CZ" dirty="0"/>
              <a:t> van </a:t>
            </a:r>
            <a:r>
              <a:rPr lang="cs-CZ" dirty="0" err="1"/>
              <a:t>Diest</a:t>
            </a:r>
            <a:endParaRPr lang="cs-CZ" dirty="0"/>
          </a:p>
          <a:p>
            <a:endParaRPr lang="cs-CZ" dirty="0"/>
          </a:p>
        </p:txBody>
      </p:sp>
      <p:pic>
        <p:nvPicPr>
          <p:cNvPr id="3076" name="Picture 4" descr="https://www.codart.nl/wp-content/uploads/2016/11/1480463191741915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06" y="1890272"/>
            <a:ext cx="2969943" cy="24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566622" y="4533580"/>
            <a:ext cx="204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Mirror</a:t>
            </a:r>
            <a:r>
              <a:rPr lang="cs-CZ" dirty="0"/>
              <a:t> </a:t>
            </a:r>
            <a:r>
              <a:rPr lang="cs-CZ" dirty="0" err="1"/>
              <a:t>returned</a:t>
            </a:r>
            <a:r>
              <a:rPr lang="cs-CZ" dirty="0"/>
              <a:t> 2012 to Greenwich </a:t>
            </a:r>
            <a:r>
              <a:rPr lang="cs-CZ" dirty="0" err="1"/>
              <a:t>maritime</a:t>
            </a:r>
            <a:r>
              <a:rPr lang="cs-CZ" dirty="0"/>
              <a:t> museum</a:t>
            </a:r>
          </a:p>
        </p:txBody>
      </p:sp>
    </p:spTree>
    <p:extLst>
      <p:ext uri="{BB962C8B-B14F-4D97-AF65-F5344CB8AC3E}">
        <p14:creationId xmlns:p14="http://schemas.microsoft.com/office/powerpoint/2010/main" val="2092268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BD5B84A-4B78-4676-836F-19C4440C8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2" y="32842"/>
            <a:ext cx="10185969" cy="68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09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135560" y="1916831"/>
          <a:ext cx="7632848" cy="347868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4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6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Války za nezávislost se Španělskem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Obchodní války s Anglií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Evropské války – rovnováha moci, území a náboženství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1560–1609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1652–1654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1618–1648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(třicetiletá)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1621–1648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1665–1667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1688–1697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(Augšpurská liga)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1672–1674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1701–1713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(Španělské dědictví)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1780–1783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1756–1763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(sedmiletá)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1795–1815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(Revoluční a napoleonské)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8720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207568" y="1844824"/>
          <a:ext cx="7416418" cy="26395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1570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1670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1780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Nizozemí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232 000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568 000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450 000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104 000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155 000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51 000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260 000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1 000 000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Francie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700 000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Itálie, Portugalsko, Španělsko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546 000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Dánsko, Norsko, Švédsko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546 000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Severní Amerika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450 000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207568" y="13607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Přepravní kapacita evropských obchodních flotil </a:t>
            </a:r>
            <a:r>
              <a:rPr lang="cs-CZ" dirty="0"/>
              <a:t>(tuny)</a:t>
            </a:r>
          </a:p>
        </p:txBody>
      </p:sp>
    </p:spTree>
    <p:extLst>
      <p:ext uri="{BB962C8B-B14F-4D97-AF65-F5344CB8AC3E}">
        <p14:creationId xmlns:p14="http://schemas.microsoft.com/office/powerpoint/2010/main" val="154575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3C38B6F-06B8-438E-BB22-05C58B4C6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390"/>
            <a:ext cx="12191999" cy="481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086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Anglická </a:t>
            </a:r>
            <a:r>
              <a:rPr lang="cs-CZ" sz="2800" b="1" dirty="0">
                <a:latin typeface="+mn-lt"/>
              </a:rPr>
              <a:t>expanze - Amerika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584" y="764704"/>
            <a:ext cx="10576874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Zámořská expanze začala </a:t>
            </a:r>
            <a:r>
              <a:rPr lang="cs-CZ" b="1" dirty="0"/>
              <a:t>korzárskými útoky </a:t>
            </a:r>
            <a:r>
              <a:rPr lang="cs-CZ" dirty="0"/>
              <a:t>na španělský obchod a budováním obchodního a válečného loďstva;</a:t>
            </a:r>
          </a:p>
          <a:p>
            <a:r>
              <a:rPr lang="cs-CZ" dirty="0"/>
              <a:t>Následně zakládání prvních osad: příklad </a:t>
            </a:r>
            <a:r>
              <a:rPr lang="cs-CZ" b="1" dirty="0" err="1">
                <a:solidFill>
                  <a:srgbClr val="0070C0"/>
                </a:solidFill>
              </a:rPr>
              <a:t>Jamestown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1607;</a:t>
            </a:r>
          </a:p>
          <a:p>
            <a:pPr lvl="1"/>
            <a:r>
              <a:rPr lang="cs-CZ" dirty="0"/>
              <a:t>Severní Amerika </a:t>
            </a:r>
            <a:r>
              <a:rPr lang="cs-CZ" b="1" dirty="0"/>
              <a:t>zbyla</a:t>
            </a:r>
            <a:r>
              <a:rPr lang="cs-CZ" dirty="0"/>
              <a:t> (není nucená práce); Virginská společnost, kmenový spolek </a:t>
            </a:r>
            <a:r>
              <a:rPr lang="cs-CZ" dirty="0" err="1"/>
              <a:t>Powhatan</a:t>
            </a:r>
            <a:r>
              <a:rPr lang="cs-CZ" dirty="0"/>
              <a:t> (60 z 500 na jaře 1610); pracovní režim, rezignace 1618; od 1619 </a:t>
            </a:r>
            <a:r>
              <a:rPr lang="cs-CZ" b="1" dirty="0"/>
              <a:t>Shromáždění</a:t>
            </a:r>
            <a:r>
              <a:rPr lang="cs-CZ" dirty="0"/>
              <a:t> s volebním právem majetných mužů;</a:t>
            </a:r>
          </a:p>
          <a:p>
            <a:pPr lvl="1"/>
            <a:r>
              <a:rPr lang="cs-CZ" dirty="0"/>
              <a:t>1632 </a:t>
            </a:r>
            <a:r>
              <a:rPr lang="cs-CZ" b="1" dirty="0"/>
              <a:t>Baltimore</a:t>
            </a:r>
            <a:r>
              <a:rPr lang="cs-CZ" dirty="0"/>
              <a:t> (Maryland), pokus o hierarchickou kolonii; stejně neúspěšná Karolína 1663;</a:t>
            </a:r>
          </a:p>
          <a:p>
            <a:pPr lvl="1"/>
            <a:r>
              <a:rPr lang="cs-CZ" dirty="0"/>
              <a:t>20.léta 18st. všech 13 kolonií má systém s Guvernérem a Shromážděním;</a:t>
            </a:r>
          </a:p>
          <a:p>
            <a:pPr lvl="1"/>
            <a:endParaRPr lang="cs-CZ" sz="1100" dirty="0"/>
          </a:p>
          <a:p>
            <a:r>
              <a:rPr lang="cs-CZ" dirty="0"/>
              <a:t>Dvě geografické oblasti </a:t>
            </a:r>
            <a:r>
              <a:rPr lang="cs-CZ" b="1" dirty="0">
                <a:solidFill>
                  <a:srgbClr val="0070C0"/>
                </a:solidFill>
              </a:rPr>
              <a:t>ostrovy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(plantážová, otrokářská ekonomika) a </a:t>
            </a:r>
            <a:r>
              <a:rPr lang="cs-CZ" b="1" dirty="0">
                <a:solidFill>
                  <a:srgbClr val="0070C0"/>
                </a:solidFill>
              </a:rPr>
              <a:t>pevnina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(Cromwell: NE a </a:t>
            </a:r>
            <a:r>
              <a:rPr lang="cs-CZ" dirty="0" err="1"/>
              <a:t>poor</a:t>
            </a:r>
            <a:r>
              <a:rPr lang="cs-CZ" dirty="0"/>
              <a:t>, </a:t>
            </a:r>
            <a:r>
              <a:rPr lang="cs-CZ" dirty="0" err="1"/>
              <a:t>cold</a:t>
            </a:r>
            <a:r>
              <a:rPr lang="cs-CZ" dirty="0"/>
              <a:t> and </a:t>
            </a:r>
            <a:r>
              <a:rPr lang="cs-CZ" dirty="0" err="1"/>
              <a:t>useless</a:t>
            </a:r>
            <a:r>
              <a:rPr lang="cs-CZ" dirty="0"/>
              <a:t> place…):</a:t>
            </a:r>
          </a:p>
          <a:p>
            <a:pPr lvl="1"/>
            <a:r>
              <a:rPr lang="cs-CZ" dirty="0"/>
              <a:t>Příklad </a:t>
            </a:r>
            <a:r>
              <a:rPr lang="cs-CZ" b="1" dirty="0"/>
              <a:t>Jamajka</a:t>
            </a:r>
            <a:r>
              <a:rPr lang="cs-CZ" dirty="0"/>
              <a:t> 1655: plundrování, nájezd na </a:t>
            </a:r>
            <a:r>
              <a:rPr lang="cs-CZ" b="1" dirty="0" err="1"/>
              <a:t>Portobello</a:t>
            </a:r>
            <a:r>
              <a:rPr lang="cs-CZ" dirty="0"/>
              <a:t> 1668, reinvestice zisku do plantáží – export zboží na ENG lodích, odsávání zisků SPA, trh pro průmysl a prodej SPA koloniím;</a:t>
            </a:r>
          </a:p>
          <a:p>
            <a:pPr lvl="1"/>
            <a:r>
              <a:rPr lang="cs-CZ" dirty="0"/>
              <a:t>1770 již 4x více lidí na </a:t>
            </a:r>
            <a:r>
              <a:rPr lang="cs-CZ" b="1" dirty="0"/>
              <a:t>pevnině</a:t>
            </a:r>
            <a:r>
              <a:rPr lang="cs-CZ" dirty="0"/>
              <a:t> – od 1620 vzniká </a:t>
            </a:r>
            <a:r>
              <a:rPr lang="cs-CZ" b="1" dirty="0"/>
              <a:t>diverzifikovaná ekonomika</a:t>
            </a:r>
            <a:r>
              <a:rPr lang="cs-CZ" dirty="0"/>
              <a:t>; kukuřice, kožešiny, dobytek, ryby, lodě, rejdařství; </a:t>
            </a:r>
            <a:r>
              <a:rPr lang="cs-CZ" b="1" dirty="0"/>
              <a:t>Boston</a:t>
            </a:r>
            <a:r>
              <a:rPr lang="cs-CZ" dirty="0"/>
              <a:t>: brzy finanční elita a bankovní služby; ekonomika komplementární s Karibikem; vyvážené demografické složení, replikace sociálních institucí;</a:t>
            </a:r>
          </a:p>
          <a:p>
            <a:r>
              <a:rPr lang="cs-CZ" dirty="0"/>
              <a:t>V </a:t>
            </a:r>
            <a:r>
              <a:rPr lang="cs-CZ" b="1" dirty="0"/>
              <a:t>severní Americe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dostupná</a:t>
            </a:r>
            <a:r>
              <a:rPr lang="cs-CZ" dirty="0"/>
              <a:t> </a:t>
            </a:r>
            <a:r>
              <a:rPr lang="cs-CZ" b="1" dirty="0"/>
              <a:t>půda</a:t>
            </a:r>
            <a:r>
              <a:rPr lang="cs-CZ" dirty="0"/>
              <a:t>, nízké renty, </a:t>
            </a:r>
            <a:r>
              <a:rPr lang="cs-CZ" b="1" dirty="0"/>
              <a:t>nákladná</a:t>
            </a:r>
            <a:r>
              <a:rPr lang="cs-CZ" dirty="0"/>
              <a:t> </a:t>
            </a:r>
            <a:r>
              <a:rPr lang="cs-CZ" b="1" dirty="0"/>
              <a:t>práce</a:t>
            </a:r>
            <a:r>
              <a:rPr lang="cs-CZ" dirty="0"/>
              <a:t>; vzdělání a výcvik – při neuspokojivých podmínkách odchod; rychlý růst populace;</a:t>
            </a:r>
          </a:p>
          <a:p>
            <a:pPr lvl="1"/>
            <a:r>
              <a:rPr lang="cs-CZ" dirty="0"/>
              <a:t>Severní kolonie (</a:t>
            </a:r>
            <a:r>
              <a:rPr lang="cs-CZ" b="1" dirty="0">
                <a:solidFill>
                  <a:srgbClr val="0070C0"/>
                </a:solidFill>
              </a:rPr>
              <a:t>NE</a:t>
            </a:r>
            <a:r>
              <a:rPr lang="cs-CZ" dirty="0"/>
              <a:t>) se </a:t>
            </a:r>
            <a:r>
              <a:rPr lang="cs-CZ" b="1" dirty="0"/>
              <a:t>industrializují</a:t>
            </a:r>
            <a:r>
              <a:rPr lang="cs-CZ" dirty="0"/>
              <a:t>; Maryland a Virginie monokulturní ekonomika (tabák); Carolina a Georgie osídleny imigranty z Karibiku – kopie (rýže a indigo, pak bavlna); nedostatek pracovní síly řešen otroky;</a:t>
            </a:r>
          </a:p>
          <a:p>
            <a:r>
              <a:rPr lang="cs-CZ" dirty="0"/>
              <a:t>Regulace </a:t>
            </a:r>
            <a:r>
              <a:rPr lang="cs-CZ" b="1" dirty="0">
                <a:solidFill>
                  <a:srgbClr val="0070C0"/>
                </a:solidFill>
              </a:rPr>
              <a:t>zákony o plavbě </a:t>
            </a:r>
            <a:r>
              <a:rPr lang="cs-CZ" dirty="0"/>
              <a:t>(1651,1660,1663) – proti zprostředkování obchodu + některé komodity pouze do ENG a případně reexport (tabák, bavlna, indigo); zákaz průmyslu -&gt; </a:t>
            </a:r>
            <a:r>
              <a:rPr lang="cs-CZ" dirty="0" err="1"/>
              <a:t>protianglické</a:t>
            </a:r>
            <a:r>
              <a:rPr lang="cs-CZ" dirty="0"/>
              <a:t> nálady…;</a:t>
            </a:r>
          </a:p>
        </p:txBody>
      </p:sp>
    </p:spTree>
    <p:extLst>
      <p:ext uri="{BB962C8B-B14F-4D97-AF65-F5344CB8AC3E}">
        <p14:creationId xmlns:p14="http://schemas.microsoft.com/office/powerpoint/2010/main" val="2020554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whenintime.com/tli/blaureano/an_overview_of_american_history/71a5c55e-62cb-4cbe-b1fb-c7dd9985cd4a/JS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548681"/>
            <a:ext cx="8721447" cy="59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029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Soupeření 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Británie</a:t>
            </a:r>
            <a:r>
              <a:rPr lang="cs-CZ" sz="2800" b="1" dirty="0">
                <a:latin typeface="+mn-lt"/>
              </a:rPr>
              <a:t> a 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Francie</a:t>
            </a:r>
            <a:r>
              <a:rPr lang="cs-CZ" sz="2800" b="1" dirty="0">
                <a:latin typeface="+mn-lt"/>
              </a:rPr>
              <a:t> o zámořské impérium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7072" y="620688"/>
            <a:ext cx="11604395" cy="604867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1689-1815: </a:t>
            </a:r>
            <a:r>
              <a:rPr lang="cs-CZ" sz="4900" b="1" dirty="0"/>
              <a:t>64 let válčení</a:t>
            </a:r>
            <a:r>
              <a:rPr lang="cs-CZ" sz="4900" dirty="0"/>
              <a:t>; střet </a:t>
            </a:r>
            <a:r>
              <a:rPr lang="cs-CZ" sz="4900" b="1" dirty="0"/>
              <a:t>námořní</a:t>
            </a:r>
            <a:r>
              <a:rPr lang="cs-CZ" sz="4900" dirty="0"/>
              <a:t> a </a:t>
            </a:r>
            <a:r>
              <a:rPr lang="cs-CZ" sz="4900" b="1" dirty="0"/>
              <a:t>pozemní</a:t>
            </a:r>
            <a:r>
              <a:rPr lang="cs-CZ" sz="4900" dirty="0"/>
              <a:t> velmoci;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2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Francie</a:t>
            </a:r>
            <a:r>
              <a:rPr lang="cs-CZ" sz="4900" dirty="0"/>
              <a:t> v </a:t>
            </a:r>
            <a:r>
              <a:rPr lang="cs-CZ" sz="4900" b="1" dirty="0"/>
              <a:t>Novém světě </a:t>
            </a:r>
            <a:r>
              <a:rPr lang="cs-CZ" sz="4900" dirty="0"/>
              <a:t>(NW):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poslední</a:t>
            </a:r>
            <a:r>
              <a:rPr lang="cs-CZ" sz="4900" dirty="0"/>
              <a:t>, severní cesta; tresky a kožešiny, obchodní stanice a kontakty s indiány;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u="sng" dirty="0"/>
              <a:t>Nová Francie</a:t>
            </a:r>
            <a:r>
              <a:rPr lang="cs-CZ" sz="4900" b="1" dirty="0"/>
              <a:t> </a:t>
            </a:r>
            <a:r>
              <a:rPr lang="cs-CZ" sz="4900" dirty="0"/>
              <a:t>(NF): 1608 </a:t>
            </a:r>
            <a:r>
              <a:rPr lang="cs-CZ" sz="4900" b="1" dirty="0" err="1"/>
              <a:t>Quebeck</a:t>
            </a:r>
            <a:r>
              <a:rPr lang="cs-CZ" sz="4900" dirty="0"/>
              <a:t>, </a:t>
            </a:r>
            <a:r>
              <a:rPr lang="cs-CZ" sz="4900" b="1" dirty="0"/>
              <a:t>Montreal</a:t>
            </a:r>
            <a:r>
              <a:rPr lang="cs-CZ" sz="4900" dirty="0"/>
              <a:t>; řetěz opevněných osad, Mississippi a 1718 </a:t>
            </a:r>
            <a:r>
              <a:rPr lang="cs-CZ" sz="4900" b="1" dirty="0"/>
              <a:t>New</a:t>
            </a:r>
            <a:r>
              <a:rPr lang="cs-CZ" sz="4900" dirty="0"/>
              <a:t> </a:t>
            </a:r>
            <a:r>
              <a:rPr lang="cs-CZ" sz="4900" b="1" dirty="0"/>
              <a:t>Orleans</a:t>
            </a:r>
            <a:r>
              <a:rPr lang="cs-CZ" sz="49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Nedovolili Hugenotům emigraci, nezájem na masové </a:t>
            </a:r>
            <a:r>
              <a:rPr lang="cs-CZ" sz="4900" b="1" dirty="0"/>
              <a:t>migraci</a:t>
            </a:r>
            <a:r>
              <a:rPr lang="cs-CZ" sz="4900" dirty="0"/>
              <a:t> (zisky a mzdy), vysoké </a:t>
            </a:r>
            <a:r>
              <a:rPr lang="cs-CZ" sz="4900" b="1" dirty="0"/>
              <a:t>náklady</a:t>
            </a:r>
            <a:r>
              <a:rPr lang="cs-CZ" sz="4900" dirty="0"/>
              <a:t> na obranu;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u="sng" dirty="0"/>
              <a:t>Karibik</a:t>
            </a:r>
            <a:r>
              <a:rPr lang="cs-CZ" sz="4900" dirty="0"/>
              <a:t>: </a:t>
            </a:r>
            <a:r>
              <a:rPr lang="cs-CZ" sz="4900" dirty="0" err="1"/>
              <a:t>Martinique</a:t>
            </a:r>
            <a:r>
              <a:rPr lang="cs-CZ" sz="4900" dirty="0"/>
              <a:t>, Guadeloupe, </a:t>
            </a:r>
            <a:r>
              <a:rPr lang="cs-CZ" sz="4900" b="1" dirty="0"/>
              <a:t>Saint-</a:t>
            </a:r>
            <a:r>
              <a:rPr lang="cs-CZ" sz="4900" b="1" dirty="0" err="1"/>
              <a:t>Domingue</a:t>
            </a:r>
            <a:r>
              <a:rPr lang="cs-CZ" sz="4900" dirty="0"/>
              <a:t> – třtina (otroci);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Mocenské soupeření v koloniích odrazem </a:t>
            </a:r>
            <a:r>
              <a:rPr lang="cs-CZ" sz="4900" b="1" dirty="0"/>
              <a:t>válek</a:t>
            </a:r>
            <a:r>
              <a:rPr lang="cs-CZ" sz="4900" dirty="0"/>
              <a:t> na kontinentu: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Augšpurské ligy</a:t>
            </a:r>
            <a:r>
              <a:rPr lang="cs-CZ" sz="4900" dirty="0"/>
              <a:t> (1688-1697) (FRA L.XIV) – válka krále Viléma (</a:t>
            </a:r>
            <a:r>
              <a:rPr lang="cs-CZ" sz="4900" dirty="0" err="1"/>
              <a:t>Iroquéská</a:t>
            </a:r>
            <a:r>
              <a:rPr lang="cs-CZ" sz="4900" dirty="0"/>
              <a:t> konfederace);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Španělské dědictví </a:t>
            </a:r>
            <a:r>
              <a:rPr lang="cs-CZ" sz="4900" dirty="0"/>
              <a:t>(1701-1714) (L.XIV a Filip z Anjou - SPA), v NW znesnadnění merkantilistických restrikcí, 1703 CA;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 err="1"/>
              <a:t>Jenkinsovo</a:t>
            </a:r>
            <a:r>
              <a:rPr lang="cs-CZ" sz="4900" dirty="0"/>
              <a:t> ucho (1739-1748) – </a:t>
            </a:r>
            <a:r>
              <a:rPr lang="cs-CZ" sz="4900" dirty="0" err="1"/>
              <a:t>asiento</a:t>
            </a:r>
            <a:r>
              <a:rPr lang="cs-CZ" sz="4900" dirty="0"/>
              <a:t> (dovoz do SPA kolonií), nájezd na </a:t>
            </a:r>
            <a:r>
              <a:rPr lang="cs-CZ" sz="4900" dirty="0" err="1"/>
              <a:t>Portobello</a:t>
            </a:r>
            <a:r>
              <a:rPr lang="cs-CZ" sz="4900" dirty="0"/>
              <a:t> (PAN);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(Rakouské dědictví 1740-1768);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>
                <a:solidFill>
                  <a:srgbClr val="0070C0"/>
                </a:solidFill>
              </a:rPr>
              <a:t>Sedmiletá válka </a:t>
            </a:r>
            <a:r>
              <a:rPr lang="cs-CZ" sz="4900" dirty="0"/>
              <a:t>(1756-1763):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GB vs. FRA v Atlantiku + RAK vs. PRU (Kladsko a Slezsko);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v NS od 1753 – tlak na Mississippi + New Orleans;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v Evropě s </a:t>
            </a:r>
            <a:r>
              <a:rPr lang="cs-CZ" sz="4300" b="1" dirty="0"/>
              <a:t>UK</a:t>
            </a:r>
            <a:r>
              <a:rPr lang="cs-CZ" sz="4300" dirty="0"/>
              <a:t> jen </a:t>
            </a:r>
            <a:r>
              <a:rPr lang="cs-CZ" sz="4300" b="1" dirty="0"/>
              <a:t>HAN</a:t>
            </a:r>
            <a:r>
              <a:rPr lang="cs-CZ" sz="4300" dirty="0"/>
              <a:t> a </a:t>
            </a:r>
            <a:r>
              <a:rPr lang="cs-CZ" sz="4300" b="1" dirty="0"/>
              <a:t>PRU</a:t>
            </a:r>
            <a:r>
              <a:rPr lang="cs-CZ" sz="4300" dirty="0"/>
              <a:t> (Friedrich II. – úspěchy);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FRA</a:t>
            </a:r>
            <a:r>
              <a:rPr lang="cs-CZ" sz="4300" dirty="0"/>
              <a:t> – </a:t>
            </a:r>
            <a:r>
              <a:rPr lang="cs-CZ" sz="4300" b="1" dirty="0"/>
              <a:t>fiasko</a:t>
            </a:r>
            <a:r>
              <a:rPr lang="cs-CZ" sz="4300" dirty="0"/>
              <a:t>, místo invaze UK prohry </a:t>
            </a:r>
            <a:r>
              <a:rPr lang="cs-CZ" sz="4300" b="1" dirty="0"/>
              <a:t>Lagos</a:t>
            </a:r>
            <a:r>
              <a:rPr lang="cs-CZ" sz="4300" dirty="0"/>
              <a:t> a </a:t>
            </a:r>
            <a:r>
              <a:rPr lang="cs-CZ" sz="4300" b="1" dirty="0" err="1"/>
              <a:t>Quiberon</a:t>
            </a:r>
            <a:r>
              <a:rPr lang="cs-CZ" sz="4300" dirty="0"/>
              <a:t> – fatální pro kolonie;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1759</a:t>
            </a:r>
            <a:r>
              <a:rPr lang="cs-CZ" sz="4300" dirty="0"/>
              <a:t> rok zázraků: dobyli </a:t>
            </a:r>
            <a:r>
              <a:rPr lang="cs-CZ" sz="4300" b="1" dirty="0" err="1"/>
              <a:t>Quebeck</a:t>
            </a:r>
            <a:r>
              <a:rPr lang="cs-CZ" sz="4300" dirty="0"/>
              <a:t> a Montreal, </a:t>
            </a:r>
            <a:r>
              <a:rPr lang="cs-CZ" sz="4300" dirty="0" err="1"/>
              <a:t>Gua+Mar</a:t>
            </a:r>
            <a:r>
              <a:rPr lang="cs-CZ" sz="4300" dirty="0"/>
              <a:t>, </a:t>
            </a:r>
            <a:r>
              <a:rPr lang="cs-CZ" sz="4300" b="1" dirty="0" err="1"/>
              <a:t>Pondichery</a:t>
            </a:r>
            <a:r>
              <a:rPr lang="cs-CZ" sz="4300" dirty="0"/>
              <a:t> 1761, pevnosti v SEN a GAM; vstup </a:t>
            </a:r>
            <a:r>
              <a:rPr lang="cs-CZ" sz="4300" b="1" dirty="0"/>
              <a:t>SPA</a:t>
            </a:r>
            <a:r>
              <a:rPr lang="cs-CZ" sz="4300" dirty="0"/>
              <a:t> 1762 – UK obsazuje Kubu a Filipíny;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mír: </a:t>
            </a:r>
            <a:r>
              <a:rPr lang="cs-CZ" sz="4300" b="1" dirty="0"/>
              <a:t>NF pod GB </a:t>
            </a:r>
            <a:r>
              <a:rPr lang="cs-CZ" sz="4300" dirty="0"/>
              <a:t>+ karibské ostrovy a Florida, FRA vráceny cukrové ostrovy a SPA Manila a Havana;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Námořní dominance</a:t>
            </a:r>
            <a:r>
              <a:rPr lang="cs-CZ" sz="4900" dirty="0"/>
              <a:t>: západní </a:t>
            </a:r>
            <a:r>
              <a:rPr lang="cs-CZ" sz="4900" dirty="0" err="1"/>
              <a:t>squadrona</a:t>
            </a:r>
            <a:r>
              <a:rPr lang="cs-CZ" sz="4900" dirty="0"/>
              <a:t>, řadové lodě, obrovské náklady;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Poválečná </a:t>
            </a:r>
            <a:r>
              <a:rPr lang="cs-CZ" sz="4900" b="1" dirty="0"/>
              <a:t>recese</a:t>
            </a:r>
            <a:r>
              <a:rPr lang="cs-CZ" sz="4900" dirty="0"/>
              <a:t> – GB Parlament odmítá daně i default, přesun </a:t>
            </a:r>
            <a:r>
              <a:rPr lang="cs-CZ" sz="4900" b="1" dirty="0"/>
              <a:t>nákladů na kolonie </a:t>
            </a:r>
            <a:r>
              <a:rPr lang="cs-CZ" sz="4900" dirty="0"/>
              <a:t>(podmínka zastoupení); </a:t>
            </a:r>
            <a:r>
              <a:rPr lang="cs-CZ" sz="4900" b="1" dirty="0"/>
              <a:t>zákaz expanze </a:t>
            </a:r>
            <a:r>
              <a:rPr lang="cs-CZ" sz="4900" dirty="0"/>
              <a:t>na západ; požadavek </a:t>
            </a:r>
            <a:r>
              <a:rPr lang="cs-CZ" sz="4900" b="1" dirty="0"/>
              <a:t>nezávislosti</a:t>
            </a:r>
            <a:r>
              <a:rPr lang="cs-CZ" sz="4900" dirty="0"/>
              <a:t> </a:t>
            </a:r>
            <a:r>
              <a:rPr lang="cs-CZ" sz="4900" dirty="0" err="1"/>
              <a:t>Sev.Am</a:t>
            </a:r>
            <a:r>
              <a:rPr lang="cs-CZ" sz="4900" dirty="0"/>
              <a:t>. kolonií </a:t>
            </a:r>
            <a:r>
              <a:rPr lang="cs-CZ" sz="4900" b="1" dirty="0"/>
              <a:t>1776</a:t>
            </a:r>
            <a:r>
              <a:rPr lang="cs-CZ" sz="4900" dirty="0"/>
              <a:t> (1778 FRA, NIZ, SPA); GB v izolaci; </a:t>
            </a:r>
            <a:r>
              <a:rPr lang="cs-CZ" sz="4900" b="1" dirty="0"/>
              <a:t>1783</a:t>
            </a:r>
            <a:r>
              <a:rPr lang="cs-CZ" sz="4900" dirty="0"/>
              <a:t> nezávislost </a:t>
            </a:r>
            <a:r>
              <a:rPr lang="cs-CZ" sz="4900" b="1" dirty="0"/>
              <a:t>USA</a:t>
            </a:r>
            <a:r>
              <a:rPr lang="cs-CZ" sz="4900" dirty="0"/>
              <a:t>.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541239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the-battle-of-quiberon-bay-12-november-1759-the-day-after-1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70" y="0"/>
            <a:ext cx="7760260" cy="64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C645A06-16F2-4342-BBBE-1E8B31BD34B2}"/>
              </a:ext>
            </a:extLst>
          </p:cNvPr>
          <p:cNvSpPr/>
          <p:nvPr/>
        </p:nvSpPr>
        <p:spPr>
          <a:xfrm>
            <a:off x="7036109" y="6496448"/>
            <a:ext cx="5030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Battle of Quiberon Bay: the Day After</a:t>
            </a:r>
            <a:r>
              <a:rPr lang="en-US" sz="1600" dirty="0"/>
              <a:t> Richard Wright 1760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259600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Střední Amerika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332656"/>
            <a:ext cx="8280919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484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0"/>
            <a:ext cx="7283152" cy="652934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Britské impérium </a:t>
            </a:r>
            <a:r>
              <a:rPr lang="cs-CZ" sz="2800" b="1" dirty="0">
                <a:latin typeface="+mn-lt"/>
              </a:rPr>
              <a:t>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01" y="548681"/>
            <a:ext cx="11095348" cy="615377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Vých.ind</a:t>
            </a:r>
            <a:r>
              <a:rPr lang="cs-CZ" sz="2000" b="1" dirty="0">
                <a:solidFill>
                  <a:srgbClr val="0070C0"/>
                </a:solidFill>
              </a:rPr>
              <a:t>. spol. </a:t>
            </a:r>
            <a:r>
              <a:rPr lang="cs-CZ" sz="2000" dirty="0"/>
              <a:t>(EIC 1600); cíl </a:t>
            </a:r>
            <a:r>
              <a:rPr lang="cs-CZ" sz="2000" b="1" dirty="0"/>
              <a:t>koření</a:t>
            </a:r>
            <a:r>
              <a:rPr lang="cs-CZ" sz="2000" dirty="0"/>
              <a:t> na Molukách (neúspěch NED); </a:t>
            </a:r>
            <a:r>
              <a:rPr lang="cs-CZ" sz="2000" b="1" dirty="0"/>
              <a:t>pobřeží Indie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1607 </a:t>
            </a:r>
            <a:r>
              <a:rPr lang="cs-CZ" sz="1600" b="1" dirty="0" err="1"/>
              <a:t>Surat</a:t>
            </a:r>
            <a:r>
              <a:rPr lang="cs-CZ" sz="1600" dirty="0"/>
              <a:t> (dostupnost zboží a blízkost </a:t>
            </a:r>
            <a:r>
              <a:rPr lang="cs-CZ" sz="1600" dirty="0" err="1"/>
              <a:t>Mugh.říše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dirty="0">
                <a:solidFill>
                  <a:srgbClr val="0070C0"/>
                </a:solidFill>
              </a:rPr>
              <a:t>budování pozice </a:t>
            </a:r>
            <a:r>
              <a:rPr lang="cs-CZ" sz="1600" dirty="0"/>
              <a:t>– eskorty obchodníků a poutníků – obchodní </a:t>
            </a:r>
            <a:r>
              <a:rPr lang="cs-CZ" sz="1600" b="1" dirty="0"/>
              <a:t>privilegia</a:t>
            </a:r>
            <a:r>
              <a:rPr lang="cs-CZ" sz="1600" dirty="0"/>
              <a:t>: </a:t>
            </a:r>
            <a:r>
              <a:rPr lang="cs-CZ" sz="1600" b="1" dirty="0"/>
              <a:t>Madras</a:t>
            </a:r>
            <a:r>
              <a:rPr lang="cs-CZ" sz="1600" dirty="0"/>
              <a:t> 1639, </a:t>
            </a:r>
            <a:r>
              <a:rPr lang="cs-CZ" sz="1600" b="1" dirty="0"/>
              <a:t>Bombaj</a:t>
            </a:r>
            <a:r>
              <a:rPr lang="cs-CZ" sz="1600" dirty="0"/>
              <a:t> 1661 a </a:t>
            </a:r>
            <a:r>
              <a:rPr lang="cs-CZ" sz="1600" b="1" dirty="0"/>
              <a:t>Kalkata</a:t>
            </a:r>
            <a:r>
              <a:rPr lang="cs-CZ" sz="1600" dirty="0"/>
              <a:t> 1690; zakoupení „feudálních práv“ v </a:t>
            </a:r>
            <a:r>
              <a:rPr lang="cs-CZ" sz="1600" b="1" dirty="0">
                <a:solidFill>
                  <a:srgbClr val="0070C0"/>
                </a:solidFill>
              </a:rPr>
              <a:t>Bengálsku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(1698);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roztržka s říší 1688 </a:t>
            </a:r>
            <a:r>
              <a:rPr lang="cs-CZ" sz="1600" dirty="0"/>
              <a:t>– obsazení skladišť v </a:t>
            </a:r>
            <a:r>
              <a:rPr lang="cs-CZ" sz="1600" dirty="0" err="1"/>
              <a:t>Suratu</a:t>
            </a:r>
            <a:r>
              <a:rPr lang="cs-CZ" sz="1600" dirty="0"/>
              <a:t>, obnovení privilegií; </a:t>
            </a:r>
          </a:p>
          <a:p>
            <a:pPr lvl="1">
              <a:spcBef>
                <a:spcPts val="0"/>
              </a:spcBef>
            </a:pPr>
            <a:endParaRPr lang="cs-CZ" sz="7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Mughálská</a:t>
            </a:r>
            <a:r>
              <a:rPr lang="cs-CZ" sz="2000" b="1" dirty="0">
                <a:solidFill>
                  <a:srgbClr val="0070C0"/>
                </a:solidFill>
              </a:rPr>
              <a:t> říše </a:t>
            </a:r>
            <a:r>
              <a:rPr lang="cs-CZ" sz="2000" dirty="0"/>
              <a:t>(1526-1858) nejvýznamnější v Indii:</a:t>
            </a:r>
          </a:p>
          <a:p>
            <a:pPr lvl="1">
              <a:spcBef>
                <a:spcPts val="0"/>
              </a:spcBef>
            </a:pPr>
            <a:r>
              <a:rPr lang="cs-CZ" sz="1600" dirty="0" err="1"/>
              <a:t>Bábur</a:t>
            </a:r>
            <a:r>
              <a:rPr lang="cs-CZ" sz="1600" dirty="0"/>
              <a:t> z Kábulu (turkický kmen), </a:t>
            </a:r>
            <a:r>
              <a:rPr lang="cs-CZ" sz="1600" b="1" dirty="0" err="1"/>
              <a:t>Pánípat</a:t>
            </a:r>
            <a:r>
              <a:rPr lang="cs-CZ" sz="1600" dirty="0"/>
              <a:t> </a:t>
            </a:r>
            <a:r>
              <a:rPr lang="cs-CZ" sz="1600" b="1" dirty="0"/>
              <a:t>1526</a:t>
            </a:r>
            <a:r>
              <a:rPr lang="cs-CZ" sz="1600" dirty="0"/>
              <a:t> vítězí nad </a:t>
            </a:r>
            <a:r>
              <a:rPr lang="cs-CZ" sz="1600" dirty="0" err="1"/>
              <a:t>Dillím</a:t>
            </a:r>
            <a:r>
              <a:rPr lang="cs-CZ" sz="1600" dirty="0"/>
              <a:t> – obsazení Dillí a Agry (centra);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Expanze za Kabara a </a:t>
            </a:r>
            <a:r>
              <a:rPr lang="cs-CZ" sz="1600" b="1" dirty="0" err="1"/>
              <a:t>Aurangzéba</a:t>
            </a:r>
            <a:r>
              <a:rPr lang="cs-CZ" sz="1600" dirty="0"/>
              <a:t> (1658-1701) (výnosy 10x L.XIV), 150mil obyv., překročení </a:t>
            </a:r>
            <a:r>
              <a:rPr lang="cs-CZ" sz="1600" b="1" dirty="0"/>
              <a:t>optimálního bodu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Agresivní </a:t>
            </a:r>
            <a:r>
              <a:rPr lang="cs-CZ" sz="1600" b="1" dirty="0"/>
              <a:t>konfederace </a:t>
            </a:r>
            <a:r>
              <a:rPr lang="cs-CZ" sz="1600" b="1" dirty="0" err="1"/>
              <a:t>Maratha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šiíté</a:t>
            </a:r>
            <a:r>
              <a:rPr lang="cs-CZ" sz="1600" dirty="0"/>
              <a:t>) – konec </a:t>
            </a:r>
            <a:r>
              <a:rPr lang="cs-CZ" sz="1600" b="1" dirty="0" err="1"/>
              <a:t>náb.tolerance</a:t>
            </a:r>
            <a:r>
              <a:rPr lang="cs-CZ" sz="1600" dirty="0"/>
              <a:t> v </a:t>
            </a:r>
            <a:r>
              <a:rPr lang="cs-CZ" sz="1600" dirty="0" err="1"/>
              <a:t>Mugh.říši</a:t>
            </a:r>
            <a:r>
              <a:rPr lang="cs-CZ" sz="1600" dirty="0"/>
              <a:t> – finanční </a:t>
            </a:r>
            <a:r>
              <a:rPr lang="cs-CZ" sz="1600" b="1" dirty="0"/>
              <a:t>přetížení</a:t>
            </a:r>
            <a:r>
              <a:rPr lang="cs-CZ" sz="1600" dirty="0"/>
              <a:t> a úpadek;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1803</a:t>
            </a:r>
            <a:r>
              <a:rPr lang="cs-CZ" sz="1600" dirty="0"/>
              <a:t> císař Šáh </a:t>
            </a:r>
            <a:r>
              <a:rPr lang="cs-CZ" sz="1600" dirty="0" err="1"/>
              <a:t>Alem</a:t>
            </a:r>
            <a:r>
              <a:rPr lang="cs-CZ" sz="1600" dirty="0"/>
              <a:t> pod </a:t>
            </a:r>
            <a:r>
              <a:rPr lang="cs-CZ" sz="1600" b="1" dirty="0"/>
              <a:t>GB ochranu</a:t>
            </a:r>
            <a:r>
              <a:rPr lang="cs-CZ" sz="1600" dirty="0"/>
              <a:t>, </a:t>
            </a:r>
            <a:r>
              <a:rPr lang="cs-CZ" sz="1600" b="1" dirty="0"/>
              <a:t>1858</a:t>
            </a:r>
            <a:r>
              <a:rPr lang="cs-CZ" sz="1600" dirty="0"/>
              <a:t> </a:t>
            </a:r>
            <a:r>
              <a:rPr lang="cs-CZ" sz="1600" b="1" dirty="0"/>
              <a:t>Viktorie</a:t>
            </a:r>
            <a:r>
              <a:rPr lang="cs-CZ" sz="1600" dirty="0"/>
              <a:t> císařovna Indická;</a:t>
            </a:r>
          </a:p>
          <a:p>
            <a:pPr lvl="1">
              <a:spcBef>
                <a:spcPts val="0"/>
              </a:spcBef>
            </a:pPr>
            <a:r>
              <a:rPr lang="cs-CZ" sz="1600" b="1" dirty="0" err="1"/>
              <a:t>Ek.systém</a:t>
            </a:r>
            <a:r>
              <a:rPr lang="cs-CZ" sz="1600" dirty="0"/>
              <a:t>: </a:t>
            </a:r>
            <a:r>
              <a:rPr lang="cs-CZ" sz="1600" b="1" dirty="0" err="1"/>
              <a:t>džagír</a:t>
            </a:r>
            <a:r>
              <a:rPr lang="cs-CZ" sz="1600" dirty="0"/>
              <a:t> (nedědičně propůjčená půda), </a:t>
            </a:r>
            <a:r>
              <a:rPr lang="cs-CZ" sz="1600" dirty="0" err="1"/>
              <a:t>mansab</a:t>
            </a:r>
            <a:r>
              <a:rPr lang="cs-CZ" sz="1600" dirty="0"/>
              <a:t> (+voj. povinnost); polygamní dvory, </a:t>
            </a:r>
            <a:r>
              <a:rPr lang="cs-CZ" sz="1600" b="1" dirty="0"/>
              <a:t>kasty</a:t>
            </a:r>
            <a:r>
              <a:rPr lang="cs-CZ" sz="1600" dirty="0"/>
              <a:t>; postupně monetizace-daně; doplněk: obchodní příjmy; špičkový </a:t>
            </a:r>
            <a:r>
              <a:rPr lang="cs-CZ" sz="1600" b="1" dirty="0">
                <a:solidFill>
                  <a:srgbClr val="0070C0"/>
                </a:solidFill>
              </a:rPr>
              <a:t>exportér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manuf</a:t>
            </a:r>
            <a:r>
              <a:rPr lang="cs-CZ" sz="1600" b="1" dirty="0">
                <a:solidFill>
                  <a:srgbClr val="0070C0"/>
                </a:solidFill>
              </a:rPr>
              <a:t>. textilní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produkce (celosvětová poptávka – od mušelín po </a:t>
            </a:r>
            <a:r>
              <a:rPr lang="cs-CZ" sz="1600" dirty="0" err="1"/>
              <a:t>koromandel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zaostávání</a:t>
            </a:r>
            <a:r>
              <a:rPr lang="cs-CZ" sz="1600" dirty="0"/>
              <a:t> v inovacích (železo, ocelové zbraně), dostupnost </a:t>
            </a:r>
            <a:r>
              <a:rPr lang="cs-CZ" sz="1600" b="1" dirty="0"/>
              <a:t>pracovní</a:t>
            </a:r>
            <a:r>
              <a:rPr lang="cs-CZ" sz="1600" dirty="0"/>
              <a:t> </a:t>
            </a:r>
            <a:r>
              <a:rPr lang="cs-CZ" sz="1600" b="1" dirty="0"/>
              <a:t>síly</a:t>
            </a:r>
            <a:r>
              <a:rPr lang="cs-CZ" sz="1600" dirty="0"/>
              <a:t>, </a:t>
            </a:r>
            <a:r>
              <a:rPr lang="cs-CZ" sz="1600" b="1" dirty="0"/>
              <a:t>nízké</a:t>
            </a:r>
            <a:r>
              <a:rPr lang="cs-CZ" sz="1600" dirty="0"/>
              <a:t> mzdové </a:t>
            </a:r>
            <a:r>
              <a:rPr lang="cs-CZ" sz="1600" b="1" dirty="0"/>
              <a:t>náklady</a:t>
            </a:r>
            <a:r>
              <a:rPr lang="cs-CZ" sz="1600" dirty="0"/>
              <a:t>; pak </a:t>
            </a:r>
            <a:r>
              <a:rPr lang="cs-CZ" sz="1600" b="1" dirty="0"/>
              <a:t>politiky</a:t>
            </a:r>
            <a:r>
              <a:rPr lang="cs-CZ" sz="1600" dirty="0"/>
              <a:t> </a:t>
            </a:r>
            <a:r>
              <a:rPr lang="cs-CZ" sz="1600" b="1" dirty="0"/>
              <a:t>GB</a:t>
            </a:r>
            <a:r>
              <a:rPr lang="cs-CZ" sz="1600" dirty="0"/>
              <a:t> (dovoz surovin, likvidace </a:t>
            </a:r>
            <a:r>
              <a:rPr lang="cs-CZ" sz="1600" dirty="0" err="1"/>
              <a:t>prům</a:t>
            </a:r>
            <a:r>
              <a:rPr lang="cs-CZ" sz="1600" dirty="0"/>
              <a:t>.);</a:t>
            </a:r>
          </a:p>
          <a:p>
            <a:pPr lvl="1">
              <a:spcBef>
                <a:spcPts val="0"/>
              </a:spcBef>
            </a:pPr>
            <a:endParaRPr lang="cs-CZ" sz="700" dirty="0"/>
          </a:p>
          <a:p>
            <a:pPr>
              <a:spcBef>
                <a:spcPts val="0"/>
              </a:spcBef>
            </a:pPr>
            <a:r>
              <a:rPr lang="cs-CZ" sz="2000" b="1" dirty="0"/>
              <a:t>Britská </a:t>
            </a:r>
            <a:r>
              <a:rPr lang="cs-CZ" sz="2000" b="1" dirty="0">
                <a:solidFill>
                  <a:srgbClr val="0070C0"/>
                </a:solidFill>
              </a:rPr>
              <a:t>expanze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malá armáda místních + </a:t>
            </a:r>
            <a:r>
              <a:rPr lang="cs-CZ" sz="1600" b="1" dirty="0"/>
              <a:t>E. důstojníci </a:t>
            </a:r>
            <a:r>
              <a:rPr lang="cs-CZ" sz="1600" dirty="0"/>
              <a:t>a </a:t>
            </a:r>
            <a:r>
              <a:rPr lang="cs-CZ" sz="1600" b="1" dirty="0"/>
              <a:t>dělostřelectvo</a:t>
            </a:r>
            <a:r>
              <a:rPr lang="cs-CZ" sz="1600" dirty="0"/>
              <a:t> + </a:t>
            </a:r>
            <a:r>
              <a:rPr lang="cs-CZ" sz="1600" b="1" dirty="0"/>
              <a:t>diplomacie</a:t>
            </a:r>
            <a:r>
              <a:rPr lang="cs-CZ" sz="1600" dirty="0"/>
              <a:t> využívající místní konflikty -&gt; možnost ovládnutí lokálních států a provincií jako loutek (</a:t>
            </a:r>
            <a:r>
              <a:rPr lang="cs-CZ" sz="1600" dirty="0" err="1"/>
              <a:t>Dupleix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b="1" u="sng" dirty="0">
                <a:solidFill>
                  <a:srgbClr val="0070C0"/>
                </a:solidFill>
              </a:rPr>
              <a:t>Bengálsko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– autonomní vláda, </a:t>
            </a:r>
            <a:r>
              <a:rPr lang="cs-CZ" sz="1600" b="1" dirty="0"/>
              <a:t>bavlněný</a:t>
            </a:r>
            <a:r>
              <a:rPr lang="cs-CZ" sz="1600" dirty="0"/>
              <a:t> </a:t>
            </a:r>
            <a:r>
              <a:rPr lang="cs-CZ" sz="1600" b="1" dirty="0"/>
              <a:t>textil</a:t>
            </a:r>
            <a:r>
              <a:rPr lang="cs-CZ" sz="1600" dirty="0"/>
              <a:t>; </a:t>
            </a:r>
            <a:r>
              <a:rPr lang="cs-CZ" sz="1600" b="1" dirty="0"/>
              <a:t>1756</a:t>
            </a:r>
            <a:r>
              <a:rPr lang="cs-CZ" sz="1600" dirty="0"/>
              <a:t> přepad </a:t>
            </a:r>
            <a:r>
              <a:rPr lang="cs-CZ" sz="1600" b="1" dirty="0"/>
              <a:t>Kalkaty</a:t>
            </a:r>
            <a:r>
              <a:rPr lang="cs-CZ" sz="1600" dirty="0"/>
              <a:t> (podpora FRA), expedice Roberta </a:t>
            </a:r>
            <a:r>
              <a:rPr lang="cs-CZ" sz="1600" b="1" dirty="0" err="1"/>
              <a:t>Clivea</a:t>
            </a:r>
            <a:r>
              <a:rPr lang="cs-CZ" sz="1600" dirty="0"/>
              <a:t>: obsazení Kalkaty a bitva u </a:t>
            </a:r>
            <a:r>
              <a:rPr lang="cs-CZ" sz="1600" b="1" dirty="0" err="1">
                <a:solidFill>
                  <a:srgbClr val="0070C0"/>
                </a:solidFill>
              </a:rPr>
              <a:t>Palásí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1757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(3050 vs. 62k) -&gt; </a:t>
            </a:r>
            <a:r>
              <a:rPr lang="cs-CZ" sz="1600" b="1" dirty="0"/>
              <a:t>smlouva</a:t>
            </a:r>
            <a:r>
              <a:rPr lang="cs-CZ" sz="1600" dirty="0"/>
              <a:t> 1756 na právo </a:t>
            </a:r>
            <a:r>
              <a:rPr lang="cs-CZ" sz="1600" b="1" dirty="0"/>
              <a:t>výběru výnosů </a:t>
            </a:r>
            <a:r>
              <a:rPr lang="cs-CZ" sz="1600" dirty="0"/>
              <a:t>z bavlny a hedvábí; </a:t>
            </a:r>
            <a:r>
              <a:rPr lang="cs-CZ" sz="1600" b="1" dirty="0"/>
              <a:t>GB protektorát </a:t>
            </a:r>
            <a:r>
              <a:rPr lang="cs-CZ" sz="1600" dirty="0"/>
              <a:t>– skandály a reforma;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Obchod s </a:t>
            </a:r>
            <a:r>
              <a:rPr lang="cs-CZ" sz="1600" b="1" dirty="0"/>
              <a:t>bavlněnými látkami </a:t>
            </a:r>
            <a:r>
              <a:rPr lang="cs-CZ" sz="1600" dirty="0"/>
              <a:t>a </a:t>
            </a:r>
            <a:r>
              <a:rPr lang="cs-CZ" sz="1600" b="1" dirty="0">
                <a:solidFill>
                  <a:srgbClr val="0070C0"/>
                </a:solidFill>
              </a:rPr>
              <a:t>oděvy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– </a:t>
            </a:r>
            <a:r>
              <a:rPr lang="cs-CZ" sz="1600" b="1" dirty="0"/>
              <a:t>Indie</a:t>
            </a:r>
            <a:r>
              <a:rPr lang="cs-CZ" sz="1600" dirty="0"/>
              <a:t> největší producent, </a:t>
            </a:r>
            <a:r>
              <a:rPr lang="cs-CZ" sz="1600" b="1" dirty="0"/>
              <a:t>60-80% obchodu EIC </a:t>
            </a:r>
            <a:r>
              <a:rPr lang="cs-CZ" sz="1600" dirty="0"/>
              <a:t>v </a:t>
            </a:r>
            <a:r>
              <a:rPr lang="cs-CZ" sz="1600" b="1" dirty="0"/>
              <a:t>1750</a:t>
            </a:r>
            <a:r>
              <a:rPr lang="cs-CZ" sz="1600" dirty="0"/>
              <a:t>; objednávky z GB, kontrakt s místními obchodníky, zpracování v manufakturách ve vnitrozemí, dodání do přístavů a do GB;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Obchod s </a:t>
            </a:r>
            <a:r>
              <a:rPr lang="cs-CZ" sz="1600" b="1" dirty="0"/>
              <a:t>čajem</a:t>
            </a:r>
            <a:r>
              <a:rPr lang="cs-CZ" sz="1600" dirty="0"/>
              <a:t> (1/3 obchodu) a </a:t>
            </a:r>
            <a:r>
              <a:rPr lang="cs-CZ" sz="1600" b="1" dirty="0">
                <a:solidFill>
                  <a:srgbClr val="0070C0"/>
                </a:solidFill>
              </a:rPr>
              <a:t>opiem</a:t>
            </a:r>
            <a:r>
              <a:rPr lang="cs-CZ" sz="1600" dirty="0"/>
              <a:t>: postupný </a:t>
            </a:r>
            <a:r>
              <a:rPr lang="cs-CZ" sz="1600" b="1" dirty="0"/>
              <a:t>pokles potřeby stříbra </a:t>
            </a:r>
            <a:r>
              <a:rPr lang="cs-CZ" sz="1600" dirty="0"/>
              <a:t>(z 75% exp.GB na 30%); </a:t>
            </a:r>
            <a:r>
              <a:rPr lang="cs-CZ" sz="1600" b="1" dirty="0"/>
              <a:t>opium</a:t>
            </a:r>
            <a:r>
              <a:rPr lang="cs-CZ" sz="1600" dirty="0"/>
              <a:t> za </a:t>
            </a:r>
            <a:r>
              <a:rPr lang="cs-CZ" sz="1600" b="1" dirty="0"/>
              <a:t>čaj</a:t>
            </a:r>
            <a:r>
              <a:rPr lang="cs-CZ" sz="1600" dirty="0"/>
              <a:t> (Kalkata - Kanton)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dříve </a:t>
            </a:r>
            <a:r>
              <a:rPr lang="cs-CZ" sz="1600" b="1" dirty="0"/>
              <a:t>E poptávka zlepšovala</a:t>
            </a:r>
            <a:r>
              <a:rPr lang="cs-CZ" sz="1600" dirty="0"/>
              <a:t> </a:t>
            </a:r>
            <a:r>
              <a:rPr lang="cs-CZ" sz="1600" b="1" dirty="0" err="1"/>
              <a:t>ToT</a:t>
            </a:r>
            <a:r>
              <a:rPr lang="cs-CZ" sz="1600" b="1" dirty="0"/>
              <a:t> Asie</a:t>
            </a:r>
            <a:r>
              <a:rPr lang="cs-CZ" sz="1600" dirty="0"/>
              <a:t>, daně z </a:t>
            </a:r>
            <a:r>
              <a:rPr lang="cs-CZ" sz="1600" b="1" dirty="0"/>
              <a:t>BENG</a:t>
            </a:r>
            <a:r>
              <a:rPr lang="cs-CZ" sz="1600" dirty="0"/>
              <a:t> a </a:t>
            </a:r>
            <a:r>
              <a:rPr lang="cs-CZ" sz="1600" b="1" dirty="0"/>
              <a:t>opium</a:t>
            </a:r>
            <a:r>
              <a:rPr lang="cs-CZ" sz="1600" dirty="0"/>
              <a:t>:</a:t>
            </a:r>
            <a:r>
              <a:rPr lang="cs-CZ" sz="1600" b="1" dirty="0"/>
              <a:t> obrat</a:t>
            </a:r>
            <a:r>
              <a:rPr lang="cs-CZ" sz="1600" dirty="0"/>
              <a:t> v toku </a:t>
            </a:r>
            <a:r>
              <a:rPr lang="cs-CZ" sz="1600" b="1" dirty="0"/>
              <a:t>stříbra</a:t>
            </a:r>
            <a:r>
              <a:rPr lang="cs-CZ" sz="1600" dirty="0"/>
              <a:t> a </a:t>
            </a:r>
            <a:r>
              <a:rPr lang="cs-CZ" sz="1600" b="1" dirty="0" err="1">
                <a:solidFill>
                  <a:srgbClr val="0070C0"/>
                </a:solidFill>
              </a:rPr>
              <a:t>dezindustrializace</a:t>
            </a:r>
            <a:r>
              <a:rPr lang="cs-CZ" sz="16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0713727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Indie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8641"/>
            <a:ext cx="5832648" cy="662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7197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707.photobucket.com/albums/ww71/chalklands/scan0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60" y="52420"/>
            <a:ext cx="5273121" cy="66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40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810" y="120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200" b="1" dirty="0"/>
              <a:t>Komoditní složení evropských exportů z Asie do Evropy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87688" y="908711"/>
          <a:ext cx="5006268" cy="5258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B050"/>
                          </a:solidFill>
                          <a:effectLst/>
                        </a:rPr>
                        <a:t>Portugalsko </a:t>
                      </a:r>
                      <a:r>
                        <a:rPr lang="cs-CZ" sz="1400" baseline="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1513–1519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1608–1610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80,0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69,0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Molucké koření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 koření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10,9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Textil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0,2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7,8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Indigo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7,7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4,6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VOC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</a:rPr>
                        <a:t>Nizozemí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1619–1621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1778–1780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56,4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</a:rPr>
                        <a:t>11,0</a:t>
                      </a:r>
                      <a:endParaRPr lang="cs-CZ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Jiné koření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17,6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24,4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Textil a surové hedvábí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16,1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32,7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Čaj a káva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22,9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9,9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EIC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1400" dirty="0">
                          <a:solidFill>
                            <a:srgbClr val="0070C0"/>
                          </a:solidFill>
                          <a:effectLst/>
                        </a:rPr>
                        <a:t>Británie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1668–1670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1758–1760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25,3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</a:rPr>
                        <a:t>4,4</a:t>
                      </a:r>
                      <a:endParaRPr lang="cs-CZ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Textil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56,6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53,5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Surové hedvábí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12,3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Čaj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25,3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17,5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395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dian print day d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19193"/>
            <a:ext cx="4070887" cy="40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23627" y="4886831"/>
            <a:ext cx="206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878787"/>
                </a:solidFill>
              </a:rPr>
              <a:t>c.1740-1760</a:t>
            </a:r>
            <a:endParaRPr lang="en-US" sz="1200" dirty="0">
              <a:solidFill>
                <a:srgbClr val="1D1D1B"/>
              </a:solidFill>
            </a:endParaRP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Day dress</a:t>
            </a: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Wood-block printed cotton</a:t>
            </a: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British, textile Indian</a:t>
            </a:r>
            <a:endParaRPr lang="en-US" sz="1200" b="0" i="0" dirty="0">
              <a:solidFill>
                <a:srgbClr val="1D1D1B"/>
              </a:solidFill>
              <a:effectLst/>
            </a:endParaRPr>
          </a:p>
        </p:txBody>
      </p:sp>
      <p:pic>
        <p:nvPicPr>
          <p:cNvPr id="1030" name="Picture 6" descr="https://i0.wp.com/blog.americanduchess.com/wp-content/uploads/2021/05/met-caraco2-C.I.38.5.1.jpg?resize=691%2C1024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45" y="519193"/>
            <a:ext cx="3095664" cy="45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0.wp.com/blog.americanduchess.com/wp-content/uploads/2021/05/1795-dress-LACMA-M.57.24.jpg?resize=893%2C1024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46" y="493518"/>
            <a:ext cx="4030791" cy="46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9174996" y="5106689"/>
            <a:ext cx="2425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 very fine muslin that’s been embroidered in gold. Dress, 1795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4528883" y="5216209"/>
            <a:ext cx="3037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 fairly simple and inexpensive printed cotton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3871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ilKQHtxEDfM/USvbS-94r0I/AAAAAAAABFo/-tcolhts4fk/s1600/encomie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6194"/>
            <a:ext cx="8956663" cy="631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9889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000" b="1" dirty="0">
                <a:latin typeface="+mn-lt"/>
              </a:rPr>
              <a:t>Politický vývoj ve </a:t>
            </a:r>
            <a:r>
              <a:rPr lang="cs-CZ" sz="3000" b="1" dirty="0">
                <a:solidFill>
                  <a:srgbClr val="FF0000"/>
                </a:solidFill>
                <a:latin typeface="+mn-lt"/>
              </a:rPr>
              <a:t>Francii</a:t>
            </a:r>
            <a:r>
              <a:rPr lang="cs-CZ" sz="3000" dirty="0">
                <a:latin typeface="+mn-lt"/>
              </a:rPr>
              <a:t>,</a:t>
            </a:r>
            <a:r>
              <a:rPr lang="cs-CZ" sz="3000" b="1" dirty="0">
                <a:latin typeface="+mn-lt"/>
              </a:rPr>
              <a:t> </a:t>
            </a:r>
            <a:r>
              <a:rPr lang="cs-CZ" sz="3000" b="1" dirty="0">
                <a:solidFill>
                  <a:srgbClr val="0070C0"/>
                </a:solidFill>
                <a:latin typeface="+mn-lt"/>
              </a:rPr>
              <a:t>UK</a:t>
            </a:r>
            <a:endParaRPr lang="cs-CZ" sz="30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767" y="620688"/>
            <a:ext cx="11331019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1680-1780 </a:t>
            </a:r>
            <a:r>
              <a:rPr lang="cs-CZ" b="1" dirty="0">
                <a:solidFill>
                  <a:srgbClr val="0070C0"/>
                </a:solidFill>
              </a:rPr>
              <a:t>UK</a:t>
            </a:r>
            <a:r>
              <a:rPr lang="cs-CZ" dirty="0"/>
              <a:t> </a:t>
            </a:r>
            <a:r>
              <a:rPr lang="cs-CZ" b="1" dirty="0"/>
              <a:t>arm</a:t>
            </a:r>
            <a:r>
              <a:rPr lang="cs-CZ" dirty="0"/>
              <a:t>. a </a:t>
            </a:r>
            <a:r>
              <a:rPr lang="cs-CZ" b="1" dirty="0"/>
              <a:t>nám</a:t>
            </a:r>
            <a:r>
              <a:rPr lang="cs-CZ" dirty="0"/>
              <a:t>. se ztrojnásobilo (</a:t>
            </a:r>
            <a:r>
              <a:rPr lang="cs-CZ" sz="2900" dirty="0"/>
              <a:t>vojenské </a:t>
            </a:r>
            <a:r>
              <a:rPr lang="cs-CZ" sz="2900" b="1" dirty="0"/>
              <a:t>výdaje</a:t>
            </a:r>
            <a:r>
              <a:rPr lang="cs-CZ" sz="2900" dirty="0"/>
              <a:t> 70%+ výdajů státu a 14% HDP v 1760</a:t>
            </a:r>
            <a:r>
              <a:rPr lang="cs-CZ" dirty="0"/>
              <a:t>);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výběr daní </a:t>
            </a:r>
            <a:r>
              <a:rPr lang="cs-CZ" dirty="0"/>
              <a:t>– centralizovaná správa, nepřímé daně (2x/obyv. vs. FRA); nižší </a:t>
            </a:r>
            <a:r>
              <a:rPr lang="cs-CZ" b="1" dirty="0"/>
              <a:t>úroky</a:t>
            </a:r>
            <a:r>
              <a:rPr lang="cs-CZ" dirty="0"/>
              <a:t> z půjček; (NED top zdanění – ochrana obchodu);</a:t>
            </a:r>
          </a:p>
          <a:p>
            <a:r>
              <a:rPr lang="cs-CZ" b="1" dirty="0">
                <a:solidFill>
                  <a:srgbClr val="FF0000"/>
                </a:solidFill>
              </a:rPr>
              <a:t>FRA</a:t>
            </a:r>
            <a:r>
              <a:rPr lang="cs-CZ" dirty="0"/>
              <a:t>: do revoluce </a:t>
            </a:r>
            <a:r>
              <a:rPr lang="cs-CZ" b="1" dirty="0">
                <a:solidFill>
                  <a:srgbClr val="0070C0"/>
                </a:solidFill>
              </a:rPr>
              <a:t>absolutismus</a:t>
            </a:r>
            <a:r>
              <a:rPr lang="cs-CZ" dirty="0"/>
              <a:t>; </a:t>
            </a:r>
            <a:r>
              <a:rPr lang="cs-CZ" b="1" dirty="0"/>
              <a:t>aristokracie</a:t>
            </a:r>
            <a:r>
              <a:rPr lang="cs-CZ" dirty="0"/>
              <a:t> a </a:t>
            </a:r>
            <a:r>
              <a:rPr lang="cs-CZ" b="1" dirty="0"/>
              <a:t>klérus</a:t>
            </a:r>
            <a:r>
              <a:rPr lang="cs-CZ" dirty="0"/>
              <a:t> neplatí daně a rolnické dávky, </a:t>
            </a:r>
            <a:r>
              <a:rPr lang="cs-CZ" b="1" dirty="0"/>
              <a:t>cechy</a:t>
            </a:r>
            <a:r>
              <a:rPr lang="cs-CZ" dirty="0"/>
              <a:t> nepřipouští trh; </a:t>
            </a:r>
            <a:r>
              <a:rPr lang="cs-CZ" b="1" dirty="0"/>
              <a:t>merkantilismus</a:t>
            </a:r>
            <a:r>
              <a:rPr lang="cs-CZ" dirty="0"/>
              <a:t> </a:t>
            </a:r>
            <a:r>
              <a:rPr lang="cs-CZ" b="1" dirty="0" err="1">
                <a:solidFill>
                  <a:srgbClr val="0070C0"/>
                </a:solidFill>
              </a:rPr>
              <a:t>Colberta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(1665-1683) protekcionismus a státní podpora </a:t>
            </a:r>
            <a:r>
              <a:rPr lang="cs-CZ" b="1" dirty="0"/>
              <a:t>průmyslu</a:t>
            </a:r>
            <a:r>
              <a:rPr lang="cs-CZ" dirty="0"/>
              <a:t>; </a:t>
            </a:r>
          </a:p>
          <a:p>
            <a:r>
              <a:rPr lang="cs-CZ" dirty="0"/>
              <a:t>Neúnosné </a:t>
            </a:r>
            <a:r>
              <a:rPr lang="cs-CZ" b="1" dirty="0">
                <a:solidFill>
                  <a:srgbClr val="0070C0"/>
                </a:solidFill>
              </a:rPr>
              <a:t>náklady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válek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katastrofální stav rozpočtu a nutnost daňové reformy:</a:t>
            </a:r>
          </a:p>
          <a:p>
            <a:pPr lvl="1"/>
            <a:r>
              <a:rPr lang="cs-CZ" b="1" dirty="0"/>
              <a:t>1787</a:t>
            </a:r>
            <a:r>
              <a:rPr lang="cs-CZ" dirty="0"/>
              <a:t> svolání Shromáždění </a:t>
            </a:r>
            <a:r>
              <a:rPr lang="cs-CZ" b="1" dirty="0"/>
              <a:t>notáblů</a:t>
            </a:r>
            <a:r>
              <a:rPr lang="cs-CZ" dirty="0"/>
              <a:t>, neúspěch a svolání </a:t>
            </a:r>
            <a:r>
              <a:rPr lang="cs-CZ" b="1" dirty="0"/>
              <a:t>Generálních stavů </a:t>
            </a:r>
            <a:r>
              <a:rPr lang="cs-CZ" dirty="0"/>
              <a:t>(od 1614) – snaha o </a:t>
            </a:r>
            <a:r>
              <a:rPr lang="cs-CZ" b="1" dirty="0"/>
              <a:t>udržení privilegií </a:t>
            </a:r>
            <a:r>
              <a:rPr lang="cs-CZ" dirty="0"/>
              <a:t>-&gt; omezení absolutismu;</a:t>
            </a:r>
          </a:p>
          <a:p>
            <a:pPr lvl="1"/>
            <a:r>
              <a:rPr lang="cs-CZ" b="1" dirty="0"/>
              <a:t>Národní shromáždění </a:t>
            </a:r>
            <a:r>
              <a:rPr lang="cs-CZ" dirty="0"/>
              <a:t>– reprezentován </a:t>
            </a:r>
            <a:r>
              <a:rPr lang="cs-CZ" b="1" dirty="0"/>
              <a:t>třetí stav </a:t>
            </a:r>
            <a:r>
              <a:rPr lang="cs-CZ" dirty="0"/>
              <a:t>(podpora </a:t>
            </a:r>
            <a:r>
              <a:rPr lang="cs-CZ" b="1" dirty="0"/>
              <a:t>ulice</a:t>
            </a:r>
            <a:r>
              <a:rPr lang="cs-CZ" dirty="0"/>
              <a:t>, Bastila);</a:t>
            </a:r>
          </a:p>
          <a:p>
            <a:pPr lvl="1"/>
            <a:r>
              <a:rPr lang="cs-CZ" dirty="0"/>
              <a:t>Nová </a:t>
            </a:r>
            <a:r>
              <a:rPr lang="cs-CZ" b="1" dirty="0">
                <a:solidFill>
                  <a:srgbClr val="0070C0"/>
                </a:solidFill>
              </a:rPr>
              <a:t>ústava 1791</a:t>
            </a:r>
            <a:r>
              <a:rPr lang="cs-CZ" dirty="0"/>
              <a:t>: </a:t>
            </a:r>
            <a:r>
              <a:rPr lang="cs-CZ" b="1" dirty="0"/>
              <a:t>radikální</a:t>
            </a:r>
            <a:r>
              <a:rPr lang="cs-CZ" dirty="0"/>
              <a:t> (</a:t>
            </a:r>
            <a:r>
              <a:rPr lang="cs-CZ" b="1" dirty="0"/>
              <a:t>feudální</a:t>
            </a:r>
            <a:r>
              <a:rPr lang="cs-CZ" dirty="0"/>
              <a:t> systém, privilegia, </a:t>
            </a:r>
            <a:r>
              <a:rPr lang="cs-CZ" b="1" dirty="0"/>
              <a:t>způsobilost</a:t>
            </a:r>
            <a:r>
              <a:rPr lang="cs-CZ" dirty="0"/>
              <a:t>, </a:t>
            </a:r>
            <a:r>
              <a:rPr lang="cs-CZ" b="1" dirty="0"/>
              <a:t>cechy</a:t>
            </a:r>
            <a:r>
              <a:rPr lang="cs-CZ" dirty="0"/>
              <a:t>) (útěk a poprava krále 1793);</a:t>
            </a:r>
          </a:p>
          <a:p>
            <a:pPr lvl="1"/>
            <a:r>
              <a:rPr lang="cs-CZ" dirty="0"/>
              <a:t>Od roku 1792 </a:t>
            </a:r>
            <a:r>
              <a:rPr lang="cs-CZ" b="1" dirty="0"/>
              <a:t>protifrancouzské koalice</a:t>
            </a:r>
            <a:r>
              <a:rPr lang="cs-CZ" dirty="0"/>
              <a:t>…</a:t>
            </a:r>
          </a:p>
          <a:p>
            <a:pPr lvl="1"/>
            <a:endParaRPr lang="cs-CZ" sz="1100" dirty="0"/>
          </a:p>
          <a:p>
            <a:r>
              <a:rPr lang="cs-CZ" dirty="0"/>
              <a:t> </a:t>
            </a:r>
            <a:r>
              <a:rPr lang="cs-CZ" sz="3600" b="1" dirty="0">
                <a:solidFill>
                  <a:srgbClr val="0070C0"/>
                </a:solidFill>
              </a:rPr>
              <a:t>UK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moderní průmyslové výroby </a:t>
            </a:r>
            <a:r>
              <a:rPr lang="cs-CZ" dirty="0"/>
              <a:t>(železo, uhlí, papír…bavlna), </a:t>
            </a:r>
            <a:r>
              <a:rPr lang="cs-CZ" b="1" dirty="0"/>
              <a:t>obchod</a:t>
            </a:r>
            <a:r>
              <a:rPr lang="cs-CZ" dirty="0"/>
              <a:t> a </a:t>
            </a:r>
            <a:r>
              <a:rPr lang="cs-CZ" b="1" dirty="0"/>
              <a:t>zpracování</a:t>
            </a:r>
            <a:r>
              <a:rPr lang="cs-CZ" dirty="0"/>
              <a:t> </a:t>
            </a:r>
            <a:r>
              <a:rPr lang="cs-CZ" b="1" dirty="0"/>
              <a:t>koloniálních</a:t>
            </a:r>
            <a:r>
              <a:rPr lang="cs-CZ" dirty="0"/>
              <a:t> produktů; </a:t>
            </a:r>
          </a:p>
          <a:p>
            <a:pPr lvl="1"/>
            <a:r>
              <a:rPr lang="cs-CZ" b="1" dirty="0"/>
              <a:t>Impérium</a:t>
            </a:r>
            <a:r>
              <a:rPr lang="cs-CZ" dirty="0"/>
              <a:t>: 1/3 daňových výnosů z </a:t>
            </a:r>
            <a:r>
              <a:rPr lang="cs-CZ" b="1" dirty="0"/>
              <a:t>koloniálního zboží </a:t>
            </a:r>
            <a:r>
              <a:rPr lang="cs-CZ" dirty="0"/>
              <a:t>(1800); </a:t>
            </a:r>
          </a:p>
          <a:p>
            <a:pPr lvl="1"/>
            <a:r>
              <a:rPr lang="cs-CZ" dirty="0"/>
              <a:t>čaj, cukr, tabák zboží </a:t>
            </a:r>
            <a:r>
              <a:rPr lang="cs-CZ" b="1" dirty="0"/>
              <a:t>masové spotřeby</a:t>
            </a:r>
            <a:r>
              <a:rPr lang="cs-CZ" dirty="0"/>
              <a:t>; </a:t>
            </a:r>
            <a:r>
              <a:rPr lang="cs-CZ" b="1" dirty="0"/>
              <a:t>zámořské exporty </a:t>
            </a:r>
            <a:r>
              <a:rPr lang="cs-CZ" dirty="0"/>
              <a:t>(drobné </a:t>
            </a:r>
            <a:r>
              <a:rPr lang="cs-CZ" dirty="0" err="1"/>
              <a:t>pům.zboží</a:t>
            </a:r>
            <a:r>
              <a:rPr lang="cs-CZ" dirty="0"/>
              <a:t>) na konci 18st. 3x více než do E (vs. </a:t>
            </a:r>
            <a:r>
              <a:rPr lang="cs-CZ" b="1" dirty="0"/>
              <a:t>FRA</a:t>
            </a:r>
            <a:r>
              <a:rPr lang="cs-CZ" dirty="0"/>
              <a:t> absence </a:t>
            </a:r>
            <a:r>
              <a:rPr lang="cs-CZ" dirty="0" err="1"/>
              <a:t>dyn.trhu</a:t>
            </a:r>
            <a:r>
              <a:rPr lang="cs-CZ" dirty="0"/>
              <a:t>, reexport cukru ze S-D);</a:t>
            </a:r>
          </a:p>
          <a:p>
            <a:pPr lvl="1"/>
            <a:endParaRPr lang="cs-CZ" sz="1500" dirty="0"/>
          </a:p>
          <a:p>
            <a:r>
              <a:rPr lang="cs-CZ" dirty="0"/>
              <a:t>Proměna </a:t>
            </a:r>
            <a:r>
              <a:rPr lang="cs-CZ" b="1" dirty="0"/>
              <a:t>UK </a:t>
            </a:r>
            <a:r>
              <a:rPr lang="cs-CZ" b="1" dirty="0">
                <a:solidFill>
                  <a:srgbClr val="0070C0"/>
                </a:solidFill>
              </a:rPr>
              <a:t>obchodu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před občanskou válkou 80% exportů </a:t>
            </a:r>
            <a:r>
              <a:rPr lang="cs-CZ" b="1" dirty="0">
                <a:solidFill>
                  <a:srgbClr val="0070C0"/>
                </a:solidFill>
              </a:rPr>
              <a:t>vlněné produkty </a:t>
            </a:r>
            <a:r>
              <a:rPr lang="cs-CZ" b="1" dirty="0"/>
              <a:t>do E</a:t>
            </a:r>
            <a:r>
              <a:rPr lang="cs-CZ" dirty="0"/>
              <a:t>; v 1700 </a:t>
            </a:r>
            <a:r>
              <a:rPr lang="cs-CZ" b="1" dirty="0"/>
              <a:t>nové </a:t>
            </a:r>
            <a:r>
              <a:rPr lang="cs-CZ" b="1" dirty="0">
                <a:solidFill>
                  <a:srgbClr val="0070C0"/>
                </a:solidFill>
              </a:rPr>
              <a:t>koloniální produkty </a:t>
            </a:r>
            <a:r>
              <a:rPr lang="cs-CZ" dirty="0"/>
              <a:t>již 50% -&gt; rozvoj </a:t>
            </a:r>
            <a:r>
              <a:rPr lang="cs-CZ" b="1" dirty="0"/>
              <a:t>dopravních</a:t>
            </a:r>
            <a:r>
              <a:rPr lang="cs-CZ" dirty="0"/>
              <a:t> a </a:t>
            </a:r>
            <a:r>
              <a:rPr lang="cs-CZ" b="1" dirty="0"/>
              <a:t>finančních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služeb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(nahrazení NED);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korporátních monopolistických </a:t>
            </a:r>
            <a:r>
              <a:rPr lang="cs-CZ" b="1" dirty="0">
                <a:solidFill>
                  <a:srgbClr val="0070C0"/>
                </a:solidFill>
              </a:rPr>
              <a:t>privilegií</a:t>
            </a:r>
            <a:r>
              <a:rPr lang="cs-CZ" b="1" dirty="0"/>
              <a:t> </a:t>
            </a:r>
            <a:r>
              <a:rPr lang="cs-CZ" dirty="0"/>
              <a:t>–&gt; </a:t>
            </a:r>
            <a:r>
              <a:rPr lang="cs-CZ" b="1" dirty="0"/>
              <a:t>národní „monopoly“</a:t>
            </a:r>
            <a:r>
              <a:rPr lang="cs-CZ" dirty="0"/>
              <a:t>; </a:t>
            </a:r>
            <a:r>
              <a:rPr lang="cs-CZ" b="1" dirty="0"/>
              <a:t>parlament</a:t>
            </a:r>
            <a:r>
              <a:rPr lang="cs-CZ" dirty="0"/>
              <a:t> – </a:t>
            </a:r>
            <a:r>
              <a:rPr lang="cs-CZ" b="1" dirty="0"/>
              <a:t>podnikatelská</a:t>
            </a:r>
            <a:r>
              <a:rPr lang="cs-CZ" dirty="0"/>
              <a:t> </a:t>
            </a:r>
            <a:r>
              <a:rPr lang="cs-CZ" b="1" dirty="0"/>
              <a:t>třída</a:t>
            </a:r>
            <a:r>
              <a:rPr lang="cs-CZ" dirty="0"/>
              <a:t> – </a:t>
            </a:r>
            <a:r>
              <a:rPr lang="cs-CZ" b="1" dirty="0">
                <a:solidFill>
                  <a:srgbClr val="0070C0"/>
                </a:solidFill>
              </a:rPr>
              <a:t>národní zájem </a:t>
            </a:r>
            <a:r>
              <a:rPr lang="cs-CZ" dirty="0"/>
              <a:t>-</a:t>
            </a:r>
            <a:r>
              <a:rPr lang="cs-CZ" b="1" dirty="0"/>
              <a:t> národní stát</a:t>
            </a:r>
            <a:r>
              <a:rPr lang="cs-CZ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271481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CD7A7F-0F7E-457B-906A-44B05DDE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  <a:latin typeface="+mn-lt"/>
              </a:rPr>
              <a:t>Španělská</a:t>
            </a:r>
            <a:r>
              <a:rPr lang="cs-CZ" sz="4000" b="1" dirty="0">
                <a:latin typeface="+mn-lt"/>
              </a:rPr>
              <a:t> a </a:t>
            </a:r>
            <a:r>
              <a:rPr lang="cs-CZ" sz="4000" b="1" dirty="0">
                <a:solidFill>
                  <a:srgbClr val="00B050"/>
                </a:solidFill>
                <a:latin typeface="+mn-lt"/>
              </a:rPr>
              <a:t>portugalská</a:t>
            </a:r>
            <a:r>
              <a:rPr lang="cs-CZ" sz="4000" b="1" dirty="0">
                <a:latin typeface="+mn-lt"/>
              </a:rPr>
              <a:t> Amerika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5B17D2-9C5E-44E0-B34C-BE0F43D9C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2400" b="1" i="1" dirty="0"/>
              <a:t>Kolumbovská výměna </a:t>
            </a:r>
            <a:r>
              <a:rPr lang="cs-CZ" sz="2400" i="1" dirty="0"/>
              <a:t>– koně, krávy, ovce, prasata, bavlna, pšenice, káva, banány, třtina </a:t>
            </a:r>
            <a:r>
              <a:rPr lang="cs-CZ" sz="2400" i="1" dirty="0">
                <a:solidFill>
                  <a:srgbClr val="0070C0"/>
                </a:solidFill>
              </a:rPr>
              <a:t>X </a:t>
            </a:r>
            <a:r>
              <a:rPr lang="cs-CZ" sz="2400" i="1" dirty="0"/>
              <a:t>kukuřice, brambory, buráky, rajčata, okurky, kakao;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50" i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Kovy</a:t>
            </a:r>
            <a:r>
              <a:rPr lang="cs-CZ" dirty="0"/>
              <a:t> – kořist </a:t>
            </a:r>
            <a:r>
              <a:rPr lang="cs-CZ" b="1" dirty="0"/>
              <a:t>zlata</a:t>
            </a:r>
            <a:r>
              <a:rPr lang="cs-CZ" dirty="0"/>
              <a:t>, od 1540 </a:t>
            </a:r>
            <a:r>
              <a:rPr lang="cs-CZ" b="1" dirty="0"/>
              <a:t>stříbro</a:t>
            </a:r>
            <a:r>
              <a:rPr lang="cs-CZ" dirty="0"/>
              <a:t> v Mexiku a Bolívii (</a:t>
            </a:r>
            <a:r>
              <a:rPr lang="cs-CZ" dirty="0" err="1"/>
              <a:t>Potosí</a:t>
            </a:r>
            <a:r>
              <a:rPr lang="cs-CZ" dirty="0"/>
              <a:t> 160tis. obyv.); stříbrná flotila;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Regulace</a:t>
            </a:r>
            <a:r>
              <a:rPr lang="cs-CZ" dirty="0"/>
              <a:t> exportů a importů – licencuje Sevillská gilda </a:t>
            </a:r>
            <a:r>
              <a:rPr lang="cs-CZ" b="1" dirty="0" err="1">
                <a:solidFill>
                  <a:srgbClr val="0070C0"/>
                </a:solidFill>
              </a:rPr>
              <a:t>Consulado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(infrastruktura a regulace počtu lodí, výběr daní a poplatků - </a:t>
            </a:r>
            <a:r>
              <a:rPr lang="cs-CZ" i="1" dirty="0" err="1">
                <a:solidFill>
                  <a:srgbClr val="0070C0"/>
                </a:solidFill>
              </a:rPr>
              <a:t>quinto</a:t>
            </a:r>
            <a:r>
              <a:rPr lang="cs-CZ" dirty="0"/>
              <a:t>);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Nový svět </a:t>
            </a:r>
            <a:r>
              <a:rPr lang="cs-CZ" dirty="0"/>
              <a:t>se konsoliduje v 17st. (imigrace za 16. a 17st. 700tis. lidí); kůže, cukr, košenila;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5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u="sng" dirty="0"/>
              <a:t>Portugalci</a:t>
            </a:r>
            <a:r>
              <a:rPr lang="cs-CZ" dirty="0"/>
              <a:t>: 1500 </a:t>
            </a:r>
            <a:r>
              <a:rPr lang="cs-CZ" dirty="0" err="1"/>
              <a:t>Cabral</a:t>
            </a:r>
            <a:r>
              <a:rPr lang="cs-CZ" dirty="0"/>
              <a:t> (Porto </a:t>
            </a:r>
            <a:r>
              <a:rPr lang="cs-CZ" dirty="0" err="1"/>
              <a:t>Seguro</a:t>
            </a:r>
            <a:r>
              <a:rPr lang="cs-CZ" dirty="0"/>
              <a:t>) – </a:t>
            </a:r>
            <a:r>
              <a:rPr lang="cs-CZ" b="1" dirty="0">
                <a:solidFill>
                  <a:srgbClr val="0070C0"/>
                </a:solidFill>
              </a:rPr>
              <a:t>Brazílie</a:t>
            </a:r>
            <a:r>
              <a:rPr lang="cs-CZ" dirty="0"/>
              <a:t>, model atlantických ostrovů, cukr a otroci; (</a:t>
            </a:r>
            <a:r>
              <a:rPr lang="cs-CZ" dirty="0" err="1"/>
              <a:t>Pernambuco</a:t>
            </a:r>
            <a:r>
              <a:rPr lang="cs-CZ" dirty="0"/>
              <a:t>) – pokles v 18st. (konkurence FRA a GB Karibiku), oživení zlato a diamanty;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1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b="1" dirty="0"/>
              <a:t>Nizozemské</a:t>
            </a:r>
            <a:r>
              <a:rPr lang="cs-CZ" dirty="0"/>
              <a:t> ovládnutí </a:t>
            </a:r>
            <a:r>
              <a:rPr lang="cs-CZ" dirty="0" err="1"/>
              <a:t>Pernambuca</a:t>
            </a:r>
            <a:r>
              <a:rPr lang="cs-CZ" dirty="0"/>
              <a:t> a Brazílie 1630-1654; jen částečně úspěšné a prodělečné…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90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D1D32-3919-44FE-876E-F3695257B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437" y="285801"/>
            <a:ext cx="8743125" cy="866928"/>
          </a:xfrm>
        </p:spPr>
        <p:txBody>
          <a:bodyPr>
            <a:noAutofit/>
          </a:bodyPr>
          <a:lstStyle/>
          <a:p>
            <a:pPr algn="ctr"/>
            <a:r>
              <a:rPr lang="cs-CZ" sz="2400" dirty="0" err="1">
                <a:latin typeface="+mn-lt"/>
              </a:rPr>
              <a:t>Consulado</a:t>
            </a:r>
            <a:r>
              <a:rPr lang="cs-CZ" sz="2400" dirty="0">
                <a:latin typeface="+mn-lt"/>
              </a:rPr>
              <a:t> de </a:t>
            </a:r>
            <a:r>
              <a:rPr lang="cs-CZ" sz="2400" dirty="0" err="1">
                <a:latin typeface="+mn-lt"/>
              </a:rPr>
              <a:t>mercaderes</a:t>
            </a:r>
            <a:r>
              <a:rPr lang="cs-CZ" sz="2400" dirty="0">
                <a:latin typeface="+mn-lt"/>
              </a:rPr>
              <a:t> 1543 (Filip II.)</a:t>
            </a:r>
            <a:br>
              <a:rPr lang="cs-CZ" sz="3600" dirty="0"/>
            </a:br>
            <a:endParaRPr lang="cs-CZ" sz="3600" dirty="0"/>
          </a:p>
        </p:txBody>
      </p:sp>
      <p:pic>
        <p:nvPicPr>
          <p:cNvPr id="3074" name="Picture 2" descr="https://upload.wikimedia.org/wikipedia/commons/7/73/Cathedral_and_Archivo_de_Indias_-_Seville.jpg">
            <a:extLst>
              <a:ext uri="{FF2B5EF4-FFF2-40B4-BE49-F238E27FC236}">
                <a16:creationId xmlns:a16="http://schemas.microsoft.com/office/drawing/2014/main" id="{99DBFBC4-FF22-4A9E-B5D6-DAC8A6EE1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2" y="810705"/>
            <a:ext cx="10884281" cy="604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497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5408</TotalTime>
  <Words>4360</Words>
  <Application>Microsoft Office PowerPoint</Application>
  <PresentationFormat>Širokoúhlá obrazovka</PresentationFormat>
  <Paragraphs>506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6" baseType="lpstr">
      <vt:lpstr>Academica Book Pro</vt:lpstr>
      <vt:lpstr>Arial</vt:lpstr>
      <vt:lpstr>Calibri</vt:lpstr>
      <vt:lpstr>Calibri Light</vt:lpstr>
      <vt:lpstr>Tate regular</vt:lpstr>
      <vt:lpstr>Motiv Office</vt:lpstr>
      <vt:lpstr>Španělská Amerika, Nizozemské impérium, nástup Anglie války s Nizozemím</vt:lpstr>
      <vt:lpstr>Španělské impérium v Americe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Španělská a portugalská Amerika</vt:lpstr>
      <vt:lpstr>Consulado de mercaderes 1543 (Filip II.)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Ming Čína (1368-1644)</vt:lpstr>
      <vt:lpstr>Prezentace aplikace PowerPoint</vt:lpstr>
      <vt:lpstr>Prezentace aplikace PowerPoint</vt:lpstr>
      <vt:lpstr>Prezentace aplikace PowerPoint</vt:lpstr>
      <vt:lpstr>Nástup Nizozemí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Nizozemí – obchod a průmysl</vt:lpstr>
      <vt:lpstr>Prezentace aplikace PowerPoint</vt:lpstr>
      <vt:lpstr>Prezentace aplikace PowerPoint</vt:lpstr>
      <vt:lpstr>Budování impéria v Asii</vt:lpstr>
      <vt:lpstr>Prezentace aplikace PowerPoint</vt:lpstr>
      <vt:lpstr>Prezentace aplikace PowerPoint</vt:lpstr>
      <vt:lpstr>Prezentace aplikace PowerPoint</vt:lpstr>
      <vt:lpstr>Prezentace aplikace PowerPoint</vt:lpstr>
      <vt:lpstr>Sultanate Malacca</vt:lpstr>
      <vt:lpstr>Zheng he (Čeng Che) – 1405 in Malacca </vt:lpstr>
      <vt:lpstr>Portuguese Mallaca 1511</vt:lpstr>
      <vt:lpstr>Dutch Malacca 1641</vt:lpstr>
      <vt:lpstr>Dutch Batavia 1681 (1619)</vt:lpstr>
      <vt:lpstr>Singapore – Straits Settleent (1819)</vt:lpstr>
      <vt:lpstr>Singapore 1840</vt:lpstr>
      <vt:lpstr>Prezentace aplikace PowerPoint</vt:lpstr>
      <vt:lpstr>Prezentace aplikace PowerPoint</vt:lpstr>
      <vt:lpstr>Malacca Gateway Project (14 billion USD)</vt:lpstr>
      <vt:lpstr>Atlantický, baltský a středomořský obchod</vt:lpstr>
      <vt:lpstr>Prezentace aplikace PowerPoint</vt:lpstr>
      <vt:lpstr>Anglie – politický vývoj</vt:lpstr>
      <vt:lpstr>Prezentace aplikace PowerPoint</vt:lpstr>
      <vt:lpstr>Prezentace aplikace PowerPoint</vt:lpstr>
      <vt:lpstr>Anglo - nizozemské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Anglická expanze - Amerika</vt:lpstr>
      <vt:lpstr>Prezentace aplikace PowerPoint</vt:lpstr>
      <vt:lpstr>Soupeření Británie a Francie o zámořské impérium</vt:lpstr>
      <vt:lpstr>Prezentace aplikace PowerPoint</vt:lpstr>
      <vt:lpstr>Prezentace aplikace PowerPoint</vt:lpstr>
      <vt:lpstr>Britské impérium v Asii</vt:lpstr>
      <vt:lpstr>Prezentace aplikace PowerPoint</vt:lpstr>
      <vt:lpstr>Prezentace aplikace PowerPoint</vt:lpstr>
      <vt:lpstr>Komoditní složení evropských exportů z Asie do Evropy </vt:lpstr>
      <vt:lpstr>Prezentace aplikace PowerPoint</vt:lpstr>
      <vt:lpstr>Politický vývoj ve Francii, 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63</cp:revision>
  <cp:lastPrinted>2022-02-28T10:39:42Z</cp:lastPrinted>
  <dcterms:created xsi:type="dcterms:W3CDTF">2021-03-14T14:30:18Z</dcterms:created>
  <dcterms:modified xsi:type="dcterms:W3CDTF">2023-03-13T10:56:49Z</dcterms:modified>
</cp:coreProperties>
</file>