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93" r:id="rId3"/>
    <p:sldId id="457" r:id="rId4"/>
    <p:sldId id="460" r:id="rId5"/>
    <p:sldId id="461" r:id="rId6"/>
    <p:sldId id="462" r:id="rId7"/>
    <p:sldId id="458" r:id="rId8"/>
    <p:sldId id="452" r:id="rId9"/>
    <p:sldId id="453" r:id="rId10"/>
    <p:sldId id="454" r:id="rId11"/>
    <p:sldId id="459" r:id="rId12"/>
    <p:sldId id="284" r:id="rId13"/>
    <p:sldId id="392" r:id="rId14"/>
    <p:sldId id="337" r:id="rId15"/>
    <p:sldId id="285" r:id="rId16"/>
    <p:sldId id="286" r:id="rId17"/>
    <p:sldId id="263" r:id="rId18"/>
    <p:sldId id="264" r:id="rId19"/>
    <p:sldId id="287" r:id="rId20"/>
    <p:sldId id="288" r:id="rId21"/>
    <p:sldId id="289" r:id="rId22"/>
    <p:sldId id="394" r:id="rId23"/>
    <p:sldId id="395" r:id="rId24"/>
    <p:sldId id="290" r:id="rId25"/>
    <p:sldId id="300" r:id="rId26"/>
    <p:sldId id="444" r:id="rId27"/>
    <p:sldId id="445" r:id="rId28"/>
    <p:sldId id="446" r:id="rId29"/>
    <p:sldId id="320" r:id="rId30"/>
    <p:sldId id="332" r:id="rId31"/>
    <p:sldId id="353" r:id="rId32"/>
    <p:sldId id="256" r:id="rId33"/>
    <p:sldId id="258" r:id="rId34"/>
    <p:sldId id="261" r:id="rId35"/>
    <p:sldId id="259" r:id="rId36"/>
    <p:sldId id="260" r:id="rId37"/>
    <p:sldId id="449" r:id="rId38"/>
    <p:sldId id="262" r:id="rId39"/>
    <p:sldId id="450" r:id="rId40"/>
    <p:sldId id="456" r:id="rId41"/>
    <p:sldId id="375" r:id="rId42"/>
    <p:sldId id="407" r:id="rId43"/>
    <p:sldId id="274" r:id="rId44"/>
    <p:sldId id="391" r:id="rId45"/>
    <p:sldId id="412" r:id="rId46"/>
    <p:sldId id="447" r:id="rId47"/>
    <p:sldId id="400" r:id="rId48"/>
    <p:sldId id="316" r:id="rId49"/>
    <p:sldId id="413" r:id="rId50"/>
    <p:sldId id="408" r:id="rId51"/>
    <p:sldId id="314" r:id="rId52"/>
    <p:sldId id="315" r:id="rId53"/>
    <p:sldId id="305" r:id="rId54"/>
    <p:sldId id="306" r:id="rId55"/>
    <p:sldId id="307" r:id="rId56"/>
    <p:sldId id="383" r:id="rId57"/>
    <p:sldId id="433" r:id="rId58"/>
    <p:sldId id="434" r:id="rId59"/>
    <p:sldId id="404" r:id="rId60"/>
    <p:sldId id="415" r:id="rId61"/>
    <p:sldId id="405" r:id="rId62"/>
    <p:sldId id="418" r:id="rId63"/>
    <p:sldId id="309" r:id="rId64"/>
    <p:sldId id="310" r:id="rId65"/>
    <p:sldId id="376" r:id="rId66"/>
    <p:sldId id="389" r:id="rId67"/>
    <p:sldId id="313" r:id="rId68"/>
    <p:sldId id="448" r:id="rId69"/>
    <p:sldId id="420" r:id="rId70"/>
    <p:sldId id="429" r:id="rId71"/>
    <p:sldId id="430" r:id="rId72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71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126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Se&#353;it3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772333107594817"/>
          <c:y val="4.3753968845945276E-2"/>
          <c:w val="0.72264143164700401"/>
          <c:h val="0.70733251218120718"/>
        </c:manualLayout>
      </c:layout>
      <c:scatterChart>
        <c:scatterStyle val="smoothMarker"/>
        <c:varyColors val="0"/>
        <c:ser>
          <c:idx val="0"/>
          <c:order val="0"/>
          <c:xVal>
            <c:numRef>
              <c:f>List1!$A$6:$A$27</c:f>
              <c:numCache>
                <c:formatCode>General</c:formatCode>
                <c:ptCount val="22"/>
                <c:pt idx="0">
                  <c:v>1900</c:v>
                </c:pt>
                <c:pt idx="1">
                  <c:v>1905</c:v>
                </c:pt>
                <c:pt idx="2">
                  <c:v>1910</c:v>
                </c:pt>
                <c:pt idx="3">
                  <c:v>1913</c:v>
                </c:pt>
                <c:pt idx="4">
                  <c:v>1914</c:v>
                </c:pt>
                <c:pt idx="5">
                  <c:v>1915</c:v>
                </c:pt>
                <c:pt idx="6">
                  <c:v>1916</c:v>
                </c:pt>
                <c:pt idx="7">
                  <c:v>1917</c:v>
                </c:pt>
                <c:pt idx="8">
                  <c:v>1918</c:v>
                </c:pt>
                <c:pt idx="9">
                  <c:v>1920</c:v>
                </c:pt>
                <c:pt idx="10">
                  <c:v>1925</c:v>
                </c:pt>
                <c:pt idx="11">
                  <c:v>1928</c:v>
                </c:pt>
                <c:pt idx="12">
                  <c:v>1929</c:v>
                </c:pt>
                <c:pt idx="13">
                  <c:v>1930</c:v>
                </c:pt>
                <c:pt idx="14">
                  <c:v>1931</c:v>
                </c:pt>
                <c:pt idx="15">
                  <c:v>1932</c:v>
                </c:pt>
                <c:pt idx="16">
                  <c:v>1933</c:v>
                </c:pt>
                <c:pt idx="17">
                  <c:v>1934</c:v>
                </c:pt>
                <c:pt idx="18">
                  <c:v>1937</c:v>
                </c:pt>
                <c:pt idx="19">
                  <c:v>1939</c:v>
                </c:pt>
                <c:pt idx="20">
                  <c:v>1942</c:v>
                </c:pt>
                <c:pt idx="21">
                  <c:v>1945</c:v>
                </c:pt>
              </c:numCache>
            </c:numRef>
          </c:xVal>
          <c:yVal>
            <c:numRef>
              <c:f>List1!$B$6:$B$27</c:f>
              <c:numCache>
                <c:formatCode>General</c:formatCode>
                <c:ptCount val="22"/>
                <c:pt idx="0">
                  <c:v>399</c:v>
                </c:pt>
                <c:pt idx="1">
                  <c:v>437</c:v>
                </c:pt>
                <c:pt idx="2">
                  <c:v>449</c:v>
                </c:pt>
                <c:pt idx="3">
                  <c:v>423</c:v>
                </c:pt>
                <c:pt idx="4">
                  <c:v>477</c:v>
                </c:pt>
                <c:pt idx="5">
                  <c:v>579</c:v>
                </c:pt>
                <c:pt idx="6">
                  <c:v>556</c:v>
                </c:pt>
                <c:pt idx="7">
                  <c:v>584</c:v>
                </c:pt>
                <c:pt idx="8">
                  <c:v>494</c:v>
                </c:pt>
                <c:pt idx="9">
                  <c:v>442</c:v>
                </c:pt>
                <c:pt idx="10">
                  <c:v>402</c:v>
                </c:pt>
                <c:pt idx="11">
                  <c:v>350</c:v>
                </c:pt>
                <c:pt idx="12">
                  <c:v>349</c:v>
                </c:pt>
                <c:pt idx="13">
                  <c:v>295</c:v>
                </c:pt>
                <c:pt idx="14">
                  <c:v>227</c:v>
                </c:pt>
                <c:pt idx="15">
                  <c:v>239</c:v>
                </c:pt>
                <c:pt idx="16">
                  <c:v>222</c:v>
                </c:pt>
                <c:pt idx="17">
                  <c:v>199</c:v>
                </c:pt>
                <c:pt idx="18">
                  <c:v>353</c:v>
                </c:pt>
                <c:pt idx="19">
                  <c:v>181</c:v>
                </c:pt>
                <c:pt idx="20">
                  <c:v>435</c:v>
                </c:pt>
                <c:pt idx="21">
                  <c:v>363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935-4AD0-B0D8-57AEA43102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004032"/>
        <c:axId val="37005952"/>
      </c:scatterChart>
      <c:valAx>
        <c:axId val="37004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cs-CZ"/>
          </a:p>
        </c:txPr>
        <c:crossAx val="37005952"/>
        <c:crosses val="autoZero"/>
        <c:crossBetween val="midCat"/>
      </c:valAx>
      <c:valAx>
        <c:axId val="370059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3700403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2A6E18-66DE-4CEB-B7B2-B7745547FA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6C69998-1125-44DC-BA87-40A909D9F2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165F764-6D12-4980-ADC9-CF3958D28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A9577F-E4EE-4C09-95E4-BE517C0C4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71E1B8-393A-4B89-8486-33BC7BA18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2600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3EAD1-5349-46D2-8B50-7AF608874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779E289-A883-4758-AF07-87673F8AA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67295F5-CBC8-436F-8835-CF88CB39B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F616CD-5878-410B-8D8E-23AA91087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2018F0-E8C8-4423-B2D6-B3CAB2C35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2377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A4FE423-74F4-4277-AB2B-BED38088A8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9751B84-5708-4862-88A7-0A7DC81E5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865EA7F-6EFB-4BDB-B03D-07E95D4BA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3C7CD8-3C7E-4B48-9F6F-FBF7957E0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A73A461-A0B0-40DC-8145-80A99D612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57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4A97A6-F4ED-4AD1-9F79-10ED36D2E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91BB052-49EC-41B0-9012-4041F4B68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7990FC5-EF16-4041-9EAD-CB3C630EA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3FB6CB5-0065-458F-8AAB-CB5058C28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C1739D5-3964-492D-B98E-3B85EBA8A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0019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07C09A-75D9-4E34-94F9-25CFF81F9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9CB5984-095C-48F8-B526-7F77B110A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A47AA24-B91B-412D-9327-D9A82A0F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58F604-8D34-4CB5-A9FE-28EFDC208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9988C9-5559-424F-A7B8-25838734E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9748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6984DC-D897-4383-B4A8-48590C139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DD76564-2649-45D2-B996-4155733F53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837421C-BEBE-4339-AF2B-C082A0149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2912F3B-0752-4281-A178-1D84187A6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005E62A-DBA8-48A1-9118-122FEE868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0E5B41E-2BDD-4F3F-B89F-2F8C82513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9880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593195-ED69-4695-BD32-6D7D64787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B3A033B-5843-44C3-8A1E-E7A18D741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A83BBC9-0E02-4283-B59F-288624701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4988EF4-DE4B-4FCE-AD19-054C00E95B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59FCD49E-E791-42D6-A497-3093EE7526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2D52F0D-5564-43B5-9E5A-075070C8B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5F58ABB-22DC-4528-BA41-A16E0D0F7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DD45FED-013C-4DFF-8B10-C0D4B6611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3806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B7FAC6-85CC-4B2D-91AE-C1ECEC90D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32A79EB-119D-49F2-806C-A6BE8AD38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4085441-A04E-4E03-A2D6-834295FD8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0507C0E-6AE8-44F3-869B-FF8F3211A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7948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E46369E-D10F-4B52-BB8F-19FAF72DF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B5902D5-2186-4BA3-8907-41312907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42B511C-FA7A-438F-B019-BEA82C350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2721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29CC5E-3EE7-40B4-B961-037BFF782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E694575-E862-4F7F-ABE5-31249A837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F1DEA81-CAF1-44EF-817A-3910C8875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968057E-6A8F-4D9C-84BD-66007C53B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B10ADAA-47DE-4C1F-BBF5-FE25EF167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B082E36-4C51-446E-92FE-6952DC66E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2973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C074BC-F13D-4A1B-BA74-0846CEFE8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648090B-5730-4040-A91C-BD27FBC252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78CE5E5-2822-4BED-BBB5-A2F7D1448A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101F576-D21D-4325-8B87-F708CFAD7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A8D26ED-55B9-41EA-B75A-E914E3FA0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44D8658-911A-4E86-A58D-D4FF20003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9378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E072E5F-3A7D-4F91-A50C-C218C5E85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ADA370B-64C0-4B4B-A2AE-4CDA5147F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6BB8E8C-6A48-4245-B679-10242234D0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777B6-3D14-4C2B-B7C3-7004D0EE93E9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7C034CC-CEE3-4C3F-AD91-16A7288D01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47A4CDE-E8D5-4098-BB78-CB699B11A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046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tionary.org/wiki/%E5%B0%8A" TargetMode="External"/><Relationship Id="rId7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tionary.org/wiki/%E5%A4%B7" TargetMode="External"/><Relationship Id="rId5" Type="http://schemas.openxmlformats.org/officeDocument/2006/relationships/hyperlink" Target="https://en.wiktionary.org/wiki/%E6%94%98" TargetMode="External"/><Relationship Id="rId4" Type="http://schemas.openxmlformats.org/officeDocument/2006/relationships/hyperlink" Target="https://en.wiktionary.org/wiki/%E7%9A%87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hwXGd28kjk&amp;t=29s" TargetMode="External"/><Relationship Id="rId2" Type="http://schemas.openxmlformats.org/officeDocument/2006/relationships/hyperlink" Target="https://www.youtube.com/watch?v=QVZkuK0Njo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4UolMYY7QaA&amp;t=117s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84462" y="2151711"/>
            <a:ext cx="11019933" cy="1470025"/>
          </a:xfrm>
        </p:spPr>
        <p:txBody>
          <a:bodyPr>
            <a:noAutofit/>
          </a:bodyPr>
          <a:lstStyle/>
          <a:p>
            <a:r>
              <a:rPr lang="cs-CZ" sz="4400" b="1" dirty="0">
                <a:solidFill>
                  <a:srgbClr val="0070C0"/>
                </a:solidFill>
                <a:latin typeface="+mn-lt"/>
              </a:rPr>
              <a:t>Imperializmus</a:t>
            </a:r>
            <a:r>
              <a:rPr lang="cs-CZ" sz="4400" b="1" dirty="0">
                <a:latin typeface="+mn-lt"/>
              </a:rPr>
              <a:t>, </a:t>
            </a:r>
            <a:r>
              <a:rPr lang="cs-CZ" sz="4400" b="1" dirty="0">
                <a:solidFill>
                  <a:srgbClr val="00B050"/>
                </a:solidFill>
                <a:latin typeface="+mn-lt"/>
              </a:rPr>
              <a:t>Světová válka</a:t>
            </a:r>
            <a:r>
              <a:rPr lang="cs-CZ" sz="4400" b="1" dirty="0">
                <a:latin typeface="+mn-lt"/>
              </a:rPr>
              <a:t> a </a:t>
            </a:r>
            <a:br>
              <a:rPr lang="cs-CZ" sz="4400" b="1" dirty="0">
                <a:latin typeface="+mn-lt"/>
              </a:rPr>
            </a:br>
            <a:r>
              <a:rPr lang="cs-CZ" sz="4400" b="1" dirty="0">
                <a:solidFill>
                  <a:srgbClr val="FF0000"/>
                </a:solidFill>
                <a:latin typeface="+mn-lt"/>
              </a:rPr>
              <a:t>Velká hospodářská krize </a:t>
            </a:r>
            <a:endParaRPr lang="cs-CZ" sz="4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4252487"/>
            <a:ext cx="9144000" cy="1655762"/>
          </a:xfrm>
        </p:spPr>
        <p:txBody>
          <a:bodyPr/>
          <a:lstStyle/>
          <a:p>
            <a:r>
              <a:rPr lang="cs-CZ" dirty="0"/>
              <a:t>Evropa ve světové ekonomice</a:t>
            </a:r>
          </a:p>
          <a:p>
            <a:r>
              <a:rPr lang="cs-CZ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685992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E41DC44E-63B4-42F1-A583-AC2832978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34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21CD5437-6027-4454-A045-75604B3C6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413" y="0"/>
            <a:ext cx="3557587" cy="226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B1E24194-47BD-4179-A07E-B7735B395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392" y="4851209"/>
            <a:ext cx="3567629" cy="200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21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D0E9286-3137-418A-8A20-A96C7C7E7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95" y="0"/>
            <a:ext cx="9843569" cy="656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69A3F69-6B4B-428B-9DB9-B0638B8D414E}"/>
              </a:ext>
            </a:extLst>
          </p:cNvPr>
          <p:cNvSpPr txBox="1"/>
          <p:nvPr/>
        </p:nvSpPr>
        <p:spPr>
          <a:xfrm>
            <a:off x="4722479" y="6562378"/>
            <a:ext cx="60972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600" b="0" i="0" dirty="0" err="1">
                <a:solidFill>
                  <a:srgbClr val="000000"/>
                </a:solidFill>
                <a:effectLst/>
              </a:rPr>
              <a:t>Battersea</a:t>
            </a:r>
            <a:r>
              <a:rPr lang="cs-CZ" sz="16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1600" b="0" i="0" dirty="0" err="1">
                <a:solidFill>
                  <a:srgbClr val="000000"/>
                </a:solidFill>
                <a:effectLst/>
              </a:rPr>
              <a:t>Power</a:t>
            </a:r>
            <a:r>
              <a:rPr lang="cs-CZ" sz="1600" b="0" i="0" dirty="0">
                <a:solidFill>
                  <a:srgbClr val="000000"/>
                </a:solidFill>
                <a:effectLst/>
              </a:rPr>
              <a:t> Station (1929-1935)</a:t>
            </a:r>
          </a:p>
        </p:txBody>
      </p:sp>
    </p:spTree>
    <p:extLst>
      <p:ext uri="{BB962C8B-B14F-4D97-AF65-F5344CB8AC3E}">
        <p14:creationId xmlns:p14="http://schemas.microsoft.com/office/powerpoint/2010/main" val="1739629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28493" y="-165379"/>
            <a:ext cx="8229600" cy="1143000"/>
          </a:xfrm>
        </p:spPr>
        <p:txBody>
          <a:bodyPr>
            <a:normAutofit/>
          </a:bodyPr>
          <a:lstStyle/>
          <a:p>
            <a:r>
              <a:rPr lang="cs-CZ" sz="2400" b="1" dirty="0">
                <a:solidFill>
                  <a:srgbClr val="0070C0"/>
                </a:solidFill>
                <a:latin typeface="+mn-lt"/>
              </a:rPr>
              <a:t>Obchodní politika </a:t>
            </a:r>
            <a:r>
              <a:rPr lang="cs-CZ" sz="2400" b="1" dirty="0">
                <a:latin typeface="+mn-lt"/>
              </a:rPr>
              <a:t>– cesta k </a:t>
            </a:r>
            <a:r>
              <a:rPr lang="cs-CZ" sz="2400" b="1" dirty="0">
                <a:solidFill>
                  <a:srgbClr val="0070C0"/>
                </a:solidFill>
                <a:latin typeface="+mn-lt"/>
              </a:rPr>
              <a:t>hegemonii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9938" y="764704"/>
            <a:ext cx="11538408" cy="6264696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600" b="1" dirty="0"/>
              <a:t>Nap. války</a:t>
            </a:r>
            <a:r>
              <a:rPr lang="cs-CZ" sz="1600" dirty="0"/>
              <a:t> – </a:t>
            </a:r>
            <a:r>
              <a:rPr lang="cs-CZ" sz="1600" b="1" dirty="0"/>
              <a:t>růst ceny </a:t>
            </a:r>
            <a:r>
              <a:rPr lang="cs-CZ" sz="1600" dirty="0"/>
              <a:t>obilí na GB trhu – po válce znovu </a:t>
            </a:r>
            <a:r>
              <a:rPr lang="cs-CZ" sz="1600" b="1" dirty="0"/>
              <a:t>dovozy z RUS a POL </a:t>
            </a:r>
            <a:r>
              <a:rPr lang="cs-CZ" sz="1600" dirty="0"/>
              <a:t>– loby pozemkových vlastníků (</a:t>
            </a:r>
            <a:r>
              <a:rPr lang="cs-CZ" sz="1600" b="1" dirty="0"/>
              <a:t>šlechta</a:t>
            </a:r>
            <a:r>
              <a:rPr lang="cs-CZ" sz="1600" dirty="0"/>
              <a:t> - </a:t>
            </a:r>
            <a:r>
              <a:rPr lang="cs-CZ" sz="1600" dirty="0" err="1"/>
              <a:t>nadreprezentovaná</a:t>
            </a:r>
            <a:r>
              <a:rPr lang="cs-CZ" sz="1600" dirty="0"/>
              <a:t> v Parlamentu);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600" b="1" dirty="0"/>
              <a:t>Průmysl</a:t>
            </a:r>
            <a:r>
              <a:rPr lang="cs-CZ" sz="1600" dirty="0"/>
              <a:t>: vysoké ceny obilí tlačí na </a:t>
            </a:r>
            <a:r>
              <a:rPr lang="cs-CZ" sz="1600" b="1" dirty="0">
                <a:solidFill>
                  <a:srgbClr val="0070C0"/>
                </a:solidFill>
              </a:rPr>
              <a:t>vysoké mzdy </a:t>
            </a:r>
            <a:r>
              <a:rPr lang="cs-CZ" sz="1600" dirty="0"/>
              <a:t>– to vede k nižší </a:t>
            </a:r>
            <a:r>
              <a:rPr lang="cs-CZ" sz="1600" b="1" dirty="0"/>
              <a:t>konkurenceschopnost</a:t>
            </a:r>
            <a:r>
              <a:rPr lang="cs-CZ" sz="1600" dirty="0"/>
              <a:t> </a:t>
            </a:r>
            <a:r>
              <a:rPr lang="cs-CZ" sz="1600" dirty="0" err="1"/>
              <a:t>indu</a:t>
            </a:r>
            <a:r>
              <a:rPr lang="cs-CZ" sz="1600" dirty="0"/>
              <a:t>. produkce;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600" b="1" dirty="0"/>
              <a:t>Férová cena </a:t>
            </a:r>
            <a:r>
              <a:rPr lang="cs-CZ" sz="1600" dirty="0"/>
              <a:t>obilí 80šil. za 219kg (</a:t>
            </a:r>
            <a:r>
              <a:rPr lang="cs-CZ" sz="1600" dirty="0" err="1"/>
              <a:t>Malthus</a:t>
            </a:r>
            <a:r>
              <a:rPr lang="cs-CZ" sz="1600" dirty="0"/>
              <a:t>) vs. Ricardo a </a:t>
            </a:r>
            <a:r>
              <a:rPr lang="cs-CZ" sz="1600" dirty="0" err="1"/>
              <a:t>Torrens</a:t>
            </a:r>
            <a:r>
              <a:rPr lang="cs-CZ" sz="1600" dirty="0"/>
              <a:t> (obětovaná </a:t>
            </a:r>
            <a:r>
              <a:rPr lang="cs-CZ" sz="1600" b="1" dirty="0"/>
              <a:t>příležitost</a:t>
            </a:r>
            <a:r>
              <a:rPr lang="cs-CZ" sz="1600" dirty="0"/>
              <a:t>);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sz="10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600" b="1" dirty="0">
                <a:solidFill>
                  <a:srgbClr val="FF0000"/>
                </a:solidFill>
              </a:rPr>
              <a:t>Obilné zákony </a:t>
            </a:r>
            <a:r>
              <a:rPr lang="cs-CZ" sz="1600" dirty="0"/>
              <a:t>(</a:t>
            </a:r>
            <a:r>
              <a:rPr lang="cs-CZ" sz="1600" dirty="0" err="1"/>
              <a:t>Importation</a:t>
            </a:r>
            <a:r>
              <a:rPr lang="cs-CZ" sz="1600" dirty="0"/>
              <a:t> </a:t>
            </a:r>
            <a:r>
              <a:rPr lang="cs-CZ" sz="1600" dirty="0" err="1"/>
              <a:t>Act</a:t>
            </a:r>
            <a:r>
              <a:rPr lang="cs-CZ" sz="1600" dirty="0"/>
              <a:t> 1815) – </a:t>
            </a:r>
            <a:r>
              <a:rPr lang="cs-CZ" sz="1600" b="1" dirty="0"/>
              <a:t>proměnlivé clo </a:t>
            </a:r>
            <a:r>
              <a:rPr lang="cs-CZ" sz="1600" dirty="0"/>
              <a:t>(cena do 53š = clo 34š, cena nad 72š = clo 1š); </a:t>
            </a:r>
            <a:r>
              <a:rPr lang="cs-CZ" sz="1600" b="1" dirty="0"/>
              <a:t>neúroda</a:t>
            </a:r>
            <a:r>
              <a:rPr lang="cs-CZ" sz="1600" dirty="0"/>
              <a:t> </a:t>
            </a:r>
            <a:r>
              <a:rPr lang="cs-CZ" sz="1600" b="1" dirty="0"/>
              <a:t>1845</a:t>
            </a:r>
            <a:r>
              <a:rPr lang="cs-CZ" sz="1600" dirty="0"/>
              <a:t> (Irsko) – </a:t>
            </a:r>
            <a:r>
              <a:rPr lang="cs-CZ" sz="1600" b="1" dirty="0">
                <a:solidFill>
                  <a:srgbClr val="0070C0"/>
                </a:solidFill>
              </a:rPr>
              <a:t>zrušení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dirty="0"/>
              <a:t>OZ;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400" b="1" dirty="0"/>
              <a:t>Proč</a:t>
            </a:r>
            <a:r>
              <a:rPr lang="cs-CZ" sz="1400" dirty="0"/>
              <a:t>? Robert </a:t>
            </a:r>
            <a:r>
              <a:rPr lang="cs-CZ" sz="1400" dirty="0" err="1"/>
              <a:t>Peel</a:t>
            </a:r>
            <a:r>
              <a:rPr lang="cs-CZ" sz="1400" dirty="0"/>
              <a:t> (PM) chtěl </a:t>
            </a:r>
            <a:r>
              <a:rPr lang="cs-CZ" sz="1400" b="1" dirty="0"/>
              <a:t>zabránit</a:t>
            </a:r>
            <a:r>
              <a:rPr lang="cs-CZ" sz="1400" dirty="0"/>
              <a:t> větším </a:t>
            </a:r>
            <a:r>
              <a:rPr lang="cs-CZ" sz="1400" b="1" dirty="0"/>
              <a:t>změnám</a:t>
            </a:r>
            <a:r>
              <a:rPr lang="cs-CZ" sz="1400" dirty="0"/>
              <a:t> (rok 1848 v E); </a:t>
            </a:r>
            <a:r>
              <a:rPr lang="cs-CZ" sz="1400" b="1" dirty="0"/>
              <a:t>průmysl</a:t>
            </a:r>
            <a:r>
              <a:rPr lang="cs-CZ" sz="1400" dirty="0"/>
              <a:t> měl zájem na </a:t>
            </a:r>
            <a:r>
              <a:rPr lang="cs-CZ" sz="1400" b="1" dirty="0"/>
              <a:t>nízkých</a:t>
            </a:r>
            <a:r>
              <a:rPr lang="cs-CZ" sz="1400" dirty="0"/>
              <a:t> </a:t>
            </a:r>
            <a:r>
              <a:rPr lang="cs-CZ" sz="1400" b="1" dirty="0"/>
              <a:t>mzdách</a:t>
            </a:r>
            <a:r>
              <a:rPr lang="cs-CZ" sz="1400" dirty="0"/>
              <a:t>; další argument: větší </a:t>
            </a:r>
            <a:r>
              <a:rPr lang="cs-CZ" sz="1400" b="1" dirty="0"/>
              <a:t>disponibilní příjem </a:t>
            </a:r>
            <a:r>
              <a:rPr lang="cs-CZ" sz="1400" dirty="0"/>
              <a:t>– poptávka po </a:t>
            </a:r>
            <a:r>
              <a:rPr lang="cs-CZ" sz="1400" dirty="0" err="1"/>
              <a:t>indu.prod</a:t>
            </a:r>
            <a:r>
              <a:rPr lang="cs-CZ" sz="1400" dirty="0"/>
              <a:t>. (pro </a:t>
            </a:r>
            <a:r>
              <a:rPr lang="cs-CZ" sz="1400" dirty="0" err="1"/>
              <a:t>prům</a:t>
            </a:r>
            <a:r>
              <a:rPr lang="cs-CZ" sz="1400" dirty="0"/>
              <a:t>. příznivé i </a:t>
            </a:r>
            <a:r>
              <a:rPr lang="cs-CZ" sz="1400" dirty="0" err="1"/>
              <a:t>ToT</a:t>
            </a:r>
            <a:r>
              <a:rPr lang="cs-CZ" sz="1400" dirty="0"/>
              <a:t>);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sz="10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b="1" dirty="0">
                <a:solidFill>
                  <a:srgbClr val="0070C0"/>
                </a:solidFill>
              </a:rPr>
              <a:t>UK - první průmyslová ekonomika</a:t>
            </a:r>
            <a:r>
              <a:rPr lang="cs-CZ" sz="1600" b="1" dirty="0"/>
              <a:t>: mimo </a:t>
            </a:r>
            <a:r>
              <a:rPr lang="cs-CZ" sz="1600" b="1" dirty="0">
                <a:solidFill>
                  <a:srgbClr val="FF0000"/>
                </a:solidFill>
              </a:rPr>
              <a:t>UK</a:t>
            </a:r>
            <a:r>
              <a:rPr lang="cs-CZ" sz="1600" b="1" dirty="0"/>
              <a:t> </a:t>
            </a:r>
            <a:r>
              <a:rPr lang="cs-CZ" sz="1600" dirty="0"/>
              <a:t>lobují </a:t>
            </a:r>
            <a:r>
              <a:rPr lang="cs-CZ" sz="1600" b="1" dirty="0"/>
              <a:t>pro </a:t>
            </a:r>
            <a:r>
              <a:rPr lang="cs-CZ" sz="1600" b="1" dirty="0">
                <a:solidFill>
                  <a:srgbClr val="0070C0"/>
                </a:solidFill>
              </a:rPr>
              <a:t>FT </a:t>
            </a:r>
            <a:r>
              <a:rPr lang="cs-CZ" sz="1600" dirty="0">
                <a:solidFill>
                  <a:srgbClr val="0070C0"/>
                </a:solidFill>
              </a:rPr>
              <a:t>spíše </a:t>
            </a:r>
            <a:r>
              <a:rPr lang="cs-CZ" sz="1600" b="1" dirty="0">
                <a:solidFill>
                  <a:srgbClr val="0070C0"/>
                </a:solidFill>
              </a:rPr>
              <a:t>AGRI</a:t>
            </a:r>
            <a:r>
              <a:rPr lang="cs-CZ" sz="1600" dirty="0"/>
              <a:t>; v </a:t>
            </a:r>
            <a:r>
              <a:rPr lang="cs-CZ" sz="1600" b="1" dirty="0"/>
              <a:t>UK</a:t>
            </a:r>
            <a:r>
              <a:rPr lang="cs-CZ" sz="1600" dirty="0"/>
              <a:t> přesun faktorů z AGRI </a:t>
            </a:r>
            <a:r>
              <a:rPr lang="cs-CZ" sz="1600" b="1" dirty="0"/>
              <a:t>do INDU </a:t>
            </a:r>
            <a:r>
              <a:rPr lang="cs-CZ" sz="1600" dirty="0"/>
              <a:t>(přesun do </a:t>
            </a:r>
            <a:r>
              <a:rPr lang="cs-CZ" sz="1600" dirty="0" err="1"/>
              <a:t>živoč</a:t>
            </a:r>
            <a:r>
              <a:rPr lang="cs-CZ" sz="1600" dirty="0"/>
              <a:t>., -28,5% rozlohy půdy do 1885, dováženo až </a:t>
            </a:r>
            <a:r>
              <a:rPr lang="cs-CZ" sz="1600" b="1" dirty="0"/>
              <a:t>65% pšenice </a:t>
            </a:r>
            <a:r>
              <a:rPr lang="cs-CZ" sz="1600" dirty="0"/>
              <a:t>a 45% obilí; cena 31š v 1886);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400" dirty="0"/>
              <a:t>1840 v GB </a:t>
            </a:r>
            <a:r>
              <a:rPr lang="cs-CZ" sz="1400" b="1" dirty="0"/>
              <a:t>47,3% mužů </a:t>
            </a:r>
            <a:r>
              <a:rPr lang="cs-CZ" sz="1400" dirty="0"/>
              <a:t>v </a:t>
            </a:r>
            <a:r>
              <a:rPr lang="cs-CZ" sz="1400" b="1" dirty="0"/>
              <a:t>INDU</a:t>
            </a:r>
            <a:r>
              <a:rPr lang="cs-CZ" sz="1400" dirty="0"/>
              <a:t> (E 25,3%) – posilování </a:t>
            </a:r>
            <a:r>
              <a:rPr lang="cs-CZ" sz="1400" b="1" dirty="0"/>
              <a:t>politického vlivu </a:t>
            </a:r>
            <a:r>
              <a:rPr lang="cs-CZ" sz="1400" b="1" dirty="0" err="1"/>
              <a:t>prům</a:t>
            </a:r>
            <a:r>
              <a:rPr lang="cs-CZ" sz="1400" dirty="0"/>
              <a:t>. (+zapojení šlechty do </a:t>
            </a:r>
            <a:r>
              <a:rPr lang="cs-CZ" sz="1400" b="1" dirty="0"/>
              <a:t>finančního sektoru </a:t>
            </a:r>
            <a:r>
              <a:rPr lang="cs-CZ" sz="1400" dirty="0"/>
              <a:t>– pro </a:t>
            </a:r>
            <a:r>
              <a:rPr lang="cs-CZ" sz="1400" b="1" dirty="0" err="1"/>
              <a:t>inegraci</a:t>
            </a:r>
            <a:r>
              <a:rPr lang="cs-CZ" sz="1400" b="1" dirty="0"/>
              <a:t> SE</a:t>
            </a:r>
            <a:r>
              <a:rPr lang="cs-CZ" sz="1400" dirty="0"/>
              <a:t>) – </a:t>
            </a:r>
            <a:r>
              <a:rPr lang="cs-CZ" sz="1400" dirty="0" err="1"/>
              <a:t>indu</a:t>
            </a:r>
            <a:r>
              <a:rPr lang="cs-CZ" sz="1400" dirty="0"/>
              <a:t> je </a:t>
            </a:r>
            <a:r>
              <a:rPr lang="cs-CZ" sz="1400" b="1" dirty="0"/>
              <a:t>EO</a:t>
            </a:r>
            <a:r>
              <a:rPr lang="cs-CZ" sz="1400" dirty="0"/>
              <a:t>… v 1831 již 14,3% GB produkce na export, 49% INDU produkce!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cs-CZ" sz="900" dirty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b="1" dirty="0">
                <a:solidFill>
                  <a:srgbClr val="0070C0"/>
                </a:solidFill>
              </a:rPr>
              <a:t>UK – hegemon světové ekonomiky</a:t>
            </a:r>
            <a:r>
              <a:rPr lang="cs-CZ" sz="1600" dirty="0"/>
              <a:t>: nutné udržet </a:t>
            </a:r>
            <a:r>
              <a:rPr lang="cs-CZ" sz="1600" b="1" dirty="0"/>
              <a:t>zahraniční </a:t>
            </a:r>
            <a:r>
              <a:rPr lang="cs-CZ" sz="1600" b="1" dirty="0">
                <a:solidFill>
                  <a:srgbClr val="0070C0"/>
                </a:solidFill>
              </a:rPr>
              <a:t>trhy otevřené </a:t>
            </a:r>
            <a:r>
              <a:rPr lang="cs-CZ" sz="1600" dirty="0"/>
              <a:t>(odbyt produkce moderních továren) + zajistit </a:t>
            </a:r>
            <a:r>
              <a:rPr lang="cs-CZ" sz="1600" b="1" dirty="0">
                <a:solidFill>
                  <a:srgbClr val="0070C0"/>
                </a:solidFill>
              </a:rPr>
              <a:t>infrastrukturu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b="1" dirty="0">
                <a:solidFill>
                  <a:srgbClr val="0070C0"/>
                </a:solidFill>
              </a:rPr>
              <a:t>IT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dirty="0"/>
              <a:t>(možnost nakrmit vlastní populaci a </a:t>
            </a:r>
            <a:r>
              <a:rPr lang="cs-CZ" sz="1600" dirty="0" err="1"/>
              <a:t>prům</a:t>
            </a:r>
            <a:r>
              <a:rPr lang="cs-CZ" sz="1600" dirty="0"/>
              <a:t>.);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400" b="1" dirty="0"/>
              <a:t>R. </a:t>
            </a:r>
            <a:r>
              <a:rPr lang="cs-CZ" sz="1400" b="1" dirty="0" err="1"/>
              <a:t>Cobden</a:t>
            </a:r>
            <a:r>
              <a:rPr lang="cs-CZ" sz="1400" dirty="0"/>
              <a:t> (MP) se setkává s </a:t>
            </a:r>
            <a:r>
              <a:rPr lang="cs-CZ" sz="1400" b="1" dirty="0"/>
              <a:t>Napoleonem III.</a:t>
            </a:r>
            <a:r>
              <a:rPr lang="cs-CZ" sz="1400" dirty="0"/>
              <a:t> (FRA reflektují pozitivní vývoj v GB -&gt; FT) – </a:t>
            </a:r>
            <a:r>
              <a:rPr lang="cs-CZ" sz="1400" b="1" dirty="0"/>
              <a:t>bezpečnostní</a:t>
            </a:r>
            <a:r>
              <a:rPr lang="cs-CZ" sz="1400" dirty="0"/>
              <a:t> </a:t>
            </a:r>
            <a:r>
              <a:rPr lang="cs-CZ" sz="1400" b="1" dirty="0"/>
              <a:t>argument</a:t>
            </a:r>
            <a:r>
              <a:rPr lang="cs-CZ" sz="1400" dirty="0"/>
              <a:t> (FRA méně závislá na IT);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400" dirty="0"/>
              <a:t>přesto </a:t>
            </a:r>
            <a:r>
              <a:rPr lang="cs-CZ" sz="1400" b="1" dirty="0" err="1">
                <a:solidFill>
                  <a:srgbClr val="FF0000"/>
                </a:solidFill>
              </a:rPr>
              <a:t>Cobden</a:t>
            </a:r>
            <a:r>
              <a:rPr lang="cs-CZ" sz="1400" b="1" dirty="0">
                <a:solidFill>
                  <a:srgbClr val="FF0000"/>
                </a:solidFill>
              </a:rPr>
              <a:t>-Chevalier dohoda 1860 </a:t>
            </a:r>
            <a:r>
              <a:rPr lang="cs-CZ" sz="1400" dirty="0"/>
              <a:t>(snížení dovozních cel FRA na 30% a GB na víno a </a:t>
            </a:r>
            <a:r>
              <a:rPr lang="cs-CZ" sz="1400" dirty="0" err="1"/>
              <a:t>exp.uhlí</a:t>
            </a:r>
            <a:r>
              <a:rPr lang="cs-CZ" sz="1400" dirty="0"/>
              <a:t>) + </a:t>
            </a:r>
            <a:r>
              <a:rPr lang="cs-CZ" sz="1400" b="1" dirty="0"/>
              <a:t>MFN</a:t>
            </a:r>
            <a:r>
              <a:rPr lang="cs-CZ" sz="1400" dirty="0"/>
              <a:t>;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400" dirty="0"/>
              <a:t>C-CH základem pro </a:t>
            </a:r>
            <a:r>
              <a:rPr lang="cs-CZ" sz="1400" b="1" dirty="0"/>
              <a:t>následné bilaterální dohody </a:t>
            </a:r>
            <a:r>
              <a:rPr lang="cs-CZ" sz="1400" dirty="0"/>
              <a:t>– pokles cel v obchodu mezi hlavními ekonomikami;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sz="9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600" dirty="0"/>
              <a:t>Nejvíce liberalizovaly </a:t>
            </a:r>
            <a:r>
              <a:rPr lang="cs-CZ" sz="1600" b="1" dirty="0">
                <a:solidFill>
                  <a:srgbClr val="0070C0"/>
                </a:solidFill>
              </a:rPr>
              <a:t>malé státy </a:t>
            </a:r>
            <a:r>
              <a:rPr lang="cs-CZ" sz="1600" dirty="0"/>
              <a:t>(NED, BEL, SWI, DEN); znatelně </a:t>
            </a:r>
            <a:r>
              <a:rPr lang="cs-CZ" sz="1600" b="1" dirty="0"/>
              <a:t>FRA</a:t>
            </a:r>
            <a:r>
              <a:rPr lang="cs-CZ" sz="1600" dirty="0"/>
              <a:t> a </a:t>
            </a:r>
            <a:r>
              <a:rPr lang="cs-CZ" sz="1600" b="1" dirty="0"/>
              <a:t>GER</a:t>
            </a:r>
            <a:r>
              <a:rPr lang="cs-CZ" sz="1600" dirty="0"/>
              <a:t>; mimo E: AUS a CAN (ne </a:t>
            </a:r>
            <a:r>
              <a:rPr lang="cs-CZ" sz="1600" b="1" dirty="0">
                <a:solidFill>
                  <a:srgbClr val="0070C0"/>
                </a:solidFill>
              </a:rPr>
              <a:t>US</a:t>
            </a:r>
            <a:r>
              <a:rPr lang="cs-CZ" sz="1600" dirty="0"/>
              <a:t>);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400" b="1" dirty="0">
                <a:solidFill>
                  <a:srgbClr val="0070C0"/>
                </a:solidFill>
              </a:rPr>
              <a:t>suroviny</a:t>
            </a:r>
            <a:r>
              <a:rPr lang="cs-CZ" sz="1400" dirty="0">
                <a:solidFill>
                  <a:srgbClr val="0070C0"/>
                </a:solidFill>
              </a:rPr>
              <a:t> z </a:t>
            </a:r>
            <a:r>
              <a:rPr lang="cs-CZ" sz="1400" b="1" dirty="0">
                <a:solidFill>
                  <a:srgbClr val="0070C0"/>
                </a:solidFill>
              </a:rPr>
              <a:t>AUS, KAN, RUS </a:t>
            </a:r>
            <a:r>
              <a:rPr lang="cs-CZ" sz="1400" dirty="0"/>
              <a:t>mění trh – </a:t>
            </a:r>
            <a:r>
              <a:rPr lang="cs-CZ" sz="1400" b="1" dirty="0"/>
              <a:t>protekcionistické</a:t>
            </a:r>
            <a:r>
              <a:rPr lang="cs-CZ" sz="1400" dirty="0"/>
              <a:t> </a:t>
            </a:r>
            <a:r>
              <a:rPr lang="cs-CZ" sz="1400" b="1" dirty="0"/>
              <a:t>tendence</a:t>
            </a:r>
            <a:r>
              <a:rPr lang="cs-CZ" sz="1400" dirty="0"/>
              <a:t> – GER a FRA – od 80.let opět růst cel;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sz="9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600" dirty="0"/>
              <a:t>V </a:t>
            </a:r>
            <a:r>
              <a:rPr lang="cs-CZ" sz="1600" b="1" dirty="0"/>
              <a:t>UK pokračování </a:t>
            </a:r>
            <a:r>
              <a:rPr lang="cs-CZ" sz="1600" dirty="0"/>
              <a:t>liberální TP (</a:t>
            </a:r>
            <a:r>
              <a:rPr lang="cs-CZ" sz="1600" b="1" dirty="0"/>
              <a:t>malý AGRI </a:t>
            </a:r>
            <a:r>
              <a:rPr lang="cs-CZ" sz="1600" dirty="0"/>
              <a:t>sektor);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400" dirty="0"/>
              <a:t>vzhledem k </a:t>
            </a:r>
            <a:r>
              <a:rPr lang="cs-CZ" sz="1400" b="1" dirty="0"/>
              <a:t>vytlačování</a:t>
            </a:r>
            <a:r>
              <a:rPr lang="cs-CZ" sz="1400" dirty="0"/>
              <a:t> </a:t>
            </a:r>
            <a:r>
              <a:rPr lang="cs-CZ" sz="1400" b="1" dirty="0"/>
              <a:t>GB</a:t>
            </a:r>
            <a:r>
              <a:rPr lang="cs-CZ" sz="1400" dirty="0"/>
              <a:t> tovární produkce </a:t>
            </a:r>
            <a:r>
              <a:rPr lang="cs-CZ" sz="1400" b="1" dirty="0"/>
              <a:t>z kont. E</a:t>
            </a:r>
            <a:r>
              <a:rPr lang="cs-CZ" sz="1400" dirty="0"/>
              <a:t>, </a:t>
            </a:r>
            <a:r>
              <a:rPr lang="cs-CZ" sz="1400" b="1" dirty="0"/>
              <a:t>reorientace</a:t>
            </a:r>
            <a:r>
              <a:rPr lang="cs-CZ" sz="1400" dirty="0"/>
              <a:t> na mimo E regiony; významná role </a:t>
            </a:r>
            <a:r>
              <a:rPr lang="cs-CZ" sz="1400" b="1" dirty="0">
                <a:solidFill>
                  <a:srgbClr val="0070C0"/>
                </a:solidFill>
              </a:rPr>
              <a:t>reexportu</a:t>
            </a:r>
            <a:r>
              <a:rPr lang="cs-CZ" sz="1400" dirty="0">
                <a:solidFill>
                  <a:srgbClr val="0070C0"/>
                </a:solidFill>
              </a:rPr>
              <a:t> </a:t>
            </a:r>
            <a:r>
              <a:rPr lang="cs-CZ" sz="1400" dirty="0"/>
              <a:t>koloniálu a surovin z mimo E (export </a:t>
            </a:r>
            <a:r>
              <a:rPr lang="cs-CZ" sz="1400" dirty="0" err="1"/>
              <a:t>nezprac</a:t>
            </a:r>
            <a:r>
              <a:rPr lang="cs-CZ" sz="1400" dirty="0"/>
              <a:t>. 57%);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cs-CZ" sz="1400" b="1" dirty="0" err="1"/>
              <a:t>dezindustrialiace</a:t>
            </a:r>
            <a:r>
              <a:rPr lang="cs-CZ" sz="1400" dirty="0"/>
              <a:t> </a:t>
            </a:r>
            <a:r>
              <a:rPr lang="cs-CZ" sz="1400" b="1" dirty="0">
                <a:solidFill>
                  <a:srgbClr val="0070C0"/>
                </a:solidFill>
              </a:rPr>
              <a:t>Asie</a:t>
            </a:r>
            <a:r>
              <a:rPr lang="cs-CZ" sz="1400" dirty="0">
                <a:solidFill>
                  <a:srgbClr val="0070C0"/>
                </a:solidFill>
              </a:rPr>
              <a:t> </a:t>
            </a:r>
            <a:r>
              <a:rPr lang="cs-CZ" sz="1400" dirty="0"/>
              <a:t>– pokles dovozů </a:t>
            </a:r>
            <a:r>
              <a:rPr lang="cs-CZ" sz="1400" dirty="0" err="1"/>
              <a:t>manuf</a:t>
            </a:r>
            <a:r>
              <a:rPr lang="cs-CZ" sz="1400" dirty="0"/>
              <a:t>. (IND  z 33% 1700 na 1,1% v 1814); dovoz potravin (33% i mírné pásmo) a surovin (68% dovozu z US bavlna);</a:t>
            </a:r>
          </a:p>
        </p:txBody>
      </p:sp>
    </p:spTree>
    <p:extLst>
      <p:ext uri="{BB962C8B-B14F-4D97-AF65-F5344CB8AC3E}">
        <p14:creationId xmlns:p14="http://schemas.microsoft.com/office/powerpoint/2010/main" val="506794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D7251D1A-DB06-4869-BD26-AEC759744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056" y="17025"/>
            <a:ext cx="4383339" cy="682395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84210CBE-8A00-42FF-89CA-B7F246C5F1C2}"/>
              </a:ext>
            </a:extLst>
          </p:cNvPr>
          <p:cNvSpPr/>
          <p:nvPr/>
        </p:nvSpPr>
        <p:spPr>
          <a:xfrm>
            <a:off x="387820" y="148403"/>
            <a:ext cx="64102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Economist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 was founded by the British businessman and banker James Wilson in 1843, to advance the repeal of the 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Corn Laws</a:t>
            </a: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474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F2AA76F-D057-4514-8AA1-90565D24E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99" y="1484979"/>
            <a:ext cx="5698201" cy="3382598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C4E499A8-B41B-4155-A1E0-B4A81906BC35}"/>
              </a:ext>
            </a:extLst>
          </p:cNvPr>
          <p:cNvSpPr/>
          <p:nvPr/>
        </p:nvSpPr>
        <p:spPr>
          <a:xfrm>
            <a:off x="-1991566" y="716790"/>
            <a:ext cx="10241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i="0" dirty="0" err="1">
                <a:solidFill>
                  <a:srgbClr val="323248"/>
                </a:solidFill>
                <a:effectLst/>
              </a:rPr>
              <a:t>Západní</a:t>
            </a:r>
            <a:r>
              <a:rPr lang="en-US" b="0" i="0" dirty="0">
                <a:solidFill>
                  <a:srgbClr val="323248"/>
                </a:solidFill>
                <a:effectLst/>
              </a:rPr>
              <a:t> Dakota 1878 - </a:t>
            </a:r>
            <a:r>
              <a:rPr lang="en-US" b="0" i="0" dirty="0" err="1">
                <a:solidFill>
                  <a:srgbClr val="323248"/>
                </a:solidFill>
                <a:effectLst/>
              </a:rPr>
              <a:t>sklizeň</a:t>
            </a:r>
            <a:r>
              <a:rPr lang="en-US" b="0" i="0" dirty="0">
                <a:solidFill>
                  <a:srgbClr val="323248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323248"/>
                </a:solidFill>
                <a:effectLst/>
              </a:rPr>
              <a:t>pšenice</a:t>
            </a:r>
            <a:r>
              <a:rPr lang="en-US" b="0" i="0" dirty="0">
                <a:solidFill>
                  <a:srgbClr val="323248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323248"/>
                </a:solidFill>
                <a:effectLst/>
              </a:rPr>
              <a:t>parními</a:t>
            </a:r>
            <a:r>
              <a:rPr lang="en-US" b="0" i="0" dirty="0">
                <a:solidFill>
                  <a:srgbClr val="323248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323248"/>
                </a:solidFill>
                <a:effectLst/>
              </a:rPr>
              <a:t>mlátičkami</a:t>
            </a:r>
            <a:endParaRPr lang="cs-CZ" dirty="0"/>
          </a:p>
        </p:txBody>
      </p:sp>
      <p:pic>
        <p:nvPicPr>
          <p:cNvPr id="6" name="Picture 2" descr="http://www.agbioforum.org/v18n3/v18n3a06-f34.jpg">
            <a:extLst>
              <a:ext uri="{FF2B5EF4-FFF2-40B4-BE49-F238E27FC236}">
                <a16:creationId xmlns:a16="http://schemas.microsoft.com/office/drawing/2014/main" id="{4D296E69-A735-4C7B-B8A8-4CF14EDED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234" y="1337190"/>
            <a:ext cx="5679535" cy="367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F91190E-2291-47E2-BE34-D606ECDA9A57}"/>
              </a:ext>
            </a:extLst>
          </p:cNvPr>
          <p:cNvSpPr txBox="1"/>
          <p:nvPr/>
        </p:nvSpPr>
        <p:spPr>
          <a:xfrm>
            <a:off x="4700768" y="768430"/>
            <a:ext cx="6900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/>
              <a:t>Využití traktorů v Kalifornii v 1910s</a:t>
            </a:r>
          </a:p>
        </p:txBody>
      </p:sp>
    </p:spTree>
    <p:extLst>
      <p:ext uri="{BB962C8B-B14F-4D97-AF65-F5344CB8AC3E}">
        <p14:creationId xmlns:p14="http://schemas.microsoft.com/office/powerpoint/2010/main" val="4186359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rgbClr val="0070C0"/>
                </a:solidFill>
                <a:latin typeface="+mn-lt"/>
              </a:rPr>
              <a:t>Imperializmus v Asii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0132" y="1124744"/>
            <a:ext cx="10737130" cy="5544616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rgbClr val="00B050"/>
                </a:solidFill>
              </a:rPr>
              <a:t>Indie</a:t>
            </a:r>
            <a:r>
              <a:rPr lang="cs-CZ" sz="1800" dirty="0"/>
              <a:t>: 209 mil obyvatel v 1820 a 284 mil v 1900; </a:t>
            </a:r>
            <a:r>
              <a:rPr lang="cs-CZ" sz="1800" b="1" dirty="0"/>
              <a:t>EIC</a:t>
            </a:r>
            <a:r>
              <a:rPr lang="cs-CZ" sz="1800" dirty="0"/>
              <a:t> nejvýznamnější obchodně- politická organizace v oblasti (ztráta monopolu 1813); </a:t>
            </a:r>
          </a:p>
          <a:p>
            <a:r>
              <a:rPr lang="cs-CZ" sz="1800" dirty="0"/>
              <a:t>Cílem EIC </a:t>
            </a:r>
            <a:r>
              <a:rPr lang="cs-CZ" sz="1800" b="1" dirty="0"/>
              <a:t>zisk pro akcionáře</a:t>
            </a:r>
            <a:r>
              <a:rPr lang="cs-CZ" sz="1800" dirty="0"/>
              <a:t>; od 1793 výběr daní v Bengálsku přes zprostředkovatele – </a:t>
            </a:r>
            <a:r>
              <a:rPr lang="cs-CZ" sz="1800" b="1" dirty="0"/>
              <a:t>odliv</a:t>
            </a:r>
            <a:r>
              <a:rPr lang="cs-CZ" sz="1800" dirty="0"/>
              <a:t> </a:t>
            </a:r>
            <a:r>
              <a:rPr lang="cs-CZ" sz="1800" b="1" dirty="0"/>
              <a:t>hotovosti</a:t>
            </a:r>
            <a:r>
              <a:rPr lang="cs-CZ" sz="1800" dirty="0"/>
              <a:t> do UK; </a:t>
            </a:r>
            <a:r>
              <a:rPr lang="cs-CZ" sz="1800" b="1" dirty="0"/>
              <a:t>náklady správy </a:t>
            </a:r>
            <a:r>
              <a:rPr lang="cs-CZ" sz="1800" dirty="0"/>
              <a:t>a obrany zatěžují spravované území, indické administrativy si půjčují na hrazení závazků EIC (1805 jen 31tis. Britů v Indii);</a:t>
            </a:r>
          </a:p>
          <a:p>
            <a:r>
              <a:rPr lang="cs-CZ" sz="1800" b="1" dirty="0">
                <a:solidFill>
                  <a:srgbClr val="0070C0"/>
                </a:solidFill>
              </a:rPr>
              <a:t>Otevření trhu </a:t>
            </a:r>
            <a:r>
              <a:rPr lang="cs-CZ" sz="1800" dirty="0"/>
              <a:t>– </a:t>
            </a:r>
            <a:r>
              <a:rPr lang="cs-CZ" sz="1800" b="1" dirty="0"/>
              <a:t>dovoz</a:t>
            </a:r>
            <a:r>
              <a:rPr lang="cs-CZ" sz="1800" dirty="0"/>
              <a:t> strojní </a:t>
            </a:r>
            <a:r>
              <a:rPr lang="cs-CZ" sz="1800" b="1" dirty="0"/>
              <a:t>bavlněné</a:t>
            </a:r>
            <a:r>
              <a:rPr lang="cs-CZ" sz="1800" dirty="0"/>
              <a:t> </a:t>
            </a:r>
            <a:r>
              <a:rPr lang="cs-CZ" sz="1800" b="1" dirty="0"/>
              <a:t>produkce</a:t>
            </a:r>
            <a:r>
              <a:rPr lang="cs-CZ" sz="1800" dirty="0"/>
              <a:t> (z 800k y. v 1814 na 51mil.y. v 1830 a 1mld.y. 1870) – nejde ale o konec místní výroby (existuje vedle moderní produkce);</a:t>
            </a:r>
          </a:p>
          <a:p>
            <a:endParaRPr lang="cs-CZ" sz="800" dirty="0"/>
          </a:p>
          <a:p>
            <a:r>
              <a:rPr lang="cs-CZ" sz="1800" dirty="0"/>
              <a:t>Od 1820 hlavní exporty </a:t>
            </a:r>
            <a:r>
              <a:rPr lang="cs-CZ" sz="1800" b="1" dirty="0"/>
              <a:t>indigo</a:t>
            </a:r>
            <a:r>
              <a:rPr lang="cs-CZ" sz="1800" dirty="0"/>
              <a:t> a </a:t>
            </a:r>
            <a:r>
              <a:rPr lang="cs-CZ" sz="1800" b="1" dirty="0">
                <a:solidFill>
                  <a:srgbClr val="FF0000"/>
                </a:solidFill>
              </a:rPr>
              <a:t>opium</a:t>
            </a:r>
            <a:r>
              <a:rPr lang="cs-CZ" sz="1800" dirty="0"/>
              <a:t>; </a:t>
            </a:r>
          </a:p>
          <a:p>
            <a:pPr lvl="1"/>
            <a:r>
              <a:rPr lang="cs-CZ" sz="1600" b="1" dirty="0">
                <a:solidFill>
                  <a:srgbClr val="FF0000"/>
                </a:solidFill>
              </a:rPr>
              <a:t>opium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dirty="0"/>
              <a:t>od 1830 33% exportu, další </a:t>
            </a:r>
            <a:r>
              <a:rPr lang="cs-CZ" sz="1600" b="1" dirty="0"/>
              <a:t>rýže</a:t>
            </a:r>
            <a:r>
              <a:rPr lang="cs-CZ" sz="1600" dirty="0"/>
              <a:t>, </a:t>
            </a:r>
            <a:r>
              <a:rPr lang="cs-CZ" sz="1600" b="1" dirty="0"/>
              <a:t>cukr</a:t>
            </a:r>
            <a:r>
              <a:rPr lang="cs-CZ" sz="1600" dirty="0"/>
              <a:t>, </a:t>
            </a:r>
            <a:r>
              <a:rPr lang="cs-CZ" sz="1600" b="1" dirty="0"/>
              <a:t>čaj</a:t>
            </a:r>
            <a:r>
              <a:rPr lang="cs-CZ" sz="1600" dirty="0"/>
              <a:t>, </a:t>
            </a:r>
            <a:r>
              <a:rPr lang="cs-CZ" sz="1600" b="1" dirty="0"/>
              <a:t>juta</a:t>
            </a:r>
            <a:r>
              <a:rPr lang="cs-CZ" sz="1600" dirty="0"/>
              <a:t>; </a:t>
            </a:r>
          </a:p>
          <a:p>
            <a:pPr lvl="1"/>
            <a:r>
              <a:rPr lang="cs-CZ" sz="1600" b="1" dirty="0"/>
              <a:t>vzpoura</a:t>
            </a:r>
            <a:r>
              <a:rPr lang="cs-CZ" sz="1600" dirty="0"/>
              <a:t> bengálské armády 1857 – přechod pod UK;</a:t>
            </a:r>
          </a:p>
          <a:p>
            <a:endParaRPr lang="cs-CZ" sz="1050" b="1" dirty="0"/>
          </a:p>
          <a:p>
            <a:r>
              <a:rPr lang="cs-CZ" sz="1800" b="1" dirty="0">
                <a:solidFill>
                  <a:srgbClr val="FF0000"/>
                </a:solidFill>
              </a:rPr>
              <a:t>UK</a:t>
            </a:r>
            <a:r>
              <a:rPr lang="cs-CZ" sz="1800" dirty="0"/>
              <a:t> 1819 </a:t>
            </a:r>
            <a:r>
              <a:rPr lang="cs-CZ" sz="1800" b="1" dirty="0"/>
              <a:t>Singapur</a:t>
            </a:r>
            <a:r>
              <a:rPr lang="cs-CZ" sz="1800" dirty="0"/>
              <a:t>, 1824 </a:t>
            </a:r>
            <a:r>
              <a:rPr lang="cs-CZ" sz="1800" b="1" dirty="0" err="1"/>
              <a:t>Melaka</a:t>
            </a:r>
            <a:r>
              <a:rPr lang="cs-CZ" sz="1800" dirty="0"/>
              <a:t>, </a:t>
            </a:r>
            <a:r>
              <a:rPr lang="cs-CZ" sz="1800" b="1" dirty="0"/>
              <a:t>Malajsie</a:t>
            </a:r>
            <a:r>
              <a:rPr lang="cs-CZ" sz="1800" dirty="0"/>
              <a:t>, </a:t>
            </a:r>
            <a:r>
              <a:rPr lang="cs-CZ" sz="1800" b="1" dirty="0"/>
              <a:t>Barma</a:t>
            </a:r>
            <a:r>
              <a:rPr lang="cs-CZ" sz="1800" dirty="0"/>
              <a:t>… </a:t>
            </a:r>
          </a:p>
          <a:p>
            <a:r>
              <a:rPr lang="cs-CZ" sz="1800" b="1" dirty="0">
                <a:solidFill>
                  <a:srgbClr val="0070C0"/>
                </a:solidFill>
              </a:rPr>
              <a:t>FRA</a:t>
            </a:r>
            <a:r>
              <a:rPr lang="cs-CZ" sz="1800" dirty="0"/>
              <a:t>: </a:t>
            </a:r>
            <a:r>
              <a:rPr lang="cs-CZ" sz="1800" b="1" dirty="0"/>
              <a:t>Kambodža</a:t>
            </a:r>
            <a:r>
              <a:rPr lang="cs-CZ" sz="1800" dirty="0"/>
              <a:t>, </a:t>
            </a:r>
            <a:r>
              <a:rPr lang="cs-CZ" sz="1800" b="1" dirty="0"/>
              <a:t>Laos</a:t>
            </a:r>
            <a:r>
              <a:rPr lang="cs-CZ" sz="1800" dirty="0"/>
              <a:t> a </a:t>
            </a:r>
            <a:r>
              <a:rPr lang="cs-CZ" sz="1800" b="1" dirty="0" err="1"/>
              <a:t>Kočinčína</a:t>
            </a:r>
            <a:r>
              <a:rPr lang="cs-CZ" sz="1800" dirty="0"/>
              <a:t>, Vietnam;</a:t>
            </a:r>
          </a:p>
          <a:p>
            <a:r>
              <a:rPr lang="cs-CZ" sz="1800" dirty="0"/>
              <a:t>Nejbohatší kolonie – </a:t>
            </a:r>
            <a:r>
              <a:rPr lang="cs-CZ" sz="1800" b="1" dirty="0"/>
              <a:t>Jáva</a:t>
            </a:r>
            <a:r>
              <a:rPr lang="cs-CZ" sz="1800" dirty="0"/>
              <a:t> - </a:t>
            </a:r>
            <a:r>
              <a:rPr lang="cs-CZ" sz="1800" b="1" dirty="0">
                <a:solidFill>
                  <a:srgbClr val="EB7115"/>
                </a:solidFill>
              </a:rPr>
              <a:t>NED</a:t>
            </a:r>
            <a:r>
              <a:rPr lang="cs-CZ" sz="1800" dirty="0"/>
              <a:t> (během </a:t>
            </a:r>
            <a:r>
              <a:rPr lang="cs-CZ" sz="1800" dirty="0" err="1"/>
              <a:t>Nap.válek</a:t>
            </a:r>
            <a:r>
              <a:rPr lang="cs-CZ" sz="1800" dirty="0"/>
              <a:t> VOC zrušena): </a:t>
            </a:r>
          </a:p>
          <a:p>
            <a:pPr lvl="1"/>
            <a:r>
              <a:rPr lang="cs-CZ" sz="1600" dirty="0"/>
              <a:t>od 1824 Holandská obchodní společnost (</a:t>
            </a:r>
            <a:r>
              <a:rPr lang="cs-CZ" sz="1600" b="1" dirty="0"/>
              <a:t>NHM</a:t>
            </a:r>
            <a:r>
              <a:rPr lang="cs-CZ" sz="1600" dirty="0"/>
              <a:t>) pro obchod s </a:t>
            </a:r>
            <a:r>
              <a:rPr lang="cs-CZ" sz="1800" b="1" dirty="0" err="1">
                <a:solidFill>
                  <a:srgbClr val="EB7115"/>
                </a:solidFill>
              </a:rPr>
              <a:t>Indonesií</a:t>
            </a:r>
            <a:r>
              <a:rPr lang="cs-CZ" sz="1600" dirty="0"/>
              <a:t>; </a:t>
            </a:r>
          </a:p>
          <a:p>
            <a:pPr lvl="1"/>
            <a:r>
              <a:rPr lang="cs-CZ" sz="1600" dirty="0"/>
              <a:t>od 1830 </a:t>
            </a:r>
            <a:r>
              <a:rPr lang="cs-CZ" sz="1600" b="1" dirty="0"/>
              <a:t>kultivační systém </a:t>
            </a:r>
            <a:r>
              <a:rPr lang="cs-CZ" sz="1600" dirty="0"/>
              <a:t>(vesnice vyčlenily půdu na produkci pro NHM – výkup z uměle nízké ceny (občasné hladomory);</a:t>
            </a:r>
          </a:p>
        </p:txBody>
      </p:sp>
    </p:spTree>
    <p:extLst>
      <p:ext uri="{BB962C8B-B14F-4D97-AF65-F5344CB8AC3E}">
        <p14:creationId xmlns:p14="http://schemas.microsoft.com/office/powerpoint/2010/main" val="2548867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3120\Desktop\EEveGE2012\Obrázky\COLLECTIE_TROPENMUSEUM_Thee-kweekbedden_zonder_afdak_Java_TMnr_100119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9" y="836712"/>
            <a:ext cx="7369239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959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47528" y="-9939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latin typeface="+mn-lt"/>
              </a:rPr>
              <a:t>Mandžuská </a:t>
            </a:r>
            <a:r>
              <a:rPr lang="cs-CZ" sz="3200" b="1" dirty="0">
                <a:solidFill>
                  <a:srgbClr val="FFC000"/>
                </a:solidFill>
                <a:latin typeface="+mn-lt"/>
              </a:rPr>
              <a:t>Čína</a:t>
            </a:r>
            <a:endParaRPr lang="cs-CZ" sz="3200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7901" y="764704"/>
            <a:ext cx="11462994" cy="5904656"/>
          </a:xfrm>
        </p:spPr>
        <p:txBody>
          <a:bodyPr>
            <a:normAutofit lnSpcReduction="10000"/>
          </a:bodyPr>
          <a:lstStyle/>
          <a:p>
            <a:r>
              <a:rPr lang="cs-CZ" sz="1600" dirty="0" err="1"/>
              <a:t>Džurdženi</a:t>
            </a:r>
            <a:r>
              <a:rPr lang="cs-CZ" sz="1600" dirty="0"/>
              <a:t> -&gt; </a:t>
            </a:r>
            <a:r>
              <a:rPr lang="cs-CZ" sz="1600" b="1" dirty="0">
                <a:solidFill>
                  <a:srgbClr val="0070C0"/>
                </a:solidFill>
              </a:rPr>
              <a:t>Mandžuové</a:t>
            </a:r>
            <a:r>
              <a:rPr lang="cs-CZ" sz="1600" dirty="0"/>
              <a:t>; </a:t>
            </a:r>
            <a:r>
              <a:rPr lang="cs-CZ" sz="1600" dirty="0" err="1"/>
              <a:t>Nurhači</a:t>
            </a:r>
            <a:r>
              <a:rPr lang="cs-CZ" sz="1600" dirty="0"/>
              <a:t> (1607-1626) a </a:t>
            </a:r>
            <a:r>
              <a:rPr lang="cs-CZ" sz="1600" dirty="0" err="1"/>
              <a:t>Abachaj</a:t>
            </a:r>
            <a:r>
              <a:rPr lang="cs-CZ" sz="1600" dirty="0"/>
              <a:t> (1635-1643) ovládli Mongolsko a Koreu; 1635 pečeť chánů a </a:t>
            </a:r>
            <a:r>
              <a:rPr lang="cs-CZ" sz="1600" b="1" dirty="0"/>
              <a:t>nástupnictví</a:t>
            </a:r>
            <a:r>
              <a:rPr lang="cs-CZ" sz="1600" dirty="0"/>
              <a:t> k </a:t>
            </a:r>
            <a:r>
              <a:rPr lang="cs-CZ" sz="1600" b="1" dirty="0" err="1"/>
              <a:t>Jüan</a:t>
            </a:r>
            <a:r>
              <a:rPr lang="cs-CZ" sz="1600" dirty="0"/>
              <a:t> jako </a:t>
            </a:r>
            <a:r>
              <a:rPr lang="cs-CZ" sz="1600" b="1" dirty="0" err="1">
                <a:solidFill>
                  <a:srgbClr val="0070C0"/>
                </a:solidFill>
              </a:rPr>
              <a:t>Čhing</a:t>
            </a:r>
            <a:r>
              <a:rPr lang="cs-CZ" sz="1600" dirty="0"/>
              <a:t>;</a:t>
            </a:r>
          </a:p>
          <a:p>
            <a:r>
              <a:rPr lang="cs-CZ" sz="1600" b="1" dirty="0">
                <a:solidFill>
                  <a:srgbClr val="0070C0"/>
                </a:solidFill>
              </a:rPr>
              <a:t>Nájezdy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dirty="0"/>
              <a:t>na Čínu od </a:t>
            </a:r>
            <a:r>
              <a:rPr lang="cs-CZ" sz="1600" b="1" dirty="0"/>
              <a:t>1644</a:t>
            </a:r>
            <a:r>
              <a:rPr lang="cs-CZ" sz="1600" dirty="0"/>
              <a:t>, režim </a:t>
            </a:r>
            <a:r>
              <a:rPr lang="cs-CZ" sz="1600" b="1" dirty="0"/>
              <a:t>Ming</a:t>
            </a:r>
            <a:r>
              <a:rPr lang="cs-CZ" sz="1600" dirty="0"/>
              <a:t> čelí </a:t>
            </a:r>
            <a:r>
              <a:rPr lang="cs-CZ" sz="1600" b="1" dirty="0"/>
              <a:t>povstáním</a:t>
            </a:r>
            <a:r>
              <a:rPr lang="cs-CZ" sz="1600" dirty="0"/>
              <a:t> a </a:t>
            </a:r>
            <a:r>
              <a:rPr lang="cs-CZ" sz="1600" b="1" dirty="0"/>
              <a:t>zve</a:t>
            </a:r>
            <a:r>
              <a:rPr lang="cs-CZ" sz="1600" dirty="0"/>
              <a:t> Mandžui do severní Číny – ti rozdrtili povstání a </a:t>
            </a:r>
            <a:r>
              <a:rPr lang="cs-CZ" sz="1600" b="1" dirty="0"/>
              <a:t>zmocnili</a:t>
            </a:r>
            <a:r>
              <a:rPr lang="cs-CZ" sz="1600" dirty="0"/>
              <a:t> se </a:t>
            </a:r>
            <a:r>
              <a:rPr lang="cs-CZ" sz="1600" b="1" dirty="0"/>
              <a:t>severu</a:t>
            </a:r>
            <a:r>
              <a:rPr lang="cs-CZ" sz="1600" dirty="0"/>
              <a:t> Číny;</a:t>
            </a:r>
          </a:p>
          <a:p>
            <a:r>
              <a:rPr lang="cs-CZ" sz="1600" dirty="0"/>
              <a:t>V 80. letech 17st. </a:t>
            </a:r>
            <a:r>
              <a:rPr lang="cs-CZ" sz="1600" b="1" dirty="0">
                <a:solidFill>
                  <a:srgbClr val="0070C0"/>
                </a:solidFill>
              </a:rPr>
              <a:t>dobyli Čínu</a:t>
            </a:r>
            <a:r>
              <a:rPr lang="cs-CZ" sz="1600" dirty="0">
                <a:solidFill>
                  <a:srgbClr val="0070C0"/>
                </a:solidFill>
              </a:rPr>
              <a:t>, </a:t>
            </a:r>
            <a:r>
              <a:rPr lang="cs-CZ" sz="1600" dirty="0"/>
              <a:t>odpor </a:t>
            </a:r>
            <a:r>
              <a:rPr lang="cs-CZ" sz="1600" b="1" dirty="0"/>
              <a:t>loajalistů Ming </a:t>
            </a:r>
            <a:r>
              <a:rPr lang="cs-CZ" sz="1600" dirty="0"/>
              <a:t>v </a:t>
            </a:r>
            <a:r>
              <a:rPr lang="cs-CZ" sz="1600" b="1" dirty="0"/>
              <a:t>jižní</a:t>
            </a:r>
            <a:r>
              <a:rPr lang="cs-CZ" sz="1600" dirty="0"/>
              <a:t> </a:t>
            </a:r>
            <a:r>
              <a:rPr lang="cs-CZ" sz="1600" b="1" dirty="0"/>
              <a:t>Číně</a:t>
            </a:r>
            <a:r>
              <a:rPr lang="cs-CZ" sz="1600" dirty="0"/>
              <a:t>;</a:t>
            </a:r>
          </a:p>
          <a:p>
            <a:r>
              <a:rPr lang="cs-CZ" sz="1600" b="1" dirty="0"/>
              <a:t>„</a:t>
            </a:r>
            <a:r>
              <a:rPr lang="cs-CZ" sz="1600" b="1" dirty="0">
                <a:solidFill>
                  <a:srgbClr val="0070C0"/>
                </a:solidFill>
              </a:rPr>
              <a:t>Dynamičtí</a:t>
            </a:r>
            <a:r>
              <a:rPr lang="cs-CZ" sz="1600" b="1" dirty="0"/>
              <a:t>“ císaři: </a:t>
            </a:r>
          </a:p>
          <a:p>
            <a:pPr lvl="1"/>
            <a:r>
              <a:rPr lang="cs-CZ" sz="1800" dirty="0"/>
              <a:t>zničili </a:t>
            </a:r>
            <a:r>
              <a:rPr lang="cs-CZ" sz="1800" b="1" dirty="0" err="1"/>
              <a:t>Ojratskou</a:t>
            </a:r>
            <a:r>
              <a:rPr lang="cs-CZ" sz="1800" b="1" dirty="0"/>
              <a:t> říši </a:t>
            </a:r>
            <a:r>
              <a:rPr lang="cs-CZ" sz="1800" dirty="0"/>
              <a:t>a </a:t>
            </a:r>
            <a:r>
              <a:rPr lang="cs-CZ" sz="1800" b="1" dirty="0"/>
              <a:t>západní Mongoly</a:t>
            </a:r>
            <a:r>
              <a:rPr lang="cs-CZ" sz="1800" dirty="0"/>
              <a:t>; </a:t>
            </a:r>
          </a:p>
          <a:p>
            <a:pPr lvl="1"/>
            <a:r>
              <a:rPr lang="cs-CZ" sz="1800" b="1" dirty="0"/>
              <a:t>náklonost</a:t>
            </a:r>
            <a:r>
              <a:rPr lang="cs-CZ" sz="1800" dirty="0"/>
              <a:t> čínských vzdělanců, přijali </a:t>
            </a:r>
            <a:r>
              <a:rPr lang="cs-CZ" sz="1800" b="1" dirty="0"/>
              <a:t>čínskou administrativu</a:t>
            </a:r>
            <a:r>
              <a:rPr lang="cs-CZ" sz="1800" dirty="0"/>
              <a:t>, udrželi </a:t>
            </a:r>
            <a:r>
              <a:rPr lang="cs-CZ" sz="1800" b="1" dirty="0"/>
              <a:t>kulturu a identitu </a:t>
            </a:r>
            <a:r>
              <a:rPr lang="cs-CZ" sz="1800" dirty="0"/>
              <a:t>(duální vedení úřadů a zákaz sňatků);</a:t>
            </a:r>
          </a:p>
          <a:p>
            <a:pPr lvl="1"/>
            <a:r>
              <a:rPr lang="cs-CZ" sz="1800" dirty="0"/>
              <a:t>místo spoléhání na </a:t>
            </a:r>
            <a:r>
              <a:rPr lang="cs-CZ" sz="1800" b="1" dirty="0"/>
              <a:t>zeď</a:t>
            </a:r>
            <a:r>
              <a:rPr lang="cs-CZ" sz="1800" dirty="0"/>
              <a:t> zničili </a:t>
            </a:r>
            <a:r>
              <a:rPr lang="cs-CZ" sz="1800" b="1" dirty="0" err="1"/>
              <a:t>džungarskou</a:t>
            </a:r>
            <a:r>
              <a:rPr lang="cs-CZ" sz="1800" b="1" dirty="0"/>
              <a:t> říši </a:t>
            </a:r>
            <a:r>
              <a:rPr lang="cs-CZ" sz="1800" dirty="0"/>
              <a:t>1757 a ovládli </a:t>
            </a:r>
            <a:r>
              <a:rPr lang="cs-CZ" sz="1800" b="1" dirty="0"/>
              <a:t>nomádské oblasti</a:t>
            </a:r>
            <a:r>
              <a:rPr lang="cs-CZ" sz="1800" dirty="0"/>
              <a:t>; </a:t>
            </a:r>
          </a:p>
          <a:p>
            <a:pPr lvl="1"/>
            <a:r>
              <a:rPr lang="cs-CZ" sz="1800" b="1" dirty="0"/>
              <a:t>tributární síť</a:t>
            </a:r>
            <a:r>
              <a:rPr lang="cs-CZ" sz="1800" dirty="0"/>
              <a:t> států (Korea, Barma, Vietnam); </a:t>
            </a:r>
          </a:p>
          <a:p>
            <a:pPr lvl="1"/>
            <a:r>
              <a:rPr lang="cs-CZ" sz="1800" dirty="0"/>
              <a:t>zvětšení oblasti </a:t>
            </a:r>
            <a:r>
              <a:rPr lang="cs-CZ" sz="1800" b="1" dirty="0"/>
              <a:t>kultivace</a:t>
            </a:r>
            <a:r>
              <a:rPr lang="cs-CZ" sz="1800" dirty="0"/>
              <a:t> – </a:t>
            </a:r>
            <a:r>
              <a:rPr lang="cs-CZ" sz="1800" b="1" dirty="0"/>
              <a:t>růst populace </a:t>
            </a:r>
            <a:r>
              <a:rPr lang="cs-CZ" sz="1800" dirty="0"/>
              <a:t>(1600-160mil, 1680 – 126mil, 1700-138 mil, 1710-157 mil, 1820-381mil a 1850-412mil);</a:t>
            </a:r>
          </a:p>
          <a:p>
            <a:endParaRPr lang="cs-CZ" sz="800" b="1" dirty="0"/>
          </a:p>
          <a:p>
            <a:r>
              <a:rPr lang="cs-CZ" sz="1600" b="1" dirty="0"/>
              <a:t>Obchodní komunity </a:t>
            </a:r>
            <a:r>
              <a:rPr lang="cs-CZ" sz="1600" dirty="0"/>
              <a:t>na </a:t>
            </a:r>
            <a:r>
              <a:rPr lang="cs-CZ" sz="1600" b="1" dirty="0"/>
              <a:t>jihu</a:t>
            </a:r>
            <a:r>
              <a:rPr lang="cs-CZ" sz="1600" dirty="0"/>
              <a:t> – povstání </a:t>
            </a:r>
            <a:r>
              <a:rPr lang="cs-CZ" sz="1600" b="1" dirty="0" err="1"/>
              <a:t>Zheng</a:t>
            </a:r>
            <a:r>
              <a:rPr lang="cs-CZ" sz="1600" dirty="0"/>
              <a:t> </a:t>
            </a:r>
            <a:r>
              <a:rPr lang="cs-CZ" sz="1600" b="1" dirty="0"/>
              <a:t>poraženo</a:t>
            </a:r>
            <a:r>
              <a:rPr lang="cs-CZ" sz="1600" dirty="0"/>
              <a:t> (multietnická armáda); </a:t>
            </a:r>
            <a:r>
              <a:rPr lang="cs-CZ" sz="1600" b="1" dirty="0">
                <a:solidFill>
                  <a:srgbClr val="0070C0"/>
                </a:solidFill>
              </a:rPr>
              <a:t>vnitrozemské</a:t>
            </a:r>
            <a:r>
              <a:rPr lang="cs-CZ" sz="1600" dirty="0">
                <a:solidFill>
                  <a:srgbClr val="0070C0"/>
                </a:solidFill>
              </a:rPr>
              <a:t>, </a:t>
            </a:r>
            <a:r>
              <a:rPr lang="cs-CZ" sz="1600" b="1" dirty="0">
                <a:solidFill>
                  <a:srgbClr val="0070C0"/>
                </a:solidFill>
              </a:rPr>
              <a:t>vojenské</a:t>
            </a:r>
            <a:r>
              <a:rPr lang="cs-CZ" sz="1600" dirty="0">
                <a:solidFill>
                  <a:srgbClr val="0070C0"/>
                </a:solidFill>
              </a:rPr>
              <a:t>, </a:t>
            </a:r>
            <a:r>
              <a:rPr lang="cs-CZ" sz="1600" b="1" dirty="0">
                <a:solidFill>
                  <a:srgbClr val="0070C0"/>
                </a:solidFill>
              </a:rPr>
              <a:t>agrární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b="1" dirty="0">
                <a:solidFill>
                  <a:srgbClr val="0070C0"/>
                </a:solidFill>
              </a:rPr>
              <a:t>impérium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dirty="0"/>
              <a:t>(vnitřní Mongolsko);</a:t>
            </a:r>
          </a:p>
          <a:p>
            <a:r>
              <a:rPr lang="cs-CZ" sz="1800" b="1" dirty="0">
                <a:solidFill>
                  <a:srgbClr val="FF0000"/>
                </a:solidFill>
              </a:rPr>
              <a:t>Zámořský ochod</a:t>
            </a:r>
            <a:r>
              <a:rPr lang="cs-CZ" sz="1600" b="1" dirty="0"/>
              <a:t>:</a:t>
            </a:r>
            <a:r>
              <a:rPr lang="cs-CZ" sz="1600" dirty="0"/>
              <a:t> </a:t>
            </a:r>
          </a:p>
          <a:p>
            <a:pPr lvl="1"/>
            <a:r>
              <a:rPr lang="cs-CZ" sz="1400" dirty="0"/>
              <a:t>monopolistická </a:t>
            </a:r>
            <a:r>
              <a:rPr lang="cs-CZ" sz="1400" b="1" dirty="0"/>
              <a:t>gilda</a:t>
            </a:r>
            <a:r>
              <a:rPr lang="cs-CZ" sz="1400" dirty="0"/>
              <a:t> (odpovědnost za cizince); </a:t>
            </a:r>
          </a:p>
          <a:p>
            <a:pPr lvl="1"/>
            <a:r>
              <a:rPr lang="cs-CZ" sz="1400" b="1" dirty="0"/>
              <a:t>čaj</a:t>
            </a:r>
            <a:r>
              <a:rPr lang="cs-CZ" sz="1400" dirty="0"/>
              <a:t> (GB růst z 1 </a:t>
            </a:r>
            <a:r>
              <a:rPr lang="cs-CZ" sz="1400" dirty="0" err="1"/>
              <a:t>tis.tun</a:t>
            </a:r>
            <a:r>
              <a:rPr lang="cs-CZ" sz="1400" dirty="0"/>
              <a:t> 1720 na 18tis.tun 1850);  dovoz </a:t>
            </a:r>
            <a:r>
              <a:rPr lang="cs-CZ" sz="1400" b="1" dirty="0"/>
              <a:t>opia</a:t>
            </a:r>
            <a:r>
              <a:rPr lang="cs-CZ" sz="1400" dirty="0"/>
              <a:t> do CH v roce 1821 převyšuje export čaje;</a:t>
            </a:r>
          </a:p>
          <a:p>
            <a:pPr lvl="1"/>
            <a:r>
              <a:rPr lang="cs-CZ" sz="1400" b="1" dirty="0"/>
              <a:t>regulace obchodu </a:t>
            </a:r>
            <a:r>
              <a:rPr lang="cs-CZ" sz="1400" dirty="0"/>
              <a:t>– obava ze ztráty kontroly nad čínskými obchodními komunitami;</a:t>
            </a:r>
          </a:p>
          <a:p>
            <a:pPr marL="457200" lvl="1" indent="0">
              <a:buNone/>
            </a:pPr>
            <a:r>
              <a:rPr lang="cs-CZ" sz="900" dirty="0"/>
              <a:t> </a:t>
            </a:r>
          </a:p>
          <a:p>
            <a:r>
              <a:rPr lang="cs-CZ" sz="1600" b="1" dirty="0">
                <a:solidFill>
                  <a:srgbClr val="0070C0"/>
                </a:solidFill>
              </a:rPr>
              <a:t>RUS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/>
              <a:t>– otevřeli </a:t>
            </a:r>
            <a:r>
              <a:rPr lang="cs-CZ" sz="1600" b="1" dirty="0"/>
              <a:t>Sibiř</a:t>
            </a:r>
            <a:r>
              <a:rPr lang="cs-CZ" sz="1600" dirty="0"/>
              <a:t> v 17st. – </a:t>
            </a:r>
            <a:r>
              <a:rPr lang="cs-CZ" sz="1600" b="1" dirty="0"/>
              <a:t>kožešiny</a:t>
            </a:r>
            <a:r>
              <a:rPr lang="cs-CZ" sz="1600" dirty="0"/>
              <a:t>; 1689 </a:t>
            </a:r>
            <a:r>
              <a:rPr lang="cs-CZ" sz="1600" b="1" dirty="0" err="1"/>
              <a:t>Nerčinská</a:t>
            </a:r>
            <a:r>
              <a:rPr lang="cs-CZ" sz="1600" b="1" dirty="0"/>
              <a:t> smlouva </a:t>
            </a:r>
            <a:r>
              <a:rPr lang="cs-CZ" sz="1600" dirty="0"/>
              <a:t>– obchod s </a:t>
            </a:r>
            <a:r>
              <a:rPr lang="cs-CZ" sz="1600" b="1" dirty="0"/>
              <a:t>hedvábím</a:t>
            </a:r>
            <a:r>
              <a:rPr lang="cs-CZ" sz="1600" dirty="0"/>
              <a:t> a </a:t>
            </a:r>
            <a:r>
              <a:rPr lang="cs-CZ" sz="1600" b="1" dirty="0"/>
              <a:t>kožešinami</a:t>
            </a:r>
            <a:r>
              <a:rPr lang="cs-CZ" sz="1600" dirty="0"/>
              <a:t>, státní karavany; </a:t>
            </a:r>
            <a:r>
              <a:rPr lang="cs-CZ" sz="1600" b="1" dirty="0"/>
              <a:t>1727</a:t>
            </a:r>
            <a:r>
              <a:rPr lang="cs-CZ" sz="1600" dirty="0"/>
              <a:t> otevřena obchodní osada </a:t>
            </a:r>
            <a:r>
              <a:rPr lang="cs-CZ" sz="1600" b="1" dirty="0" err="1"/>
              <a:t>Kjachta</a:t>
            </a:r>
            <a:r>
              <a:rPr lang="cs-CZ" sz="1600" dirty="0"/>
              <a:t> (systém fungoval do 1860); přátelské vztahy (ale dodávky po moři neakceptovány), později i vlněné látky; </a:t>
            </a:r>
          </a:p>
        </p:txBody>
      </p:sp>
    </p:spTree>
    <p:extLst>
      <p:ext uri="{BB962C8B-B14F-4D97-AF65-F5344CB8AC3E}">
        <p14:creationId xmlns:p14="http://schemas.microsoft.com/office/powerpoint/2010/main" val="654830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D:\23120\Desktop\Čína ming-čching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260648"/>
            <a:ext cx="8136904" cy="6264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1823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-9939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2400" b="1" dirty="0">
                <a:latin typeface="+mn-lt"/>
              </a:rPr>
              <a:t>Otevření </a:t>
            </a:r>
            <a:r>
              <a:rPr lang="cs-CZ" sz="2800" b="1" dirty="0">
                <a:solidFill>
                  <a:srgbClr val="FFC000"/>
                </a:solidFill>
                <a:latin typeface="+mn-lt"/>
              </a:rPr>
              <a:t>Číny </a:t>
            </a:r>
            <a:r>
              <a:rPr lang="cs-CZ" sz="2800" b="1" dirty="0">
                <a:latin typeface="+mn-lt"/>
              </a:rPr>
              <a:t>– říše středu</a:t>
            </a:r>
            <a:endParaRPr lang="cs-CZ" sz="2400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925" y="764704"/>
            <a:ext cx="11434713" cy="597666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b="1" dirty="0"/>
              <a:t>Čína</a:t>
            </a:r>
            <a:r>
              <a:rPr lang="cs-CZ" sz="1800" dirty="0"/>
              <a:t>: 381 mil. </a:t>
            </a:r>
            <a:r>
              <a:rPr lang="cs-CZ" sz="1800" b="1" dirty="0"/>
              <a:t>1820</a:t>
            </a:r>
            <a:r>
              <a:rPr lang="cs-CZ" sz="1800" dirty="0"/>
              <a:t> (358 v 1870); </a:t>
            </a:r>
            <a:r>
              <a:rPr lang="cs-CZ" sz="1800" b="1" dirty="0"/>
              <a:t>32,9% světového produktu </a:t>
            </a:r>
            <a:r>
              <a:rPr lang="cs-CZ" sz="1800" dirty="0"/>
              <a:t>(UK 1820 5,2% a ZE 23%) (1870 CH 17,2% a ZE 33,6%);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b="1" dirty="0"/>
              <a:t>Mandžuové</a:t>
            </a:r>
            <a:r>
              <a:rPr lang="cs-CZ" sz="1800" dirty="0"/>
              <a:t> – preventivní vypořádání s nebezpečím střední Asie, konfuciánství; soběstačnost, </a:t>
            </a:r>
            <a:r>
              <a:rPr lang="cs-CZ" sz="1800" b="1" dirty="0"/>
              <a:t>malá poptávka </a:t>
            </a:r>
            <a:r>
              <a:rPr lang="cs-CZ" sz="1800" dirty="0"/>
              <a:t>po </a:t>
            </a:r>
            <a:r>
              <a:rPr lang="cs-CZ" sz="1800" b="1" dirty="0" err="1"/>
              <a:t>záp</a:t>
            </a:r>
            <a:r>
              <a:rPr lang="cs-CZ" sz="1800" b="1" dirty="0"/>
              <a:t>. produktech </a:t>
            </a:r>
            <a:r>
              <a:rPr lang="cs-CZ" sz="1800" dirty="0"/>
              <a:t>(E naopak);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cs-CZ" sz="11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dirty="0"/>
              <a:t>1660s/1757-1842 </a:t>
            </a:r>
            <a:r>
              <a:rPr lang="cs-CZ" sz="1800" b="1" dirty="0">
                <a:solidFill>
                  <a:srgbClr val="FF0000"/>
                </a:solidFill>
              </a:rPr>
              <a:t>Kantonský systém</a:t>
            </a:r>
            <a:r>
              <a:rPr lang="cs-CZ" sz="1800" dirty="0"/>
              <a:t>: cizinci v Kantonu (</a:t>
            </a:r>
            <a:r>
              <a:rPr lang="cs-CZ" sz="1800" i="1" dirty="0" err="1"/>
              <a:t>Guangzhou</a:t>
            </a:r>
            <a:r>
              <a:rPr lang="cs-CZ" sz="1800" i="1" dirty="0"/>
              <a:t>)</a:t>
            </a:r>
            <a:r>
              <a:rPr lang="cs-CZ" sz="1800" dirty="0"/>
              <a:t>, </a:t>
            </a:r>
            <a:r>
              <a:rPr lang="cs-CZ" sz="1800" b="1" dirty="0"/>
              <a:t>zákaz vstupu </a:t>
            </a:r>
            <a:r>
              <a:rPr lang="cs-CZ" sz="1800" dirty="0"/>
              <a:t>do země, nad rámec šedá ekonomika a </a:t>
            </a:r>
            <a:r>
              <a:rPr lang="cs-CZ" sz="1800" b="1" dirty="0"/>
              <a:t>korupce</a:t>
            </a:r>
            <a:r>
              <a:rPr lang="cs-CZ" sz="1800" dirty="0"/>
              <a:t> v přístavních městech;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cs-CZ" sz="10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dirty="0"/>
              <a:t>Oficiální vztahy CH vs. ostatní na základě </a:t>
            </a:r>
            <a:r>
              <a:rPr lang="cs-CZ" sz="1800" b="1" dirty="0">
                <a:solidFill>
                  <a:srgbClr val="0070C0"/>
                </a:solidFill>
              </a:rPr>
              <a:t>tributárního systému</a:t>
            </a:r>
            <a:r>
              <a:rPr lang="cs-CZ" sz="1800" dirty="0"/>
              <a:t>: „syn nebes“ – přijímá od ostatních panovníků tribut, kterým uznávají podřízenost, na oplátku dary a tituly (vyšší hodnoty – velkorysost) + po dobu pobytu obchod (velmi výnosné);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cs-CZ" sz="10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dirty="0"/>
              <a:t>Západ tlačí na flexibilnější systém – odmítnuto + vyhrocenu v důsledku </a:t>
            </a:r>
            <a:r>
              <a:rPr lang="cs-CZ" sz="1800" b="1" dirty="0"/>
              <a:t>obchodu s </a:t>
            </a:r>
            <a:r>
              <a:rPr lang="cs-CZ" sz="1800" b="1" dirty="0">
                <a:solidFill>
                  <a:srgbClr val="FF0000"/>
                </a:solidFill>
              </a:rPr>
              <a:t>opiem</a:t>
            </a:r>
            <a:r>
              <a:rPr lang="cs-CZ" sz="1800" dirty="0"/>
              <a:t>: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dirty="0"/>
              <a:t>Jediná komodita na export </a:t>
            </a:r>
            <a:r>
              <a:rPr lang="cs-CZ" sz="1600" b="1" dirty="0">
                <a:solidFill>
                  <a:srgbClr val="0070C0"/>
                </a:solidFill>
              </a:rPr>
              <a:t>stříbro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dirty="0"/>
              <a:t>(pro E „nevýhodné“ UK na zlatě);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dirty="0"/>
              <a:t>UK hledá způsob jak </a:t>
            </a:r>
            <a:r>
              <a:rPr lang="cs-CZ" sz="1600" b="1" dirty="0"/>
              <a:t>vyrovnat bilanci </a:t>
            </a:r>
            <a:r>
              <a:rPr lang="cs-CZ" sz="1600" dirty="0"/>
              <a:t>(bavlna neuspěla) – za čaj </a:t>
            </a:r>
            <a:r>
              <a:rPr lang="cs-CZ" sz="1600" b="1" dirty="0"/>
              <a:t>opium</a:t>
            </a:r>
            <a:r>
              <a:rPr lang="cs-CZ" sz="1600" dirty="0"/>
              <a:t> (z 15t 1730 na 900t v 1820) – </a:t>
            </a:r>
            <a:r>
              <a:rPr lang="cs-CZ" sz="1600" b="1" dirty="0"/>
              <a:t>obrácení</a:t>
            </a:r>
            <a:r>
              <a:rPr lang="cs-CZ" sz="1600" dirty="0"/>
              <a:t> toku </a:t>
            </a:r>
            <a:r>
              <a:rPr lang="cs-CZ" sz="1600" b="1" dirty="0"/>
              <a:t>stříbra</a:t>
            </a:r>
            <a:r>
              <a:rPr lang="cs-CZ" sz="1600" dirty="0"/>
              <a:t>; dovoz do </a:t>
            </a:r>
            <a:r>
              <a:rPr lang="cs-CZ" sz="1600" b="1" dirty="0"/>
              <a:t>CH ilegální </a:t>
            </a:r>
            <a:r>
              <a:rPr lang="cs-CZ" sz="1600" dirty="0"/>
              <a:t>– pašování soukromými obchodníky (nákup v BENG);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dirty="0"/>
              <a:t>V CH převládl </a:t>
            </a:r>
            <a:r>
              <a:rPr lang="cs-CZ" sz="1600" b="1" dirty="0"/>
              <a:t>tvrdý postup</a:t>
            </a:r>
            <a:r>
              <a:rPr lang="cs-CZ" sz="1600" dirty="0"/>
              <a:t>: </a:t>
            </a:r>
            <a:r>
              <a:rPr lang="cs-CZ" sz="1600" b="1" dirty="0">
                <a:solidFill>
                  <a:srgbClr val="FF0000"/>
                </a:solidFill>
              </a:rPr>
              <a:t>1838</a:t>
            </a:r>
            <a:r>
              <a:rPr lang="cs-CZ" sz="1600" dirty="0"/>
              <a:t> Lin </a:t>
            </a:r>
            <a:r>
              <a:rPr lang="cs-CZ" sz="1600" dirty="0" err="1"/>
              <a:t>Zexu</a:t>
            </a:r>
            <a:r>
              <a:rPr lang="cs-CZ" sz="1600" dirty="0"/>
              <a:t> – v oblehl Kanton, zničil opium;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b="1" dirty="0">
                <a:solidFill>
                  <a:srgbClr val="FF0000"/>
                </a:solidFill>
              </a:rPr>
              <a:t>1840</a:t>
            </a:r>
            <a:r>
              <a:rPr lang="cs-CZ" sz="1600" b="1" dirty="0">
                <a:solidFill>
                  <a:srgbClr val="0070C0"/>
                </a:solidFill>
              </a:rPr>
              <a:t> UK expedice </a:t>
            </a:r>
            <a:r>
              <a:rPr lang="cs-CZ" sz="1600" dirty="0"/>
              <a:t>z Indie – kolesový parník </a:t>
            </a:r>
            <a:r>
              <a:rPr lang="cs-CZ" sz="1600" b="1" dirty="0"/>
              <a:t>Nemesis</a:t>
            </a:r>
            <a:r>
              <a:rPr lang="cs-CZ" sz="1600" dirty="0"/>
              <a:t>, obsazení Kantonu a plavba po J-c-J; 1842 žádost o mír a </a:t>
            </a:r>
            <a:r>
              <a:rPr lang="cs-CZ" sz="1600" b="1" dirty="0">
                <a:solidFill>
                  <a:srgbClr val="0070C0"/>
                </a:solidFill>
              </a:rPr>
              <a:t>dohoda z </a:t>
            </a:r>
            <a:r>
              <a:rPr lang="cs-CZ" sz="1600" b="1" dirty="0" err="1">
                <a:solidFill>
                  <a:srgbClr val="0070C0"/>
                </a:solidFill>
              </a:rPr>
              <a:t>Nankingu</a:t>
            </a:r>
            <a:r>
              <a:rPr lang="cs-CZ" sz="1600" b="1" dirty="0">
                <a:solidFill>
                  <a:srgbClr val="0070C0"/>
                </a:solidFill>
              </a:rPr>
              <a:t> </a:t>
            </a:r>
            <a:r>
              <a:rPr lang="cs-CZ" sz="1600" dirty="0"/>
              <a:t>(odškodné, H-K, </a:t>
            </a:r>
            <a:r>
              <a:rPr lang="cs-CZ" sz="1600" dirty="0" err="1"/>
              <a:t>otevtření</a:t>
            </a:r>
            <a:r>
              <a:rPr lang="cs-CZ" sz="1600" dirty="0"/>
              <a:t> přístavů, rovné postavení a extra v přístavech - také FRA a US); </a:t>
            </a:r>
            <a:r>
              <a:rPr lang="cs-CZ" sz="1600" dirty="0" err="1"/>
              <a:t>Gladstone-Palmerston-J.Q.Adams</a:t>
            </a:r>
            <a:r>
              <a:rPr lang="cs-CZ" sz="1600" dirty="0"/>
              <a:t>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dirty="0"/>
              <a:t>Nedodržování smlouvy – </a:t>
            </a:r>
            <a:r>
              <a:rPr lang="cs-CZ" sz="1600" b="1" dirty="0"/>
              <a:t>1856 zajetí </a:t>
            </a:r>
            <a:r>
              <a:rPr lang="cs-CZ" sz="1600" b="1" dirty="0" err="1">
                <a:solidFill>
                  <a:srgbClr val="0070C0"/>
                </a:solidFill>
              </a:rPr>
              <a:t>Arrow</a:t>
            </a:r>
            <a:r>
              <a:rPr lang="cs-CZ" sz="1600" dirty="0"/>
              <a:t>; UK konzul žádá propuštění a omluvu –&gt; využil guvernér H-K a ostřeloval Kanton –&gt; </a:t>
            </a:r>
            <a:r>
              <a:rPr lang="cs-CZ" sz="1600" b="1" dirty="0"/>
              <a:t>FRA</a:t>
            </a:r>
            <a:r>
              <a:rPr lang="cs-CZ" sz="1600" dirty="0"/>
              <a:t> se přidala; obsadili </a:t>
            </a:r>
            <a:r>
              <a:rPr lang="cs-CZ" sz="1600" b="1" dirty="0"/>
              <a:t>Kanton</a:t>
            </a:r>
            <a:r>
              <a:rPr lang="cs-CZ" sz="1600" dirty="0"/>
              <a:t> a postup na </a:t>
            </a:r>
            <a:r>
              <a:rPr lang="cs-CZ" sz="1600" b="1" dirty="0" err="1">
                <a:solidFill>
                  <a:srgbClr val="0070C0"/>
                </a:solidFill>
              </a:rPr>
              <a:t>Tientsin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dirty="0"/>
              <a:t>(</a:t>
            </a:r>
            <a:r>
              <a:rPr lang="cs-CZ" sz="1600" b="1" dirty="0"/>
              <a:t>dohoda</a:t>
            </a:r>
            <a:r>
              <a:rPr lang="cs-CZ" sz="1600" dirty="0"/>
              <a:t> </a:t>
            </a:r>
            <a:r>
              <a:rPr lang="cs-CZ" sz="1600" b="1" dirty="0"/>
              <a:t>pěti států</a:t>
            </a:r>
            <a:r>
              <a:rPr lang="cs-CZ" sz="1600" dirty="0"/>
              <a:t>: + přístup do Pekingu);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b="1" dirty="0"/>
              <a:t>Nedodrženo</a:t>
            </a:r>
            <a:r>
              <a:rPr lang="cs-CZ" sz="1600" dirty="0"/>
              <a:t> –&gt; </a:t>
            </a:r>
            <a:r>
              <a:rPr lang="cs-CZ" sz="1600" b="1" dirty="0">
                <a:solidFill>
                  <a:srgbClr val="FF0000"/>
                </a:solidFill>
              </a:rPr>
              <a:t>1859</a:t>
            </a:r>
            <a:r>
              <a:rPr lang="cs-CZ" sz="1600" dirty="0"/>
              <a:t> </a:t>
            </a:r>
            <a:r>
              <a:rPr lang="cs-CZ" sz="1600" b="1" dirty="0"/>
              <a:t>výsadek</a:t>
            </a:r>
            <a:r>
              <a:rPr lang="cs-CZ" sz="1600" dirty="0"/>
              <a:t> UK a FRA na Peking („delegace“), </a:t>
            </a:r>
            <a:r>
              <a:rPr lang="cs-CZ" sz="1600" b="1" dirty="0"/>
              <a:t>porážka</a:t>
            </a:r>
            <a:r>
              <a:rPr lang="cs-CZ" sz="1600" dirty="0"/>
              <a:t> čínských sil – </a:t>
            </a:r>
            <a:r>
              <a:rPr lang="cs-CZ" sz="1600" b="1" dirty="0"/>
              <a:t>kapitulace</a:t>
            </a:r>
            <a:r>
              <a:rPr lang="cs-CZ" sz="1600" dirty="0"/>
              <a:t> CH;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dirty="0"/>
              <a:t>Potvrzení předchozích smluv a oficiální opiový obchod; </a:t>
            </a:r>
            <a:r>
              <a:rPr lang="cs-CZ" sz="1600" b="1" dirty="0"/>
              <a:t>cla</a:t>
            </a:r>
            <a:r>
              <a:rPr lang="cs-CZ" sz="1600" dirty="0"/>
              <a:t> nesmí překročit </a:t>
            </a:r>
            <a:r>
              <a:rPr lang="cs-CZ" sz="1600" b="1" dirty="0"/>
              <a:t>5%</a:t>
            </a:r>
            <a:r>
              <a:rPr lang="cs-CZ" sz="1600" dirty="0"/>
              <a:t>; 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dirty="0"/>
              <a:t> Století ponížení…</a:t>
            </a:r>
          </a:p>
        </p:txBody>
      </p:sp>
    </p:spTree>
    <p:extLst>
      <p:ext uri="{BB962C8B-B14F-4D97-AF65-F5344CB8AC3E}">
        <p14:creationId xmlns:p14="http://schemas.microsoft.com/office/powerpoint/2010/main" val="2553290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4462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latin typeface="+mn-lt"/>
              </a:rPr>
              <a:t>Únik z </a:t>
            </a:r>
            <a:r>
              <a:rPr lang="cs-CZ" sz="3200" b="1" dirty="0" err="1">
                <a:solidFill>
                  <a:srgbClr val="FF0000"/>
                </a:solidFill>
                <a:latin typeface="+mn-lt"/>
              </a:rPr>
              <a:t>Malthusovské</a:t>
            </a:r>
            <a:r>
              <a:rPr lang="cs-CZ" sz="3200" b="1" dirty="0">
                <a:solidFill>
                  <a:srgbClr val="FF0000"/>
                </a:solidFill>
                <a:latin typeface="+mn-lt"/>
              </a:rPr>
              <a:t> rovnováhy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0131" y="1097360"/>
            <a:ext cx="10407192" cy="5760640"/>
          </a:xfrm>
        </p:spPr>
        <p:txBody>
          <a:bodyPr>
            <a:normAutofit/>
          </a:bodyPr>
          <a:lstStyle/>
          <a:p>
            <a:r>
              <a:rPr lang="cs-CZ" sz="1800" dirty="0"/>
              <a:t>r. T. </a:t>
            </a:r>
            <a:r>
              <a:rPr lang="cs-CZ" sz="1800" dirty="0" err="1"/>
              <a:t>Malthus</a:t>
            </a:r>
            <a:r>
              <a:rPr lang="cs-CZ" sz="1800" dirty="0"/>
              <a:t> 1798: </a:t>
            </a:r>
            <a:r>
              <a:rPr lang="cs-CZ" sz="1800" b="1" dirty="0"/>
              <a:t>konečné množství zdrojů </a:t>
            </a:r>
            <a:r>
              <a:rPr lang="cs-CZ" sz="1800" dirty="0"/>
              <a:t>(půda a její úrodnost), limit na populaci – populační růst je funkcí příjmu;</a:t>
            </a:r>
          </a:p>
          <a:p>
            <a:r>
              <a:rPr lang="cs-CZ" sz="1800" dirty="0"/>
              <a:t>Do </a:t>
            </a:r>
            <a:r>
              <a:rPr lang="cs-CZ" sz="1800" b="1" dirty="0"/>
              <a:t>18st</a:t>
            </a:r>
            <a:r>
              <a:rPr lang="cs-CZ" sz="1800" dirty="0"/>
              <a:t>. odpovídá: </a:t>
            </a:r>
          </a:p>
          <a:p>
            <a:pPr lvl="1"/>
            <a:r>
              <a:rPr lang="cs-CZ" sz="1600" dirty="0"/>
              <a:t>většina příjmu na </a:t>
            </a:r>
            <a:r>
              <a:rPr lang="cs-CZ" sz="1600" b="1" dirty="0"/>
              <a:t>potraviny</a:t>
            </a:r>
            <a:r>
              <a:rPr lang="cs-CZ" sz="1600" dirty="0"/>
              <a:t>, pomalý </a:t>
            </a:r>
            <a:r>
              <a:rPr lang="cs-CZ" sz="1600" b="1" dirty="0"/>
              <a:t>technologický</a:t>
            </a:r>
            <a:r>
              <a:rPr lang="cs-CZ" sz="1600" dirty="0"/>
              <a:t> </a:t>
            </a:r>
            <a:r>
              <a:rPr lang="cs-CZ" sz="1600" b="1" dirty="0"/>
              <a:t>pokrok</a:t>
            </a:r>
            <a:r>
              <a:rPr lang="cs-CZ" sz="1600" dirty="0"/>
              <a:t>, osetí marginální půdy –&gt; nedostatek nenahraditelný IT; </a:t>
            </a:r>
          </a:p>
          <a:p>
            <a:pPr lvl="1"/>
            <a:r>
              <a:rPr lang="cs-CZ" sz="1600" dirty="0"/>
              <a:t>omezí kapitál (klesající výnosy) a ten nemůže být využit v odvětvích zvyšujících produktivitu v AGRI;</a:t>
            </a:r>
          </a:p>
          <a:p>
            <a:r>
              <a:rPr lang="cs-CZ" sz="1800" b="1" dirty="0"/>
              <a:t>GB populace</a:t>
            </a:r>
            <a:r>
              <a:rPr lang="cs-CZ" sz="1800" dirty="0"/>
              <a:t>: </a:t>
            </a:r>
            <a:r>
              <a:rPr lang="cs-CZ" sz="1800" b="1" dirty="0">
                <a:solidFill>
                  <a:srgbClr val="0070C0"/>
                </a:solidFill>
              </a:rPr>
              <a:t>5,1</a:t>
            </a:r>
            <a:r>
              <a:rPr lang="cs-CZ" sz="1800" b="1" dirty="0"/>
              <a:t> </a:t>
            </a:r>
            <a:r>
              <a:rPr lang="cs-CZ" sz="1800" dirty="0"/>
              <a:t>mil. (1701); 5,8 (1751); </a:t>
            </a:r>
            <a:r>
              <a:rPr lang="cs-CZ" sz="1800" b="1" dirty="0">
                <a:solidFill>
                  <a:srgbClr val="0070C0"/>
                </a:solidFill>
              </a:rPr>
              <a:t>8,3</a:t>
            </a:r>
            <a:r>
              <a:rPr lang="cs-CZ" sz="1800" dirty="0"/>
              <a:t> (1801); 11,2 (1821); </a:t>
            </a:r>
            <a:r>
              <a:rPr lang="cs-CZ" sz="1800" b="1" dirty="0">
                <a:solidFill>
                  <a:srgbClr val="0070C0"/>
                </a:solidFill>
              </a:rPr>
              <a:t>14,9</a:t>
            </a:r>
            <a:r>
              <a:rPr lang="cs-CZ" sz="1800" dirty="0"/>
              <a:t> (1841); </a:t>
            </a:r>
            <a:r>
              <a:rPr lang="cs-CZ" sz="1800" b="1" dirty="0">
                <a:solidFill>
                  <a:srgbClr val="0070C0"/>
                </a:solidFill>
              </a:rPr>
              <a:t>30,5</a:t>
            </a:r>
            <a:r>
              <a:rPr lang="cs-CZ" sz="1800" dirty="0"/>
              <a:t> (1901); </a:t>
            </a:r>
          </a:p>
          <a:p>
            <a:pPr lvl="1"/>
            <a:r>
              <a:rPr lang="cs-CZ" sz="1400" b="1" dirty="0"/>
              <a:t>Česko</a:t>
            </a:r>
            <a:r>
              <a:rPr lang="cs-CZ" sz="1400" dirty="0"/>
              <a:t>: 3 mil (1754); 4,9 (1800); 9,4 (1900); 11,5 (1944);</a:t>
            </a:r>
          </a:p>
          <a:p>
            <a:r>
              <a:rPr lang="cs-CZ" sz="1800" b="1" dirty="0"/>
              <a:t>Mzdy</a:t>
            </a:r>
            <a:r>
              <a:rPr lang="cs-CZ" sz="1800" dirty="0"/>
              <a:t> ale </a:t>
            </a:r>
            <a:r>
              <a:rPr lang="cs-CZ" sz="1800" b="1" dirty="0">
                <a:solidFill>
                  <a:srgbClr val="0070C0"/>
                </a:solidFill>
              </a:rPr>
              <a:t>neklesají</a:t>
            </a:r>
            <a:r>
              <a:rPr lang="cs-CZ" sz="1800" dirty="0">
                <a:solidFill>
                  <a:srgbClr val="0070C0"/>
                </a:solidFill>
              </a:rPr>
              <a:t> </a:t>
            </a:r>
            <a:r>
              <a:rPr lang="cs-CZ" sz="1800" dirty="0"/>
              <a:t>(!); růst </a:t>
            </a:r>
            <a:r>
              <a:rPr lang="cs-CZ" sz="1800" b="1" dirty="0"/>
              <a:t>produktivity</a:t>
            </a:r>
            <a:r>
              <a:rPr lang="cs-CZ" sz="1800" dirty="0"/>
              <a:t> v </a:t>
            </a:r>
            <a:r>
              <a:rPr lang="cs-CZ" sz="1800" b="1" dirty="0"/>
              <a:t>AGRI</a:t>
            </a:r>
            <a:r>
              <a:rPr lang="cs-CZ" sz="1800" dirty="0"/>
              <a:t> a </a:t>
            </a:r>
            <a:r>
              <a:rPr lang="cs-CZ" sz="1800" b="1" dirty="0"/>
              <a:t>INDU</a:t>
            </a:r>
            <a:r>
              <a:rPr lang="cs-CZ" sz="1800" dirty="0"/>
              <a:t> + </a:t>
            </a:r>
            <a:r>
              <a:rPr lang="cs-CZ" sz="1800" b="1" dirty="0"/>
              <a:t>IT</a:t>
            </a:r>
            <a:r>
              <a:rPr lang="cs-CZ" sz="1800" dirty="0"/>
              <a:t> (dovoz potravin)…</a:t>
            </a:r>
          </a:p>
          <a:p>
            <a:pPr lvl="1"/>
            <a:r>
              <a:rPr lang="cs-CZ" sz="1600" b="1" dirty="0">
                <a:solidFill>
                  <a:srgbClr val="0070C0"/>
                </a:solidFill>
              </a:rPr>
              <a:t>kumulativní procesy</a:t>
            </a:r>
            <a:r>
              <a:rPr lang="cs-CZ" sz="1600" b="1" dirty="0"/>
              <a:t>:</a:t>
            </a:r>
            <a:r>
              <a:rPr lang="cs-CZ" sz="1600" dirty="0"/>
              <a:t> </a:t>
            </a:r>
            <a:r>
              <a:rPr lang="cs-CZ" sz="1600" b="1" dirty="0"/>
              <a:t>dělba práce</a:t>
            </a:r>
            <a:r>
              <a:rPr lang="cs-CZ" sz="1600" dirty="0"/>
              <a:t>,</a:t>
            </a:r>
            <a:r>
              <a:rPr lang="cs-CZ" sz="1600" b="1" dirty="0"/>
              <a:t> </a:t>
            </a:r>
            <a:r>
              <a:rPr lang="cs-CZ" sz="1600" b="1" dirty="0" err="1"/>
              <a:t>tech.pokrok</a:t>
            </a:r>
            <a:r>
              <a:rPr lang="cs-CZ" sz="1600" dirty="0"/>
              <a:t>; </a:t>
            </a:r>
            <a:r>
              <a:rPr lang="cs-CZ" sz="1600" b="1" dirty="0"/>
              <a:t>růst poptávky </a:t>
            </a:r>
            <a:r>
              <a:rPr lang="cs-CZ" sz="1600" dirty="0"/>
              <a:t>– růst </a:t>
            </a:r>
            <a:r>
              <a:rPr lang="cs-CZ" sz="1600" b="1" dirty="0"/>
              <a:t>obratu</a:t>
            </a:r>
            <a:r>
              <a:rPr lang="cs-CZ" sz="1600" dirty="0"/>
              <a:t> + </a:t>
            </a:r>
            <a:r>
              <a:rPr lang="cs-CZ" sz="1600" b="1" dirty="0"/>
              <a:t>investic</a:t>
            </a:r>
            <a:r>
              <a:rPr lang="cs-CZ" sz="1600" dirty="0"/>
              <a:t> + </a:t>
            </a:r>
            <a:r>
              <a:rPr lang="cs-CZ" sz="1600" b="1" dirty="0"/>
              <a:t>produktivity</a:t>
            </a:r>
            <a:r>
              <a:rPr lang="cs-CZ" sz="1600" dirty="0"/>
              <a:t> + </a:t>
            </a:r>
            <a:r>
              <a:rPr lang="cs-CZ" sz="1600" b="1" dirty="0"/>
              <a:t>mezd</a:t>
            </a:r>
            <a:r>
              <a:rPr lang="cs-CZ" sz="1600" dirty="0"/>
              <a:t>… </a:t>
            </a:r>
          </a:p>
          <a:p>
            <a:pPr lvl="1"/>
            <a:r>
              <a:rPr lang="cs-CZ" sz="1600" dirty="0"/>
              <a:t>růst </a:t>
            </a:r>
            <a:r>
              <a:rPr lang="cs-CZ" sz="1600" b="1" dirty="0"/>
              <a:t>produktu</a:t>
            </a:r>
            <a:r>
              <a:rPr lang="cs-CZ" sz="1600" dirty="0"/>
              <a:t> </a:t>
            </a:r>
            <a:r>
              <a:rPr lang="cs-CZ" sz="1600" b="1" dirty="0"/>
              <a:t>zrychluje</a:t>
            </a:r>
            <a:r>
              <a:rPr lang="cs-CZ" sz="1600" dirty="0"/>
              <a:t> společně s růstem </a:t>
            </a:r>
            <a:r>
              <a:rPr lang="cs-CZ" sz="1600" b="1" dirty="0"/>
              <a:t>populace</a:t>
            </a:r>
            <a:r>
              <a:rPr lang="cs-CZ" sz="1600" dirty="0"/>
              <a:t>;</a:t>
            </a:r>
          </a:p>
          <a:p>
            <a:pPr lvl="1"/>
            <a:r>
              <a:rPr lang="cs-CZ" sz="1600" dirty="0"/>
              <a:t>změna </a:t>
            </a:r>
            <a:r>
              <a:rPr lang="cs-CZ" sz="1600" b="1" dirty="0"/>
              <a:t>reprodukčního</a:t>
            </a:r>
            <a:r>
              <a:rPr lang="cs-CZ" sz="1600" dirty="0"/>
              <a:t> a sociální </a:t>
            </a:r>
            <a:r>
              <a:rPr lang="cs-CZ" sz="1600" b="1" dirty="0"/>
              <a:t>chování</a:t>
            </a:r>
            <a:r>
              <a:rPr lang="cs-CZ" sz="1600" dirty="0"/>
              <a:t>, institucí (vs. život ve městech, závislost na atlantickém systému, emigrace do NW);</a:t>
            </a:r>
          </a:p>
          <a:p>
            <a:pPr lvl="1"/>
            <a:r>
              <a:rPr lang="cs-CZ" sz="1600" b="1" dirty="0"/>
              <a:t>uhájení</a:t>
            </a:r>
            <a:r>
              <a:rPr lang="cs-CZ" sz="1600" dirty="0"/>
              <a:t> prosperity a systému proti vyzyvatelům;</a:t>
            </a:r>
          </a:p>
          <a:p>
            <a:endParaRPr lang="cs-CZ" sz="800" dirty="0"/>
          </a:p>
          <a:p>
            <a:r>
              <a:rPr lang="cs-CZ" sz="1800" dirty="0"/>
              <a:t>Teprve když </a:t>
            </a:r>
            <a:r>
              <a:rPr lang="cs-CZ" sz="1800" b="1" dirty="0"/>
              <a:t>není</a:t>
            </a:r>
            <a:r>
              <a:rPr lang="cs-CZ" sz="1800" dirty="0"/>
              <a:t> zvýšení </a:t>
            </a:r>
            <a:r>
              <a:rPr lang="cs-CZ" sz="1800" dirty="0" err="1"/>
              <a:t>živ.úrovně</a:t>
            </a:r>
            <a:r>
              <a:rPr lang="cs-CZ" sz="1800" dirty="0"/>
              <a:t> </a:t>
            </a:r>
            <a:r>
              <a:rPr lang="cs-CZ" sz="1800" b="1" dirty="0"/>
              <a:t>zkonzumováno</a:t>
            </a:r>
            <a:r>
              <a:rPr lang="cs-CZ" sz="1800" dirty="0"/>
              <a:t> růstem </a:t>
            </a:r>
            <a:r>
              <a:rPr lang="cs-CZ" sz="1800" b="1" dirty="0"/>
              <a:t>populace</a:t>
            </a:r>
            <a:r>
              <a:rPr lang="cs-CZ" sz="1800" dirty="0"/>
              <a:t> jsou stabilita a mír a zdraví bez dalšího </a:t>
            </a:r>
            <a:r>
              <a:rPr lang="cs-CZ" sz="1800" b="1" dirty="0"/>
              <a:t>pozitivním</a:t>
            </a:r>
            <a:r>
              <a:rPr lang="cs-CZ" sz="1800" dirty="0"/>
              <a:t> jevem a ne důsledkem předchozí </a:t>
            </a:r>
            <a:r>
              <a:rPr lang="cs-CZ" sz="1800" b="1" dirty="0"/>
              <a:t>katastrofy</a:t>
            </a:r>
            <a:r>
              <a:rPr lang="cs-CZ" sz="1800" dirty="0"/>
              <a:t> (hlavní beneficient: „</a:t>
            </a:r>
            <a:r>
              <a:rPr lang="cs-CZ" sz="1800" b="1" dirty="0" err="1"/>
              <a:t>commons</a:t>
            </a:r>
            <a:r>
              <a:rPr lang="cs-CZ" sz="1800" dirty="0"/>
              <a:t>“ do 1800 růst živ. úrovně diskutabilní); </a:t>
            </a:r>
          </a:p>
        </p:txBody>
      </p:sp>
    </p:spTree>
    <p:extLst>
      <p:ext uri="{BB962C8B-B14F-4D97-AF65-F5344CB8AC3E}">
        <p14:creationId xmlns:p14="http://schemas.microsoft.com/office/powerpoint/2010/main" val="1675421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23120\Desktop\EEveGE2012\Obrázky\View_of_Canton_factori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4908"/>
            <a:ext cx="9144000" cy="650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017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23120\Desktop\EEveGE2012\Obrázky\HEICo_steamer_Nemes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6710"/>
            <a:ext cx="9144000" cy="620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082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056A9F8-5E01-450F-AC8A-E2461F658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487" y="128800"/>
            <a:ext cx="11510127" cy="286433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  <a:defRPr/>
            </a:pPr>
            <a:r>
              <a:rPr lang="cs-CZ" altLang="cs-CZ" sz="2400" b="1" dirty="0">
                <a:solidFill>
                  <a:srgbClr val="FF0000"/>
                </a:solidFill>
                <a:latin typeface="Calibri" pitchFamily="34" charset="0"/>
              </a:rPr>
              <a:t>Japonsko</a:t>
            </a:r>
            <a:endParaRPr lang="cs-CZ" altLang="cs-CZ" sz="1800" b="1" dirty="0">
              <a:solidFill>
                <a:srgbClr val="FF0000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sz="1800" b="1" dirty="0">
                <a:latin typeface="Calibri" pitchFamily="34" charset="0"/>
              </a:rPr>
              <a:t>uzavřené</a:t>
            </a:r>
            <a:r>
              <a:rPr lang="cs-CZ" altLang="cs-CZ" sz="1800" dirty="0">
                <a:latin typeface="Calibri" pitchFamily="34" charset="0"/>
              </a:rPr>
              <a:t> po staletí (1633) - nuceno otevřít své území koncem padesátých let 19. století;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>
                <a:latin typeface="Calibri" pitchFamily="34" charset="0"/>
              </a:rPr>
              <a:t>Americká </a:t>
            </a:r>
            <a:r>
              <a:rPr lang="cs-CZ" altLang="cs-CZ" sz="1800" b="1" dirty="0">
                <a:latin typeface="Calibri" pitchFamily="34" charset="0"/>
              </a:rPr>
              <a:t>expedice</a:t>
            </a:r>
            <a:r>
              <a:rPr lang="cs-CZ" altLang="cs-CZ" sz="1800" dirty="0">
                <a:latin typeface="Calibri" pitchFamily="34" charset="0"/>
              </a:rPr>
              <a:t> komodora </a:t>
            </a:r>
            <a:r>
              <a:rPr lang="cs-CZ" altLang="cs-CZ" sz="1800" b="1" dirty="0" err="1">
                <a:solidFill>
                  <a:srgbClr val="0070C0"/>
                </a:solidFill>
                <a:latin typeface="Calibri" pitchFamily="34" charset="0"/>
              </a:rPr>
              <a:t>Perryho</a:t>
            </a:r>
            <a:r>
              <a:rPr lang="cs-CZ" altLang="cs-CZ" sz="1800" dirty="0">
                <a:latin typeface="Calibri" pitchFamily="34" charset="0"/>
              </a:rPr>
              <a:t> - </a:t>
            </a:r>
            <a:r>
              <a:rPr lang="cs-CZ" altLang="cs-CZ" sz="1800" b="1" dirty="0">
                <a:latin typeface="Calibri" pitchFamily="34" charset="0"/>
              </a:rPr>
              <a:t>smlouva</a:t>
            </a:r>
            <a:r>
              <a:rPr lang="cs-CZ" altLang="cs-CZ" sz="1800" dirty="0">
                <a:latin typeface="Calibri" pitchFamily="34" charset="0"/>
              </a:rPr>
              <a:t> z roku </a:t>
            </a:r>
            <a:r>
              <a:rPr lang="cs-CZ" altLang="cs-CZ" sz="1800" b="1" dirty="0">
                <a:latin typeface="Calibri" pitchFamily="34" charset="0"/>
              </a:rPr>
              <a:t>1866</a:t>
            </a:r>
            <a:r>
              <a:rPr lang="cs-CZ" altLang="cs-CZ" sz="1800" dirty="0">
                <a:latin typeface="Calibri" pitchFamily="34" charset="0"/>
              </a:rPr>
              <a:t>: nezvyšovat cla nad 5% a zároveň dávat cizincům </a:t>
            </a:r>
            <a:r>
              <a:rPr lang="cs-CZ" altLang="cs-CZ" sz="1800" dirty="0" err="1">
                <a:latin typeface="Calibri" pitchFamily="34" charset="0"/>
              </a:rPr>
              <a:t>extrateritoriální</a:t>
            </a:r>
            <a:r>
              <a:rPr lang="cs-CZ" altLang="cs-CZ" sz="1800" dirty="0">
                <a:latin typeface="Calibri" pitchFamily="34" charset="0"/>
              </a:rPr>
              <a:t> práva;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>
                <a:latin typeface="Calibri" pitchFamily="34" charset="0"/>
              </a:rPr>
              <a:t>po epizodě </a:t>
            </a:r>
            <a:r>
              <a:rPr lang="cs-CZ" altLang="cs-CZ" sz="1800" b="1" dirty="0">
                <a:latin typeface="Calibri" pitchFamily="34" charset="0"/>
              </a:rPr>
              <a:t>protizápadních povstání </a:t>
            </a:r>
            <a:r>
              <a:rPr lang="cs-CZ" altLang="cs-CZ" sz="1800" dirty="0">
                <a:latin typeface="Calibri" pitchFamily="34" charset="0"/>
              </a:rPr>
              <a:t>- obnovení císařské moci - </a:t>
            </a:r>
            <a:r>
              <a:rPr lang="cs-CZ" altLang="cs-CZ" sz="1800" b="1" dirty="0" err="1">
                <a:solidFill>
                  <a:srgbClr val="FF0000"/>
                </a:solidFill>
                <a:latin typeface="Calibri" pitchFamily="34" charset="0"/>
              </a:rPr>
              <a:t>Meidži</a:t>
            </a:r>
            <a:r>
              <a:rPr lang="cs-CZ" altLang="cs-CZ" sz="1800" b="1" dirty="0">
                <a:solidFill>
                  <a:srgbClr val="FF0000"/>
                </a:solidFill>
                <a:latin typeface="Calibri" pitchFamily="34" charset="0"/>
              </a:rPr>
              <a:t> 1868</a:t>
            </a:r>
            <a:r>
              <a:rPr lang="cs-CZ" altLang="cs-CZ" sz="1800" dirty="0">
                <a:latin typeface="Calibri" pitchFamily="34" charset="0"/>
              </a:rPr>
              <a:t>; liberální politické </a:t>
            </a:r>
            <a:r>
              <a:rPr lang="cs-CZ" altLang="cs-CZ" sz="1800" b="1" dirty="0">
                <a:latin typeface="Calibri" pitchFamily="34" charset="0"/>
              </a:rPr>
              <a:t>reformy</a:t>
            </a:r>
            <a:r>
              <a:rPr lang="cs-CZ" altLang="cs-CZ" sz="1800" dirty="0">
                <a:latin typeface="Calibri" pitchFamily="34" charset="0"/>
              </a:rPr>
              <a:t> (veřejný zájem; úřady na základě schopností; zrušení kast; vlastnická práva; 1890 konstituční monarchie); 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sz="1800" b="1" dirty="0">
                <a:latin typeface="Calibri" pitchFamily="34" charset="0"/>
              </a:rPr>
              <a:t>modernizace</a:t>
            </a:r>
            <a:r>
              <a:rPr lang="cs-CZ" altLang="cs-CZ" sz="1800" dirty="0">
                <a:latin typeface="Calibri" pitchFamily="34" charset="0"/>
              </a:rPr>
              <a:t> (průmysl, doprava); ekonomika byla transformována pozoruhodnou rychlostí od 70. let 19. století - modernizace (enklávy), </a:t>
            </a:r>
            <a:r>
              <a:rPr lang="cs-CZ" altLang="cs-CZ" sz="1800" b="1" dirty="0">
                <a:latin typeface="Calibri" pitchFamily="34" charset="0"/>
              </a:rPr>
              <a:t>industrializace</a:t>
            </a:r>
            <a:r>
              <a:rPr lang="cs-CZ" altLang="cs-CZ" sz="1800" dirty="0">
                <a:latin typeface="Calibri" pitchFamily="34" charset="0"/>
              </a:rPr>
              <a:t> - železnice, uhlí, ocel; 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>
                <a:latin typeface="Calibri" pitchFamily="34" charset="0"/>
              </a:rPr>
              <a:t>růst populace (1800: </a:t>
            </a:r>
            <a:r>
              <a:rPr lang="cs-CZ" altLang="cs-CZ" sz="1800" b="1" dirty="0">
                <a:latin typeface="Calibri" pitchFamily="34" charset="0"/>
              </a:rPr>
              <a:t>30,3</a:t>
            </a:r>
            <a:r>
              <a:rPr lang="cs-CZ" altLang="cs-CZ" sz="1800" dirty="0">
                <a:latin typeface="Calibri" pitchFamily="34" charset="0"/>
              </a:rPr>
              <a:t>; 1868: </a:t>
            </a:r>
            <a:r>
              <a:rPr lang="cs-CZ" altLang="cs-CZ" sz="1800" b="1" dirty="0">
                <a:latin typeface="Calibri" pitchFamily="34" charset="0"/>
              </a:rPr>
              <a:t>34,4</a:t>
            </a:r>
            <a:r>
              <a:rPr lang="cs-CZ" altLang="cs-CZ" sz="1800" dirty="0">
                <a:latin typeface="Calibri" pitchFamily="34" charset="0"/>
              </a:rPr>
              <a:t>; 1900: </a:t>
            </a:r>
            <a:r>
              <a:rPr lang="cs-CZ" altLang="cs-CZ" sz="1800" b="1" dirty="0">
                <a:latin typeface="Calibri" pitchFamily="34" charset="0"/>
              </a:rPr>
              <a:t>44,3</a:t>
            </a:r>
            <a:r>
              <a:rPr lang="cs-CZ" altLang="cs-CZ" sz="1800" dirty="0">
                <a:latin typeface="Calibri" pitchFamily="34" charset="0"/>
              </a:rPr>
              <a:t>; 1929: </a:t>
            </a:r>
            <a:r>
              <a:rPr lang="cs-CZ" altLang="cs-CZ" sz="1800" b="1" dirty="0">
                <a:latin typeface="Calibri" pitchFamily="34" charset="0"/>
              </a:rPr>
              <a:t>62.5</a:t>
            </a:r>
            <a:r>
              <a:rPr lang="cs-CZ" altLang="cs-CZ" sz="1800" dirty="0">
                <a:latin typeface="Calibri" pitchFamily="34" charset="0"/>
              </a:rPr>
              <a:t>; 1941: </a:t>
            </a:r>
            <a:r>
              <a:rPr lang="cs-CZ" altLang="cs-CZ" sz="1800" b="1" dirty="0">
                <a:latin typeface="Calibri" pitchFamily="34" charset="0"/>
              </a:rPr>
              <a:t>74,1</a:t>
            </a:r>
            <a:r>
              <a:rPr lang="cs-CZ" altLang="cs-CZ" sz="1800" dirty="0">
                <a:latin typeface="Calibri" pitchFamily="34" charset="0"/>
              </a:rPr>
              <a:t>) závislost na exportu -&gt; </a:t>
            </a:r>
            <a:r>
              <a:rPr lang="cs-CZ" altLang="cs-CZ" sz="1800" b="1" dirty="0">
                <a:latin typeface="Calibri" pitchFamily="34" charset="0"/>
              </a:rPr>
              <a:t>imperializmus</a:t>
            </a:r>
            <a:r>
              <a:rPr lang="cs-CZ" altLang="cs-CZ" sz="1800" dirty="0">
                <a:latin typeface="Calibri" pitchFamily="34" charset="0"/>
              </a:rPr>
              <a:t>…</a:t>
            </a:r>
            <a:endParaRPr lang="cs-CZ" sz="2000" dirty="0"/>
          </a:p>
        </p:txBody>
      </p:sp>
      <p:pic>
        <p:nvPicPr>
          <p:cNvPr id="4" name="Picture 4" descr="https://upload.wikimedia.org/wikipedia/commons/8/8f/Brooklyn_Museum_-_Commodore_Matthew_Perry%27s_%22Black_Ship%22.jpg">
            <a:extLst>
              <a:ext uri="{FF2B5EF4-FFF2-40B4-BE49-F238E27FC236}">
                <a16:creationId xmlns:a16="http://schemas.microsoft.com/office/drawing/2014/main" id="{07925016-50D8-49B8-90AC-05204C0D7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84" y="2993136"/>
            <a:ext cx="5059052" cy="3604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s://cdn.kastatic.org/ka-perseus-images/991ce2a506e8f7c5cb4d9195af7e67c96a1e37f4.jpg">
            <a:extLst>
              <a:ext uri="{FF2B5EF4-FFF2-40B4-BE49-F238E27FC236}">
                <a16:creationId xmlns:a16="http://schemas.microsoft.com/office/drawing/2014/main" id="{FE9F4850-20FF-4F97-978B-B6E3A1347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475" y="3056767"/>
            <a:ext cx="4733325" cy="3604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1372449-6FD4-4C92-B6BF-138C7D1C7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84" y="3082691"/>
            <a:ext cx="6407269" cy="360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220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upload.wikimedia.org/wikipedia/commons/7/72/Yokohama-Sumo-Wrestler-Defeating-a-Foreigner-1861-Ipposai-Yoshifuji.png">
            <a:extLst>
              <a:ext uri="{FF2B5EF4-FFF2-40B4-BE49-F238E27FC236}">
                <a16:creationId xmlns:a16="http://schemas.microsoft.com/office/drawing/2014/main" id="{99239A5B-1E70-4ACF-A34D-B95BFEB2B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10" y="1716537"/>
            <a:ext cx="3373819" cy="4967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ovéPole 3">
            <a:extLst>
              <a:ext uri="{FF2B5EF4-FFF2-40B4-BE49-F238E27FC236}">
                <a16:creationId xmlns:a16="http://schemas.microsoft.com/office/drawing/2014/main" id="{738E7DCD-B916-4634-A3E5-53D91360B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10" y="173814"/>
            <a:ext cx="3537069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cs-CZ" b="1" i="1" dirty="0" err="1"/>
              <a:t>Sonnō</a:t>
            </a:r>
            <a:r>
              <a:rPr lang="en-US" altLang="cs-CZ" b="1" i="1" dirty="0"/>
              <a:t> </a:t>
            </a:r>
            <a:r>
              <a:rPr lang="en-US" altLang="cs-CZ" b="1" i="1" dirty="0" err="1"/>
              <a:t>jōi</a:t>
            </a:r>
            <a:r>
              <a:rPr lang="en-US" altLang="cs-CZ" b="1" dirty="0"/>
              <a:t> </a:t>
            </a:r>
            <a:r>
              <a:rPr lang="cs-CZ" altLang="cs-CZ" b="1" dirty="0"/>
              <a:t> </a:t>
            </a:r>
            <a:r>
              <a:rPr lang="ja-JP" altLang="en-US" b="1" dirty="0">
                <a:ea typeface="MS PGothic" panose="020B0600070205080204" pitchFamily="34" charset="-128"/>
                <a:hlinkClick r:id="rId3" tooltip="wikt:尊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尊</a:t>
            </a:r>
            <a:r>
              <a:rPr lang="ja-JP" altLang="en-US" b="1" dirty="0">
                <a:ea typeface="MS PGothic" panose="020B0600070205080204" pitchFamily="34" charset="-128"/>
                <a:hlinkClick r:id="rId4" tooltip="wikt:皇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皇</a:t>
            </a:r>
            <a:r>
              <a:rPr lang="ja-JP" altLang="en-US" b="1" dirty="0">
                <a:ea typeface="MS PGothic" panose="020B0600070205080204" pitchFamily="34" charset="-128"/>
                <a:hlinkClick r:id="rId5" tooltip="wikt:攘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攘</a:t>
            </a:r>
            <a:r>
              <a:rPr lang="ja-JP" altLang="en-US" b="1" dirty="0">
                <a:ea typeface="MS PGothic" panose="020B0600070205080204" pitchFamily="34" charset="-128"/>
                <a:hlinkClick r:id="rId6" tooltip="wikt:夷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夷</a:t>
            </a:r>
            <a:r>
              <a:rPr lang="en-US" altLang="cs-CZ" b="1" dirty="0"/>
              <a:t> </a:t>
            </a:r>
            <a:endParaRPr lang="cs-CZ" altLang="cs-CZ" b="1" dirty="0"/>
          </a:p>
          <a:p>
            <a:endParaRPr lang="cs-CZ" altLang="cs-CZ" b="1" dirty="0"/>
          </a:p>
          <a:p>
            <a:r>
              <a:rPr lang="en-US" altLang="cs-CZ" sz="2000" b="1" dirty="0"/>
              <a:t>Revere the Emperor, </a:t>
            </a:r>
            <a:endParaRPr lang="cs-CZ" altLang="cs-CZ" sz="2000" b="1" dirty="0"/>
          </a:p>
          <a:p>
            <a:r>
              <a:rPr lang="en-US" altLang="cs-CZ" sz="2000" b="1" dirty="0"/>
              <a:t>expel the barbarians</a:t>
            </a:r>
            <a:r>
              <a:rPr lang="cs-CZ" altLang="cs-CZ" sz="2000" b="1" dirty="0"/>
              <a:t>!</a:t>
            </a:r>
            <a:r>
              <a:rPr lang="en-US" altLang="cs-CZ" b="1" dirty="0"/>
              <a:t> </a:t>
            </a:r>
            <a:endParaRPr lang="cs-CZ" altLang="cs-CZ" b="1" dirty="0"/>
          </a:p>
        </p:txBody>
      </p:sp>
      <p:sp>
        <p:nvSpPr>
          <p:cNvPr id="6" name="Obdélník 3">
            <a:extLst>
              <a:ext uri="{FF2B5EF4-FFF2-40B4-BE49-F238E27FC236}">
                <a16:creationId xmlns:a16="http://schemas.microsoft.com/office/drawing/2014/main" id="{DF306303-237C-451F-B00E-CB1DD7609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568" y="173814"/>
            <a:ext cx="3219401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b="1" i="1" dirty="0" err="1">
                <a:solidFill>
                  <a:srgbClr val="202122"/>
                </a:solidFill>
              </a:rPr>
              <a:t>Fukoku</a:t>
            </a:r>
            <a:r>
              <a:rPr lang="cs-CZ" altLang="cs-CZ" b="1" i="1" dirty="0">
                <a:solidFill>
                  <a:srgbClr val="202122"/>
                </a:solidFill>
              </a:rPr>
              <a:t> </a:t>
            </a:r>
            <a:r>
              <a:rPr lang="cs-CZ" altLang="cs-CZ" b="1" i="1" dirty="0" err="1">
                <a:solidFill>
                  <a:srgbClr val="202122"/>
                </a:solidFill>
              </a:rPr>
              <a:t>kyōhei</a:t>
            </a:r>
            <a:r>
              <a:rPr lang="cs-CZ" altLang="cs-CZ" dirty="0">
                <a:solidFill>
                  <a:srgbClr val="202122"/>
                </a:solidFill>
              </a:rPr>
              <a:t> </a:t>
            </a:r>
            <a:r>
              <a:rPr lang="ja-JP" altLang="en-US" dirty="0">
                <a:solidFill>
                  <a:srgbClr val="202122"/>
                </a:solidFill>
                <a:ea typeface="MS PGothic" panose="020B0600070205080204" pitchFamily="34" charset="-128"/>
              </a:rPr>
              <a:t>富国強兵</a:t>
            </a:r>
            <a:r>
              <a:rPr lang="en-US" altLang="ja-JP" dirty="0">
                <a:solidFill>
                  <a:srgbClr val="202122"/>
                </a:solidFill>
                <a:ea typeface="MS PGothic" panose="020B0600070205080204" pitchFamily="34" charset="-128"/>
              </a:rPr>
              <a:t> </a:t>
            </a:r>
            <a:endParaRPr lang="cs-CZ" altLang="ja-JP" dirty="0">
              <a:solidFill>
                <a:srgbClr val="202122"/>
              </a:solidFill>
            </a:endParaRPr>
          </a:p>
          <a:p>
            <a:endParaRPr lang="cs-CZ" altLang="ja-JP" dirty="0">
              <a:solidFill>
                <a:srgbClr val="202122"/>
              </a:solidFill>
            </a:endParaRPr>
          </a:p>
          <a:p>
            <a:r>
              <a:rPr lang="cs-CZ" altLang="cs-CZ" sz="2000" b="1" dirty="0" err="1"/>
              <a:t>Enrich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the</a:t>
            </a:r>
            <a:r>
              <a:rPr lang="cs-CZ" altLang="cs-CZ" sz="2000" b="1" dirty="0"/>
              <a:t> Country, </a:t>
            </a:r>
            <a:r>
              <a:rPr lang="cs-CZ" altLang="cs-CZ" sz="2000" b="1" dirty="0" err="1"/>
              <a:t>Strengthen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the</a:t>
            </a:r>
            <a:r>
              <a:rPr lang="cs-CZ" altLang="cs-CZ" sz="2000" b="1" dirty="0"/>
              <a:t> </a:t>
            </a:r>
            <a:r>
              <a:rPr lang="cs-CZ" altLang="cs-CZ" sz="2000" b="1" dirty="0" err="1"/>
              <a:t>Army</a:t>
            </a:r>
            <a:r>
              <a:rPr lang="cs-CZ" altLang="cs-CZ" dirty="0"/>
              <a:t>!</a:t>
            </a:r>
            <a:endParaRPr lang="cs-CZ" altLang="cs-CZ" u="sng" dirty="0"/>
          </a:p>
        </p:txBody>
      </p:sp>
      <p:pic>
        <p:nvPicPr>
          <p:cNvPr id="7" name="Picture 2" descr="Posted Image">
            <a:extLst>
              <a:ext uri="{FF2B5EF4-FFF2-40B4-BE49-F238E27FC236}">
                <a16:creationId xmlns:a16="http://schemas.microsoft.com/office/drawing/2014/main" id="{D57D202D-9DE8-4FB1-A6C0-A85E44A45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175" y="1539804"/>
            <a:ext cx="6182722" cy="448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6379866" y="6279325"/>
            <a:ext cx="3818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US" altLang="cs-CZ" b="1" dirty="0">
                <a:latin typeface="Calibri" panose="020F0502020204030204" pitchFamily="34" charset="0"/>
                <a:cs typeface="Calibri" panose="020F0502020204030204" pitchFamily="34" charset="0"/>
              </a:rPr>
              <a:t>Battle of Tsushima</a:t>
            </a:r>
            <a:r>
              <a:rPr lang="en-US" altLang="cs-CZ" dirty="0">
                <a:latin typeface="Calibri" panose="020F0502020204030204" pitchFamily="34" charset="0"/>
                <a:cs typeface="Calibri" panose="020F0502020204030204" pitchFamily="34" charset="0"/>
              </a:rPr>
              <a:t>, (May 27–29, 1905)</a:t>
            </a:r>
            <a:endParaRPr lang="cs-CZ" alt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864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Obdélník 3">
            <a:extLst>
              <a:ext uri="{FF2B5EF4-FFF2-40B4-BE49-F238E27FC236}">
                <a16:creationId xmlns:a16="http://schemas.microsoft.com/office/drawing/2014/main" id="{7B495B21-5626-44E7-90FB-BB5DAD9C4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867" y="4583240"/>
            <a:ext cx="51015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400" dirty="0">
                <a:solidFill>
                  <a:srgbClr val="000000"/>
                </a:solidFill>
                <a:latin typeface="+mn-lt"/>
              </a:rPr>
              <a:t>The state-owned </a:t>
            </a:r>
            <a:r>
              <a:rPr lang="en-US" altLang="cs-CZ" sz="1400" b="1" dirty="0">
                <a:solidFill>
                  <a:srgbClr val="000000"/>
                </a:solidFill>
                <a:latin typeface="+mn-lt"/>
              </a:rPr>
              <a:t>Yahata Steel Mill </a:t>
            </a:r>
            <a:r>
              <a:rPr lang="en-US" altLang="cs-CZ" sz="1400" dirty="0">
                <a:solidFill>
                  <a:srgbClr val="000000"/>
                </a:solidFill>
                <a:latin typeface="+mn-lt"/>
              </a:rPr>
              <a:t>(Kita Kyushu City) was completed in 1901 using German technology with Japanese adjustments</a:t>
            </a:r>
            <a:endParaRPr lang="cs-CZ" altLang="cs-CZ" sz="1400" dirty="0">
              <a:latin typeface="+mn-lt"/>
            </a:endParaRPr>
          </a:p>
        </p:txBody>
      </p:sp>
      <p:pic>
        <p:nvPicPr>
          <p:cNvPr id="4" name="Picture 2" descr="http://www.inquiriesjournal.com/article-images/uid-3262-1453122725/4f7fcc.jpg">
            <a:extLst>
              <a:ext uri="{FF2B5EF4-FFF2-40B4-BE49-F238E27FC236}">
                <a16:creationId xmlns:a16="http://schemas.microsoft.com/office/drawing/2014/main" id="{B095F799-7E00-48E3-AA93-E98B2A048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181" y="259089"/>
            <a:ext cx="4474396" cy="2902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s://s3.amazonaws.com/libapps/customers/742/images/Screenshot_2016-02-04_11.38.33.png">
            <a:extLst>
              <a:ext uri="{FF2B5EF4-FFF2-40B4-BE49-F238E27FC236}">
                <a16:creationId xmlns:a16="http://schemas.microsoft.com/office/drawing/2014/main" id="{E771FAC6-47FF-47D1-B5C7-6F68C9330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376" y="3220717"/>
            <a:ext cx="4604006" cy="3248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2FF3249-26D0-4275-BC4C-7D1EB9DFA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45" y="259089"/>
            <a:ext cx="6352570" cy="408818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ázek 4">
            <a:extLst>
              <a:ext uri="{FF2B5EF4-FFF2-40B4-BE49-F238E27FC236}">
                <a16:creationId xmlns:a16="http://schemas.microsoft.com/office/drawing/2014/main" id="{35507B54-1726-4767-B3A4-E2C3C448D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060"/>
            <a:ext cx="5108758" cy="580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ovéPole 5">
            <a:extLst>
              <a:ext uri="{FF2B5EF4-FFF2-40B4-BE49-F238E27FC236}">
                <a16:creationId xmlns:a16="http://schemas.microsoft.com/office/drawing/2014/main" id="{F906B94D-FB3E-4981-AC75-72394B6DA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4641" y="6268827"/>
            <a:ext cx="18282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 dirty="0">
                <a:latin typeface="+mn-lt"/>
              </a:rPr>
              <a:t>Soul</a:t>
            </a:r>
            <a:r>
              <a:rPr lang="cs-CZ" altLang="cs-CZ" sz="1600" dirty="0">
                <a:latin typeface="+mn-lt"/>
              </a:rPr>
              <a:t> 1904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F0E83EA-F37A-4327-BAA3-9F10EE359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326" y="347060"/>
            <a:ext cx="6953674" cy="391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5">
            <a:extLst>
              <a:ext uri="{FF2B5EF4-FFF2-40B4-BE49-F238E27FC236}">
                <a16:creationId xmlns:a16="http://schemas.microsoft.com/office/drawing/2014/main" id="{901B0027-95CB-4444-A597-0F2CA33AC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8850" y="4261103"/>
            <a:ext cx="21907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 dirty="0">
                <a:latin typeface="+mn-lt"/>
              </a:rPr>
              <a:t>Singapur</a:t>
            </a:r>
            <a:r>
              <a:rPr lang="cs-CZ" altLang="cs-CZ" sz="1600" dirty="0">
                <a:latin typeface="+mn-lt"/>
              </a:rPr>
              <a:t>, konec 19. st.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latin typeface="+mn-lt"/>
              </a:rPr>
              <a:t>Imperialismus</a:t>
            </a:r>
            <a:r>
              <a:rPr lang="cs-CZ" sz="4000" dirty="0">
                <a:latin typeface="+mn-lt"/>
              </a:rPr>
              <a:t> v </a:t>
            </a:r>
            <a:r>
              <a:rPr lang="cs-CZ" sz="4000" b="1" dirty="0">
                <a:solidFill>
                  <a:srgbClr val="FF0000"/>
                </a:solidFill>
                <a:latin typeface="+mn-lt"/>
              </a:rPr>
              <a:t>Africe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6437" y="1052736"/>
            <a:ext cx="10492033" cy="5400600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/>
              <a:t>1870</a:t>
            </a:r>
            <a:r>
              <a:rPr lang="cs-CZ" dirty="0"/>
              <a:t> – jen </a:t>
            </a:r>
            <a:r>
              <a:rPr lang="cs-CZ" b="1" dirty="0"/>
              <a:t>10%</a:t>
            </a:r>
            <a:r>
              <a:rPr lang="cs-CZ" dirty="0"/>
              <a:t> území, pobřeží (klima, nejasné benefity, militantní státy); expedice; strategické ohledy: námořní základny, nové koloniální mocnosti (</a:t>
            </a:r>
            <a:r>
              <a:rPr lang="cs-CZ" b="1" dirty="0"/>
              <a:t>GER</a:t>
            </a:r>
            <a:r>
              <a:rPr lang="cs-CZ" dirty="0"/>
              <a:t> a </a:t>
            </a:r>
            <a:r>
              <a:rPr lang="cs-CZ" b="1" dirty="0"/>
              <a:t>ITA</a:t>
            </a:r>
            <a:r>
              <a:rPr lang="cs-CZ" dirty="0"/>
              <a:t>), zdroje vojáků, export civilizace;</a:t>
            </a:r>
          </a:p>
          <a:p>
            <a:r>
              <a:rPr lang="cs-CZ" b="1" dirty="0"/>
              <a:t>GB</a:t>
            </a:r>
            <a:r>
              <a:rPr lang="cs-CZ" dirty="0"/>
              <a:t> – 1806 získali na NED </a:t>
            </a:r>
            <a:r>
              <a:rPr lang="cs-CZ" b="1" dirty="0">
                <a:solidFill>
                  <a:srgbClr val="0070C0"/>
                </a:solidFill>
              </a:rPr>
              <a:t>mys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– 1866 zlato a diamanty (ze 175k v 1854 na 1,5mil 1877), zemědělství (90%), export vlny 100x 1840-1872;</a:t>
            </a:r>
          </a:p>
          <a:p>
            <a:pPr lvl="1"/>
            <a:r>
              <a:rPr lang="cs-CZ" dirty="0"/>
              <a:t>válka proti </a:t>
            </a:r>
            <a:r>
              <a:rPr lang="cs-CZ" b="1" dirty="0"/>
              <a:t>Zulu</a:t>
            </a:r>
            <a:r>
              <a:rPr lang="cs-CZ" dirty="0"/>
              <a:t>  1879 a </a:t>
            </a:r>
            <a:r>
              <a:rPr lang="cs-CZ" b="1" dirty="0" err="1"/>
              <a:t>Boerské</a:t>
            </a:r>
            <a:r>
              <a:rPr lang="cs-CZ" b="1" dirty="0"/>
              <a:t> války </a:t>
            </a:r>
            <a:r>
              <a:rPr lang="cs-CZ" dirty="0"/>
              <a:t>(1880-1881 a 1899-1903 – desetitisíce obětí, koncentrační tábory); </a:t>
            </a:r>
            <a:r>
              <a:rPr lang="cs-CZ" b="1" dirty="0"/>
              <a:t>zemědělská reforma 1913 </a:t>
            </a:r>
            <a:r>
              <a:rPr lang="cs-CZ" dirty="0"/>
              <a:t>(80% obyv. má 13% půdy, těžba a diskriminace);</a:t>
            </a:r>
          </a:p>
          <a:p>
            <a:pPr marL="0" indent="0">
              <a:buNone/>
            </a:pPr>
            <a:endParaRPr lang="cs-CZ" sz="1300" b="1" dirty="0"/>
          </a:p>
          <a:p>
            <a:r>
              <a:rPr lang="cs-CZ" b="1" dirty="0"/>
              <a:t>Závody</a:t>
            </a:r>
            <a:r>
              <a:rPr lang="cs-CZ" dirty="0"/>
              <a:t>: </a:t>
            </a:r>
          </a:p>
          <a:p>
            <a:pPr lvl="1"/>
            <a:r>
              <a:rPr lang="cs-CZ" dirty="0"/>
              <a:t>plán </a:t>
            </a:r>
            <a:r>
              <a:rPr lang="cs-CZ" b="1" dirty="0">
                <a:solidFill>
                  <a:srgbClr val="0070C0"/>
                </a:solidFill>
              </a:rPr>
              <a:t>GB</a:t>
            </a:r>
            <a:r>
              <a:rPr lang="cs-CZ" b="1" dirty="0"/>
              <a:t>: </a:t>
            </a:r>
            <a:r>
              <a:rPr lang="cs-CZ" dirty="0"/>
              <a:t>Egypt &lt;–&gt; Mys (</a:t>
            </a:r>
            <a:r>
              <a:rPr lang="cs-CZ" dirty="0" err="1"/>
              <a:t>Botsw</a:t>
            </a:r>
            <a:r>
              <a:rPr lang="cs-CZ" dirty="0"/>
              <a:t>, Zim, </a:t>
            </a:r>
            <a:r>
              <a:rPr lang="cs-CZ" dirty="0" err="1"/>
              <a:t>Zam</a:t>
            </a:r>
            <a:r>
              <a:rPr lang="cs-CZ" dirty="0"/>
              <a:t>, </a:t>
            </a:r>
            <a:r>
              <a:rPr lang="cs-CZ" dirty="0" err="1"/>
              <a:t>Ken</a:t>
            </a:r>
            <a:r>
              <a:rPr lang="cs-CZ" dirty="0"/>
              <a:t>);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FRA</a:t>
            </a:r>
            <a:r>
              <a:rPr lang="cs-CZ" b="1" dirty="0"/>
              <a:t>:</a:t>
            </a:r>
            <a:r>
              <a:rPr lang="cs-CZ" dirty="0"/>
              <a:t> Sen&lt;-&gt;Rudém m.: střet ve </a:t>
            </a:r>
            <a:r>
              <a:rPr lang="cs-CZ" b="1" dirty="0" err="1"/>
              <a:t>Fashodě</a:t>
            </a:r>
            <a:r>
              <a:rPr lang="cs-CZ" dirty="0"/>
              <a:t> (1899 Súdán); </a:t>
            </a:r>
          </a:p>
          <a:p>
            <a:pPr lvl="2"/>
            <a:r>
              <a:rPr lang="cs-CZ" b="1" dirty="0"/>
              <a:t>FRA:</a:t>
            </a:r>
            <a:r>
              <a:rPr lang="cs-CZ" dirty="0"/>
              <a:t> 1827-1847 angažmá v Alžíru (spolu s ním Tunis a Maroko); </a:t>
            </a:r>
          </a:p>
          <a:p>
            <a:pPr lvl="1"/>
            <a:r>
              <a:rPr lang="cs-CZ" b="1" dirty="0"/>
              <a:t>GER</a:t>
            </a:r>
            <a:r>
              <a:rPr lang="cs-CZ" dirty="0"/>
              <a:t>: </a:t>
            </a:r>
            <a:r>
              <a:rPr lang="cs-CZ" dirty="0" err="1"/>
              <a:t>Togoland</a:t>
            </a:r>
            <a:r>
              <a:rPr lang="cs-CZ" dirty="0"/>
              <a:t>, Kamerun, Namibie – střet s GB v Tanganice; </a:t>
            </a:r>
          </a:p>
          <a:p>
            <a:pPr lvl="1"/>
            <a:r>
              <a:rPr lang="cs-CZ" b="1" dirty="0"/>
              <a:t>ITA:</a:t>
            </a:r>
            <a:r>
              <a:rPr lang="cs-CZ" dirty="0"/>
              <a:t> </a:t>
            </a:r>
            <a:r>
              <a:rPr lang="cs-CZ" dirty="0" err="1"/>
              <a:t>Somálkso</a:t>
            </a:r>
            <a:r>
              <a:rPr lang="cs-CZ" dirty="0"/>
              <a:t>, Eritrea, Libye;</a:t>
            </a:r>
          </a:p>
          <a:p>
            <a:endParaRPr lang="cs-CZ" sz="1300" dirty="0"/>
          </a:p>
          <a:p>
            <a:r>
              <a:rPr lang="cs-CZ" dirty="0"/>
              <a:t>1884 </a:t>
            </a:r>
            <a:r>
              <a:rPr lang="cs-CZ" b="1" dirty="0">
                <a:solidFill>
                  <a:srgbClr val="0070C0"/>
                </a:solidFill>
              </a:rPr>
              <a:t>Berlínská konference</a:t>
            </a:r>
            <a:r>
              <a:rPr lang="cs-CZ" dirty="0"/>
              <a:t>: notifikace a efektivní obsazení; Kongo</a:t>
            </a:r>
          </a:p>
          <a:p>
            <a:endParaRPr lang="cs-CZ" sz="1300" b="1" dirty="0"/>
          </a:p>
          <a:p>
            <a:r>
              <a:rPr lang="cs-CZ" sz="2900" b="1" dirty="0"/>
              <a:t>Svobodný stát </a:t>
            </a:r>
            <a:r>
              <a:rPr lang="cs-CZ" sz="2900" b="1" dirty="0">
                <a:solidFill>
                  <a:srgbClr val="0070C0"/>
                </a:solidFill>
              </a:rPr>
              <a:t>Kongo</a:t>
            </a:r>
            <a:r>
              <a:rPr lang="cs-CZ" sz="2900" b="1" dirty="0"/>
              <a:t> </a:t>
            </a:r>
            <a:r>
              <a:rPr lang="cs-CZ" sz="2900" dirty="0"/>
              <a:t>1885-1908 (Leopold I.): zóna volného obchodu (koncese na 10-15 let) + území krále; </a:t>
            </a:r>
            <a:r>
              <a:rPr lang="cs-CZ" sz="2900" dirty="0" err="1"/>
              <a:t>Katanga</a:t>
            </a:r>
            <a:r>
              <a:rPr lang="cs-CZ" sz="2900" dirty="0"/>
              <a:t> (měď, GB) a Zanzibar (</a:t>
            </a:r>
            <a:r>
              <a:rPr lang="cs-CZ" sz="2900" dirty="0" err="1"/>
              <a:t>Tippu</a:t>
            </a:r>
            <a:r>
              <a:rPr lang="cs-CZ" sz="2900" dirty="0"/>
              <a:t> </a:t>
            </a:r>
            <a:r>
              <a:rPr lang="cs-CZ" sz="2900" dirty="0" err="1"/>
              <a:t>Tipa</a:t>
            </a:r>
            <a:r>
              <a:rPr lang="cs-CZ" sz="2900" dirty="0"/>
              <a:t>); </a:t>
            </a:r>
          </a:p>
          <a:p>
            <a:pPr lvl="1"/>
            <a:r>
              <a:rPr lang="cs-CZ" dirty="0"/>
              <a:t>90. léta – kaučukový boom (</a:t>
            </a:r>
            <a:r>
              <a:rPr lang="cs-CZ" dirty="0" err="1"/>
              <a:t>Force</a:t>
            </a:r>
            <a:r>
              <a:rPr lang="cs-CZ" dirty="0"/>
              <a:t> </a:t>
            </a:r>
            <a:r>
              <a:rPr lang="cs-CZ" dirty="0" err="1"/>
              <a:t>Publique</a:t>
            </a:r>
            <a:r>
              <a:rPr lang="cs-CZ" dirty="0"/>
              <a:t>); redukce obyvatel na polovinu;  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367821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46EAC79E-BAB3-4284-8996-CF126E472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188914"/>
            <a:ext cx="6724650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7840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23120\Desktop\EEveGE2012\Obrázky\MutilatedChildrenFromCon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619" y="107186"/>
            <a:ext cx="4416322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8564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25" y="0"/>
            <a:ext cx="9144000" cy="680466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760DB2B-587F-4903-8E44-502F7F315175}"/>
              </a:ext>
            </a:extLst>
          </p:cNvPr>
          <p:cNvSpPr txBox="1"/>
          <p:nvPr/>
        </p:nvSpPr>
        <p:spPr>
          <a:xfrm>
            <a:off x="9916999" y="6020431"/>
            <a:ext cx="2039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American</a:t>
            </a:r>
            <a:r>
              <a:rPr lang="cs-CZ" i="1" dirty="0"/>
              <a:t> </a:t>
            </a:r>
            <a:r>
              <a:rPr lang="cs-CZ" i="1" dirty="0" err="1"/>
              <a:t>Progress</a:t>
            </a:r>
            <a:r>
              <a:rPr lang="cs-CZ" dirty="0"/>
              <a:t>, John </a:t>
            </a:r>
            <a:r>
              <a:rPr lang="cs-CZ" dirty="0" err="1"/>
              <a:t>Gast</a:t>
            </a:r>
            <a:r>
              <a:rPr lang="cs-CZ" dirty="0"/>
              <a:t> (1972)</a:t>
            </a:r>
          </a:p>
        </p:txBody>
      </p:sp>
    </p:spTree>
    <p:extLst>
      <p:ext uri="{BB962C8B-B14F-4D97-AF65-F5344CB8AC3E}">
        <p14:creationId xmlns:p14="http://schemas.microsoft.com/office/powerpoint/2010/main" val="992143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undefined">
            <a:extLst>
              <a:ext uri="{FF2B5EF4-FFF2-40B4-BE49-F238E27FC236}">
                <a16:creationId xmlns:a16="http://schemas.microsoft.com/office/drawing/2014/main" id="{8C4BF5A3-7200-46AF-9EF3-F6AAC8038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05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0156D6D-C5AE-4B70-8CF4-0A98B212B895}"/>
              </a:ext>
            </a:extLst>
          </p:cNvPr>
          <p:cNvSpPr txBox="1"/>
          <p:nvPr/>
        </p:nvSpPr>
        <p:spPr>
          <a:xfrm>
            <a:off x="9505950" y="6119336"/>
            <a:ext cx="27912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0" i="0" dirty="0">
                <a:effectLst/>
              </a:rPr>
              <a:t>provoz na ulici </a:t>
            </a:r>
            <a:r>
              <a:rPr lang="pl-PL" sz="1400" b="1" i="0" dirty="0">
                <a:effectLst/>
              </a:rPr>
              <a:t>Strand</a:t>
            </a:r>
            <a:r>
              <a:rPr lang="pl-PL" sz="1400" b="0" i="0" dirty="0">
                <a:effectLst/>
              </a:rPr>
              <a:t> na konci 19. století (vlevo Somerset House)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6936007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3/34/Editorial_cartoon_about_Jacob_Smith%27s_retaliation_for_Balangig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137" y="399570"/>
            <a:ext cx="5920332" cy="499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anila646 18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570"/>
            <a:ext cx="6062703" cy="423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599560" y="5885970"/>
            <a:ext cx="8926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Americko-Filipínská válka (1899-1902); 5tis. Vs. 16 tis. vojáků a  200 tis.-1 mil. civilních obětí</a:t>
            </a:r>
          </a:p>
        </p:txBody>
      </p:sp>
    </p:spTree>
    <p:extLst>
      <p:ext uri="{BB962C8B-B14F-4D97-AF65-F5344CB8AC3E}">
        <p14:creationId xmlns:p14="http://schemas.microsoft.com/office/powerpoint/2010/main" val="1699781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FF8E0B0-974D-436A-A0D7-674598422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60" y="3413326"/>
            <a:ext cx="5977340" cy="335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FA875BF-1922-40A5-9279-25D171B82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7" y="84997"/>
            <a:ext cx="4721495" cy="325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1819243B-99BF-4AF3-BBD1-D27D35836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758" y="3210492"/>
            <a:ext cx="5179017" cy="364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CB51CC0C-92BB-4D23-AA17-CE412F053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346" y="24761"/>
            <a:ext cx="4320647" cy="318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00AC34A-9676-4030-8CC2-3B13C4BD39C6}"/>
              </a:ext>
            </a:extLst>
          </p:cNvPr>
          <p:cNvSpPr txBox="1"/>
          <p:nvPr/>
        </p:nvSpPr>
        <p:spPr>
          <a:xfrm>
            <a:off x="4794269" y="3002646"/>
            <a:ext cx="2588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err="1"/>
              <a:t>Istambul</a:t>
            </a:r>
            <a:endParaRPr lang="cs-CZ" sz="14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537335B-9554-470B-97CA-ABFD1D9EDD2F}"/>
              </a:ext>
            </a:extLst>
          </p:cNvPr>
          <p:cNvSpPr txBox="1"/>
          <p:nvPr/>
        </p:nvSpPr>
        <p:spPr>
          <a:xfrm>
            <a:off x="7104348" y="24761"/>
            <a:ext cx="945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 err="1"/>
              <a:t>Tehran</a:t>
            </a: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D8E98FF-262F-4E13-A96E-D8289D395932}"/>
              </a:ext>
            </a:extLst>
          </p:cNvPr>
          <p:cNvSpPr txBox="1"/>
          <p:nvPr/>
        </p:nvSpPr>
        <p:spPr>
          <a:xfrm>
            <a:off x="6632540" y="2908001"/>
            <a:ext cx="1186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Alexandria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3585990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ew York State Capitol - Wikipedia">
            <a:extLst>
              <a:ext uri="{FF2B5EF4-FFF2-40B4-BE49-F238E27FC236}">
                <a16:creationId xmlns:a16="http://schemas.microsoft.com/office/drawing/2014/main" id="{86C0B134-F27C-47E6-86B8-3CB7D590C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3458221"/>
            <a:ext cx="5645653" cy="335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8B1DC2F-0EF6-413E-8A66-3D68E06CA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-28573"/>
            <a:ext cx="4591050" cy="344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3693283-29A1-4767-B002-63B165AD2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81600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B8FB31C-C52E-4EBF-9E22-02CD47B224B5}"/>
              </a:ext>
            </a:extLst>
          </p:cNvPr>
          <p:cNvSpPr txBox="1"/>
          <p:nvPr/>
        </p:nvSpPr>
        <p:spPr>
          <a:xfrm>
            <a:off x="0" y="3458221"/>
            <a:ext cx="265747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100" b="0" i="0" dirty="0">
                <a:effectLst/>
                <a:latin typeface="Söhne"/>
              </a:rPr>
              <a:t>Wiener </a:t>
            </a:r>
            <a:r>
              <a:rPr lang="en-US" sz="1100" b="0" i="0" dirty="0" err="1">
                <a:effectLst/>
                <a:latin typeface="Söhne"/>
              </a:rPr>
              <a:t>Staatsoper</a:t>
            </a:r>
            <a:r>
              <a:rPr lang="en-US" sz="1100" b="0" i="0" dirty="0">
                <a:effectLst/>
                <a:latin typeface="Söhne"/>
              </a:rPr>
              <a:t> - 1869, neo-Renaissance style with Baroque and Rococo influences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0DCC021-4901-45E0-9B27-43C11018EA6D}"/>
              </a:ext>
            </a:extLst>
          </p:cNvPr>
          <p:cNvSpPr txBox="1"/>
          <p:nvPr/>
        </p:nvSpPr>
        <p:spPr>
          <a:xfrm>
            <a:off x="9266944" y="3454400"/>
            <a:ext cx="28251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Royal Palace of Madrid</a:t>
            </a:r>
            <a:r>
              <a:rPr lang="cs-CZ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completed in 1892, neo-Baroque building</a:t>
            </a:r>
            <a:endParaRPr lang="cs-CZ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64563CC-4CD4-4BBB-AB8E-A65D576B13C7}"/>
              </a:ext>
            </a:extLst>
          </p:cNvPr>
          <p:cNvSpPr txBox="1"/>
          <p:nvPr/>
        </p:nvSpPr>
        <p:spPr>
          <a:xfrm>
            <a:off x="8303128" y="6396335"/>
            <a:ext cx="40600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New York State Capitol, USA - 1899, mix of Romanesque Revival, Renaissance Revival, and Gothic Revival styles</a:t>
            </a:r>
            <a:endParaRPr lang="cs-CZ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3953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A9BE57A5-434B-446C-A87A-17880D07F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0"/>
            <a:ext cx="4341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2585B15A-E4FC-4D88-A1DA-B19770A1B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728" y="233922"/>
            <a:ext cx="7083547" cy="599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6A95AF0-A4AD-46C7-95BE-FB09F2B4E80D}"/>
              </a:ext>
            </a:extLst>
          </p:cNvPr>
          <p:cNvSpPr txBox="1"/>
          <p:nvPr/>
        </p:nvSpPr>
        <p:spPr>
          <a:xfrm>
            <a:off x="8417170" y="655022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Hôtel Tassel </a:t>
            </a:r>
            <a:r>
              <a:rPr lang="cs-CZ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Brussels</a:t>
            </a:r>
            <a:r>
              <a:rPr lang="cs-CZ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  <a:r>
              <a:rPr lang="en-US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Victor Horta in 1893-1894</a:t>
            </a:r>
            <a:endParaRPr lang="cs-CZ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3581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927BED9A-881C-4C61-9E9E-2FDCA7F7B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AECC1353-D66A-4F90-99AC-62D9F2A86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B007A88-7E15-4CA9-83AC-E635B287C39F}"/>
              </a:ext>
            </a:extLst>
          </p:cNvPr>
          <p:cNvSpPr txBox="1"/>
          <p:nvPr/>
        </p:nvSpPr>
        <p:spPr>
          <a:xfrm>
            <a:off x="5292218" y="6334780"/>
            <a:ext cx="24193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effectLst/>
              </a:rPr>
              <a:t>The Hotel Solvay</a:t>
            </a:r>
            <a:r>
              <a:rPr lang="cs-CZ" sz="1400" b="0" i="0" dirty="0">
                <a:effectLst/>
              </a:rPr>
              <a:t> (</a:t>
            </a:r>
            <a:r>
              <a:rPr lang="cs-CZ" sz="1400" b="0" i="0" dirty="0" err="1">
                <a:effectLst/>
              </a:rPr>
              <a:t>Brussels</a:t>
            </a:r>
            <a:r>
              <a:rPr lang="cs-CZ" sz="1400" b="0" i="0" dirty="0">
                <a:effectLst/>
              </a:rPr>
              <a:t>), </a:t>
            </a:r>
            <a:r>
              <a:rPr lang="en-US" sz="1400" b="0" i="0" dirty="0">
                <a:effectLst/>
              </a:rPr>
              <a:t>Victor Horta 1894 </a:t>
            </a:r>
            <a:r>
              <a:rPr lang="cs-CZ" sz="1400" b="0" i="0" dirty="0">
                <a:effectLst/>
              </a:rPr>
              <a:t>- </a:t>
            </a:r>
            <a:r>
              <a:rPr lang="en-US" sz="1400" b="0" i="0" dirty="0">
                <a:effectLst/>
              </a:rPr>
              <a:t>1898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7389315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13710E7-4EB4-4E7F-BCA2-5B5CC19E3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10401" cy="46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6123E987-6367-4A21-BEE4-1B2C0137C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0"/>
            <a:ext cx="4448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52AEE33-E592-4B91-9D20-4C5B863E75E7}"/>
              </a:ext>
            </a:extLst>
          </p:cNvPr>
          <p:cNvSpPr txBox="1"/>
          <p:nvPr/>
        </p:nvSpPr>
        <p:spPr>
          <a:xfrm>
            <a:off x="2867025" y="655022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effectLst/>
              </a:rPr>
              <a:t>Glasgow School of Art- Charles Rennie Mackintosh in 1897-1909</a:t>
            </a:r>
            <a:endParaRPr lang="cs-CZ" sz="14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4FFFFE5-322B-421B-9720-9DD5877F99B4}"/>
              </a:ext>
            </a:extLst>
          </p:cNvPr>
          <p:cNvSpPr txBox="1"/>
          <p:nvPr/>
        </p:nvSpPr>
        <p:spPr>
          <a:xfrm>
            <a:off x="0" y="4767560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Antoni </a:t>
            </a:r>
            <a:r>
              <a:rPr lang="en-US" sz="1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Gaudí</a:t>
            </a:r>
            <a:r>
              <a:rPr lang="en-US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Casa </a:t>
            </a:r>
            <a:r>
              <a:rPr lang="en-US" sz="1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Batlló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1904 </a:t>
            </a:r>
            <a:r>
              <a:rPr lang="cs-CZ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1906</a:t>
            </a:r>
            <a:r>
              <a:rPr lang="cs-CZ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3752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DBE70953-5424-46A1-B060-6FEA4A725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4387"/>
            <a:ext cx="12192000" cy="52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4345443-D118-4B07-BB25-A2A1AF9AC3F0}"/>
              </a:ext>
            </a:extLst>
          </p:cNvPr>
          <p:cNvSpPr txBox="1"/>
          <p:nvPr/>
        </p:nvSpPr>
        <p:spPr>
          <a:xfrm>
            <a:off x="3471261" y="6204608"/>
            <a:ext cx="60972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600" b="0" i="1" dirty="0" err="1">
                <a:solidFill>
                  <a:srgbClr val="000000"/>
                </a:solidFill>
                <a:effectLst/>
              </a:rPr>
              <a:t>The</a:t>
            </a:r>
            <a:r>
              <a:rPr lang="cs-CZ" sz="1600" b="0" i="1" dirty="0">
                <a:solidFill>
                  <a:srgbClr val="000000"/>
                </a:solidFill>
                <a:effectLst/>
              </a:rPr>
              <a:t> </a:t>
            </a:r>
            <a:r>
              <a:rPr lang="cs-CZ" sz="1600" b="0" i="1" dirty="0" err="1">
                <a:solidFill>
                  <a:srgbClr val="000000"/>
                </a:solidFill>
                <a:effectLst/>
              </a:rPr>
              <a:t>Peacock</a:t>
            </a:r>
            <a:r>
              <a:rPr lang="cs-CZ" sz="1600" b="0" i="1" dirty="0">
                <a:solidFill>
                  <a:srgbClr val="000000"/>
                </a:solidFill>
                <a:effectLst/>
              </a:rPr>
              <a:t> </a:t>
            </a:r>
            <a:r>
              <a:rPr lang="cs-CZ" sz="1600" b="0" i="1" dirty="0" err="1">
                <a:solidFill>
                  <a:srgbClr val="000000"/>
                </a:solidFill>
                <a:effectLst/>
              </a:rPr>
              <a:t>Room</a:t>
            </a:r>
            <a:endParaRPr lang="cs-CZ" sz="1600" b="0" i="0" dirty="0">
              <a:solidFill>
                <a:srgbClr val="000000"/>
              </a:solidFill>
              <a:effectLst/>
            </a:endParaRPr>
          </a:p>
          <a:p>
            <a:pPr algn="ctr"/>
            <a:r>
              <a:rPr lang="en-US" sz="1600" b="0" i="0" u="none" strike="noStrike" dirty="0">
                <a:effectLst/>
              </a:rPr>
              <a:t>James McNeill Whistler</a:t>
            </a:r>
            <a:r>
              <a:rPr lang="cs-CZ" sz="1600" u="none" strike="noStrike" dirty="0"/>
              <a:t>,</a:t>
            </a:r>
            <a:r>
              <a:rPr lang="en-US" sz="1600" b="0" i="0" dirty="0">
                <a:effectLst/>
              </a:rPr>
              <a:t> </a:t>
            </a:r>
            <a:r>
              <a:rPr lang="en-US" sz="1600" b="0" i="0" u="none" strike="noStrike" dirty="0">
                <a:effectLst/>
              </a:rPr>
              <a:t>Thomas </a:t>
            </a:r>
            <a:r>
              <a:rPr lang="en-US" sz="1600" b="0" i="0" u="none" strike="noStrike" dirty="0" err="1">
                <a:effectLst/>
              </a:rPr>
              <a:t>Jeckyll</a:t>
            </a:r>
            <a:r>
              <a:rPr lang="cs-CZ" sz="1600" b="0" i="0" u="none" strike="noStrike" dirty="0">
                <a:effectLst/>
              </a:rPr>
              <a:t> 1877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1043508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61C543EB-50A5-4FD6-8970-C64770C4CF12}"/>
              </a:ext>
            </a:extLst>
          </p:cNvPr>
          <p:cNvSpPr txBox="1"/>
          <p:nvPr/>
        </p:nvSpPr>
        <p:spPr>
          <a:xfrm>
            <a:off x="85725" y="4184468"/>
            <a:ext cx="52854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Secession Building (Vienna) Joseph Maria </a:t>
            </a:r>
            <a:r>
              <a:rPr lang="en-US" sz="14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Olbrich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1897</a:t>
            </a:r>
            <a:endParaRPr lang="cs-CZ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76AC436-6A02-4C95-8898-C56328EF7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812730" cy="418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Einzigartige Bankfilialen – Postsparkasse Wien: Die große Leere im noblen  Kassensaal">
            <a:extLst>
              <a:ext uri="{FF2B5EF4-FFF2-40B4-BE49-F238E27FC236}">
                <a16:creationId xmlns:a16="http://schemas.microsoft.com/office/drawing/2014/main" id="{0BA05198-C7CD-4947-B708-9C159F2D3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454" y="0"/>
            <a:ext cx="6326932" cy="626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187D57A-F6ED-4138-A09D-D59E56FE7115}"/>
              </a:ext>
            </a:extLst>
          </p:cNvPr>
          <p:cNvSpPr txBox="1"/>
          <p:nvPr/>
        </p:nvSpPr>
        <p:spPr>
          <a:xfrm>
            <a:off x="5724525" y="6286500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 err="1">
                <a:effectLst/>
              </a:rPr>
              <a:t>Österreichische</a:t>
            </a:r>
            <a:r>
              <a:rPr lang="en-US" sz="1600" b="0" i="0" dirty="0">
                <a:effectLst/>
              </a:rPr>
              <a:t> </a:t>
            </a:r>
            <a:r>
              <a:rPr lang="en-US" sz="1600" b="0" i="0" dirty="0" err="1">
                <a:effectLst/>
              </a:rPr>
              <a:t>Postsparkasse</a:t>
            </a:r>
            <a:r>
              <a:rPr lang="en-US" sz="1600" b="0" i="0" dirty="0">
                <a:effectLst/>
              </a:rPr>
              <a:t>: Vienna, Otto Wagner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3548331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DEBAB814-99CB-42C4-9075-7E702EDAE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91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89C591D3-6692-4BE8-814F-0B071FDD8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650" y="0"/>
            <a:ext cx="47752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Secese v Brně | Jižní Morava">
            <a:extLst>
              <a:ext uri="{FF2B5EF4-FFF2-40B4-BE49-F238E27FC236}">
                <a16:creationId xmlns:a16="http://schemas.microsoft.com/office/drawing/2014/main" id="{F1630E97-C6E8-4F12-9598-7C2E918EB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650" y="3676497"/>
            <a:ext cx="4775200" cy="318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3180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612C38C-BEC1-48A1-949B-CDB270F30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0"/>
            <a:ext cx="10082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DC07E2B-07D3-4BF0-86D9-DC04179A71C1}"/>
              </a:ext>
            </a:extLst>
          </p:cNvPr>
          <p:cNvSpPr txBox="1"/>
          <p:nvPr/>
        </p:nvSpPr>
        <p:spPr>
          <a:xfrm>
            <a:off x="11136313" y="6350169"/>
            <a:ext cx="105568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cs-CZ" sz="900" b="0" i="0" u="none" strike="noStrike" dirty="0">
                <a:effectLst/>
              </a:rPr>
              <a:t>John </a:t>
            </a:r>
            <a:r>
              <a:rPr lang="cs-CZ" sz="900" b="0" i="0" u="none" strike="noStrike" dirty="0" err="1">
                <a:effectLst/>
              </a:rPr>
              <a:t>Everett</a:t>
            </a:r>
            <a:r>
              <a:rPr lang="cs-CZ" sz="900" b="0" i="0" u="none" strike="noStrike" dirty="0">
                <a:effectLst/>
              </a:rPr>
              <a:t> </a:t>
            </a:r>
            <a:r>
              <a:rPr lang="cs-CZ" sz="900" b="0" i="0" u="none" strike="noStrike" dirty="0" err="1">
                <a:effectLst/>
              </a:rPr>
              <a:t>Millais</a:t>
            </a:r>
            <a:r>
              <a:rPr lang="cs-CZ" sz="900" b="0" i="0" u="none" strike="noStrike" dirty="0">
                <a:effectLst/>
              </a:rPr>
              <a:t> 1852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0837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8C29A44-B3B7-4A32-88FF-F39B4F5FC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03" y="0"/>
            <a:ext cx="117261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55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8E2042E0-058C-4D7C-819B-2AD989C3E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0"/>
            <a:ext cx="6837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E084DC9-137E-449A-A892-F6E0E0572498}"/>
              </a:ext>
            </a:extLst>
          </p:cNvPr>
          <p:cNvSpPr txBox="1"/>
          <p:nvPr/>
        </p:nvSpPr>
        <p:spPr>
          <a:xfrm>
            <a:off x="10194791" y="6212292"/>
            <a:ext cx="17154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cs-CZ" sz="1600" i="0" dirty="0">
                <a:solidFill>
                  <a:srgbClr val="202122"/>
                </a:solidFill>
                <a:effectLst/>
              </a:rPr>
              <a:t>Gustav Klimt, polibek, 1908</a:t>
            </a:r>
          </a:p>
        </p:txBody>
      </p:sp>
    </p:spTree>
    <p:extLst>
      <p:ext uri="{BB962C8B-B14F-4D97-AF65-F5344CB8AC3E}">
        <p14:creationId xmlns:p14="http://schemas.microsoft.com/office/powerpoint/2010/main" val="32341164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-25679"/>
            <a:ext cx="8229600" cy="790383"/>
          </a:xfrm>
        </p:spPr>
        <p:txBody>
          <a:bodyPr>
            <a:normAutofit/>
          </a:bodyPr>
          <a:lstStyle/>
          <a:p>
            <a:pPr algn="ctr"/>
            <a:r>
              <a:rPr lang="cs-CZ" sz="2600" b="1" dirty="0">
                <a:latin typeface="+mn-lt"/>
              </a:rPr>
              <a:t>Cesta ke </a:t>
            </a:r>
            <a:r>
              <a:rPr lang="cs-CZ" sz="2600" b="1" dirty="0">
                <a:solidFill>
                  <a:srgbClr val="0070C0"/>
                </a:solidFill>
                <a:latin typeface="+mn-lt"/>
              </a:rPr>
              <a:t>světové válce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3376" y="480767"/>
            <a:ext cx="11236751" cy="6636470"/>
          </a:xfrm>
        </p:spPr>
        <p:txBody>
          <a:bodyPr>
            <a:normAutofit fontScale="32500" lnSpcReduction="20000"/>
          </a:bodyPr>
          <a:lstStyle/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4900" dirty="0"/>
              <a:t>Poslední třetina </a:t>
            </a:r>
            <a:r>
              <a:rPr lang="cs-CZ" sz="4900" b="1" dirty="0"/>
              <a:t>19st</a:t>
            </a:r>
            <a:r>
              <a:rPr lang="cs-CZ" sz="4900" dirty="0"/>
              <a:t>.: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>
                <a:solidFill>
                  <a:srgbClr val="0070C0"/>
                </a:solidFill>
              </a:rPr>
              <a:t> GB</a:t>
            </a:r>
            <a:r>
              <a:rPr lang="cs-CZ" sz="4300" dirty="0">
                <a:solidFill>
                  <a:srgbClr val="0070C0"/>
                </a:solidFill>
              </a:rPr>
              <a:t> </a:t>
            </a:r>
            <a:r>
              <a:rPr lang="cs-CZ" sz="4300" b="1" dirty="0"/>
              <a:t>demokratizace</a:t>
            </a:r>
            <a:r>
              <a:rPr lang="cs-CZ" sz="4300" dirty="0"/>
              <a:t> – občanská demokracie; orientace </a:t>
            </a:r>
            <a:r>
              <a:rPr lang="cs-CZ" sz="4300" b="1" dirty="0"/>
              <a:t>na mimo-E trhy</a:t>
            </a:r>
            <a:r>
              <a:rPr lang="cs-CZ" sz="4300" dirty="0"/>
              <a:t>, akceptování diskriminace na kontinentě; </a:t>
            </a:r>
            <a:r>
              <a:rPr lang="cs-CZ" sz="4300" b="1" dirty="0"/>
              <a:t>FT</a:t>
            </a:r>
            <a:r>
              <a:rPr lang="cs-CZ" sz="4300" dirty="0"/>
              <a:t> politika je </a:t>
            </a:r>
            <a:r>
              <a:rPr lang="cs-CZ" sz="4300" b="1" dirty="0"/>
              <a:t>benevolentní</a:t>
            </a:r>
            <a:r>
              <a:rPr lang="cs-CZ" sz="4300" dirty="0"/>
              <a:t> hegemonie;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>
                <a:solidFill>
                  <a:srgbClr val="0070C0"/>
                </a:solidFill>
              </a:rPr>
              <a:t> FRA</a:t>
            </a:r>
            <a:r>
              <a:rPr lang="cs-CZ" sz="4300" dirty="0">
                <a:solidFill>
                  <a:srgbClr val="0070C0"/>
                </a:solidFill>
              </a:rPr>
              <a:t> </a:t>
            </a:r>
            <a:r>
              <a:rPr lang="cs-CZ" sz="4300" dirty="0"/>
              <a:t>využívá </a:t>
            </a:r>
            <a:r>
              <a:rPr lang="cs-CZ" sz="4300" b="1" dirty="0"/>
              <a:t>GB </a:t>
            </a:r>
            <a:r>
              <a:rPr lang="cs-CZ" sz="4300" dirty="0"/>
              <a:t>trhu, </a:t>
            </a:r>
            <a:r>
              <a:rPr lang="cs-CZ" sz="4300" b="1" dirty="0"/>
              <a:t>kontinentálního</a:t>
            </a:r>
            <a:r>
              <a:rPr lang="cs-CZ" sz="4300" dirty="0"/>
              <a:t> </a:t>
            </a:r>
            <a:r>
              <a:rPr lang="cs-CZ" sz="4300" b="1" dirty="0"/>
              <a:t>trhu</a:t>
            </a:r>
            <a:r>
              <a:rPr lang="cs-CZ" sz="4300" dirty="0"/>
              <a:t> a buduje </a:t>
            </a:r>
            <a:r>
              <a:rPr lang="cs-CZ" sz="4300" b="1" dirty="0"/>
              <a:t>impérium</a:t>
            </a:r>
            <a:r>
              <a:rPr lang="cs-CZ" sz="4300" dirty="0"/>
              <a:t>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/>
              <a:t> BEL, NED, SWI </a:t>
            </a:r>
            <a:r>
              <a:rPr lang="cs-CZ" sz="4300" dirty="0"/>
              <a:t>a </a:t>
            </a:r>
            <a:r>
              <a:rPr lang="cs-CZ" sz="4300" b="1" dirty="0"/>
              <a:t>SCAN</a:t>
            </a:r>
            <a:r>
              <a:rPr lang="cs-CZ" sz="4300" dirty="0"/>
              <a:t> se </a:t>
            </a:r>
            <a:r>
              <a:rPr lang="cs-CZ" sz="4300" b="1" dirty="0"/>
              <a:t>adaptují</a:t>
            </a:r>
            <a:r>
              <a:rPr lang="cs-CZ" sz="4300" dirty="0"/>
              <a:t> a specializují dle </a:t>
            </a:r>
            <a:r>
              <a:rPr lang="cs-CZ" sz="4300" b="1" dirty="0"/>
              <a:t>CA</a:t>
            </a:r>
            <a:r>
              <a:rPr lang="cs-CZ" sz="4300" dirty="0"/>
              <a:t>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>
                <a:solidFill>
                  <a:srgbClr val="0070C0"/>
                </a:solidFill>
              </a:rPr>
              <a:t> RUS</a:t>
            </a:r>
            <a:r>
              <a:rPr lang="cs-CZ" sz="4300" dirty="0">
                <a:solidFill>
                  <a:srgbClr val="0070C0"/>
                </a:solidFill>
              </a:rPr>
              <a:t> </a:t>
            </a:r>
            <a:r>
              <a:rPr lang="cs-CZ" sz="4300" dirty="0"/>
              <a:t>– </a:t>
            </a:r>
            <a:r>
              <a:rPr lang="cs-CZ" sz="4300" b="1" dirty="0"/>
              <a:t>industrializace</a:t>
            </a:r>
            <a:r>
              <a:rPr lang="cs-CZ" sz="4300" dirty="0"/>
              <a:t> (vnitřní limity), expanze do </a:t>
            </a:r>
            <a:r>
              <a:rPr lang="cs-CZ" sz="4300" b="1" dirty="0"/>
              <a:t>střední Asie a Kavkazu</a:t>
            </a:r>
            <a:r>
              <a:rPr lang="cs-CZ" sz="4300" dirty="0"/>
              <a:t>, na úkor Osmanů;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endParaRPr lang="cs-CZ" sz="2800" dirty="0"/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4900" dirty="0"/>
              <a:t>Přesto </a:t>
            </a:r>
            <a:r>
              <a:rPr lang="cs-CZ" sz="4900" b="1" dirty="0"/>
              <a:t>fatální konflikt</a:t>
            </a:r>
            <a:r>
              <a:rPr lang="cs-CZ" sz="4900" dirty="0"/>
              <a:t>(!)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dirty="0"/>
              <a:t> Stará </a:t>
            </a:r>
            <a:r>
              <a:rPr lang="cs-CZ" sz="4300" b="1" dirty="0"/>
              <a:t>linie </a:t>
            </a:r>
            <a:r>
              <a:rPr lang="cs-CZ" sz="4300" b="1" dirty="0">
                <a:solidFill>
                  <a:srgbClr val="0070C0"/>
                </a:solidFill>
              </a:rPr>
              <a:t>východ</a:t>
            </a:r>
            <a:r>
              <a:rPr lang="cs-CZ" sz="4300" b="1" dirty="0"/>
              <a:t> </a:t>
            </a:r>
            <a:r>
              <a:rPr lang="cs-CZ" sz="4300" dirty="0"/>
              <a:t>(silní pozemkoví vlastníci a industrializace) - </a:t>
            </a:r>
            <a:r>
              <a:rPr lang="cs-CZ" sz="4300" b="1" dirty="0">
                <a:solidFill>
                  <a:srgbClr val="0070C0"/>
                </a:solidFill>
              </a:rPr>
              <a:t>západ</a:t>
            </a:r>
            <a:r>
              <a:rPr lang="cs-CZ" sz="4300" dirty="0">
                <a:solidFill>
                  <a:srgbClr val="0070C0"/>
                </a:solidFill>
              </a:rPr>
              <a:t> </a:t>
            </a:r>
            <a:r>
              <a:rPr lang="cs-CZ" sz="4300" dirty="0"/>
              <a:t>(občanské průmyslové státy);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/>
              <a:t> Německá industrializace </a:t>
            </a:r>
            <a:r>
              <a:rPr lang="cs-CZ" sz="4300" dirty="0"/>
              <a:t>(</a:t>
            </a:r>
            <a:r>
              <a:rPr lang="cs-CZ" sz="4300" b="1" dirty="0">
                <a:solidFill>
                  <a:srgbClr val="0070C0"/>
                </a:solidFill>
              </a:rPr>
              <a:t>junkeři</a:t>
            </a:r>
            <a:r>
              <a:rPr lang="cs-CZ" sz="4300" dirty="0"/>
              <a:t>) pro-aktivní zahraniční politika, tradice </a:t>
            </a:r>
            <a:r>
              <a:rPr lang="cs-CZ" sz="4300" b="1" dirty="0"/>
              <a:t>kolonizace Slovanů </a:t>
            </a:r>
            <a:r>
              <a:rPr lang="cs-CZ" sz="4300" dirty="0"/>
              <a:t>(Prusko – Rusko); stojí na straně </a:t>
            </a:r>
            <a:r>
              <a:rPr lang="cs-CZ" sz="4300" b="1" dirty="0"/>
              <a:t>konzervativních</a:t>
            </a:r>
            <a:r>
              <a:rPr lang="cs-CZ" sz="4300" dirty="0"/>
              <a:t> a monarchických sil; budování </a:t>
            </a:r>
            <a:r>
              <a:rPr lang="cs-CZ" sz="4300" b="1" dirty="0"/>
              <a:t>zámořského impéria + flotila</a:t>
            </a:r>
            <a:r>
              <a:rPr lang="cs-CZ" sz="4300" dirty="0"/>
              <a:t>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endParaRPr lang="cs-CZ" sz="2800" dirty="0"/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4900" b="1" dirty="0"/>
              <a:t>Systém </a:t>
            </a:r>
            <a:r>
              <a:rPr lang="cs-CZ" sz="4900" b="1" dirty="0">
                <a:solidFill>
                  <a:srgbClr val="0070C0"/>
                </a:solidFill>
              </a:rPr>
              <a:t>aliancí</a:t>
            </a:r>
            <a:r>
              <a:rPr lang="cs-CZ" sz="4900" b="1" dirty="0"/>
              <a:t> </a:t>
            </a:r>
            <a:r>
              <a:rPr lang="cs-CZ" sz="4900" dirty="0"/>
              <a:t>od 1815: 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/>
              <a:t> Svatá aliance </a:t>
            </a:r>
            <a:r>
              <a:rPr lang="cs-CZ" sz="4300" dirty="0"/>
              <a:t>(PRU, RUS, RAK proti </a:t>
            </a:r>
            <a:r>
              <a:rPr lang="cs-CZ" sz="4300" b="1" dirty="0"/>
              <a:t>konstitucionalismu</a:t>
            </a:r>
            <a:r>
              <a:rPr lang="cs-CZ" sz="4300" dirty="0"/>
              <a:t>), 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/>
              <a:t> 1873</a:t>
            </a:r>
            <a:r>
              <a:rPr lang="cs-CZ" sz="4300" dirty="0"/>
              <a:t> </a:t>
            </a:r>
            <a:r>
              <a:rPr lang="cs-CZ" sz="4300" b="1" dirty="0"/>
              <a:t>Spolek tří císařů </a:t>
            </a:r>
            <a:r>
              <a:rPr lang="cs-CZ" sz="4300" dirty="0"/>
              <a:t>(Bismarckova </a:t>
            </a:r>
            <a:r>
              <a:rPr lang="cs-CZ" sz="4300" b="1" dirty="0"/>
              <a:t>snaha </a:t>
            </a:r>
            <a:r>
              <a:rPr lang="cs-CZ" sz="4300" b="1" dirty="0">
                <a:solidFill>
                  <a:srgbClr val="0070C0"/>
                </a:solidFill>
              </a:rPr>
              <a:t>izolovat FRA</a:t>
            </a:r>
            <a:r>
              <a:rPr lang="cs-CZ" sz="4300" dirty="0"/>
              <a:t>), spor R-U a RUS (o Balkán) – </a:t>
            </a:r>
            <a:r>
              <a:rPr lang="cs-CZ" sz="4300" b="1" dirty="0">
                <a:solidFill>
                  <a:srgbClr val="0070C0"/>
                </a:solidFill>
              </a:rPr>
              <a:t>1879 GER + R-U </a:t>
            </a:r>
            <a:r>
              <a:rPr lang="cs-CZ" sz="4300" dirty="0"/>
              <a:t>(</a:t>
            </a:r>
            <a:r>
              <a:rPr lang="cs-CZ" sz="4300" b="1" dirty="0"/>
              <a:t>ITA 1882</a:t>
            </a:r>
            <a:r>
              <a:rPr lang="cs-CZ" sz="4300" dirty="0"/>
              <a:t>);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>
                <a:solidFill>
                  <a:srgbClr val="0070C0"/>
                </a:solidFill>
              </a:rPr>
              <a:t> Bismarck</a:t>
            </a:r>
            <a:r>
              <a:rPr lang="cs-CZ" sz="4300" dirty="0">
                <a:solidFill>
                  <a:srgbClr val="0070C0"/>
                </a:solidFill>
              </a:rPr>
              <a:t> </a:t>
            </a:r>
            <a:r>
              <a:rPr lang="cs-CZ" sz="4300" dirty="0"/>
              <a:t>– úsilí udržet </a:t>
            </a:r>
            <a:r>
              <a:rPr lang="cs-CZ" sz="4300" b="1" dirty="0"/>
              <a:t>RUS jako spojence </a:t>
            </a:r>
            <a:r>
              <a:rPr lang="cs-CZ" sz="4300" dirty="0"/>
              <a:t>(FRA – revize </a:t>
            </a:r>
            <a:r>
              <a:rPr lang="cs-CZ" sz="4300" b="1" dirty="0"/>
              <a:t>Alsaska a Lotrinska</a:t>
            </a:r>
            <a:r>
              <a:rPr lang="cs-CZ" sz="4300" dirty="0"/>
              <a:t>), hrozba </a:t>
            </a:r>
            <a:r>
              <a:rPr lang="cs-CZ" sz="4300" b="1" dirty="0"/>
              <a:t>války na </a:t>
            </a:r>
            <a:r>
              <a:rPr lang="cs-CZ" sz="4300" b="1" dirty="0">
                <a:solidFill>
                  <a:srgbClr val="0070C0"/>
                </a:solidFill>
              </a:rPr>
              <a:t>dvou frontách</a:t>
            </a:r>
            <a:r>
              <a:rPr lang="cs-CZ" sz="4300" dirty="0"/>
              <a:t>; 1887 </a:t>
            </a:r>
            <a:r>
              <a:rPr lang="cs-CZ" sz="4300" b="1" dirty="0"/>
              <a:t>smlouva s </a:t>
            </a:r>
            <a:r>
              <a:rPr lang="cs-CZ" sz="4300" b="1" dirty="0">
                <a:solidFill>
                  <a:srgbClr val="0070C0"/>
                </a:solidFill>
              </a:rPr>
              <a:t>RUS</a:t>
            </a:r>
            <a:r>
              <a:rPr lang="cs-CZ" sz="4300" dirty="0"/>
              <a:t>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dirty="0"/>
              <a:t> 1888 </a:t>
            </a:r>
            <a:r>
              <a:rPr lang="cs-CZ" sz="4300" b="1" dirty="0">
                <a:solidFill>
                  <a:srgbClr val="0070C0"/>
                </a:solidFill>
              </a:rPr>
              <a:t>Vilém II. </a:t>
            </a:r>
            <a:r>
              <a:rPr lang="cs-CZ" sz="4300" dirty="0"/>
              <a:t>(</a:t>
            </a:r>
            <a:r>
              <a:rPr lang="cs-CZ" sz="4300" b="1" dirty="0"/>
              <a:t>odstoupení</a:t>
            </a:r>
            <a:r>
              <a:rPr lang="cs-CZ" sz="4300" dirty="0"/>
              <a:t> </a:t>
            </a:r>
            <a:r>
              <a:rPr lang="cs-CZ" sz="4300" b="1" dirty="0"/>
              <a:t>Bismarcka</a:t>
            </a:r>
            <a:r>
              <a:rPr lang="cs-CZ" sz="4300" dirty="0"/>
              <a:t> 1890) a </a:t>
            </a:r>
            <a:r>
              <a:rPr lang="cs-CZ" sz="4300" b="1" dirty="0"/>
              <a:t>odmítnutí</a:t>
            </a:r>
            <a:r>
              <a:rPr lang="cs-CZ" sz="4300" dirty="0"/>
              <a:t> potvrzení smlouvy s </a:t>
            </a:r>
            <a:r>
              <a:rPr lang="cs-CZ" sz="4300" b="1" dirty="0"/>
              <a:t>RUS</a:t>
            </a:r>
            <a:r>
              <a:rPr lang="cs-CZ" sz="4300" dirty="0"/>
              <a:t>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/>
              <a:t> 1892</a:t>
            </a:r>
            <a:r>
              <a:rPr lang="cs-CZ" sz="4300" dirty="0"/>
              <a:t> </a:t>
            </a:r>
            <a:r>
              <a:rPr lang="cs-CZ" sz="4300" b="1" dirty="0"/>
              <a:t>spojenectví FRA s RUS </a:t>
            </a:r>
            <a:r>
              <a:rPr lang="cs-CZ" sz="4300" dirty="0"/>
              <a:t>a </a:t>
            </a:r>
            <a:r>
              <a:rPr lang="cs-CZ" sz="4300" b="1" dirty="0"/>
              <a:t>1904</a:t>
            </a:r>
            <a:r>
              <a:rPr lang="cs-CZ" sz="4300" dirty="0"/>
              <a:t> </a:t>
            </a:r>
            <a:r>
              <a:rPr lang="cs-CZ" sz="4300" b="1" dirty="0"/>
              <a:t>Srdečná dohoda </a:t>
            </a:r>
            <a:r>
              <a:rPr lang="cs-CZ" sz="4300" dirty="0"/>
              <a:t>GB a FRA; </a:t>
            </a:r>
            <a:r>
              <a:rPr lang="cs-CZ" sz="4300" b="1" dirty="0"/>
              <a:t>1907</a:t>
            </a:r>
            <a:r>
              <a:rPr lang="cs-CZ" sz="4300" dirty="0"/>
              <a:t> dohoda </a:t>
            </a:r>
            <a:r>
              <a:rPr lang="cs-CZ" sz="4300" b="1" dirty="0"/>
              <a:t>GB s RUS </a:t>
            </a:r>
            <a:r>
              <a:rPr lang="cs-CZ" sz="4300" dirty="0"/>
              <a:t>(</a:t>
            </a:r>
            <a:r>
              <a:rPr lang="cs-CZ" sz="4300" b="1" dirty="0">
                <a:solidFill>
                  <a:srgbClr val="0070C0"/>
                </a:solidFill>
              </a:rPr>
              <a:t>Trojdohoda</a:t>
            </a:r>
            <a:r>
              <a:rPr lang="cs-CZ" sz="4300" dirty="0"/>
              <a:t>);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dirty="0"/>
              <a:t> GER – </a:t>
            </a:r>
            <a:r>
              <a:rPr lang="cs-CZ" sz="4300" b="1" dirty="0"/>
              <a:t>krajně nevýhodná </a:t>
            </a:r>
            <a:r>
              <a:rPr lang="cs-CZ" sz="4300" dirty="0"/>
              <a:t>pozice (junkeři a RUS, budování flotily a GB);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endParaRPr lang="cs-CZ" sz="2800" dirty="0"/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4900" b="1" dirty="0">
                <a:solidFill>
                  <a:srgbClr val="0070C0"/>
                </a:solidFill>
              </a:rPr>
              <a:t>Rak.-Uhersko</a:t>
            </a:r>
            <a:r>
              <a:rPr lang="cs-CZ" sz="4900" dirty="0">
                <a:solidFill>
                  <a:srgbClr val="0070C0"/>
                </a:solidFill>
              </a:rPr>
              <a:t> </a:t>
            </a:r>
            <a:r>
              <a:rPr lang="cs-CZ" sz="4900" dirty="0"/>
              <a:t>– tradiční mocenská politika na </a:t>
            </a:r>
            <a:r>
              <a:rPr lang="cs-CZ" sz="4900" b="1" dirty="0"/>
              <a:t>Balkáně</a:t>
            </a:r>
            <a:r>
              <a:rPr lang="cs-CZ" sz="4900" dirty="0"/>
              <a:t>: 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/>
              <a:t> anexe Bosny </a:t>
            </a:r>
            <a:r>
              <a:rPr lang="cs-CZ" sz="4300" dirty="0"/>
              <a:t>1909 a dvě balkánské války, </a:t>
            </a:r>
            <a:r>
              <a:rPr lang="cs-CZ" sz="4300" b="1" dirty="0"/>
              <a:t>atentát</a:t>
            </a:r>
            <a:r>
              <a:rPr lang="cs-CZ" sz="4300" dirty="0"/>
              <a:t> na F. Ferdinanda 6/1914, nepřijatelné </a:t>
            </a:r>
            <a:r>
              <a:rPr lang="cs-CZ" sz="4300" b="1" dirty="0"/>
              <a:t>ultimátum </a:t>
            </a:r>
            <a:r>
              <a:rPr lang="cs-CZ" sz="4300" b="1" dirty="0">
                <a:solidFill>
                  <a:srgbClr val="0070C0"/>
                </a:solidFill>
              </a:rPr>
              <a:t>Srbsku</a:t>
            </a:r>
            <a:r>
              <a:rPr lang="cs-CZ" sz="4300" b="1" dirty="0"/>
              <a:t> </a:t>
            </a:r>
            <a:r>
              <a:rPr lang="cs-CZ" sz="4300" dirty="0"/>
              <a:t>(snaha vyřešit </a:t>
            </a:r>
            <a:r>
              <a:rPr lang="cs-CZ" sz="4300" dirty="0" err="1"/>
              <a:t>panslov</a:t>
            </a:r>
            <a:r>
              <a:rPr lang="cs-CZ" sz="4300" dirty="0"/>
              <a:t>. a RUS vliv na Balkáně)… </a:t>
            </a:r>
            <a:r>
              <a:rPr lang="cs-CZ" sz="4300" b="1" dirty="0"/>
              <a:t>výhodná situace </a:t>
            </a:r>
            <a:r>
              <a:rPr lang="cs-CZ" sz="4300" dirty="0"/>
              <a:t>(GER);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dirty="0"/>
              <a:t> částečná</a:t>
            </a:r>
            <a:r>
              <a:rPr lang="cs-CZ" sz="4300" b="1" dirty="0"/>
              <a:t> mobilizace </a:t>
            </a:r>
            <a:r>
              <a:rPr lang="cs-CZ" sz="4300" dirty="0"/>
              <a:t>RUS</a:t>
            </a:r>
            <a:r>
              <a:rPr lang="cs-CZ" sz="4300" b="1" dirty="0"/>
              <a:t> </a:t>
            </a:r>
            <a:r>
              <a:rPr lang="cs-CZ" sz="4300" dirty="0"/>
              <a:t>– mobilizace GER, FRA;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endParaRPr lang="cs-CZ" sz="2800" dirty="0"/>
          </a:p>
          <a:p>
            <a:pPr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4900" dirty="0"/>
              <a:t>GER: organizační procesy a </a:t>
            </a:r>
            <a:r>
              <a:rPr lang="cs-CZ" sz="4900" b="1" dirty="0">
                <a:solidFill>
                  <a:srgbClr val="0070C0"/>
                </a:solidFill>
              </a:rPr>
              <a:t>doktrína</a:t>
            </a:r>
            <a:r>
              <a:rPr lang="cs-CZ" sz="4900" dirty="0"/>
              <a:t>: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/>
              <a:t> FRA</a:t>
            </a:r>
            <a:r>
              <a:rPr lang="cs-CZ" sz="4300" dirty="0"/>
              <a:t> chce </a:t>
            </a:r>
            <a:r>
              <a:rPr lang="cs-CZ" sz="4300" b="1" dirty="0"/>
              <a:t>válku</a:t>
            </a:r>
            <a:r>
              <a:rPr lang="cs-CZ" sz="4300" dirty="0"/>
              <a:t> – </a:t>
            </a:r>
            <a:r>
              <a:rPr lang="cs-CZ" sz="4300" b="1" dirty="0"/>
              <a:t>RUS</a:t>
            </a:r>
            <a:r>
              <a:rPr lang="cs-CZ" sz="4300" dirty="0"/>
              <a:t> </a:t>
            </a:r>
            <a:r>
              <a:rPr lang="cs-CZ" sz="4300" b="1" dirty="0"/>
              <a:t>mobilizace</a:t>
            </a:r>
            <a:r>
              <a:rPr lang="cs-CZ" sz="4300" dirty="0"/>
              <a:t> je hrozba (</a:t>
            </a:r>
            <a:r>
              <a:rPr lang="cs-CZ" sz="4300" b="1" dirty="0"/>
              <a:t>dvě fronty</a:t>
            </a:r>
            <a:r>
              <a:rPr lang="cs-CZ" sz="4300" dirty="0"/>
              <a:t>), nutné </a:t>
            </a:r>
            <a:r>
              <a:rPr lang="cs-CZ" sz="4300" b="1" dirty="0"/>
              <a:t>porazit FRA </a:t>
            </a:r>
            <a:r>
              <a:rPr lang="cs-CZ" sz="4300" dirty="0"/>
              <a:t>a </a:t>
            </a:r>
            <a:r>
              <a:rPr lang="cs-CZ" sz="4300" b="1" dirty="0"/>
              <a:t>pak</a:t>
            </a:r>
            <a:r>
              <a:rPr lang="cs-CZ" sz="4300" dirty="0"/>
              <a:t> pomalejší </a:t>
            </a:r>
            <a:r>
              <a:rPr lang="cs-CZ" sz="4300" b="1" dirty="0"/>
              <a:t>RUS</a:t>
            </a:r>
            <a:r>
              <a:rPr lang="cs-CZ" sz="4300" dirty="0"/>
              <a:t>; GER mobilizace kopírovaná FRA…;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b="1" dirty="0"/>
              <a:t> GB</a:t>
            </a:r>
            <a:r>
              <a:rPr lang="cs-CZ" sz="4300" dirty="0"/>
              <a:t> požadavek </a:t>
            </a:r>
            <a:r>
              <a:rPr lang="cs-CZ" sz="4300" b="1" dirty="0"/>
              <a:t>neutrality</a:t>
            </a:r>
            <a:r>
              <a:rPr lang="cs-CZ" sz="4300" dirty="0"/>
              <a:t> </a:t>
            </a:r>
            <a:r>
              <a:rPr lang="cs-CZ" sz="4300" b="1" dirty="0"/>
              <a:t>BEL</a:t>
            </a:r>
            <a:r>
              <a:rPr lang="cs-CZ" sz="4300" dirty="0"/>
              <a:t> – vyhlášení války GER;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dirty="0"/>
              <a:t> Kombinace strategických chyb a taktických úspěchů GER – </a:t>
            </a:r>
            <a:r>
              <a:rPr lang="cs-CZ" sz="4300" b="1" dirty="0"/>
              <a:t>fronta BEL-SWI</a:t>
            </a:r>
            <a:r>
              <a:rPr lang="cs-CZ" sz="4300" dirty="0"/>
              <a:t>;</a:t>
            </a:r>
          </a:p>
          <a:p>
            <a:pPr lvl="1" indent="0">
              <a:lnSpc>
                <a:spcPct val="120000"/>
              </a:lnSpc>
              <a:spcBef>
                <a:spcPts val="0"/>
              </a:spcBef>
            </a:pPr>
            <a:r>
              <a:rPr lang="cs-CZ" sz="4300" dirty="0"/>
              <a:t> na straně  centrálních velmocí Osmani, na straně dohody Itálie (fronta </a:t>
            </a:r>
            <a:r>
              <a:rPr lang="cs-CZ" sz="4300" b="1" dirty="0"/>
              <a:t>západní</a:t>
            </a:r>
            <a:r>
              <a:rPr lang="cs-CZ" sz="4300" dirty="0"/>
              <a:t>, </a:t>
            </a:r>
            <a:r>
              <a:rPr lang="cs-CZ" sz="4300" b="1" dirty="0"/>
              <a:t>východní</a:t>
            </a:r>
            <a:r>
              <a:rPr lang="cs-CZ" sz="4300" dirty="0"/>
              <a:t>, </a:t>
            </a:r>
            <a:r>
              <a:rPr lang="cs-CZ" sz="4300" b="1" dirty="0"/>
              <a:t>balkánská</a:t>
            </a:r>
            <a:r>
              <a:rPr lang="cs-CZ" sz="4300" dirty="0"/>
              <a:t>, </a:t>
            </a:r>
            <a:r>
              <a:rPr lang="cs-CZ" sz="4300" b="1" dirty="0"/>
              <a:t>blízkovýchodní</a:t>
            </a:r>
            <a:r>
              <a:rPr lang="cs-CZ" sz="4300" dirty="0"/>
              <a:t> a </a:t>
            </a:r>
            <a:r>
              <a:rPr lang="cs-CZ" sz="4300" b="1" dirty="0"/>
              <a:t>italská</a:t>
            </a:r>
            <a:r>
              <a:rPr lang="cs-CZ" sz="4300" dirty="0"/>
              <a:t>);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61523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BDE20AE-259D-464D-8765-964410520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04" y="0"/>
            <a:ext cx="9393827" cy="685800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9918915" y="656117"/>
            <a:ext cx="20147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202122"/>
                </a:solidFill>
              </a:rPr>
              <a:t>La </a:t>
            </a:r>
            <a:r>
              <a:rPr lang="en-US" sz="1600" i="1" dirty="0" err="1">
                <a:solidFill>
                  <a:srgbClr val="202122"/>
                </a:solidFill>
              </a:rPr>
              <a:t>Tache</a:t>
            </a:r>
            <a:r>
              <a:rPr lang="en-US" sz="1600" i="1" dirty="0">
                <a:solidFill>
                  <a:srgbClr val="202122"/>
                </a:solidFill>
              </a:rPr>
              <a:t> noire</a:t>
            </a:r>
            <a:r>
              <a:rPr lang="en-US" sz="1600" dirty="0">
                <a:solidFill>
                  <a:srgbClr val="202122"/>
                </a:solidFill>
              </a:rPr>
              <a:t> </a:t>
            </a:r>
            <a:r>
              <a:rPr lang="cs-CZ" sz="1600" dirty="0">
                <a:solidFill>
                  <a:srgbClr val="202122"/>
                </a:solidFill>
              </a:rPr>
              <a:t>/</a:t>
            </a:r>
            <a:r>
              <a:rPr lang="en-US" sz="1600" dirty="0">
                <a:solidFill>
                  <a:srgbClr val="202122"/>
                </a:solidFill>
              </a:rPr>
              <a:t>The Black Spot</a:t>
            </a:r>
            <a:endParaRPr lang="cs-CZ" sz="1600" dirty="0">
              <a:solidFill>
                <a:srgbClr val="202122"/>
              </a:solidFill>
            </a:endParaRPr>
          </a:p>
          <a:p>
            <a:r>
              <a:rPr lang="cs-CZ" sz="1600" dirty="0">
                <a:solidFill>
                  <a:srgbClr val="202122"/>
                </a:solidFill>
              </a:rPr>
              <a:t>(A. </a:t>
            </a:r>
            <a:r>
              <a:rPr lang="cs-CZ" sz="1600" dirty="0" err="1">
                <a:solidFill>
                  <a:srgbClr val="202122"/>
                </a:solidFill>
              </a:rPr>
              <a:t>Bettannier</a:t>
            </a:r>
            <a:r>
              <a:rPr lang="cs-CZ" sz="1600" dirty="0">
                <a:solidFill>
                  <a:srgbClr val="202122"/>
                </a:solidFill>
              </a:rPr>
              <a:t> 1887)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9065718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692151"/>
            <a:ext cx="9031288" cy="534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1121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aiser Wilhelm II of Germany - 1902.jpg">
            <a:extLst>
              <a:ext uri="{FF2B5EF4-FFF2-40B4-BE49-F238E27FC236}">
                <a16:creationId xmlns:a16="http://schemas.microsoft.com/office/drawing/2014/main" id="{1D5CBF0E-0A10-4C64-BB44-9AE501F73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6" y="549276"/>
            <a:ext cx="3370263" cy="486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4" descr="Bundesarchiv Bild 146-2005-0057, Otto von Bismarck.jpg">
            <a:extLst>
              <a:ext uri="{FF2B5EF4-FFF2-40B4-BE49-F238E27FC236}">
                <a16:creationId xmlns:a16="http://schemas.microsoft.com/office/drawing/2014/main" id="{0DC3CC24-B87D-4774-A540-9B59D9069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549275"/>
            <a:ext cx="3240087" cy="481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3A80A2-2F85-492D-82A0-17A6B4E5E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321" y="73277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cs-CZ" sz="3200" b="1" dirty="0">
                <a:latin typeface="+mn-lt"/>
              </a:rPr>
              <a:t>Rostoucí "produktivita" ve válčení </a:t>
            </a:r>
            <a:br>
              <a:rPr lang="cs-CZ" sz="3200" b="1" dirty="0">
                <a:latin typeface="+mn-lt"/>
              </a:rPr>
            </a:br>
            <a:r>
              <a:rPr lang="cs-CZ" sz="3200" dirty="0">
                <a:latin typeface="+mn-lt"/>
              </a:rPr>
              <a:t>Občanská válka 1861-65 vs. </a:t>
            </a:r>
            <a:r>
              <a:rPr lang="cs-CZ" sz="3200" b="1" dirty="0">
                <a:latin typeface="+mn-lt"/>
              </a:rPr>
              <a:t>75mm</a:t>
            </a:r>
            <a:r>
              <a:rPr lang="cs-CZ" sz="3200" dirty="0">
                <a:latin typeface="+mn-lt"/>
              </a:rPr>
              <a:t> francouzské </a:t>
            </a:r>
            <a:r>
              <a:rPr lang="cs-CZ" sz="3200" b="1" dirty="0">
                <a:latin typeface="+mn-lt"/>
              </a:rPr>
              <a:t>dělo</a:t>
            </a:r>
            <a:r>
              <a:rPr lang="cs-CZ" sz="3200" dirty="0">
                <a:latin typeface="+mn-lt"/>
              </a:rPr>
              <a:t> z roku 1897</a:t>
            </a:r>
            <a:endParaRPr lang="cs-CZ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261E216-FEAB-462D-A7A6-90D27E30D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4431"/>
            <a:ext cx="10515600" cy="4351338"/>
          </a:xfrm>
        </p:spPr>
        <p:txBody>
          <a:bodyPr>
            <a:normAutofit/>
          </a:bodyPr>
          <a:lstStyle/>
          <a:p>
            <a:r>
              <a:rPr lang="cs-CZ" sz="2000" dirty="0"/>
              <a:t>Protipěchotní zbraňový systém pro střelbu velkým </a:t>
            </a:r>
            <a:r>
              <a:rPr lang="cs-CZ" sz="2000" b="1" dirty="0"/>
              <a:t>množstvím</a:t>
            </a:r>
            <a:r>
              <a:rPr lang="cs-CZ" sz="2000" dirty="0"/>
              <a:t> </a:t>
            </a:r>
            <a:r>
              <a:rPr lang="cs-CZ" sz="2000" b="1" dirty="0"/>
              <a:t>časovaných</a:t>
            </a:r>
            <a:r>
              <a:rPr lang="cs-CZ" sz="2000" dirty="0"/>
              <a:t> střepinových </a:t>
            </a:r>
            <a:r>
              <a:rPr lang="cs-CZ" sz="2000" b="1" dirty="0"/>
              <a:t>granátů</a:t>
            </a:r>
            <a:r>
              <a:rPr lang="cs-CZ" sz="2000" dirty="0"/>
              <a:t> na nepřátelské jednotky postupující v otevřeném prostoru;</a:t>
            </a:r>
          </a:p>
          <a:p>
            <a:r>
              <a:rPr lang="cs-CZ" sz="2000" dirty="0"/>
              <a:t>První polní </a:t>
            </a:r>
            <a:r>
              <a:rPr lang="cs-CZ" sz="2000" b="1" dirty="0"/>
              <a:t>dělo</a:t>
            </a:r>
            <a:r>
              <a:rPr lang="cs-CZ" sz="2000" dirty="0"/>
              <a:t> s </a:t>
            </a:r>
            <a:r>
              <a:rPr lang="cs-CZ" sz="2000" b="1" dirty="0"/>
              <a:t>hydropneumatickým</a:t>
            </a:r>
            <a:r>
              <a:rPr lang="cs-CZ" sz="2000" dirty="0"/>
              <a:t> zpětným </a:t>
            </a:r>
            <a:r>
              <a:rPr lang="cs-CZ" sz="2000" b="1" dirty="0"/>
              <a:t>rázem</a:t>
            </a:r>
            <a:r>
              <a:rPr lang="cs-CZ" sz="2000" dirty="0"/>
              <a:t>, který udržoval dělo během střelby v dokonalém klidu. Protože nebylo nutné po každém výstřelu znovu mířit, mohla obsluha znovu nabít a vystřelit, jakmile se hlaveň vrátila do klidové polohy… </a:t>
            </a:r>
          </a:p>
          <a:p>
            <a:r>
              <a:rPr lang="cs-CZ" sz="900" dirty="0"/>
              <a:t>0:21; 0:22; 1:30</a:t>
            </a:r>
            <a:endParaRPr lang="cs-CZ" sz="2000" dirty="0">
              <a:hlinkClick r:id="rId2"/>
            </a:endParaRPr>
          </a:p>
          <a:p>
            <a:pPr marL="0" indent="0">
              <a:buNone/>
            </a:pPr>
            <a:endParaRPr lang="cs-CZ" sz="500" dirty="0">
              <a:hlinkClick r:id="rId2"/>
            </a:endParaRPr>
          </a:p>
          <a:p>
            <a:r>
              <a:rPr lang="cs-CZ" sz="2000" dirty="0">
                <a:hlinkClick r:id="rId2"/>
              </a:rPr>
              <a:t>https://www.youtube.com/watch?v=QVZkuK0NjoA</a:t>
            </a:r>
            <a:endParaRPr lang="cs-CZ" sz="2000" dirty="0"/>
          </a:p>
          <a:p>
            <a:r>
              <a:rPr lang="cs-CZ" sz="2000" dirty="0">
                <a:hlinkClick r:id="rId3"/>
              </a:rPr>
              <a:t>https://www.youtube.com/watch?v=lhwXGd28kjk&amp;t=29s</a:t>
            </a:r>
            <a:endParaRPr lang="cs-CZ" sz="2000" dirty="0"/>
          </a:p>
          <a:p>
            <a:r>
              <a:rPr lang="cs-CZ" sz="2000" dirty="0">
                <a:hlinkClick r:id="rId4"/>
              </a:rPr>
              <a:t>https://www.youtube.com/watch?v=4UolMYY7QaA&amp;t=117s</a:t>
            </a: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1262939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3">
            <a:extLst>
              <a:ext uri="{FF2B5EF4-FFF2-40B4-BE49-F238E27FC236}">
                <a16:creationId xmlns:a16="http://schemas.microsoft.com/office/drawing/2014/main" id="{7203C074-A685-4BE0-806C-B198BA892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5889"/>
            <a:ext cx="9144000" cy="663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_grand_fleet_at_sea_during_the_battle_of_jut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628" y="1628800"/>
            <a:ext cx="9139475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7296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47528" y="-9939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solidFill>
                  <a:srgbClr val="0070C0"/>
                </a:solidFill>
                <a:latin typeface="+mn-lt"/>
              </a:rPr>
              <a:t>Světová válka </a:t>
            </a:r>
            <a:r>
              <a:rPr lang="cs-CZ" sz="3600" dirty="0">
                <a:latin typeface="+mn-lt"/>
              </a:rPr>
              <a:t>(světová ekonomika)</a:t>
            </a:r>
            <a:endParaRPr lang="cs-CZ" sz="3600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44718" y="908720"/>
            <a:ext cx="10840824" cy="5832648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/>
              <a:t>GER</a:t>
            </a:r>
            <a:r>
              <a:rPr lang="cs-CZ" dirty="0"/>
              <a:t> námořnictvo zničeno mimo E, v E </a:t>
            </a:r>
            <a:r>
              <a:rPr lang="cs-CZ" b="1" dirty="0"/>
              <a:t>k</a:t>
            </a:r>
            <a:r>
              <a:rPr lang="cs-CZ" dirty="0"/>
              <a:t> </a:t>
            </a:r>
            <a:r>
              <a:rPr lang="cs-CZ" b="1" dirty="0"/>
              <a:t>ničemu</a:t>
            </a:r>
            <a:r>
              <a:rPr lang="cs-CZ" dirty="0"/>
              <a:t> (Jutsko, vzpoura v Kielu); </a:t>
            </a:r>
            <a:r>
              <a:rPr lang="cs-CZ" b="1" dirty="0"/>
              <a:t>GB</a:t>
            </a:r>
            <a:r>
              <a:rPr lang="cs-CZ" dirty="0"/>
              <a:t> </a:t>
            </a:r>
            <a:r>
              <a:rPr lang="cs-CZ" b="1" dirty="0"/>
              <a:t>efektivní </a:t>
            </a:r>
            <a:r>
              <a:rPr lang="cs-CZ" b="1" dirty="0">
                <a:solidFill>
                  <a:srgbClr val="0070C0"/>
                </a:solidFill>
              </a:rPr>
              <a:t>blokáda</a:t>
            </a:r>
            <a:r>
              <a:rPr lang="cs-CZ" b="1" dirty="0"/>
              <a:t> </a:t>
            </a:r>
            <a:r>
              <a:rPr lang="cs-CZ" dirty="0"/>
              <a:t>(znemožnění </a:t>
            </a:r>
            <a:r>
              <a:rPr lang="cs-CZ" b="1" dirty="0"/>
              <a:t>zásobování</a:t>
            </a:r>
            <a:r>
              <a:rPr lang="cs-CZ" dirty="0"/>
              <a:t> potravinami a surovinami);</a:t>
            </a:r>
          </a:p>
          <a:p>
            <a:r>
              <a:rPr lang="cs-CZ" b="1" dirty="0"/>
              <a:t>Národní státy </a:t>
            </a:r>
            <a:r>
              <a:rPr lang="cs-CZ" dirty="0"/>
              <a:t>ve 20.st – </a:t>
            </a:r>
            <a:r>
              <a:rPr lang="cs-CZ" b="1" dirty="0">
                <a:solidFill>
                  <a:srgbClr val="0070C0"/>
                </a:solidFill>
              </a:rPr>
              <a:t>půjčky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na platby do zahraničí, </a:t>
            </a:r>
            <a:r>
              <a:rPr lang="cs-CZ" b="1" dirty="0"/>
              <a:t>doma</a:t>
            </a:r>
            <a:r>
              <a:rPr lang="cs-CZ" dirty="0"/>
              <a:t> </a:t>
            </a:r>
            <a:r>
              <a:rPr lang="cs-CZ" b="1" dirty="0">
                <a:solidFill>
                  <a:srgbClr val="0070C0"/>
                </a:solidFill>
              </a:rPr>
              <a:t>mobilizace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všech </a:t>
            </a:r>
            <a:r>
              <a:rPr lang="cs-CZ" b="1" dirty="0"/>
              <a:t>zdrojů</a:t>
            </a:r>
            <a:r>
              <a:rPr lang="cs-CZ" dirty="0"/>
              <a:t> (síla vlády + </a:t>
            </a:r>
            <a:r>
              <a:rPr lang="cs-CZ" b="1" dirty="0"/>
              <a:t>nacionalizmus</a:t>
            </a:r>
            <a:r>
              <a:rPr lang="cs-CZ" dirty="0"/>
              <a:t> a </a:t>
            </a:r>
            <a:r>
              <a:rPr lang="cs-CZ" b="1" dirty="0"/>
              <a:t>patriotismus</a:t>
            </a:r>
            <a:r>
              <a:rPr lang="cs-CZ" dirty="0"/>
              <a:t>);</a:t>
            </a:r>
          </a:p>
          <a:p>
            <a:endParaRPr lang="cs-CZ" sz="1500" b="1" dirty="0"/>
          </a:p>
          <a:p>
            <a:r>
              <a:rPr lang="cs-CZ" b="1" dirty="0"/>
              <a:t>GB blokáda </a:t>
            </a:r>
            <a:r>
              <a:rPr lang="cs-CZ" dirty="0"/>
              <a:t>– </a:t>
            </a:r>
            <a:r>
              <a:rPr lang="cs-CZ" b="1" dirty="0"/>
              <a:t>hladomory v GER</a:t>
            </a:r>
            <a:r>
              <a:rPr lang="cs-CZ" dirty="0"/>
              <a:t>; pokus o vyhladovění GB </a:t>
            </a:r>
            <a:r>
              <a:rPr lang="cs-CZ" b="1" dirty="0">
                <a:solidFill>
                  <a:srgbClr val="0070C0"/>
                </a:solidFill>
              </a:rPr>
              <a:t>ponorkovou válkou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nutné útoky na </a:t>
            </a:r>
            <a:r>
              <a:rPr lang="cs-CZ" b="1" dirty="0"/>
              <a:t>neutrální lodě </a:t>
            </a:r>
            <a:r>
              <a:rPr lang="cs-CZ" dirty="0"/>
              <a:t>– </a:t>
            </a:r>
            <a:r>
              <a:rPr lang="cs-CZ" b="1" dirty="0"/>
              <a:t>US</a:t>
            </a:r>
            <a:r>
              <a:rPr lang="cs-CZ" dirty="0"/>
              <a:t>; </a:t>
            </a:r>
          </a:p>
          <a:p>
            <a:pPr lvl="1"/>
            <a:r>
              <a:rPr lang="cs-CZ" dirty="0"/>
              <a:t>1917 </a:t>
            </a:r>
            <a:r>
              <a:rPr lang="cs-CZ" b="1" dirty="0">
                <a:solidFill>
                  <a:srgbClr val="0070C0"/>
                </a:solidFill>
              </a:rPr>
              <a:t>neomezená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ponorková válka (1250 GB a celkem 2600 lodí v 1917; během války </a:t>
            </a:r>
            <a:r>
              <a:rPr lang="cs-CZ" b="1" dirty="0"/>
              <a:t>5000 lodí</a:t>
            </a:r>
            <a:r>
              <a:rPr lang="cs-CZ" dirty="0"/>
              <a:t>); </a:t>
            </a:r>
          </a:p>
          <a:p>
            <a:pPr lvl="1"/>
            <a:r>
              <a:rPr lang="cs-CZ" dirty="0"/>
              <a:t>GB zavedla příděly až  </a:t>
            </a:r>
            <a:r>
              <a:rPr lang="cs-CZ" b="1" dirty="0"/>
              <a:t>na konci války </a:t>
            </a:r>
            <a:r>
              <a:rPr lang="cs-CZ" dirty="0"/>
              <a:t>(a jen na maso); chráněné </a:t>
            </a:r>
            <a:r>
              <a:rPr lang="cs-CZ" b="1" dirty="0"/>
              <a:t>konvoje</a:t>
            </a:r>
            <a:r>
              <a:rPr lang="cs-CZ" dirty="0"/>
              <a:t>;</a:t>
            </a:r>
          </a:p>
          <a:p>
            <a:endParaRPr lang="cs-CZ" sz="1500" b="1" dirty="0"/>
          </a:p>
          <a:p>
            <a:r>
              <a:rPr lang="cs-CZ" b="1" dirty="0"/>
              <a:t>Podzim 1917 </a:t>
            </a:r>
            <a:r>
              <a:rPr lang="cs-CZ" dirty="0"/>
              <a:t>zhroucení </a:t>
            </a:r>
            <a:r>
              <a:rPr lang="cs-CZ" b="1" dirty="0">
                <a:solidFill>
                  <a:srgbClr val="0070C0"/>
                </a:solidFill>
              </a:rPr>
              <a:t>RUS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armády – </a:t>
            </a:r>
            <a:r>
              <a:rPr lang="cs-CZ" b="1" dirty="0"/>
              <a:t>příměří</a:t>
            </a:r>
            <a:r>
              <a:rPr lang="cs-CZ" dirty="0"/>
              <a:t>; </a:t>
            </a:r>
            <a:r>
              <a:rPr lang="cs-CZ" b="1" dirty="0"/>
              <a:t>jarní ofenziva </a:t>
            </a:r>
            <a:r>
              <a:rPr lang="cs-CZ" dirty="0"/>
              <a:t>GER </a:t>
            </a:r>
            <a:r>
              <a:rPr lang="cs-CZ" b="1" dirty="0"/>
              <a:t>1918</a:t>
            </a:r>
            <a:r>
              <a:rPr lang="cs-CZ" dirty="0"/>
              <a:t> - </a:t>
            </a:r>
            <a:r>
              <a:rPr lang="cs-CZ" b="1" dirty="0"/>
              <a:t>FRA</a:t>
            </a:r>
            <a:r>
              <a:rPr lang="cs-CZ" dirty="0"/>
              <a:t> a </a:t>
            </a:r>
            <a:r>
              <a:rPr lang="cs-CZ" b="1" dirty="0"/>
              <a:t>GB</a:t>
            </a:r>
            <a:r>
              <a:rPr lang="cs-CZ" dirty="0"/>
              <a:t> + </a:t>
            </a:r>
            <a:r>
              <a:rPr lang="cs-CZ" b="1" dirty="0"/>
              <a:t>US</a:t>
            </a:r>
            <a:r>
              <a:rPr lang="cs-CZ" dirty="0"/>
              <a:t> kontingent (CAN, AUS) – </a:t>
            </a:r>
            <a:r>
              <a:rPr lang="cs-CZ" b="1" dirty="0"/>
              <a:t>zastavena </a:t>
            </a:r>
            <a:r>
              <a:rPr lang="cs-CZ" dirty="0"/>
              <a:t>a finální protiútok;</a:t>
            </a:r>
          </a:p>
          <a:p>
            <a:endParaRPr lang="cs-CZ" sz="1500" b="1" dirty="0"/>
          </a:p>
          <a:p>
            <a:r>
              <a:rPr lang="cs-CZ" b="1" dirty="0">
                <a:solidFill>
                  <a:srgbClr val="0070C0"/>
                </a:solidFill>
              </a:rPr>
              <a:t>Revoluce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v GER (útěk císaře), v listopadu </a:t>
            </a:r>
            <a:r>
              <a:rPr lang="cs-CZ" b="1" dirty="0"/>
              <a:t>příměří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GER </a:t>
            </a:r>
            <a:r>
              <a:rPr lang="cs-CZ" b="1" dirty="0"/>
              <a:t>řádné stažení</a:t>
            </a:r>
            <a:r>
              <a:rPr lang="cs-CZ" dirty="0"/>
              <a:t> vojsk (porážka - </a:t>
            </a:r>
            <a:r>
              <a:rPr lang="cs-CZ" b="1" i="1" dirty="0"/>
              <a:t>dýka v zádech</a:t>
            </a:r>
            <a:r>
              <a:rPr lang="cs-CZ" dirty="0"/>
              <a:t>);</a:t>
            </a:r>
          </a:p>
          <a:p>
            <a:endParaRPr lang="cs-CZ" sz="1500" b="1" dirty="0"/>
          </a:p>
          <a:p>
            <a:r>
              <a:rPr lang="cs-CZ" b="1" dirty="0"/>
              <a:t>Přímé </a:t>
            </a:r>
            <a:r>
              <a:rPr lang="cs-CZ" b="1" dirty="0">
                <a:solidFill>
                  <a:srgbClr val="0070C0"/>
                </a:solidFill>
              </a:rPr>
              <a:t>škody</a:t>
            </a:r>
            <a:r>
              <a:rPr lang="cs-CZ" dirty="0"/>
              <a:t>:</a:t>
            </a:r>
            <a:endParaRPr lang="cs-CZ" b="1" dirty="0"/>
          </a:p>
          <a:p>
            <a:pPr lvl="1"/>
            <a:r>
              <a:rPr lang="cs-CZ" b="1" dirty="0"/>
              <a:t>8 mil</a:t>
            </a:r>
            <a:r>
              <a:rPr lang="cs-CZ" dirty="0"/>
              <a:t>. zabitých vojáků (</a:t>
            </a:r>
            <a:r>
              <a:rPr lang="cs-CZ" b="1" dirty="0"/>
              <a:t>GER</a:t>
            </a:r>
            <a:r>
              <a:rPr lang="cs-CZ" dirty="0"/>
              <a:t> 1,77mil; </a:t>
            </a:r>
            <a:r>
              <a:rPr lang="cs-CZ" b="1" dirty="0"/>
              <a:t>AHE</a:t>
            </a:r>
            <a:r>
              <a:rPr lang="cs-CZ" dirty="0"/>
              <a:t> 1,2 mil; </a:t>
            </a:r>
            <a:r>
              <a:rPr lang="cs-CZ" b="1" dirty="0"/>
              <a:t>RUS</a:t>
            </a:r>
            <a:r>
              <a:rPr lang="cs-CZ" dirty="0"/>
              <a:t> 1,7 mil; </a:t>
            </a:r>
            <a:r>
              <a:rPr lang="cs-CZ" b="1" dirty="0"/>
              <a:t>FRA</a:t>
            </a:r>
            <a:r>
              <a:rPr lang="cs-CZ" dirty="0"/>
              <a:t> 1,36mil; </a:t>
            </a:r>
            <a:r>
              <a:rPr lang="cs-CZ" b="1" dirty="0"/>
              <a:t>ITA</a:t>
            </a:r>
            <a:r>
              <a:rPr lang="cs-CZ" dirty="0"/>
              <a:t> 460 a </a:t>
            </a:r>
            <a:r>
              <a:rPr lang="cs-CZ" b="1" dirty="0"/>
              <a:t>US</a:t>
            </a:r>
            <a:r>
              <a:rPr lang="cs-CZ" dirty="0"/>
              <a:t> 126tis. ), 7 mil. mrzáků;</a:t>
            </a:r>
          </a:p>
          <a:p>
            <a:pPr lvl="1"/>
            <a:r>
              <a:rPr lang="cs-CZ" b="1" dirty="0"/>
              <a:t>hladomor</a:t>
            </a:r>
            <a:r>
              <a:rPr lang="cs-CZ" dirty="0"/>
              <a:t> v RUS 5-10mil. a 50mil španělská </a:t>
            </a:r>
            <a:r>
              <a:rPr lang="cs-CZ" b="1" dirty="0"/>
              <a:t>chřipka</a:t>
            </a:r>
            <a:r>
              <a:rPr lang="cs-CZ" dirty="0"/>
              <a:t>; </a:t>
            </a:r>
          </a:p>
          <a:p>
            <a:pPr lvl="1"/>
            <a:r>
              <a:rPr lang="cs-CZ" b="1" dirty="0"/>
              <a:t>UK </a:t>
            </a:r>
            <a:r>
              <a:rPr lang="cs-CZ" dirty="0"/>
              <a:t>7,165 mil. (705 tis.) + za </a:t>
            </a:r>
            <a:r>
              <a:rPr lang="cs-CZ" b="1" dirty="0"/>
              <a:t>GB</a:t>
            </a:r>
            <a:r>
              <a:rPr lang="cs-CZ" dirty="0"/>
              <a:t> </a:t>
            </a:r>
            <a:r>
              <a:rPr lang="cs-CZ" b="1" dirty="0"/>
              <a:t>impérium</a:t>
            </a:r>
            <a:r>
              <a:rPr lang="cs-CZ" dirty="0"/>
              <a:t> 1,5mil Indů a barevných (65k mrtvých), 650k CAN (57k) a 400k AUS (62k), NZ (18k); </a:t>
            </a:r>
            <a:r>
              <a:rPr lang="cs-CZ" dirty="0" err="1"/>
              <a:t>forged</a:t>
            </a:r>
            <a:r>
              <a:rPr lang="cs-CZ" dirty="0"/>
              <a:t>...</a:t>
            </a:r>
          </a:p>
          <a:p>
            <a:pPr lvl="1"/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09223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6AEA9A82-623D-4F25-B659-FBD3AF2CA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4" y="0"/>
            <a:ext cx="12168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77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3E439D39-9613-4868-8B28-F4D6E018A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119" y="0"/>
            <a:ext cx="90144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4454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9/9b/19150508_Lusitania_Sunk_By_a_Submarine_-_The_New_York_Tim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34" y="420290"/>
            <a:ext cx="7486287" cy="490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f/f0/Zimmermann_Telegram_as_Received_by_the_German_Ambassador_to_Mexico_-_NARA_-_302025.jpg/800px-Zimmermann_Telegram_as_Received_by_the_German_Ambassador_to_Mexico_-_NARA_-_3020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306" y="340963"/>
            <a:ext cx="3996206" cy="506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18CB039-3C8F-4503-B8CE-DCC5712BF12C}"/>
              </a:ext>
            </a:extLst>
          </p:cNvPr>
          <p:cNvSpPr txBox="1"/>
          <p:nvPr/>
        </p:nvSpPr>
        <p:spPr>
          <a:xfrm>
            <a:off x="56507" y="5428745"/>
            <a:ext cx="60947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rgbClr val="374151"/>
                </a:solidFill>
              </a:rPr>
              <a:t>Potopení americké lodi </a:t>
            </a:r>
            <a:r>
              <a:rPr lang="cs-CZ" sz="1200" b="1" dirty="0" err="1">
                <a:solidFill>
                  <a:srgbClr val="374151"/>
                </a:solidFill>
              </a:rPr>
              <a:t>Lusitania</a:t>
            </a:r>
            <a:r>
              <a:rPr lang="cs-CZ" sz="1200" dirty="0">
                <a:solidFill>
                  <a:srgbClr val="374151"/>
                </a:solidFill>
              </a:rPr>
              <a:t> v květnu </a:t>
            </a:r>
            <a:r>
              <a:rPr lang="cs-CZ" sz="1200" b="1" dirty="0">
                <a:solidFill>
                  <a:srgbClr val="374151"/>
                </a:solidFill>
              </a:rPr>
              <a:t>1915</a:t>
            </a:r>
            <a:r>
              <a:rPr lang="cs-CZ" sz="1200" dirty="0">
                <a:solidFill>
                  <a:srgbClr val="374151"/>
                </a:solidFill>
              </a:rPr>
              <a:t>, při kterém zahynulo 1198 lidí, z toho 128 Američanů.</a:t>
            </a:r>
            <a:endParaRPr lang="cs-CZ" sz="12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E7018F7-4BB3-43B3-8882-071D59793E08}"/>
              </a:ext>
            </a:extLst>
          </p:cNvPr>
          <p:cNvSpPr txBox="1"/>
          <p:nvPr/>
        </p:nvSpPr>
        <p:spPr>
          <a:xfrm>
            <a:off x="6096000" y="5508073"/>
            <a:ext cx="62671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effectLst/>
              </a:rPr>
              <a:t>V </a:t>
            </a:r>
            <a:r>
              <a:rPr lang="en-US" sz="1200" b="0" i="0" dirty="0" err="1">
                <a:effectLst/>
              </a:rPr>
              <a:t>lednu</a:t>
            </a:r>
            <a:r>
              <a:rPr lang="en-US" sz="1200" b="0" i="0" dirty="0">
                <a:effectLst/>
              </a:rPr>
              <a:t> </a:t>
            </a:r>
            <a:r>
              <a:rPr lang="en-US" sz="1200" b="1" i="0" dirty="0">
                <a:effectLst/>
              </a:rPr>
              <a:t>1917</a:t>
            </a:r>
            <a:r>
              <a:rPr lang="en-US" sz="1200" b="0" i="0" dirty="0">
                <a:effectLst/>
              </a:rPr>
              <a:t> </a:t>
            </a:r>
            <a:r>
              <a:rPr lang="en-US" sz="1200" b="0" i="0" dirty="0" err="1">
                <a:effectLst/>
              </a:rPr>
              <a:t>poslal</a:t>
            </a:r>
            <a:r>
              <a:rPr lang="en-US" sz="1200" b="0" i="0" dirty="0">
                <a:effectLst/>
              </a:rPr>
              <a:t> </a:t>
            </a:r>
            <a:r>
              <a:rPr lang="en-US" sz="1200" b="0" i="0" dirty="0" err="1">
                <a:effectLst/>
              </a:rPr>
              <a:t>německý</a:t>
            </a:r>
            <a:r>
              <a:rPr lang="en-US" sz="1200" b="0" i="0" dirty="0">
                <a:effectLst/>
              </a:rPr>
              <a:t> </a:t>
            </a:r>
            <a:r>
              <a:rPr lang="en-US" sz="1200" b="0" i="0" dirty="0" err="1">
                <a:effectLst/>
              </a:rPr>
              <a:t>ministr</a:t>
            </a:r>
            <a:r>
              <a:rPr lang="en-US" sz="1200" b="0" i="0" dirty="0">
                <a:effectLst/>
              </a:rPr>
              <a:t> </a:t>
            </a:r>
            <a:r>
              <a:rPr lang="en-US" sz="1200" b="0" i="0" dirty="0" err="1">
                <a:effectLst/>
              </a:rPr>
              <a:t>zahraničí</a:t>
            </a:r>
            <a:r>
              <a:rPr lang="en-US" sz="1200" b="0" i="0" dirty="0">
                <a:effectLst/>
              </a:rPr>
              <a:t> Arthur </a:t>
            </a:r>
            <a:r>
              <a:rPr lang="en-US" sz="1200" b="1" i="0" dirty="0">
                <a:effectLst/>
              </a:rPr>
              <a:t>Zimmermann</a:t>
            </a:r>
            <a:r>
              <a:rPr lang="en-US" sz="1200" b="0" i="0" dirty="0">
                <a:effectLst/>
              </a:rPr>
              <a:t> </a:t>
            </a:r>
            <a:r>
              <a:rPr lang="en-US" sz="1200" b="0" i="0" dirty="0" err="1">
                <a:effectLst/>
              </a:rPr>
              <a:t>tajný</a:t>
            </a:r>
            <a:r>
              <a:rPr lang="en-US" sz="1200" b="0" i="0" dirty="0">
                <a:effectLst/>
              </a:rPr>
              <a:t> </a:t>
            </a:r>
            <a:r>
              <a:rPr lang="en-US" sz="1200" b="1" i="0" dirty="0">
                <a:effectLst/>
              </a:rPr>
              <a:t>telegram</a:t>
            </a:r>
            <a:r>
              <a:rPr lang="en-US" sz="1200" b="0" i="0" dirty="0">
                <a:effectLst/>
              </a:rPr>
              <a:t> do </a:t>
            </a:r>
            <a:r>
              <a:rPr lang="en-US" sz="1200" b="1" i="0" dirty="0" err="1">
                <a:effectLst/>
              </a:rPr>
              <a:t>Mexika</a:t>
            </a:r>
            <a:r>
              <a:rPr lang="en-US" sz="1200" b="0" i="0" dirty="0">
                <a:effectLst/>
              </a:rPr>
              <a:t>, v </a:t>
            </a:r>
            <a:r>
              <a:rPr lang="en-US" sz="1200" b="0" i="0" dirty="0" err="1">
                <a:effectLst/>
              </a:rPr>
              <a:t>němž</a:t>
            </a:r>
            <a:r>
              <a:rPr lang="en-US" sz="1200" b="0" i="0" dirty="0">
                <a:effectLst/>
              </a:rPr>
              <a:t> </a:t>
            </a:r>
            <a:r>
              <a:rPr lang="en-US" sz="1200" b="0" i="0" dirty="0" err="1">
                <a:effectLst/>
              </a:rPr>
              <a:t>navrhoval</a:t>
            </a:r>
            <a:r>
              <a:rPr lang="en-US" sz="1200" b="0" i="0" dirty="0">
                <a:effectLst/>
              </a:rPr>
              <a:t> </a:t>
            </a:r>
            <a:r>
              <a:rPr lang="en-US" sz="1200" b="0" i="0" dirty="0" err="1">
                <a:effectLst/>
              </a:rPr>
              <a:t>vojenské</a:t>
            </a:r>
            <a:r>
              <a:rPr lang="en-US" sz="1200" b="0" i="0" dirty="0">
                <a:effectLst/>
              </a:rPr>
              <a:t> </a:t>
            </a:r>
            <a:r>
              <a:rPr lang="en-US" sz="1200" b="0" i="0" dirty="0" err="1">
                <a:effectLst/>
              </a:rPr>
              <a:t>spojenectví</a:t>
            </a:r>
            <a:r>
              <a:rPr lang="en-US" sz="1200" b="0" i="0" dirty="0">
                <a:effectLst/>
              </a:rPr>
              <a:t> </a:t>
            </a:r>
            <a:r>
              <a:rPr lang="en-US" sz="1200" b="0" i="0" dirty="0" err="1">
                <a:effectLst/>
              </a:rPr>
              <a:t>proti</a:t>
            </a:r>
            <a:r>
              <a:rPr lang="en-US" sz="1200" b="0" i="0" dirty="0">
                <a:effectLst/>
              </a:rPr>
              <a:t> </a:t>
            </a:r>
            <a:r>
              <a:rPr lang="en-US" sz="1200" b="0" i="0" dirty="0" err="1">
                <a:effectLst/>
              </a:rPr>
              <a:t>Spojeným</a:t>
            </a:r>
            <a:r>
              <a:rPr lang="en-US" sz="1200" b="0" i="0" dirty="0">
                <a:effectLst/>
              </a:rPr>
              <a:t> </a:t>
            </a:r>
            <a:r>
              <a:rPr lang="en-US" sz="1200" b="0" i="0" dirty="0" err="1">
                <a:effectLst/>
              </a:rPr>
              <a:t>státům</a:t>
            </a:r>
            <a:r>
              <a:rPr lang="en-US" sz="1200" b="0" i="0" dirty="0">
                <a:effectLst/>
              </a:rPr>
              <a:t> </a:t>
            </a:r>
            <a:r>
              <a:rPr lang="en-US" sz="1200" b="0" i="0" dirty="0" err="1">
                <a:effectLst/>
              </a:rPr>
              <a:t>výměnou</a:t>
            </a:r>
            <a:r>
              <a:rPr lang="en-US" sz="1200" b="0" i="0" dirty="0">
                <a:effectLst/>
              </a:rPr>
              <a:t> za </a:t>
            </a:r>
            <a:r>
              <a:rPr lang="en-US" sz="1200" b="0" i="0" dirty="0" err="1">
                <a:effectLst/>
              </a:rPr>
              <a:t>pomoc</a:t>
            </a:r>
            <a:r>
              <a:rPr lang="en-US" sz="1200" b="0" i="0" dirty="0">
                <a:effectLst/>
              </a:rPr>
              <a:t> </a:t>
            </a:r>
            <a:r>
              <a:rPr lang="en-US" sz="1200" b="0" i="0" dirty="0" err="1">
                <a:effectLst/>
              </a:rPr>
              <a:t>Německa</a:t>
            </a:r>
            <a:r>
              <a:rPr lang="en-US" sz="1200" b="0" i="0" dirty="0">
                <a:effectLst/>
              </a:rPr>
              <a:t> </a:t>
            </a:r>
            <a:r>
              <a:rPr lang="en-US" sz="1200" b="0" i="0" dirty="0" err="1">
                <a:effectLst/>
              </a:rPr>
              <a:t>při</a:t>
            </a:r>
            <a:r>
              <a:rPr lang="en-US" sz="1200" b="0" i="0" dirty="0">
                <a:effectLst/>
              </a:rPr>
              <a:t> </a:t>
            </a:r>
            <a:r>
              <a:rPr lang="en-US" sz="1200" b="0" i="0" dirty="0" err="1">
                <a:effectLst/>
              </a:rPr>
              <a:t>znovuzískání</a:t>
            </a:r>
            <a:r>
              <a:rPr lang="en-US" sz="1200" b="0" i="0" dirty="0">
                <a:effectLst/>
              </a:rPr>
              <a:t> </a:t>
            </a:r>
            <a:r>
              <a:rPr lang="en-US" sz="1200" b="0" i="0" dirty="0" err="1">
                <a:effectLst/>
              </a:rPr>
              <a:t>území</a:t>
            </a:r>
            <a:r>
              <a:rPr lang="en-US" sz="1200" b="0" i="0" dirty="0">
                <a:effectLst/>
              </a:rPr>
              <a:t> </a:t>
            </a:r>
            <a:r>
              <a:rPr lang="en-US" sz="1200" b="0" i="0" dirty="0" err="1">
                <a:effectLst/>
              </a:rPr>
              <a:t>ztracených</a:t>
            </a:r>
            <a:r>
              <a:rPr lang="en-US" sz="1200" b="0" i="0" dirty="0">
                <a:effectLst/>
              </a:rPr>
              <a:t> </a:t>
            </a:r>
            <a:r>
              <a:rPr lang="en-US" sz="1200" b="0" i="0" dirty="0" err="1">
                <a:effectLst/>
              </a:rPr>
              <a:t>ve</a:t>
            </a:r>
            <a:r>
              <a:rPr lang="en-US" sz="1200" b="0" i="0" dirty="0">
                <a:effectLst/>
              </a:rPr>
              <a:t> </a:t>
            </a:r>
            <a:r>
              <a:rPr lang="en-US" sz="1200" b="0" i="0" dirty="0" err="1">
                <a:effectLst/>
              </a:rPr>
              <a:t>prospěch</a:t>
            </a:r>
            <a:r>
              <a:rPr lang="en-US" sz="1200" b="0" i="0" dirty="0">
                <a:effectLst/>
              </a:rPr>
              <a:t> USA v </a:t>
            </a:r>
            <a:r>
              <a:rPr lang="en-US" sz="1200" b="0" i="0" dirty="0" err="1">
                <a:effectLst/>
              </a:rPr>
              <a:t>mexicko-americké</a:t>
            </a:r>
            <a:r>
              <a:rPr lang="en-US" sz="1200" b="0" i="0" dirty="0">
                <a:effectLst/>
              </a:rPr>
              <a:t> </a:t>
            </a:r>
            <a:r>
              <a:rPr lang="en-US" sz="1200" b="0" i="0" dirty="0" err="1">
                <a:effectLst/>
              </a:rPr>
              <a:t>válce</a:t>
            </a:r>
            <a:r>
              <a:rPr lang="en-US" sz="1200" b="0" i="0" dirty="0">
                <a:effectLst/>
              </a:rPr>
              <a:t>. </a:t>
            </a:r>
            <a:r>
              <a:rPr lang="en-US" sz="1200" b="0" i="0" dirty="0" err="1">
                <a:effectLst/>
              </a:rPr>
              <a:t>Britové</a:t>
            </a:r>
            <a:r>
              <a:rPr lang="en-US" sz="1200" b="0" i="0" dirty="0">
                <a:effectLst/>
              </a:rPr>
              <a:t> telegram </a:t>
            </a:r>
            <a:r>
              <a:rPr lang="en-US" sz="1200" b="0" i="0" dirty="0" err="1">
                <a:effectLst/>
              </a:rPr>
              <a:t>zachytili</a:t>
            </a:r>
            <a:r>
              <a:rPr lang="en-US" sz="1200" b="0" i="0" dirty="0">
                <a:effectLst/>
              </a:rPr>
              <a:t> a </a:t>
            </a:r>
            <a:r>
              <a:rPr lang="en-US" sz="1200" b="0" i="0" dirty="0" err="1">
                <a:effectLst/>
              </a:rPr>
              <a:t>rozluštili</a:t>
            </a:r>
            <a:r>
              <a:rPr lang="en-US" sz="1200" b="0" i="0" dirty="0">
                <a:effectLst/>
              </a:rPr>
              <a:t>.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9404186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914400" y="1386738"/>
          <a:ext cx="10087141" cy="36094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0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2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78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71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78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71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71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743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984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0333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9847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721893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Austria-Hungary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(bill.)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France</a:t>
                      </a: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cs-CZ" sz="2000" b="0" dirty="0" err="1">
                          <a:solidFill>
                            <a:schemeClr val="tx1"/>
                          </a:solidFill>
                          <a:effectLst/>
                        </a:rPr>
                        <a:t>mill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.)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Germany</a:t>
                      </a:r>
                      <a:r>
                        <a:rPr lang="cs-CZ" sz="200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(bill.)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Russia</a:t>
                      </a: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cs-CZ" sz="2000" b="0" dirty="0" err="1">
                          <a:solidFill>
                            <a:schemeClr val="tx1"/>
                          </a:solidFill>
                          <a:effectLst/>
                        </a:rPr>
                        <a:t>mill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.)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UK</a:t>
                      </a: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cs-CZ" sz="2000" b="0" dirty="0" err="1">
                          <a:solidFill>
                            <a:schemeClr val="tx1"/>
                          </a:solidFill>
                          <a:effectLst/>
                        </a:rPr>
                        <a:t>mill</a:t>
                      </a:r>
                      <a:r>
                        <a:rPr lang="cs-CZ" sz="2000" b="0" dirty="0">
                          <a:solidFill>
                            <a:schemeClr val="tx1"/>
                          </a:solidFill>
                          <a:effectLst/>
                        </a:rPr>
                        <a:t>.)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94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Import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Export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Import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Export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Import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Export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Import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Export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Import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Export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1913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3,51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2,99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8,421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6,880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10,751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</a:rPr>
                        <a:t>10,097</a:t>
                      </a:r>
                      <a:endParaRPr lang="cs-CZ" sz="20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1,374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1,520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659,1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525,2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1914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2,98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2,24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6,402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4,869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8,500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7,400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1,098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FF0000"/>
                          </a:solidFill>
                          <a:effectLst/>
                        </a:rPr>
                        <a:t>956</a:t>
                      </a:r>
                      <a:endParaRPr lang="cs-CZ" sz="2000" b="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601,1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430,7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1915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3,85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1,43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11,036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3,937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7,100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3,100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1,139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FF0000"/>
                          </a:solidFill>
                          <a:effectLst/>
                        </a:rPr>
                        <a:t>402</a:t>
                      </a:r>
                      <a:endParaRPr lang="cs-CZ" sz="2000" b="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752,8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384,9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1916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6,09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1,63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20,640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6,214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8,400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3,800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2,451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577</a:t>
                      </a:r>
                      <a:endParaRPr lang="cs-CZ" sz="20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850,9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506,3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1917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5,08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1,81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27,554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6,013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7,100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3,500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2,317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FF0000"/>
                          </a:solidFill>
                          <a:effectLst/>
                        </a:rPr>
                        <a:t>464</a:t>
                      </a:r>
                      <a:endParaRPr lang="cs-CZ" sz="2000" b="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994,5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527,1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1918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3,79 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1,64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22,306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4,723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7,100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4,700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1,285,3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501,4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1919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35,799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11,880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1,461,5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</a:rPr>
                        <a:t>798,6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43914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1432874" y="197963"/>
          <a:ext cx="8766882" cy="29081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6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9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91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9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91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9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91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090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7911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090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7911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63200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Argentina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Australia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Canada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South Africa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US</a:t>
                      </a:r>
                      <a:endParaRPr lang="cs-CZ" sz="2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48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Import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Export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Import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Export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Import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Export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Import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Export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Import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Export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8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1913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1,128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1,180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72,5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76,8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619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455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40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28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1,854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2,538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8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1914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733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916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456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461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34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18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1,924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2,420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8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1915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694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1,323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58,2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57,9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508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779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30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15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1,703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2,820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28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1916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832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1,302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70</a:t>
                      </a:r>
                      <a:r>
                        <a:rPr lang="cs-CZ" sz="1800" dirty="0">
                          <a:effectLst/>
                        </a:rPr>
                        <a:t>,0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64,1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846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effectLst/>
                        </a:rPr>
                        <a:t>1,179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38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24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2,424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effectLst/>
                        </a:rPr>
                        <a:t>5,554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28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1917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864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1,250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69,1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86,3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964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effectLst/>
                        </a:rPr>
                        <a:t>1,586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34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3,005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effectLst/>
                        </a:rPr>
                        <a:t>6,318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28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1918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1,138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1,822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55,3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75,1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920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1,269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47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51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3,993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effectLst/>
                        </a:rPr>
                        <a:t>8,159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28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1919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1,490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effectLst/>
                        </a:rPr>
                        <a:t>2,343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86,3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effectLst/>
                        </a:rPr>
                        <a:t>107</a:t>
                      </a:r>
                      <a:r>
                        <a:rPr lang="cs-CZ" sz="1800" b="1" dirty="0">
                          <a:solidFill>
                            <a:srgbClr val="0070C0"/>
                          </a:solidFill>
                          <a:effectLst/>
                        </a:rPr>
                        <a:t>,0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941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1,290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47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51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3,993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8,159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4" marR="68584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1432522" y="3631498"/>
          <a:ext cx="8767234" cy="29056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6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91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9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91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9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91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09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7916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091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7916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27392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India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Japan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China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Indochina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Indonesia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46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Import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Export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Import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Export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Import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Export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Import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Export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Import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Export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3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1913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2,022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2,574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795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716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888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628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306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645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464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671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3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1914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1,550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1,907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671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671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887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555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266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332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412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674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73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1915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1,487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2,082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636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793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708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653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224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345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390</a:t>
                      </a:r>
                      <a:endParaRPr lang="cs-CZ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770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73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1916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1,710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2,570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879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1,234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805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751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335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391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419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895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3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1917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1,774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2,572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1,201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1,752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856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721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374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430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385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778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73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1918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2,018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2,690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1,902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2,159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865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757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363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455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556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676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73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1919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2,371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3,503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2,501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2,379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1,008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983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751</a:t>
                      </a:r>
                      <a:endParaRPr lang="cs-CZ" sz="1800" dirty="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1,051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740</a:t>
                      </a:r>
                      <a:endParaRPr lang="cs-CZ" sz="1800"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70C0"/>
                          </a:solidFill>
                          <a:effectLst/>
                        </a:rPr>
                        <a:t>2,146</a:t>
                      </a:r>
                      <a:endParaRPr lang="cs-CZ" sz="18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SimSun"/>
                      </a:endParaRPr>
                    </a:p>
                  </a:txBody>
                  <a:tcPr marL="68589" marR="68589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36225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-33389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latin typeface="+mn-lt"/>
              </a:rPr>
              <a:t>Strukturální </a:t>
            </a:r>
            <a:r>
              <a:rPr lang="cs-CZ" sz="3200" b="1" dirty="0">
                <a:solidFill>
                  <a:srgbClr val="0070C0"/>
                </a:solidFill>
                <a:latin typeface="+mn-lt"/>
              </a:rPr>
              <a:t>změny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9621" y="881336"/>
            <a:ext cx="11104775" cy="5976664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Posílení </a:t>
            </a:r>
            <a:r>
              <a:rPr lang="cs-CZ" b="1" dirty="0"/>
              <a:t>centrální</a:t>
            </a:r>
            <a:r>
              <a:rPr lang="cs-CZ" dirty="0"/>
              <a:t> </a:t>
            </a:r>
            <a:r>
              <a:rPr lang="cs-CZ" b="1" dirty="0"/>
              <a:t>kontroly vlád </a:t>
            </a:r>
            <a:r>
              <a:rPr lang="cs-CZ" dirty="0"/>
              <a:t>– růst </a:t>
            </a:r>
            <a:r>
              <a:rPr lang="cs-CZ" b="1" dirty="0">
                <a:solidFill>
                  <a:srgbClr val="0070C0"/>
                </a:solidFill>
              </a:rPr>
              <a:t>vládních výdajů </a:t>
            </a:r>
            <a:r>
              <a:rPr lang="cs-CZ" dirty="0"/>
              <a:t>(tab.)</a:t>
            </a:r>
          </a:p>
          <a:p>
            <a:r>
              <a:rPr lang="cs-CZ" b="1" dirty="0">
                <a:solidFill>
                  <a:srgbClr val="0070C0"/>
                </a:solidFill>
              </a:rPr>
              <a:t>UK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– </a:t>
            </a:r>
            <a:r>
              <a:rPr lang="cs-CZ" b="1" dirty="0"/>
              <a:t>změna</a:t>
            </a:r>
            <a:r>
              <a:rPr lang="cs-CZ" dirty="0"/>
              <a:t> </a:t>
            </a:r>
            <a:r>
              <a:rPr lang="cs-CZ" b="1" dirty="0">
                <a:solidFill>
                  <a:srgbClr val="0070C0"/>
                </a:solidFill>
              </a:rPr>
              <a:t>FT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pozice: </a:t>
            </a:r>
          </a:p>
          <a:p>
            <a:pPr lvl="1"/>
            <a:r>
              <a:rPr lang="cs-CZ" dirty="0"/>
              <a:t>33% clo na </a:t>
            </a:r>
            <a:r>
              <a:rPr lang="cs-CZ" b="1" dirty="0"/>
              <a:t>luxus</a:t>
            </a:r>
            <a:r>
              <a:rPr lang="cs-CZ" dirty="0"/>
              <a:t> (protekce), z. o </a:t>
            </a:r>
            <a:r>
              <a:rPr lang="cs-CZ" b="1" dirty="0"/>
              <a:t>ochraně klíčových odvětví </a:t>
            </a:r>
            <a:r>
              <a:rPr lang="cs-CZ" dirty="0"/>
              <a:t>1919 a opatření na </a:t>
            </a:r>
            <a:r>
              <a:rPr lang="cs-CZ" b="1" dirty="0"/>
              <a:t>ochranu ohrožených odvětví</a:t>
            </a:r>
            <a:r>
              <a:rPr lang="cs-CZ" dirty="0"/>
              <a:t> 1921;</a:t>
            </a:r>
          </a:p>
          <a:p>
            <a:r>
              <a:rPr lang="cs-CZ" b="1" dirty="0"/>
              <a:t>Pokles </a:t>
            </a:r>
            <a:r>
              <a:rPr lang="cs-CZ" b="1" dirty="0">
                <a:solidFill>
                  <a:srgbClr val="0070C0"/>
                </a:solidFill>
              </a:rPr>
              <a:t>E exportu </a:t>
            </a:r>
            <a:r>
              <a:rPr lang="cs-CZ" dirty="0"/>
              <a:t>během války (nárůst </a:t>
            </a:r>
            <a:r>
              <a:rPr lang="cs-CZ" b="1" dirty="0"/>
              <a:t>dovozů</a:t>
            </a:r>
            <a:r>
              <a:rPr lang="cs-CZ" dirty="0"/>
              <a:t> – </a:t>
            </a:r>
            <a:r>
              <a:rPr lang="cs-CZ" b="1" dirty="0"/>
              <a:t>půjčky</a:t>
            </a:r>
            <a:r>
              <a:rPr lang="cs-CZ" dirty="0"/>
              <a:t> od US); </a:t>
            </a:r>
          </a:p>
          <a:p>
            <a:pPr lvl="1"/>
            <a:r>
              <a:rPr lang="cs-CZ" dirty="0"/>
              <a:t>pokles </a:t>
            </a:r>
            <a:r>
              <a:rPr lang="cs-CZ" b="1" dirty="0" err="1"/>
              <a:t>exp</a:t>
            </a:r>
            <a:r>
              <a:rPr lang="cs-CZ" dirty="0"/>
              <a:t>. </a:t>
            </a:r>
            <a:r>
              <a:rPr lang="cs-CZ" b="1" dirty="0"/>
              <a:t>GB</a:t>
            </a:r>
            <a:r>
              <a:rPr lang="cs-CZ" dirty="0"/>
              <a:t> z </a:t>
            </a:r>
            <a:r>
              <a:rPr lang="cs-CZ" b="1" dirty="0"/>
              <a:t>20,1%</a:t>
            </a:r>
            <a:r>
              <a:rPr lang="cs-CZ" dirty="0"/>
              <a:t> HDP na </a:t>
            </a:r>
            <a:r>
              <a:rPr lang="cs-CZ" b="1" dirty="0"/>
              <a:t>12,9%</a:t>
            </a:r>
            <a:r>
              <a:rPr lang="cs-CZ" dirty="0"/>
              <a:t> (</a:t>
            </a:r>
            <a:r>
              <a:rPr lang="cs-CZ" b="1" dirty="0"/>
              <a:t>FRA</a:t>
            </a:r>
            <a:r>
              <a:rPr lang="cs-CZ" dirty="0"/>
              <a:t> 13,7-&gt;8,9%), </a:t>
            </a:r>
            <a:r>
              <a:rPr lang="cs-CZ" b="1" dirty="0"/>
              <a:t>GER</a:t>
            </a:r>
            <a:r>
              <a:rPr lang="cs-CZ" dirty="0"/>
              <a:t> pokles obojího;</a:t>
            </a:r>
          </a:p>
          <a:p>
            <a:pPr lvl="1"/>
            <a:r>
              <a:rPr lang="cs-CZ" b="1" dirty="0"/>
              <a:t>US</a:t>
            </a:r>
            <a:r>
              <a:rPr lang="cs-CZ" dirty="0"/>
              <a:t> +150% exportu, </a:t>
            </a:r>
            <a:r>
              <a:rPr lang="cs-CZ" b="1" dirty="0"/>
              <a:t>CAN</a:t>
            </a:r>
            <a:r>
              <a:rPr lang="cs-CZ" dirty="0"/>
              <a:t> +250%, </a:t>
            </a:r>
            <a:r>
              <a:rPr lang="cs-CZ" b="1" dirty="0"/>
              <a:t>JAP</a:t>
            </a:r>
            <a:r>
              <a:rPr lang="cs-CZ" dirty="0"/>
              <a:t> +300%;</a:t>
            </a:r>
          </a:p>
          <a:p>
            <a:pPr lvl="1"/>
            <a:endParaRPr lang="cs-CZ" sz="1500" dirty="0"/>
          </a:p>
          <a:p>
            <a:r>
              <a:rPr lang="cs-CZ" b="1" dirty="0">
                <a:solidFill>
                  <a:srgbClr val="0070C0"/>
                </a:solidFill>
              </a:rPr>
              <a:t>Politické změny</a:t>
            </a:r>
            <a:r>
              <a:rPr lang="cs-CZ" dirty="0"/>
              <a:t>: rozšiřování </a:t>
            </a:r>
            <a:r>
              <a:rPr lang="cs-CZ" b="1" dirty="0"/>
              <a:t>volebního práva</a:t>
            </a:r>
            <a:r>
              <a:rPr lang="cs-CZ" dirty="0"/>
              <a:t>, </a:t>
            </a:r>
            <a:r>
              <a:rPr lang="cs-CZ" b="1" dirty="0"/>
              <a:t>masové strany</a:t>
            </a:r>
            <a:r>
              <a:rPr lang="cs-CZ" dirty="0"/>
              <a:t>, </a:t>
            </a:r>
            <a:r>
              <a:rPr lang="cs-CZ" b="1" dirty="0"/>
              <a:t>odbory</a:t>
            </a:r>
            <a:r>
              <a:rPr lang="cs-CZ" dirty="0"/>
              <a:t> – není flexibilita když je nutné přizpůsobení…</a:t>
            </a:r>
          </a:p>
          <a:p>
            <a:r>
              <a:rPr lang="cs-CZ" b="1" dirty="0"/>
              <a:t>Oslabení </a:t>
            </a:r>
            <a:r>
              <a:rPr lang="cs-CZ" b="1" dirty="0">
                <a:solidFill>
                  <a:srgbClr val="0070C0"/>
                </a:solidFill>
              </a:rPr>
              <a:t>E pozice</a:t>
            </a:r>
            <a:r>
              <a:rPr lang="cs-CZ" dirty="0"/>
              <a:t>: podíl na </a:t>
            </a:r>
            <a:r>
              <a:rPr lang="cs-CZ" b="1" dirty="0"/>
              <a:t>IT z 59% </a:t>
            </a:r>
            <a:r>
              <a:rPr lang="cs-CZ" dirty="0"/>
              <a:t>1913 na </a:t>
            </a:r>
            <a:r>
              <a:rPr lang="cs-CZ" b="1" dirty="0"/>
              <a:t>48%</a:t>
            </a:r>
            <a:r>
              <a:rPr lang="cs-CZ" dirty="0"/>
              <a:t> 1920; </a:t>
            </a:r>
          </a:p>
          <a:p>
            <a:r>
              <a:rPr lang="cs-CZ" b="1" dirty="0">
                <a:solidFill>
                  <a:srgbClr val="0070C0"/>
                </a:solidFill>
              </a:rPr>
              <a:t>US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z </a:t>
            </a:r>
            <a:r>
              <a:rPr lang="cs-CZ" b="1" dirty="0"/>
              <a:t>exportéra</a:t>
            </a:r>
            <a:r>
              <a:rPr lang="cs-CZ" dirty="0"/>
              <a:t> </a:t>
            </a:r>
            <a:r>
              <a:rPr lang="cs-CZ" b="1" dirty="0"/>
              <a:t>komodit</a:t>
            </a:r>
            <a:r>
              <a:rPr lang="cs-CZ" dirty="0"/>
              <a:t> na </a:t>
            </a:r>
            <a:r>
              <a:rPr lang="cs-CZ" b="1" dirty="0"/>
              <a:t>producenta</a:t>
            </a:r>
            <a:r>
              <a:rPr lang="cs-CZ" dirty="0"/>
              <a:t> a exportéra </a:t>
            </a:r>
            <a:r>
              <a:rPr lang="cs-CZ" b="1" dirty="0"/>
              <a:t>INDU</a:t>
            </a:r>
            <a:r>
              <a:rPr lang="cs-CZ" dirty="0"/>
              <a:t> (</a:t>
            </a:r>
            <a:r>
              <a:rPr lang="cs-CZ" dirty="0" err="1"/>
              <a:t>prům</a:t>
            </a:r>
            <a:r>
              <a:rPr lang="cs-CZ" dirty="0"/>
              <a:t>. výroba během války </a:t>
            </a:r>
            <a:r>
              <a:rPr lang="cs-CZ" b="1" dirty="0"/>
              <a:t>+50%</a:t>
            </a:r>
            <a:r>
              <a:rPr lang="cs-CZ" dirty="0"/>
              <a:t>, CAN +100%); </a:t>
            </a:r>
          </a:p>
          <a:p>
            <a:r>
              <a:rPr lang="cs-CZ" b="1" dirty="0"/>
              <a:t>Výpadek E exportů </a:t>
            </a:r>
            <a:r>
              <a:rPr lang="cs-CZ" dirty="0"/>
              <a:t>– změna </a:t>
            </a:r>
            <a:r>
              <a:rPr lang="cs-CZ" b="1" dirty="0"/>
              <a:t>logiky obchodu </a:t>
            </a:r>
            <a:r>
              <a:rPr lang="cs-CZ" dirty="0"/>
              <a:t>19st. (</a:t>
            </a:r>
            <a:r>
              <a:rPr lang="cs-CZ" dirty="0" err="1"/>
              <a:t>indu</a:t>
            </a:r>
            <a:r>
              <a:rPr lang="cs-CZ" dirty="0"/>
              <a:t> &lt;-&gt;</a:t>
            </a:r>
            <a:r>
              <a:rPr lang="cs-CZ" dirty="0" err="1"/>
              <a:t>agri+suroviny</a:t>
            </a:r>
            <a:r>
              <a:rPr lang="cs-CZ" dirty="0"/>
              <a:t>); </a:t>
            </a:r>
            <a:r>
              <a:rPr lang="cs-CZ" b="1" dirty="0">
                <a:solidFill>
                  <a:srgbClr val="0070C0"/>
                </a:solidFill>
              </a:rPr>
              <a:t>US a JAP </a:t>
            </a:r>
            <a:r>
              <a:rPr lang="cs-CZ" b="1" dirty="0"/>
              <a:t>zásobují</a:t>
            </a:r>
            <a:r>
              <a:rPr lang="cs-CZ" dirty="0"/>
              <a:t> </a:t>
            </a:r>
            <a:r>
              <a:rPr lang="cs-CZ" dirty="0" err="1"/>
              <a:t>prům</a:t>
            </a:r>
            <a:r>
              <a:rPr lang="cs-CZ" dirty="0"/>
              <a:t>. zbožím tradiční </a:t>
            </a:r>
            <a:r>
              <a:rPr lang="cs-CZ" b="1" dirty="0"/>
              <a:t>E</a:t>
            </a:r>
            <a:r>
              <a:rPr lang="cs-CZ" dirty="0"/>
              <a:t> </a:t>
            </a:r>
            <a:r>
              <a:rPr lang="cs-CZ" b="1" dirty="0"/>
              <a:t>exportní</a:t>
            </a:r>
            <a:r>
              <a:rPr lang="cs-CZ" dirty="0"/>
              <a:t> </a:t>
            </a:r>
            <a:r>
              <a:rPr lang="cs-CZ" b="1" dirty="0"/>
              <a:t>trhy</a:t>
            </a:r>
            <a:r>
              <a:rPr lang="cs-CZ" dirty="0"/>
              <a:t>;</a:t>
            </a:r>
          </a:p>
          <a:p>
            <a:r>
              <a:rPr lang="cs-CZ" dirty="0"/>
              <a:t>Start průmyslu i v </a:t>
            </a:r>
            <a:r>
              <a:rPr lang="cs-CZ" b="1" dirty="0"/>
              <a:t>Indii</a:t>
            </a:r>
            <a:r>
              <a:rPr lang="cs-CZ" dirty="0"/>
              <a:t> (+100%, </a:t>
            </a:r>
            <a:r>
              <a:rPr lang="cs-CZ" dirty="0" err="1"/>
              <a:t>Tata</a:t>
            </a:r>
            <a:r>
              <a:rPr lang="cs-CZ" dirty="0"/>
              <a:t>) a v </a:t>
            </a:r>
            <a:r>
              <a:rPr lang="cs-CZ" b="1" dirty="0"/>
              <a:t>Číně</a:t>
            </a:r>
            <a:r>
              <a:rPr lang="cs-CZ" dirty="0"/>
              <a:t> (+200%); </a:t>
            </a:r>
            <a:r>
              <a:rPr lang="cs-CZ" b="1" dirty="0">
                <a:solidFill>
                  <a:srgbClr val="0070C0"/>
                </a:solidFill>
              </a:rPr>
              <a:t>ISI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v </a:t>
            </a:r>
            <a:r>
              <a:rPr lang="cs-CZ" b="1" dirty="0"/>
              <a:t>LATAM</a:t>
            </a:r>
            <a:r>
              <a:rPr lang="cs-CZ" dirty="0"/>
              <a:t> (nekonkurenceschopnost substitučního zboží – i tak ztráta E trhů);</a:t>
            </a:r>
          </a:p>
          <a:p>
            <a:endParaRPr lang="cs-CZ" sz="1500" dirty="0"/>
          </a:p>
          <a:p>
            <a:r>
              <a:rPr lang="cs-CZ" dirty="0"/>
              <a:t>Negativní dopady </a:t>
            </a:r>
            <a:r>
              <a:rPr lang="cs-CZ" b="1" dirty="0">
                <a:solidFill>
                  <a:srgbClr val="0070C0"/>
                </a:solidFill>
              </a:rPr>
              <a:t>externích šoků</a:t>
            </a:r>
            <a:r>
              <a:rPr lang="cs-CZ" dirty="0"/>
              <a:t>: </a:t>
            </a:r>
          </a:p>
          <a:p>
            <a:pPr lvl="1"/>
            <a:r>
              <a:rPr lang="cs-CZ" b="1" dirty="0"/>
              <a:t>poptávka po potravinách a surovinách </a:t>
            </a:r>
            <a:r>
              <a:rPr lang="cs-CZ" dirty="0"/>
              <a:t>během války </a:t>
            </a:r>
            <a:r>
              <a:rPr lang="cs-CZ" b="1" dirty="0"/>
              <a:t>vzrostla</a:t>
            </a:r>
            <a:r>
              <a:rPr lang="cs-CZ" dirty="0"/>
              <a:t> (-50% osevu pšenice v GER a FRA) i v tradičních exportních zemích (RUS, POL, UHE); </a:t>
            </a:r>
          </a:p>
          <a:p>
            <a:pPr lvl="1"/>
            <a:r>
              <a:rPr lang="cs-CZ" dirty="0"/>
              <a:t>Mimo E růst výměry pšenice o 15%, </a:t>
            </a:r>
            <a:r>
              <a:rPr lang="cs-CZ" b="1" dirty="0"/>
              <a:t>export</a:t>
            </a:r>
            <a:r>
              <a:rPr lang="cs-CZ" dirty="0"/>
              <a:t> </a:t>
            </a:r>
            <a:r>
              <a:rPr lang="cs-CZ" b="1" dirty="0"/>
              <a:t>US</a:t>
            </a:r>
            <a:r>
              <a:rPr lang="cs-CZ" dirty="0"/>
              <a:t> +300% </a:t>
            </a:r>
            <a:r>
              <a:rPr lang="cs-CZ" b="1" dirty="0"/>
              <a:t>pšenice</a:t>
            </a:r>
            <a:r>
              <a:rPr lang="cs-CZ" dirty="0"/>
              <a:t> (1000% </a:t>
            </a:r>
            <a:r>
              <a:rPr lang="cs-CZ" b="1" dirty="0"/>
              <a:t>maso</a:t>
            </a:r>
            <a:r>
              <a:rPr lang="cs-CZ" dirty="0"/>
              <a:t>); v US </a:t>
            </a:r>
            <a:r>
              <a:rPr lang="cs-CZ" b="1" dirty="0"/>
              <a:t>úvěry</a:t>
            </a:r>
            <a:r>
              <a:rPr lang="cs-CZ" dirty="0"/>
              <a:t> – jasně exportní charakter AGRI;</a:t>
            </a:r>
          </a:p>
          <a:p>
            <a:pPr lvl="1"/>
            <a:r>
              <a:rPr lang="cs-CZ" dirty="0"/>
              <a:t>zrcadlově problém </a:t>
            </a:r>
            <a:r>
              <a:rPr lang="cs-CZ" b="1" dirty="0"/>
              <a:t>nevyužitých</a:t>
            </a:r>
            <a:r>
              <a:rPr lang="cs-CZ" dirty="0"/>
              <a:t> </a:t>
            </a:r>
            <a:r>
              <a:rPr lang="cs-CZ" b="1" dirty="0" err="1"/>
              <a:t>prům</a:t>
            </a:r>
            <a:r>
              <a:rPr lang="cs-CZ" dirty="0"/>
              <a:t>. </a:t>
            </a:r>
            <a:r>
              <a:rPr lang="cs-CZ" b="1" dirty="0"/>
              <a:t>kapacit</a:t>
            </a:r>
            <a:r>
              <a:rPr lang="cs-CZ" dirty="0"/>
              <a:t> v </a:t>
            </a:r>
            <a:r>
              <a:rPr lang="cs-CZ" b="1" dirty="0"/>
              <a:t>E</a:t>
            </a:r>
            <a:r>
              <a:rPr lang="cs-CZ" dirty="0"/>
              <a:t> (pokles </a:t>
            </a:r>
            <a:r>
              <a:rPr lang="cs-CZ" b="1" dirty="0"/>
              <a:t>vládní poptávky</a:t>
            </a:r>
            <a:r>
              <a:rPr lang="cs-CZ" dirty="0"/>
              <a:t>, zvýšená </a:t>
            </a:r>
            <a:r>
              <a:rPr lang="cs-CZ" b="1" dirty="0"/>
              <a:t>konkurence</a:t>
            </a:r>
            <a:r>
              <a:rPr lang="cs-CZ" dirty="0"/>
              <a:t> + </a:t>
            </a:r>
            <a:r>
              <a:rPr lang="cs-CZ" b="1" dirty="0"/>
              <a:t>uzavírání</a:t>
            </a:r>
            <a:r>
              <a:rPr lang="cs-CZ" dirty="0"/>
              <a:t> tradičních exportních trhů)</a:t>
            </a:r>
            <a:r>
              <a:rPr lang="cs-CZ" b="1" dirty="0"/>
              <a:t>; </a:t>
            </a:r>
          </a:p>
        </p:txBody>
      </p:sp>
    </p:spTree>
    <p:extLst>
      <p:ext uri="{BB962C8B-B14F-4D97-AF65-F5344CB8AC3E}">
        <p14:creationId xmlns:p14="http://schemas.microsoft.com/office/powerpoint/2010/main" val="33411776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2855640" y="1844824"/>
          <a:ext cx="5760640" cy="367241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322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58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58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58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4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 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1913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1938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1950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Francie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</a:rPr>
                        <a:t>8,9</a:t>
                      </a:r>
                      <a:endParaRPr lang="cs-CZ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</a:rPr>
                        <a:t>23,2</a:t>
                      </a:r>
                      <a:endParaRPr lang="cs-CZ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27,6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4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Německo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</a:rPr>
                        <a:t>17,7</a:t>
                      </a:r>
                      <a:endParaRPr lang="cs-CZ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</a:rPr>
                        <a:t>42,4</a:t>
                      </a:r>
                      <a:endParaRPr lang="cs-CZ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30,4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4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Nizozemí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8,2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21,7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26,8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4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Británie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</a:rPr>
                        <a:t>13,3</a:t>
                      </a:r>
                      <a:endParaRPr lang="cs-CZ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</a:rPr>
                        <a:t>28,8</a:t>
                      </a:r>
                      <a:endParaRPr lang="cs-CZ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34,2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4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Spojené státy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</a:rPr>
                        <a:t>8,0</a:t>
                      </a:r>
                      <a:endParaRPr lang="cs-CZ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</a:rPr>
                        <a:t>19,8</a:t>
                      </a:r>
                      <a:endParaRPr lang="cs-CZ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21,4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4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Japonsko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14,2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30,3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19,8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919536" y="682913"/>
            <a:ext cx="79928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sz="24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Celkové vládní výdaje jako podíl domácího produktu</a:t>
            </a:r>
            <a:r>
              <a:rPr lang="cs-CZ" sz="24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 (procenta, běžné ceny)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9711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9536" y="-171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rgbClr val="0070C0"/>
                </a:solidFill>
                <a:latin typeface="+mn-lt"/>
              </a:rPr>
              <a:t>Versaillský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1319" y="834994"/>
            <a:ext cx="11029361" cy="6192688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Zánik </a:t>
            </a:r>
            <a:r>
              <a:rPr lang="cs-CZ" b="1" dirty="0"/>
              <a:t>R-U</a:t>
            </a:r>
            <a:r>
              <a:rPr lang="cs-CZ" dirty="0"/>
              <a:t> (</a:t>
            </a:r>
            <a:r>
              <a:rPr lang="cs-CZ" b="1" dirty="0">
                <a:solidFill>
                  <a:srgbClr val="0070C0"/>
                </a:solidFill>
              </a:rPr>
              <a:t>nové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problematické </a:t>
            </a:r>
            <a:r>
              <a:rPr lang="cs-CZ" b="1" dirty="0">
                <a:solidFill>
                  <a:srgbClr val="0070C0"/>
                </a:solidFill>
              </a:rPr>
              <a:t>státy</a:t>
            </a:r>
            <a:r>
              <a:rPr lang="cs-CZ" dirty="0"/>
              <a:t>), </a:t>
            </a:r>
            <a:r>
              <a:rPr lang="cs-CZ" b="1" dirty="0"/>
              <a:t>Pobaltí</a:t>
            </a:r>
            <a:r>
              <a:rPr lang="cs-CZ" dirty="0"/>
              <a:t> a </a:t>
            </a:r>
            <a:r>
              <a:rPr lang="cs-CZ" b="1" dirty="0"/>
              <a:t>FIN</a:t>
            </a:r>
            <a:r>
              <a:rPr lang="cs-CZ" dirty="0"/>
              <a:t>, </a:t>
            </a:r>
            <a:r>
              <a:rPr lang="cs-CZ" b="1" dirty="0"/>
              <a:t>Irsko</a:t>
            </a:r>
            <a:r>
              <a:rPr lang="cs-CZ" dirty="0"/>
              <a:t>; nové obchodní </a:t>
            </a:r>
            <a:r>
              <a:rPr lang="cs-CZ" b="1" dirty="0"/>
              <a:t>bariéry</a:t>
            </a:r>
            <a:r>
              <a:rPr lang="cs-CZ" dirty="0"/>
              <a:t>, </a:t>
            </a:r>
            <a:r>
              <a:rPr lang="cs-CZ" b="1" dirty="0"/>
              <a:t>slabé</a:t>
            </a:r>
            <a:r>
              <a:rPr lang="cs-CZ" dirty="0"/>
              <a:t> státy, </a:t>
            </a:r>
            <a:r>
              <a:rPr lang="cs-CZ" b="1" dirty="0"/>
              <a:t>nacionalizmus</a:t>
            </a:r>
            <a:r>
              <a:rPr lang="cs-CZ" dirty="0"/>
              <a:t>, </a:t>
            </a:r>
            <a:r>
              <a:rPr lang="cs-CZ" b="1" dirty="0"/>
              <a:t>dluhy</a:t>
            </a:r>
            <a:r>
              <a:rPr lang="cs-CZ" dirty="0"/>
              <a:t>; </a:t>
            </a:r>
            <a:r>
              <a:rPr lang="cs-CZ" b="1" dirty="0"/>
              <a:t>SSSR</a:t>
            </a:r>
            <a:r>
              <a:rPr lang="cs-CZ" dirty="0"/>
              <a:t> stažení do </a:t>
            </a:r>
            <a:r>
              <a:rPr lang="cs-CZ" b="1" dirty="0"/>
              <a:t>autarkie</a:t>
            </a:r>
            <a:r>
              <a:rPr lang="cs-CZ" dirty="0"/>
              <a:t>;</a:t>
            </a:r>
          </a:p>
          <a:p>
            <a:endParaRPr lang="cs-CZ" sz="1100" dirty="0"/>
          </a:p>
          <a:p>
            <a:r>
              <a:rPr lang="cs-CZ" b="1" dirty="0">
                <a:solidFill>
                  <a:srgbClr val="0070C0"/>
                </a:solidFill>
              </a:rPr>
              <a:t>Společnost národů</a:t>
            </a:r>
            <a:r>
              <a:rPr lang="cs-CZ" b="1" dirty="0"/>
              <a:t>:</a:t>
            </a:r>
            <a:r>
              <a:rPr lang="cs-CZ" dirty="0"/>
              <a:t> </a:t>
            </a:r>
          </a:p>
          <a:p>
            <a:pPr lvl="1"/>
            <a:r>
              <a:rPr lang="cs-CZ" b="1" dirty="0"/>
              <a:t>úspěchy</a:t>
            </a:r>
            <a:r>
              <a:rPr lang="cs-CZ" dirty="0"/>
              <a:t> (Alandy, Slezsko, </a:t>
            </a:r>
            <a:r>
              <a:rPr lang="cs-CZ" dirty="0" err="1"/>
              <a:t>Memel</a:t>
            </a:r>
            <a:r>
              <a:rPr lang="cs-CZ" dirty="0"/>
              <a:t>, </a:t>
            </a:r>
            <a:r>
              <a:rPr lang="cs-CZ" dirty="0" err="1"/>
              <a:t>Hatay</a:t>
            </a:r>
            <a:r>
              <a:rPr lang="cs-CZ" dirty="0"/>
              <a:t>, Mosul, Sársko…); </a:t>
            </a:r>
          </a:p>
          <a:p>
            <a:pPr lvl="1"/>
            <a:r>
              <a:rPr lang="cs-CZ" b="1" dirty="0"/>
              <a:t>problémy</a:t>
            </a:r>
            <a:r>
              <a:rPr lang="cs-CZ" dirty="0"/>
              <a:t>: vystoupení </a:t>
            </a:r>
            <a:r>
              <a:rPr lang="cs-CZ" b="1" dirty="0"/>
              <a:t>GER</a:t>
            </a:r>
            <a:r>
              <a:rPr lang="cs-CZ" dirty="0"/>
              <a:t> (Hitler), </a:t>
            </a:r>
            <a:r>
              <a:rPr lang="cs-CZ" b="1" dirty="0"/>
              <a:t>Itálie</a:t>
            </a:r>
            <a:r>
              <a:rPr lang="cs-CZ" dirty="0"/>
              <a:t> (Etiopie); </a:t>
            </a:r>
            <a:r>
              <a:rPr lang="cs-CZ" b="1" dirty="0"/>
              <a:t>JAP</a:t>
            </a:r>
            <a:r>
              <a:rPr lang="cs-CZ" dirty="0"/>
              <a:t> (</a:t>
            </a:r>
            <a:r>
              <a:rPr lang="cs-CZ" dirty="0" err="1"/>
              <a:t>Mandžukao</a:t>
            </a:r>
            <a:r>
              <a:rPr lang="cs-CZ" dirty="0"/>
              <a:t>); </a:t>
            </a:r>
            <a:r>
              <a:rPr lang="cs-CZ" b="1" dirty="0"/>
              <a:t>SSSR</a:t>
            </a:r>
            <a:r>
              <a:rPr lang="cs-CZ" dirty="0"/>
              <a:t> (Finsko);</a:t>
            </a:r>
          </a:p>
          <a:p>
            <a:pPr lvl="1"/>
            <a:endParaRPr lang="cs-CZ" sz="1100" dirty="0"/>
          </a:p>
          <a:p>
            <a:r>
              <a:rPr lang="cs-CZ" b="1" dirty="0"/>
              <a:t>Válka</a:t>
            </a:r>
            <a:r>
              <a:rPr lang="cs-CZ" dirty="0"/>
              <a:t> na zač.20st. „normální“ – jazyk smlouvy (čl. 231) </a:t>
            </a:r>
            <a:r>
              <a:rPr lang="cs-CZ" b="1" dirty="0">
                <a:solidFill>
                  <a:srgbClr val="0070C0"/>
                </a:solidFill>
              </a:rPr>
              <a:t>diktát vítězů</a:t>
            </a:r>
            <a:r>
              <a:rPr lang="cs-CZ" dirty="0"/>
              <a:t>;</a:t>
            </a:r>
          </a:p>
          <a:p>
            <a:pPr lvl="1"/>
            <a:r>
              <a:rPr lang="cs-CZ" b="1" dirty="0"/>
              <a:t>GER</a:t>
            </a:r>
            <a:r>
              <a:rPr lang="cs-CZ" dirty="0"/>
              <a:t>: ztráta 13% území, 10% populace (+15% mužské </a:t>
            </a:r>
            <a:r>
              <a:rPr lang="cs-CZ" dirty="0" err="1"/>
              <a:t>prac</a:t>
            </a:r>
            <a:r>
              <a:rPr lang="cs-CZ" dirty="0"/>
              <a:t>. síly padlo), 75% rudy, 25% uhlí; kolonie ztraceny, investice zkonfiskovány;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reparace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33mld. USD – 200% HDP; obsazení </a:t>
            </a:r>
            <a:r>
              <a:rPr lang="cs-CZ" b="1" dirty="0"/>
              <a:t>Porýní</a:t>
            </a:r>
            <a:r>
              <a:rPr lang="cs-CZ" dirty="0"/>
              <a:t> 1923-1925 (uhlí); </a:t>
            </a:r>
            <a:r>
              <a:rPr lang="cs-CZ" b="1" dirty="0"/>
              <a:t>inflace</a:t>
            </a:r>
            <a:r>
              <a:rPr lang="cs-CZ" dirty="0"/>
              <a:t> (1914-1923 1:4,2 RM na 4,2 </a:t>
            </a:r>
            <a:r>
              <a:rPr lang="cs-CZ" dirty="0" err="1"/>
              <a:t>tril</a:t>
            </a:r>
            <a:r>
              <a:rPr lang="cs-CZ" dirty="0"/>
              <a:t>. RM);</a:t>
            </a:r>
          </a:p>
          <a:p>
            <a:pPr lvl="1"/>
            <a:r>
              <a:rPr lang="cs-CZ" dirty="0"/>
              <a:t>HDP GER 1923 je </a:t>
            </a:r>
            <a:r>
              <a:rPr lang="cs-CZ" b="1" dirty="0"/>
              <a:t>50% 1913 </a:t>
            </a:r>
            <a:r>
              <a:rPr lang="cs-CZ" dirty="0"/>
              <a:t>– US půjčky;</a:t>
            </a:r>
          </a:p>
          <a:p>
            <a:pPr lvl="1"/>
            <a:endParaRPr lang="cs-CZ" sz="1100" dirty="0"/>
          </a:p>
          <a:p>
            <a:r>
              <a:rPr lang="cs-CZ" dirty="0">
                <a:solidFill>
                  <a:srgbClr val="0070C0"/>
                </a:solidFill>
              </a:rPr>
              <a:t>Dluhy</a:t>
            </a:r>
            <a:r>
              <a:rPr lang="cs-CZ" dirty="0"/>
              <a:t> – </a:t>
            </a:r>
            <a:r>
              <a:rPr lang="cs-CZ" b="1" dirty="0"/>
              <a:t>US</a:t>
            </a:r>
            <a:r>
              <a:rPr lang="cs-CZ" dirty="0"/>
              <a:t> trvají na </a:t>
            </a:r>
            <a:r>
              <a:rPr lang="cs-CZ" b="1" dirty="0"/>
              <a:t>splacení</a:t>
            </a:r>
            <a:r>
              <a:rPr lang="cs-CZ" dirty="0"/>
              <a:t> </a:t>
            </a:r>
            <a:r>
              <a:rPr lang="cs-CZ" b="1" dirty="0"/>
              <a:t>12 mld. </a:t>
            </a:r>
            <a:r>
              <a:rPr lang="cs-CZ" dirty="0"/>
              <a:t>USD od FRA, GB, BEL – přes </a:t>
            </a:r>
            <a:r>
              <a:rPr lang="cs-CZ" b="1" dirty="0"/>
              <a:t>reparace</a:t>
            </a:r>
            <a:r>
              <a:rPr lang="cs-CZ" dirty="0"/>
              <a:t> – recyklace…</a:t>
            </a:r>
          </a:p>
          <a:p>
            <a:r>
              <a:rPr lang="cs-CZ" dirty="0"/>
              <a:t>Univerzální </a:t>
            </a:r>
            <a:r>
              <a:rPr lang="cs-CZ" b="1" dirty="0">
                <a:solidFill>
                  <a:srgbClr val="0070C0"/>
                </a:solidFill>
              </a:rPr>
              <a:t>opuštění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b="1" dirty="0">
                <a:solidFill>
                  <a:srgbClr val="0070C0"/>
                </a:solidFill>
              </a:rPr>
              <a:t>FT</a:t>
            </a:r>
            <a:r>
              <a:rPr lang="cs-CZ" dirty="0"/>
              <a:t>: </a:t>
            </a:r>
            <a:r>
              <a:rPr lang="cs-CZ" b="1" dirty="0"/>
              <a:t>FRA</a:t>
            </a:r>
            <a:r>
              <a:rPr lang="cs-CZ" dirty="0"/>
              <a:t> 4x zvyšuje </a:t>
            </a:r>
            <a:r>
              <a:rPr lang="cs-CZ" b="1" dirty="0"/>
              <a:t>cla</a:t>
            </a:r>
            <a:r>
              <a:rPr lang="cs-CZ" dirty="0"/>
              <a:t>; </a:t>
            </a:r>
            <a:r>
              <a:rPr lang="cs-CZ" b="1" dirty="0"/>
              <a:t>kvóty</a:t>
            </a:r>
            <a:r>
              <a:rPr lang="cs-CZ" dirty="0"/>
              <a:t> v </a:t>
            </a:r>
            <a:r>
              <a:rPr lang="cs-CZ" b="1" dirty="0"/>
              <a:t>SVE</a:t>
            </a:r>
            <a:r>
              <a:rPr lang="cs-CZ" dirty="0"/>
              <a:t>; </a:t>
            </a:r>
            <a:r>
              <a:rPr lang="cs-CZ" b="1" dirty="0"/>
              <a:t>asijské</a:t>
            </a:r>
            <a:r>
              <a:rPr lang="cs-CZ" dirty="0"/>
              <a:t> </a:t>
            </a:r>
            <a:r>
              <a:rPr lang="cs-CZ" b="1" dirty="0"/>
              <a:t>země</a:t>
            </a:r>
            <a:r>
              <a:rPr lang="cs-CZ" dirty="0"/>
              <a:t> mají </a:t>
            </a:r>
            <a:r>
              <a:rPr lang="cs-CZ" b="1" dirty="0"/>
              <a:t>autonomii</a:t>
            </a:r>
            <a:r>
              <a:rPr lang="cs-CZ" dirty="0"/>
              <a:t> TP (růst cel); </a:t>
            </a:r>
          </a:p>
          <a:p>
            <a:endParaRPr lang="cs-CZ" sz="1300" dirty="0"/>
          </a:p>
          <a:p>
            <a:r>
              <a:rPr lang="cs-CZ" b="1" dirty="0"/>
              <a:t>US:</a:t>
            </a:r>
            <a:r>
              <a:rPr lang="cs-CZ" dirty="0"/>
              <a:t> </a:t>
            </a:r>
            <a:r>
              <a:rPr lang="cs-CZ" b="1" dirty="0" err="1"/>
              <a:t>Fordney-McCumber</a:t>
            </a:r>
            <a:r>
              <a:rPr lang="cs-CZ" b="1" dirty="0"/>
              <a:t> 1922</a:t>
            </a:r>
            <a:r>
              <a:rPr lang="cs-CZ" dirty="0"/>
              <a:t>, pokles </a:t>
            </a:r>
            <a:r>
              <a:rPr lang="cs-CZ" b="1" dirty="0"/>
              <a:t>cen</a:t>
            </a:r>
            <a:r>
              <a:rPr lang="cs-CZ" dirty="0"/>
              <a:t> </a:t>
            </a:r>
            <a:r>
              <a:rPr lang="cs-CZ" b="1" dirty="0"/>
              <a:t>obilí</a:t>
            </a:r>
            <a:r>
              <a:rPr lang="cs-CZ" dirty="0"/>
              <a:t> 1925, </a:t>
            </a:r>
            <a:r>
              <a:rPr lang="cs-CZ" b="1" dirty="0" err="1">
                <a:solidFill>
                  <a:srgbClr val="0070C0"/>
                </a:solidFill>
              </a:rPr>
              <a:t>Smoot-Hawley</a:t>
            </a:r>
            <a:r>
              <a:rPr lang="cs-CZ" b="1" dirty="0">
                <a:solidFill>
                  <a:srgbClr val="0070C0"/>
                </a:solidFill>
              </a:rPr>
              <a:t> 1930 </a:t>
            </a:r>
            <a:r>
              <a:rPr lang="cs-CZ" dirty="0"/>
              <a:t>(20tis. položek) –  US již tak významné, že </a:t>
            </a:r>
            <a:r>
              <a:rPr lang="cs-CZ" b="1" dirty="0"/>
              <a:t>dopad</a:t>
            </a:r>
            <a:r>
              <a:rPr lang="cs-CZ" dirty="0"/>
              <a:t> na SE;</a:t>
            </a:r>
          </a:p>
          <a:p>
            <a:pPr lvl="1"/>
            <a:endParaRPr lang="cs-CZ" sz="1300" dirty="0"/>
          </a:p>
          <a:p>
            <a:r>
              <a:rPr lang="cs-CZ" b="1" dirty="0">
                <a:solidFill>
                  <a:srgbClr val="0070C0"/>
                </a:solidFill>
              </a:rPr>
              <a:t>Cla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na </a:t>
            </a:r>
            <a:r>
              <a:rPr lang="cs-CZ" b="1" dirty="0"/>
              <a:t>potraviny</a:t>
            </a:r>
            <a:r>
              <a:rPr lang="cs-CZ" dirty="0"/>
              <a:t> </a:t>
            </a:r>
            <a:r>
              <a:rPr lang="cs-CZ" b="1" dirty="0"/>
              <a:t>1931</a:t>
            </a:r>
            <a:r>
              <a:rPr lang="cs-CZ" dirty="0"/>
              <a:t>: 53% FRA, 60% AUT, 75% Jugo, 80% ČS, GER, SPA, 100% BEL, POL (Tab.);</a:t>
            </a:r>
          </a:p>
          <a:p>
            <a:r>
              <a:rPr lang="cs-CZ" b="1" dirty="0"/>
              <a:t>Směnné relace proti</a:t>
            </a:r>
            <a:r>
              <a:rPr lang="cs-CZ" dirty="0"/>
              <a:t> exportérům </a:t>
            </a:r>
            <a:r>
              <a:rPr lang="cs-CZ" b="1" dirty="0"/>
              <a:t>komodit</a:t>
            </a:r>
            <a:r>
              <a:rPr lang="cs-CZ" dirty="0"/>
              <a:t> – </a:t>
            </a:r>
            <a:r>
              <a:rPr lang="cs-CZ" b="1" dirty="0"/>
              <a:t>půjčky</a:t>
            </a:r>
            <a:r>
              <a:rPr lang="cs-CZ" dirty="0"/>
              <a:t>; od </a:t>
            </a:r>
            <a:r>
              <a:rPr lang="cs-CZ" b="1" dirty="0"/>
              <a:t>1928</a:t>
            </a:r>
            <a:r>
              <a:rPr lang="cs-CZ" dirty="0"/>
              <a:t> </a:t>
            </a:r>
            <a:r>
              <a:rPr lang="cs-CZ" b="1" dirty="0"/>
              <a:t>klesá</a:t>
            </a:r>
            <a:r>
              <a:rPr lang="cs-CZ" dirty="0"/>
              <a:t> </a:t>
            </a:r>
            <a:r>
              <a:rPr lang="cs-CZ" b="1" dirty="0"/>
              <a:t>objem </a:t>
            </a:r>
            <a:r>
              <a:rPr lang="cs-CZ" b="1" dirty="0">
                <a:solidFill>
                  <a:srgbClr val="0070C0"/>
                </a:solidFill>
              </a:rPr>
              <a:t>půjček</a:t>
            </a:r>
            <a:r>
              <a:rPr lang="cs-CZ" b="1" dirty="0"/>
              <a:t> </a:t>
            </a:r>
            <a:r>
              <a:rPr lang="cs-CZ" dirty="0"/>
              <a:t>a </a:t>
            </a:r>
            <a:r>
              <a:rPr lang="cs-CZ" b="1" dirty="0"/>
              <a:t>neřešitelné</a:t>
            </a:r>
            <a:r>
              <a:rPr lang="cs-CZ" dirty="0"/>
              <a:t> problémy (omezení dovozu, posílení vývozu – devalvace);</a:t>
            </a:r>
          </a:p>
          <a:p>
            <a:r>
              <a:rPr lang="cs-CZ" b="1" dirty="0"/>
              <a:t>Omezena </a:t>
            </a:r>
            <a:r>
              <a:rPr lang="cs-CZ" b="1" dirty="0">
                <a:solidFill>
                  <a:srgbClr val="0070C0"/>
                </a:solidFill>
              </a:rPr>
              <a:t>migrace</a:t>
            </a:r>
            <a:r>
              <a:rPr lang="cs-CZ" b="1" dirty="0"/>
              <a:t> </a:t>
            </a:r>
            <a:r>
              <a:rPr lang="cs-CZ" dirty="0"/>
              <a:t>– imigrační zákon </a:t>
            </a:r>
            <a:r>
              <a:rPr lang="cs-CZ" b="1" dirty="0"/>
              <a:t>1924</a:t>
            </a:r>
            <a:r>
              <a:rPr lang="cs-CZ" dirty="0"/>
              <a:t> </a:t>
            </a:r>
            <a:r>
              <a:rPr lang="cs-CZ" b="1" dirty="0"/>
              <a:t>US</a:t>
            </a:r>
            <a:r>
              <a:rPr lang="cs-CZ" dirty="0"/>
              <a:t> (vyloučení Asiatů a Židů);</a:t>
            </a:r>
          </a:p>
          <a:p>
            <a:r>
              <a:rPr lang="cs-CZ" dirty="0"/>
              <a:t>Rozpad </a:t>
            </a:r>
            <a:r>
              <a:rPr lang="cs-CZ" b="1" dirty="0"/>
              <a:t>zlatého standardu </a:t>
            </a:r>
            <a:r>
              <a:rPr lang="cs-CZ" dirty="0"/>
              <a:t>GB 1931; US 1933 a 70% devalvace;  </a:t>
            </a:r>
          </a:p>
        </p:txBody>
      </p:sp>
    </p:spTree>
    <p:extLst>
      <p:ext uri="{BB962C8B-B14F-4D97-AF65-F5344CB8AC3E}">
        <p14:creationId xmlns:p14="http://schemas.microsoft.com/office/powerpoint/2010/main" val="7928373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upload.wikimedia.org/wikipedia/commons/thumb/4/41/Map_Europe_1923-en.svg/2000px-Map_Europe_1923-en.svg.png">
            <a:extLst>
              <a:ext uri="{FF2B5EF4-FFF2-40B4-BE49-F238E27FC236}">
                <a16:creationId xmlns:a16="http://schemas.microsoft.com/office/drawing/2014/main" id="{2AB957A5-7930-41FF-BD34-07D6A2B16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1" y="333375"/>
            <a:ext cx="8926513" cy="605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535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920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>
            <a:extLst>
              <a:ext uri="{FF2B5EF4-FFF2-40B4-BE49-F238E27FC236}">
                <a16:creationId xmlns:a16="http://schemas.microsoft.com/office/drawing/2014/main" id="{2741DF07-B0E4-4476-9782-1EE5BE1E9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977" y="238526"/>
            <a:ext cx="10426045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tabLst>
                <a:tab pos="914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tabLst>
                <a:tab pos="914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914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914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800" b="1" u="sng" dirty="0"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Reparační</a:t>
            </a:r>
            <a:r>
              <a:rPr lang="en-US" altLang="cs-CZ" sz="2800" b="1" dirty="0">
                <a:latin typeface="Calibri" panose="020F0502020204030204" pitchFamily="34" charset="0"/>
              </a:rPr>
              <a:t> </a:t>
            </a:r>
            <a:r>
              <a:rPr lang="en-US" altLang="cs-CZ" sz="2800" b="1" dirty="0" err="1">
                <a:latin typeface="Calibri" panose="020F0502020204030204" pitchFamily="34" charset="0"/>
              </a:rPr>
              <a:t>probl</a:t>
            </a:r>
            <a:r>
              <a:rPr lang="cs-CZ" altLang="cs-CZ" sz="2800" b="1" dirty="0">
                <a:latin typeface="Calibri" panose="020F0502020204030204" pitchFamily="34" charset="0"/>
              </a:rPr>
              <a:t>é</a:t>
            </a:r>
            <a:r>
              <a:rPr lang="en-US" altLang="cs-CZ" sz="2800" b="1" dirty="0">
                <a:latin typeface="Calibri" panose="020F0502020204030204" pitchFamily="34" charset="0"/>
              </a:rPr>
              <a:t>m</a:t>
            </a:r>
            <a:endParaRPr lang="cs-CZ" altLang="cs-CZ" sz="28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000" dirty="0">
              <a:latin typeface="Calibri" panose="020F0502020204030204" pitchFamily="34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cs-CZ" sz="1600" dirty="0" err="1">
                <a:latin typeface="Calibri" panose="020F0502020204030204" pitchFamily="34" charset="0"/>
              </a:rPr>
              <a:t>Během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dirty="0" err="1">
                <a:latin typeface="Calibri" panose="020F0502020204030204" pitchFamily="34" charset="0"/>
              </a:rPr>
              <a:t>války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b="1" dirty="0">
                <a:latin typeface="Calibri" panose="020F0502020204030204" pitchFamily="34" charset="0"/>
              </a:rPr>
              <a:t>USA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b="1" dirty="0" err="1">
                <a:latin typeface="Calibri" panose="020F0502020204030204" pitchFamily="34" charset="0"/>
              </a:rPr>
              <a:t>půjčily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b="1" dirty="0">
                <a:latin typeface="Calibri" panose="020F0502020204030204" pitchFamily="34" charset="0"/>
              </a:rPr>
              <a:t>UK, FRA, BEL </a:t>
            </a:r>
            <a:r>
              <a:rPr lang="en-US" altLang="cs-CZ" sz="1600" dirty="0">
                <a:latin typeface="Calibri" panose="020F0502020204030204" pitchFamily="34" charset="0"/>
              </a:rPr>
              <a:t>a </a:t>
            </a:r>
            <a:r>
              <a:rPr lang="en-US" altLang="cs-CZ" sz="1600" dirty="0" err="1">
                <a:latin typeface="Calibri" panose="020F0502020204030204" pitchFamily="34" charset="0"/>
              </a:rPr>
              <a:t>dalším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dirty="0" err="1">
                <a:latin typeface="Calibri" panose="020F0502020204030204" pitchFamily="34" charset="0"/>
              </a:rPr>
              <a:t>zemím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dirty="0" err="1">
                <a:latin typeface="Calibri" panose="020F0502020204030204" pitchFamily="34" charset="0"/>
              </a:rPr>
              <a:t>přibližně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b="1" dirty="0">
                <a:latin typeface="Calibri" panose="020F0502020204030204" pitchFamily="34" charset="0"/>
              </a:rPr>
              <a:t>12 </a:t>
            </a:r>
            <a:r>
              <a:rPr lang="en-US" altLang="cs-CZ" sz="1600" b="1" dirty="0" err="1">
                <a:latin typeface="Calibri" panose="020F0502020204030204" pitchFamily="34" charset="0"/>
              </a:rPr>
              <a:t>miliard</a:t>
            </a:r>
            <a:r>
              <a:rPr lang="en-US" altLang="cs-CZ" sz="1600" b="1" dirty="0">
                <a:latin typeface="Calibri" panose="020F0502020204030204" pitchFamily="34" charset="0"/>
              </a:rPr>
              <a:t> </a:t>
            </a:r>
            <a:r>
              <a:rPr lang="en-US" altLang="cs-CZ" sz="1600" dirty="0" err="1">
                <a:latin typeface="Calibri" panose="020F0502020204030204" pitchFamily="34" charset="0"/>
              </a:rPr>
              <a:t>eur.</a:t>
            </a:r>
            <a:r>
              <a:rPr lang="en-US" altLang="cs-CZ" sz="1600" dirty="0">
                <a:latin typeface="Calibri" panose="020F0502020204030204" pitchFamily="34" charset="0"/>
              </a:rPr>
              <a:t> USD - </a:t>
            </a:r>
            <a:r>
              <a:rPr lang="en-US" altLang="cs-CZ" sz="1600" dirty="0" err="1">
                <a:latin typeface="Calibri" panose="020F0502020204030204" pitchFamily="34" charset="0"/>
              </a:rPr>
              <a:t>trvaly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dirty="0" err="1">
                <a:latin typeface="Calibri" panose="020F0502020204030204" pitchFamily="34" charset="0"/>
              </a:rPr>
              <a:t>na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dirty="0" err="1">
                <a:latin typeface="Calibri" panose="020F0502020204030204" pitchFamily="34" charset="0"/>
              </a:rPr>
              <a:t>jejich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b="1" dirty="0" err="1">
                <a:latin typeface="Calibri" panose="020F0502020204030204" pitchFamily="34" charset="0"/>
              </a:rPr>
              <a:t>splacení</a:t>
            </a:r>
            <a:r>
              <a:rPr lang="en-US" altLang="cs-CZ" sz="1600" dirty="0">
                <a:latin typeface="Calibri" panose="020F0502020204030204" pitchFamily="34" charset="0"/>
              </a:rPr>
              <a:t> (</a:t>
            </a:r>
            <a:r>
              <a:rPr lang="en-US" altLang="cs-CZ" sz="1600" dirty="0" err="1">
                <a:latin typeface="Calibri" panose="020F0502020204030204" pitchFamily="34" charset="0"/>
              </a:rPr>
              <a:t>součást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dirty="0" err="1">
                <a:latin typeface="Calibri" panose="020F0502020204030204" pitchFamily="34" charset="0"/>
              </a:rPr>
              <a:t>izolacionismu</a:t>
            </a:r>
            <a:r>
              <a:rPr lang="en-US" altLang="cs-CZ" sz="1600" dirty="0">
                <a:latin typeface="Calibri" panose="020F0502020204030204" pitchFamily="34" charset="0"/>
              </a:rPr>
              <a:t>/US</a:t>
            </a:r>
            <a:r>
              <a:rPr lang="cs-CZ" altLang="cs-CZ" sz="1600" dirty="0">
                <a:latin typeface="Calibri" panose="020F0502020204030204" pitchFamily="34" charset="0"/>
              </a:rPr>
              <a:t> free-</a:t>
            </a:r>
            <a:r>
              <a:rPr lang="cs-CZ" altLang="cs-CZ" sz="1600" dirty="0" err="1">
                <a:latin typeface="Calibri" panose="020F0502020204030204" pitchFamily="34" charset="0"/>
              </a:rPr>
              <a:t>riding</a:t>
            </a:r>
            <a:r>
              <a:rPr lang="en-US" altLang="cs-CZ" sz="1600" dirty="0">
                <a:latin typeface="Calibri" panose="020F0502020204030204" pitchFamily="34" charset="0"/>
              </a:rPr>
              <a:t>);</a:t>
            </a:r>
            <a:endParaRPr lang="cs-CZ" altLang="cs-CZ" sz="1600" dirty="0">
              <a:latin typeface="Calibri" panose="020F0502020204030204" pitchFamily="34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cs-CZ" sz="1600" b="1" dirty="0">
                <a:latin typeface="Calibri" panose="020F0502020204030204" pitchFamily="34" charset="0"/>
              </a:rPr>
              <a:t>UK</a:t>
            </a:r>
            <a:r>
              <a:rPr lang="en-US" altLang="cs-CZ" sz="1600" dirty="0">
                <a:latin typeface="Calibri" panose="020F0502020204030204" pitchFamily="34" charset="0"/>
              </a:rPr>
              <a:t> a </a:t>
            </a:r>
            <a:r>
              <a:rPr lang="en-US" altLang="cs-CZ" sz="1600" dirty="0" err="1">
                <a:latin typeface="Calibri" panose="020F0502020204030204" pitchFamily="34" charset="0"/>
              </a:rPr>
              <a:t>zejména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b="1" dirty="0">
                <a:latin typeface="Calibri" panose="020F0502020204030204" pitchFamily="34" charset="0"/>
              </a:rPr>
              <a:t>FRA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dirty="0" err="1">
                <a:latin typeface="Calibri" panose="020F0502020204030204" pitchFamily="34" charset="0"/>
              </a:rPr>
              <a:t>plánovaly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dirty="0" err="1">
                <a:latin typeface="Calibri" panose="020F0502020204030204" pitchFamily="34" charset="0"/>
              </a:rPr>
              <a:t>získat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dirty="0" err="1">
                <a:latin typeface="Calibri" panose="020F0502020204030204" pitchFamily="34" charset="0"/>
              </a:rPr>
              <a:t>peníze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dirty="0" err="1">
                <a:latin typeface="Calibri" panose="020F0502020204030204" pitchFamily="34" charset="0"/>
              </a:rPr>
              <a:t>prostřednictvím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b="1" dirty="0" err="1">
                <a:latin typeface="Calibri" panose="020F0502020204030204" pitchFamily="34" charset="0"/>
              </a:rPr>
              <a:t>reparací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dirty="0" err="1">
                <a:latin typeface="Calibri" panose="020F0502020204030204" pitchFamily="34" charset="0"/>
              </a:rPr>
              <a:t>vymáhaných</a:t>
            </a:r>
            <a:r>
              <a:rPr lang="en-US" altLang="cs-CZ" sz="1600" dirty="0">
                <a:latin typeface="Calibri" panose="020F0502020204030204" pitchFamily="34" charset="0"/>
              </a:rPr>
              <a:t> od </a:t>
            </a:r>
            <a:r>
              <a:rPr lang="cs-CZ" altLang="cs-CZ" sz="1600" dirty="0">
                <a:latin typeface="Calibri" panose="020F0502020204030204" pitchFamily="34" charset="0"/>
              </a:rPr>
              <a:t>GER</a:t>
            </a:r>
            <a:r>
              <a:rPr lang="en-US" altLang="cs-CZ" sz="1600" dirty="0">
                <a:latin typeface="Calibri" panose="020F0502020204030204" pitchFamily="34" charset="0"/>
              </a:rPr>
              <a:t> (</a:t>
            </a:r>
            <a:r>
              <a:rPr lang="en-US" altLang="cs-CZ" sz="1600" b="1" dirty="0">
                <a:latin typeface="Calibri" panose="020F0502020204030204" pitchFamily="34" charset="0"/>
              </a:rPr>
              <a:t>33 </a:t>
            </a:r>
            <a:r>
              <a:rPr lang="en-US" altLang="cs-CZ" sz="1600" b="1" dirty="0" err="1">
                <a:latin typeface="Calibri" panose="020F0502020204030204" pitchFamily="34" charset="0"/>
              </a:rPr>
              <a:t>mld</a:t>
            </a:r>
            <a:r>
              <a:rPr lang="en-US" altLang="cs-CZ" sz="1600" b="1" dirty="0">
                <a:latin typeface="Calibri" panose="020F0502020204030204" pitchFamily="34" charset="0"/>
              </a:rPr>
              <a:t>. USD</a:t>
            </a:r>
            <a:r>
              <a:rPr lang="en-US" altLang="cs-CZ" sz="1600" dirty="0">
                <a:latin typeface="Calibri" panose="020F0502020204030204" pitchFamily="34" charset="0"/>
              </a:rPr>
              <a:t>) - </a:t>
            </a:r>
            <a:r>
              <a:rPr lang="en-US" altLang="cs-CZ" sz="1600" dirty="0" err="1">
                <a:latin typeface="Calibri" panose="020F0502020204030204" pitchFamily="34" charset="0"/>
              </a:rPr>
              <a:t>nereálné</a:t>
            </a:r>
            <a:r>
              <a:rPr lang="en-US" altLang="cs-CZ" sz="1600" dirty="0">
                <a:latin typeface="Calibri" panose="020F0502020204030204" pitchFamily="34" charset="0"/>
              </a:rPr>
              <a:t> (</a:t>
            </a:r>
            <a:r>
              <a:rPr lang="en-US" altLang="cs-CZ" sz="1600" b="1" dirty="0">
                <a:latin typeface="Calibri" panose="020F0502020204030204" pitchFamily="34" charset="0"/>
              </a:rPr>
              <a:t>FRA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dirty="0" err="1">
                <a:latin typeface="Calibri" panose="020F0502020204030204" pitchFamily="34" charset="0"/>
              </a:rPr>
              <a:t>obsadila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b="1" dirty="0" err="1">
                <a:latin typeface="Calibri" panose="020F0502020204030204" pitchFamily="34" charset="0"/>
              </a:rPr>
              <a:t>Porúří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b="1" dirty="0">
                <a:latin typeface="Calibri" panose="020F0502020204030204" pitchFamily="34" charset="0"/>
              </a:rPr>
              <a:t>1923-25</a:t>
            </a:r>
            <a:r>
              <a:rPr lang="en-US" altLang="cs-CZ" sz="1600" dirty="0">
                <a:latin typeface="Calibri" panose="020F0502020204030204" pitchFamily="34" charset="0"/>
              </a:rPr>
              <a:t>) - </a:t>
            </a:r>
            <a:r>
              <a:rPr lang="en-US" altLang="cs-CZ" sz="1600" dirty="0" err="1">
                <a:latin typeface="Calibri" panose="020F0502020204030204" pitchFamily="34" charset="0"/>
              </a:rPr>
              <a:t>zaplatily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dirty="0" err="1">
                <a:latin typeface="Calibri" panose="020F0502020204030204" pitchFamily="34" charset="0"/>
              </a:rPr>
              <a:t>maximálně</a:t>
            </a:r>
            <a:r>
              <a:rPr lang="en-US" altLang="cs-CZ" sz="1600" dirty="0">
                <a:latin typeface="Calibri" panose="020F0502020204030204" pitchFamily="34" charset="0"/>
              </a:rPr>
              <a:t> 25 %;</a:t>
            </a:r>
            <a:endParaRPr lang="cs-CZ" altLang="cs-CZ" sz="1600" dirty="0">
              <a:latin typeface="Calibri" panose="020F0502020204030204" pitchFamily="34" charset="0"/>
            </a:endParaRP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altLang="cs-CZ" sz="1600" dirty="0" err="1">
                <a:latin typeface="Calibri" panose="020F0502020204030204" pitchFamily="34" charset="0"/>
              </a:rPr>
              <a:t>Mírov</a:t>
            </a:r>
            <a:r>
              <a:rPr lang="cs-CZ" altLang="cs-CZ" sz="1600" dirty="0">
                <a:latin typeface="Calibri" panose="020F0502020204030204" pitchFamily="34" charset="0"/>
              </a:rPr>
              <a:t>ý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cs-CZ" altLang="cs-CZ" sz="1600" dirty="0">
                <a:latin typeface="Calibri" panose="020F0502020204030204" pitchFamily="34" charset="0"/>
              </a:rPr>
              <a:t>systém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dirty="0" err="1">
                <a:latin typeface="Calibri" panose="020F0502020204030204" pitchFamily="34" charset="0"/>
              </a:rPr>
              <a:t>nezajistil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dirty="0" err="1">
                <a:latin typeface="Calibri" panose="020F0502020204030204" pitchFamily="34" charset="0"/>
              </a:rPr>
              <a:t>dostatečné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dirty="0" err="1">
                <a:latin typeface="Calibri" panose="020F0502020204030204" pitchFamily="34" charset="0"/>
              </a:rPr>
              <a:t>prostředky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dirty="0" err="1">
                <a:latin typeface="Calibri" panose="020F0502020204030204" pitchFamily="34" charset="0"/>
              </a:rPr>
              <a:t>na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dirty="0" err="1">
                <a:latin typeface="Calibri" panose="020F0502020204030204" pitchFamily="34" charset="0"/>
              </a:rPr>
              <a:t>hospodářskou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dirty="0" err="1">
                <a:latin typeface="Calibri" panose="020F0502020204030204" pitchFamily="34" charset="0"/>
              </a:rPr>
              <a:t>obnovu</a:t>
            </a:r>
            <a:r>
              <a:rPr lang="en-US" altLang="cs-CZ" sz="1600" dirty="0">
                <a:latin typeface="Calibri" panose="020F0502020204030204" pitchFamily="34" charset="0"/>
              </a:rPr>
              <a:t> </a:t>
            </a:r>
            <a:r>
              <a:rPr lang="en-US" altLang="cs-CZ" sz="1600" dirty="0" err="1">
                <a:latin typeface="Calibri" panose="020F0502020204030204" pitchFamily="34" charset="0"/>
              </a:rPr>
              <a:t>Evropy</a:t>
            </a:r>
            <a:r>
              <a:rPr lang="en-US" altLang="cs-CZ" sz="1600" dirty="0">
                <a:latin typeface="Calibri" panose="020F0502020204030204" pitchFamily="34" charset="0"/>
              </a:rPr>
              <a:t>;</a:t>
            </a:r>
          </a:p>
        </p:txBody>
      </p:sp>
      <p:pic>
        <p:nvPicPr>
          <p:cNvPr id="3" name="Picture 4" descr="Occupation of the Ruhr - Wikipedia">
            <a:extLst>
              <a:ext uri="{FF2B5EF4-FFF2-40B4-BE49-F238E27FC236}">
                <a16:creationId xmlns:a16="http://schemas.microsoft.com/office/drawing/2014/main" id="{D437C347-838D-4F43-8AE8-16832B8F1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2541017"/>
            <a:ext cx="6277082" cy="431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alphahistory.com/weimarrepublic/wp-content/uploads/frenchsoldierruhr1923.png">
            <a:extLst>
              <a:ext uri="{FF2B5EF4-FFF2-40B4-BE49-F238E27FC236}">
                <a16:creationId xmlns:a16="http://schemas.microsoft.com/office/drawing/2014/main" id="{E7B4D2B6-F1E4-4E5A-AA98-D264D3401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019" y="2541017"/>
            <a:ext cx="3499260" cy="431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423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undefined">
            <a:extLst>
              <a:ext uri="{FF2B5EF4-FFF2-40B4-BE49-F238E27FC236}">
                <a16:creationId xmlns:a16="http://schemas.microsoft.com/office/drawing/2014/main" id="{F679996D-5C5C-4020-8E38-9A9F326DA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4437"/>
            <a:ext cx="5328969" cy="366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undefined">
            <a:extLst>
              <a:ext uri="{FF2B5EF4-FFF2-40B4-BE49-F238E27FC236}">
                <a16:creationId xmlns:a16="http://schemas.microsoft.com/office/drawing/2014/main" id="{1BFA92A3-543F-40FC-940A-A9013B92A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260" y="1742812"/>
            <a:ext cx="6723740" cy="337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1168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853" y="1290918"/>
            <a:ext cx="4754906" cy="415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D158E55E-2711-4732-A05A-5603CA6454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9935733"/>
              </p:ext>
            </p:extLst>
          </p:nvPr>
        </p:nvGraphicFramePr>
        <p:xfrm>
          <a:off x="6723527" y="1769248"/>
          <a:ext cx="4510529" cy="3319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8F7D024F-E1EC-4050-B531-147EED67689E}"/>
              </a:ext>
            </a:extLst>
          </p:cNvPr>
          <p:cNvSpPr txBox="1"/>
          <p:nvPr/>
        </p:nvSpPr>
        <p:spPr>
          <a:xfrm>
            <a:off x="6053096" y="864018"/>
            <a:ext cx="60972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dirty="0" err="1"/>
              <a:t>Wheat</a:t>
            </a:r>
            <a:r>
              <a:rPr lang="cs-CZ" sz="1800" b="1" dirty="0"/>
              <a:t> - </a:t>
            </a:r>
            <a:r>
              <a:rPr lang="cs-CZ" sz="1800" b="1" dirty="0" err="1"/>
              <a:t>world</a:t>
            </a:r>
            <a:r>
              <a:rPr lang="cs-CZ" sz="1800" b="1" dirty="0"/>
              <a:t> </a:t>
            </a:r>
            <a:r>
              <a:rPr lang="cs-CZ" sz="1800" b="1" dirty="0" err="1"/>
              <a:t>price</a:t>
            </a:r>
            <a:r>
              <a:rPr lang="cs-CZ" sz="1800" b="1" dirty="0"/>
              <a:t> </a:t>
            </a:r>
          </a:p>
          <a:p>
            <a:pPr algn="ctr"/>
            <a:r>
              <a:rPr lang="cs-CZ" dirty="0"/>
              <a:t>(1996 GBP)</a:t>
            </a:r>
          </a:p>
        </p:txBody>
      </p:sp>
    </p:spTree>
    <p:extLst>
      <p:ext uri="{BB962C8B-B14F-4D97-AF65-F5344CB8AC3E}">
        <p14:creationId xmlns:p14="http://schemas.microsoft.com/office/powerpoint/2010/main" val="12828692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>
            <a:extLst>
              <a:ext uri="{FF2B5EF4-FFF2-40B4-BE49-F238E27FC236}">
                <a16:creationId xmlns:a16="http://schemas.microsoft.com/office/drawing/2014/main" id="{A0F6CA60-1BA0-4CA6-A027-36F2D6AF8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291" y="532806"/>
            <a:ext cx="10737129" cy="5539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tabLst>
                <a:tab pos="1371600" algn="l"/>
              </a:tabLs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371600" algn="l"/>
              </a:tabLs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371600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3716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3716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716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716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716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71600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Střední a východní Evropa</a:t>
            </a:r>
            <a:r>
              <a:rPr lang="en-US" altLang="cs-CZ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800" dirty="0">
                <a:solidFill>
                  <a:srgbClr val="0070C0"/>
                </a:solidFill>
                <a:latin typeface="Calibri" panose="020F0502020204030204" pitchFamily="34" charset="0"/>
              </a:rPr>
              <a:t>(</a:t>
            </a:r>
            <a:r>
              <a:rPr lang="cs-CZ" altLang="cs-CZ" sz="2800" dirty="0">
                <a:solidFill>
                  <a:srgbClr val="0070C0"/>
                </a:solidFill>
                <a:latin typeface="Calibri" panose="020F0502020204030204" pitchFamily="34" charset="0"/>
              </a:rPr>
              <a:t>CEE+</a:t>
            </a:r>
            <a:r>
              <a:rPr lang="en-US" altLang="cs-CZ" sz="2800" dirty="0">
                <a:solidFill>
                  <a:srgbClr val="0070C0"/>
                </a:solidFill>
                <a:latin typeface="Calibri" panose="020F0502020204030204" pitchFamily="34" charset="0"/>
              </a:rPr>
              <a:t>DCs) </a:t>
            </a:r>
            <a:r>
              <a:rPr lang="cs-CZ" altLang="cs-CZ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– Dlužnický problém</a:t>
            </a:r>
            <a:endParaRPr lang="en-US" altLang="cs-CZ" sz="28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cs-CZ" sz="800" b="1" dirty="0">
                <a:latin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1800" dirty="0">
                <a:latin typeface="Calibri" panose="020F0502020204030204" pitchFamily="34" charset="0"/>
              </a:rPr>
              <a:t>CEE se při prodeji svých </a:t>
            </a:r>
            <a:r>
              <a:rPr lang="cs-CZ" altLang="cs-CZ" sz="1800" b="1" dirty="0">
                <a:latin typeface="Calibri" panose="020F0502020204030204" pitchFamily="34" charset="0"/>
              </a:rPr>
              <a:t>primárních</a:t>
            </a:r>
            <a:r>
              <a:rPr lang="cs-CZ" altLang="cs-CZ" sz="1800" dirty="0">
                <a:latin typeface="Calibri" panose="020F0502020204030204" pitchFamily="34" charset="0"/>
              </a:rPr>
              <a:t> produktů spoléhala na </a:t>
            </a:r>
            <a:r>
              <a:rPr lang="cs-CZ" altLang="cs-CZ" sz="1800" b="1" dirty="0">
                <a:latin typeface="Calibri" panose="020F0502020204030204" pitchFamily="34" charset="0"/>
              </a:rPr>
              <a:t>světové trhy </a:t>
            </a:r>
            <a:r>
              <a:rPr lang="cs-CZ" altLang="cs-CZ" sz="1800" dirty="0">
                <a:latin typeface="Calibri" panose="020F0502020204030204" pitchFamily="34" charset="0"/>
              </a:rPr>
              <a:t>+ při rozvoji byla </a:t>
            </a:r>
            <a:r>
              <a:rPr lang="cs-CZ" altLang="cs-CZ" sz="1800" b="1" dirty="0">
                <a:latin typeface="Calibri" panose="020F0502020204030204" pitchFamily="34" charset="0"/>
              </a:rPr>
              <a:t>závislá</a:t>
            </a:r>
            <a:r>
              <a:rPr lang="cs-CZ" altLang="cs-CZ" sz="1800" dirty="0">
                <a:latin typeface="Calibri" panose="020F0502020204030204" pitchFamily="34" charset="0"/>
              </a:rPr>
              <a:t> na </a:t>
            </a:r>
            <a:r>
              <a:rPr lang="cs-CZ" altLang="cs-CZ" sz="1800" b="1" dirty="0">
                <a:latin typeface="Calibri" panose="020F0502020204030204" pitchFamily="34" charset="0"/>
              </a:rPr>
              <a:t>dováženém kapitálu</a:t>
            </a:r>
            <a:r>
              <a:rPr lang="cs-CZ" altLang="cs-CZ" sz="1800" dirty="0">
                <a:latin typeface="Calibri" panose="020F0502020204030204" pitchFamily="34" charset="0"/>
              </a:rPr>
              <a:t>;</a:t>
            </a:r>
          </a:p>
          <a:p>
            <a:pPr lvl="1" eaLnBrk="1" hangingPunct="1">
              <a:spcBef>
                <a:spcPct val="0"/>
              </a:spcBef>
              <a:defRPr/>
            </a:pPr>
            <a:r>
              <a:rPr lang="cs-CZ" altLang="cs-CZ" sz="1400" dirty="0">
                <a:latin typeface="Calibri" panose="020F0502020204030204" pitchFamily="34" charset="0"/>
              </a:rPr>
              <a:t>Konec 20. let 20. století: </a:t>
            </a:r>
            <a:r>
              <a:rPr lang="cs-CZ" altLang="cs-CZ" sz="1400" b="1" dirty="0">
                <a:latin typeface="Calibri" panose="020F0502020204030204" pitchFamily="34" charset="0"/>
              </a:rPr>
              <a:t>západní trhy </a:t>
            </a:r>
            <a:r>
              <a:rPr lang="cs-CZ" altLang="cs-CZ" sz="1400" dirty="0">
                <a:latin typeface="Calibri" panose="020F0502020204030204" pitchFamily="34" charset="0"/>
              </a:rPr>
              <a:t>byly </a:t>
            </a:r>
            <a:r>
              <a:rPr lang="cs-CZ" altLang="cs-CZ" sz="1400" b="1" dirty="0">
                <a:latin typeface="Calibri" panose="020F0502020204030204" pitchFamily="34" charset="0"/>
              </a:rPr>
              <a:t>méně otevřené </a:t>
            </a:r>
            <a:r>
              <a:rPr lang="cs-CZ" altLang="cs-CZ" sz="1400" dirty="0">
                <a:latin typeface="Calibri" panose="020F0502020204030204" pitchFamily="34" charset="0"/>
              </a:rPr>
              <a:t>a obchodní </a:t>
            </a:r>
            <a:r>
              <a:rPr lang="cs-CZ" altLang="cs-CZ" sz="1400" b="1" dirty="0">
                <a:latin typeface="Calibri" panose="020F0502020204030204" pitchFamily="34" charset="0"/>
              </a:rPr>
              <a:t>podmínky</a:t>
            </a:r>
            <a:r>
              <a:rPr lang="cs-CZ" altLang="cs-CZ" sz="1400" dirty="0">
                <a:latin typeface="Calibri" panose="020F0502020204030204" pitchFamily="34" charset="0"/>
              </a:rPr>
              <a:t> se obracely </a:t>
            </a:r>
            <a:r>
              <a:rPr lang="cs-CZ" altLang="cs-CZ" sz="1400" b="1" dirty="0">
                <a:latin typeface="Calibri" panose="020F0502020204030204" pitchFamily="34" charset="0"/>
              </a:rPr>
              <a:t>proti</a:t>
            </a:r>
            <a:r>
              <a:rPr lang="cs-CZ" altLang="cs-CZ" sz="1400" dirty="0">
                <a:latin typeface="Calibri" panose="020F0502020204030204" pitchFamily="34" charset="0"/>
              </a:rPr>
              <a:t> </a:t>
            </a:r>
            <a:r>
              <a:rPr lang="cs-CZ" altLang="cs-CZ" sz="1400" b="1" dirty="0">
                <a:latin typeface="Calibri" panose="020F0502020204030204" pitchFamily="34" charset="0"/>
              </a:rPr>
              <a:t>prvovýrobcům</a:t>
            </a:r>
            <a:r>
              <a:rPr lang="cs-CZ" altLang="cs-CZ" sz="1400" dirty="0">
                <a:latin typeface="Calibri" panose="020F0502020204030204" pitchFamily="34" charset="0"/>
              </a:rPr>
              <a:t> (1925-1929 </a:t>
            </a:r>
            <a:r>
              <a:rPr lang="cs-CZ" altLang="cs-CZ" sz="1400" b="1" dirty="0">
                <a:latin typeface="Calibri" panose="020F0502020204030204" pitchFamily="34" charset="0"/>
              </a:rPr>
              <a:t>ceny</a:t>
            </a:r>
            <a:r>
              <a:rPr lang="cs-CZ" altLang="cs-CZ" sz="1400" dirty="0">
                <a:latin typeface="Calibri" panose="020F0502020204030204" pitchFamily="34" charset="0"/>
              </a:rPr>
              <a:t> zemědělských produktů </a:t>
            </a:r>
            <a:r>
              <a:rPr lang="cs-CZ" altLang="cs-CZ" sz="1400" b="1" dirty="0">
                <a:latin typeface="Calibri" panose="020F0502020204030204" pitchFamily="34" charset="0"/>
              </a:rPr>
              <a:t>o 30 % nižší</a:t>
            </a:r>
            <a:r>
              <a:rPr lang="cs-CZ" altLang="cs-CZ" sz="1400" dirty="0">
                <a:latin typeface="Calibri" panose="020F0502020204030204" pitchFamily="34" charset="0"/>
              </a:rPr>
              <a:t>, zásoby vzrostly o 75 %);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cs-CZ" sz="10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Zadlužení</a:t>
            </a:r>
            <a:endParaRPr lang="en-US" altLang="cs-CZ" sz="28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1800" dirty="0">
                <a:latin typeface="Calibri" panose="020F0502020204030204" pitchFamily="34" charset="0"/>
              </a:rPr>
              <a:t>CEE se při </a:t>
            </a:r>
            <a:r>
              <a:rPr lang="cs-CZ" altLang="cs-CZ" sz="1800" b="1" dirty="0">
                <a:latin typeface="Calibri" panose="020F0502020204030204" pitchFamily="34" charset="0"/>
              </a:rPr>
              <a:t>vyrovnávání</a:t>
            </a:r>
            <a:r>
              <a:rPr lang="cs-CZ" altLang="cs-CZ" sz="1800" dirty="0">
                <a:latin typeface="Calibri" panose="020F0502020204030204" pitchFamily="34" charset="0"/>
              </a:rPr>
              <a:t> </a:t>
            </a:r>
            <a:r>
              <a:rPr lang="cs-CZ" altLang="cs-CZ" sz="1800" b="1" dirty="0">
                <a:latin typeface="Calibri" panose="020F0502020204030204" pitchFamily="34" charset="0"/>
              </a:rPr>
              <a:t>bilance</a:t>
            </a:r>
            <a:r>
              <a:rPr lang="cs-CZ" altLang="cs-CZ" sz="1800" dirty="0">
                <a:latin typeface="Calibri" panose="020F0502020204030204" pitchFamily="34" charset="0"/>
              </a:rPr>
              <a:t> do značné míry spoléhala na </a:t>
            </a:r>
            <a:r>
              <a:rPr lang="cs-CZ" altLang="cs-CZ" sz="1800" b="1" dirty="0">
                <a:latin typeface="Calibri" panose="020F0502020204030204" pitchFamily="34" charset="0"/>
              </a:rPr>
              <a:t>dovoz kapitálu</a:t>
            </a:r>
            <a:r>
              <a:rPr lang="cs-CZ" altLang="cs-CZ" sz="1800" dirty="0">
                <a:latin typeface="Calibri" panose="020F0502020204030204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1800" dirty="0">
                <a:latin typeface="Calibri" panose="020F0502020204030204" pitchFamily="34" charset="0"/>
              </a:rPr>
              <a:t>HUN, POL, BUL, JUG - polovina </a:t>
            </a:r>
            <a:r>
              <a:rPr lang="cs-CZ" altLang="cs-CZ" sz="1800" b="1" dirty="0">
                <a:latin typeface="Calibri" panose="020F0502020204030204" pitchFamily="34" charset="0"/>
              </a:rPr>
              <a:t>přílivu kapitálu</a:t>
            </a:r>
            <a:r>
              <a:rPr lang="cs-CZ" altLang="cs-CZ" sz="1800" dirty="0">
                <a:latin typeface="Calibri" panose="020F0502020204030204" pitchFamily="34" charset="0"/>
              </a:rPr>
              <a:t> na </a:t>
            </a:r>
            <a:r>
              <a:rPr lang="cs-CZ" altLang="cs-CZ" sz="1800" b="1" dirty="0">
                <a:latin typeface="Calibri" panose="020F0502020204030204" pitchFamily="34" charset="0"/>
              </a:rPr>
              <a:t>pokrytí</a:t>
            </a:r>
            <a:r>
              <a:rPr lang="cs-CZ" altLang="cs-CZ" sz="1800" dirty="0">
                <a:latin typeface="Calibri" panose="020F0502020204030204" pitchFamily="34" charset="0"/>
              </a:rPr>
              <a:t> </a:t>
            </a:r>
            <a:r>
              <a:rPr lang="cs-CZ" altLang="cs-CZ" sz="1800" b="1" dirty="0">
                <a:latin typeface="Calibri" panose="020F0502020204030204" pitchFamily="34" charset="0"/>
              </a:rPr>
              <a:t>obchodního deficitu</a:t>
            </a:r>
            <a:r>
              <a:rPr lang="cs-CZ" altLang="cs-CZ" sz="1800" dirty="0">
                <a:latin typeface="Calibri" panose="020F0502020204030204" pitchFamily="34" charset="0"/>
              </a:rPr>
              <a:t>, většina </a:t>
            </a:r>
            <a:r>
              <a:rPr lang="cs-CZ" altLang="cs-CZ" sz="1800" b="1" dirty="0">
                <a:latin typeface="Calibri" panose="020F0502020204030204" pitchFamily="34" charset="0"/>
              </a:rPr>
              <a:t>zbytku</a:t>
            </a:r>
            <a:r>
              <a:rPr lang="cs-CZ" altLang="cs-CZ" sz="1800" dirty="0">
                <a:latin typeface="Calibri" panose="020F0502020204030204" pitchFamily="34" charset="0"/>
              </a:rPr>
              <a:t> na pokrytí zahraničního </a:t>
            </a:r>
            <a:r>
              <a:rPr lang="cs-CZ" altLang="cs-CZ" sz="1800" b="1" dirty="0">
                <a:latin typeface="Calibri" panose="020F0502020204030204" pitchFamily="34" charset="0"/>
              </a:rPr>
              <a:t>dluhu</a:t>
            </a:r>
            <a:r>
              <a:rPr lang="cs-CZ" altLang="cs-CZ" sz="1800" dirty="0">
                <a:latin typeface="Calibri" panose="020F0502020204030204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1800" dirty="0">
                <a:latin typeface="Calibri" panose="020F0502020204030204" pitchFamily="34" charset="0"/>
              </a:rPr>
              <a:t>Do roku 1929 příliv sotva stačil na pokrytí úrokových plateb a dividend;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1800" b="1" dirty="0">
                <a:latin typeface="Calibri" panose="020F0502020204030204" pitchFamily="34" charset="0"/>
              </a:rPr>
              <a:t>Německo</a:t>
            </a:r>
            <a:r>
              <a:rPr lang="cs-CZ" altLang="cs-CZ" sz="1800" dirty="0">
                <a:latin typeface="Calibri" panose="020F0502020204030204" pitchFamily="34" charset="0"/>
              </a:rPr>
              <a:t>: </a:t>
            </a:r>
            <a:r>
              <a:rPr lang="cs-CZ" altLang="cs-CZ" sz="1800" b="1" dirty="0">
                <a:latin typeface="Calibri" panose="020F0502020204030204" pitchFamily="34" charset="0"/>
              </a:rPr>
              <a:t>velký dlužník </a:t>
            </a:r>
            <a:r>
              <a:rPr lang="cs-CZ" altLang="cs-CZ" sz="1800" dirty="0">
                <a:latin typeface="Calibri" panose="020F0502020204030204" pitchFamily="34" charset="0"/>
              </a:rPr>
              <a:t>- komplikované reparační platby;</a:t>
            </a:r>
          </a:p>
          <a:p>
            <a:pPr eaLnBrk="1" hangingPunct="1">
              <a:spcBef>
                <a:spcPct val="0"/>
              </a:spcBef>
              <a:defRPr/>
            </a:pPr>
            <a:endParaRPr lang="cs-CZ" altLang="cs-CZ" sz="1800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1800" dirty="0">
                <a:latin typeface="Calibri" panose="020F0502020204030204" pitchFamily="34" charset="0"/>
              </a:rPr>
              <a:t>Válečné dluhy + reparace + oslabení cen komodit + obchodní deficity + ...</a:t>
            </a:r>
            <a:r>
              <a:rPr lang="cs-CZ" altLang="cs-CZ" sz="1800" b="1" dirty="0">
                <a:latin typeface="Calibri" panose="020F0502020204030204" pitchFamily="34" charset="0"/>
              </a:rPr>
              <a:t>odčerpání</a:t>
            </a:r>
            <a:r>
              <a:rPr lang="cs-CZ" altLang="cs-CZ" sz="1800" dirty="0">
                <a:latin typeface="Calibri" panose="020F0502020204030204" pitchFamily="34" charset="0"/>
              </a:rPr>
              <a:t> prostředků zpět </a:t>
            </a:r>
            <a:r>
              <a:rPr lang="cs-CZ" altLang="cs-CZ" sz="1800" b="1" dirty="0">
                <a:latin typeface="Calibri" panose="020F0502020204030204" pitchFamily="34" charset="0"/>
              </a:rPr>
              <a:t>do New Yorku </a:t>
            </a:r>
            <a:r>
              <a:rPr lang="cs-CZ" altLang="cs-CZ" sz="1800" dirty="0">
                <a:latin typeface="Calibri" panose="020F0502020204030204" pitchFamily="34" charset="0"/>
              </a:rPr>
              <a:t>v důsledku </a:t>
            </a:r>
            <a:r>
              <a:rPr lang="cs-CZ" altLang="cs-CZ" sz="1800" b="1" dirty="0">
                <a:latin typeface="Calibri" panose="020F0502020204030204" pitchFamily="34" charset="0"/>
              </a:rPr>
              <a:t>boomu</a:t>
            </a:r>
            <a:r>
              <a:rPr lang="cs-CZ" altLang="cs-CZ" sz="1800" dirty="0">
                <a:latin typeface="Calibri" panose="020F0502020204030204" pitchFamily="34" charset="0"/>
              </a:rPr>
              <a:t> na americkém akciovém trhu -&gt; </a:t>
            </a:r>
            <a:r>
              <a:rPr lang="cs-CZ" altLang="cs-CZ" sz="1800" b="1" dirty="0">
                <a:latin typeface="Calibri" panose="020F0502020204030204" pitchFamily="34" charset="0"/>
              </a:rPr>
              <a:t>nedostatek USD</a:t>
            </a:r>
            <a:r>
              <a:rPr lang="cs-CZ" altLang="cs-CZ" sz="1800" dirty="0">
                <a:latin typeface="Calibri" panose="020F0502020204030204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1800" b="1" dirty="0">
                <a:latin typeface="Calibri" panose="020F0502020204030204" pitchFamily="34" charset="0"/>
              </a:rPr>
              <a:t>USA</a:t>
            </a:r>
            <a:r>
              <a:rPr lang="cs-CZ" altLang="cs-CZ" sz="1800" dirty="0">
                <a:latin typeface="Calibri" panose="020F0502020204030204" pitchFamily="34" charset="0"/>
              </a:rPr>
              <a:t> </a:t>
            </a:r>
            <a:r>
              <a:rPr lang="cs-CZ" altLang="cs-CZ" sz="1800" b="1" dirty="0">
                <a:latin typeface="Calibri" panose="020F0502020204030204" pitchFamily="34" charset="0"/>
              </a:rPr>
              <a:t>omezily</a:t>
            </a:r>
            <a:r>
              <a:rPr lang="cs-CZ" altLang="cs-CZ" sz="1800" dirty="0">
                <a:latin typeface="Calibri" panose="020F0502020204030204" pitchFamily="34" charset="0"/>
              </a:rPr>
              <a:t> poskytování </a:t>
            </a:r>
            <a:r>
              <a:rPr lang="cs-CZ" altLang="cs-CZ" sz="1800" b="1" dirty="0">
                <a:latin typeface="Calibri" panose="020F0502020204030204" pitchFamily="34" charset="0"/>
              </a:rPr>
              <a:t>úvěrů</a:t>
            </a:r>
            <a:r>
              <a:rPr lang="cs-CZ" altLang="cs-CZ" sz="1800" dirty="0">
                <a:latin typeface="Calibri" panose="020F0502020204030204" pitchFamily="34" charset="0"/>
              </a:rPr>
              <a:t> 1928 (zpřísnění měnové politiky za účelem </a:t>
            </a:r>
            <a:r>
              <a:rPr lang="cs-CZ" altLang="cs-CZ" sz="1800" b="1" dirty="0">
                <a:latin typeface="Calibri" panose="020F0502020204030204" pitchFamily="34" charset="0"/>
              </a:rPr>
              <a:t>kontroly</a:t>
            </a:r>
            <a:r>
              <a:rPr lang="cs-CZ" altLang="cs-CZ" sz="1800" dirty="0">
                <a:latin typeface="Calibri" panose="020F0502020204030204" pitchFamily="34" charset="0"/>
              </a:rPr>
              <a:t> boomu na </a:t>
            </a:r>
            <a:r>
              <a:rPr lang="cs-CZ" altLang="cs-CZ" sz="1800" b="1" dirty="0">
                <a:latin typeface="Calibri" panose="020F0502020204030204" pitchFamily="34" charset="0"/>
              </a:rPr>
              <a:t>burze</a:t>
            </a:r>
            <a:r>
              <a:rPr lang="cs-CZ" altLang="cs-CZ" sz="1800" dirty="0">
                <a:latin typeface="Calibri" panose="020F0502020204030204" pitchFamily="34" charset="0"/>
              </a:rPr>
              <a:t>), </a:t>
            </a:r>
            <a:r>
              <a:rPr lang="cs-CZ" altLang="cs-CZ" sz="1800" b="1" dirty="0">
                <a:latin typeface="Calibri" panose="020F0502020204030204" pitchFamily="34" charset="0"/>
              </a:rPr>
              <a:t>příliv</a:t>
            </a:r>
            <a:r>
              <a:rPr lang="cs-CZ" altLang="cs-CZ" sz="1800" dirty="0">
                <a:latin typeface="Calibri" panose="020F0502020204030204" pitchFamily="34" charset="0"/>
              </a:rPr>
              <a:t> kapitálu </a:t>
            </a:r>
            <a:r>
              <a:rPr lang="cs-CZ" altLang="cs-CZ" sz="1800" b="1" dirty="0">
                <a:latin typeface="Calibri" panose="020F0502020204030204" pitchFamily="34" charset="0"/>
              </a:rPr>
              <a:t>do</a:t>
            </a:r>
            <a:r>
              <a:rPr lang="cs-CZ" altLang="cs-CZ" sz="1800" dirty="0">
                <a:latin typeface="Calibri" panose="020F0502020204030204" pitchFamily="34" charset="0"/>
              </a:rPr>
              <a:t> východní </a:t>
            </a:r>
            <a:r>
              <a:rPr lang="cs-CZ" altLang="cs-CZ" sz="1800" b="1" dirty="0">
                <a:latin typeface="Calibri" panose="020F0502020204030204" pitchFamily="34" charset="0"/>
              </a:rPr>
              <a:t>Evropy</a:t>
            </a:r>
            <a:r>
              <a:rPr lang="cs-CZ" altLang="cs-CZ" sz="1800" dirty="0">
                <a:latin typeface="Calibri" panose="020F0502020204030204" pitchFamily="34" charset="0"/>
              </a:rPr>
              <a:t> se </a:t>
            </a:r>
            <a:r>
              <a:rPr lang="cs-CZ" altLang="cs-CZ" sz="1800" b="1" dirty="0">
                <a:latin typeface="Calibri" panose="020F0502020204030204" pitchFamily="34" charset="0"/>
              </a:rPr>
              <a:t>zastavil</a:t>
            </a:r>
            <a:r>
              <a:rPr lang="cs-CZ" altLang="cs-CZ" sz="1800" dirty="0">
                <a:latin typeface="Calibri" panose="020F0502020204030204" pitchFamily="34" charset="0"/>
              </a:rPr>
              <a:t>, do GER se snížil na polovinu;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1800" b="1" dirty="0">
                <a:latin typeface="Calibri" panose="020F0502020204030204" pitchFamily="34" charset="0"/>
              </a:rPr>
              <a:t>Německo</a:t>
            </a:r>
            <a:r>
              <a:rPr lang="cs-CZ" altLang="cs-CZ" sz="1800" dirty="0">
                <a:latin typeface="Calibri" panose="020F0502020204030204" pitchFamily="34" charset="0"/>
              </a:rPr>
              <a:t> - zkušenost s </a:t>
            </a:r>
            <a:r>
              <a:rPr lang="cs-CZ" altLang="cs-CZ" sz="1800" b="1" dirty="0">
                <a:latin typeface="Calibri" panose="020F0502020204030204" pitchFamily="34" charset="0"/>
              </a:rPr>
              <a:t>inflací</a:t>
            </a:r>
            <a:r>
              <a:rPr lang="cs-CZ" altLang="cs-CZ" sz="1800" dirty="0">
                <a:latin typeface="Calibri" panose="020F0502020204030204" pitchFamily="34" charset="0"/>
              </a:rPr>
              <a:t> - Říšská banka po </a:t>
            </a:r>
            <a:r>
              <a:rPr lang="cs-CZ" altLang="cs-CZ" sz="1800" b="1" dirty="0">
                <a:latin typeface="Calibri" panose="020F0502020204030204" pitchFamily="34" charset="0"/>
              </a:rPr>
              <a:t>zpřísnění</a:t>
            </a:r>
            <a:r>
              <a:rPr lang="cs-CZ" altLang="cs-CZ" sz="1800" dirty="0">
                <a:latin typeface="Calibri" panose="020F0502020204030204" pitchFamily="34" charset="0"/>
              </a:rPr>
              <a:t> měnové politiky - při </a:t>
            </a:r>
            <a:r>
              <a:rPr lang="cs-CZ" altLang="cs-CZ" sz="1800" b="1" dirty="0">
                <a:latin typeface="Calibri" panose="020F0502020204030204" pitchFamily="34" charset="0"/>
              </a:rPr>
              <a:t>nástupu deprese </a:t>
            </a:r>
            <a:r>
              <a:rPr lang="cs-CZ" altLang="cs-CZ" sz="1800" dirty="0">
                <a:latin typeface="Calibri" panose="020F0502020204030204" pitchFamily="34" charset="0"/>
              </a:rPr>
              <a:t>se systém </a:t>
            </a:r>
            <a:r>
              <a:rPr lang="cs-CZ" altLang="cs-CZ" sz="1800" b="1" dirty="0">
                <a:latin typeface="Calibri" panose="020F0502020204030204" pitchFamily="34" charset="0"/>
              </a:rPr>
              <a:t>rozpadl</a:t>
            </a:r>
            <a:r>
              <a:rPr lang="cs-CZ" altLang="cs-CZ" sz="1800" dirty="0">
                <a:latin typeface="Calibri" panose="020F0502020204030204" pitchFamily="34" charset="0"/>
              </a:rPr>
              <a:t>; </a:t>
            </a:r>
            <a:endParaRPr lang="en-US" altLang="cs-CZ" sz="1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1691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459265"/>
              </p:ext>
            </p:extLst>
          </p:nvPr>
        </p:nvGraphicFramePr>
        <p:xfrm>
          <a:off x="291333" y="1121971"/>
          <a:ext cx="6624738" cy="5472623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7326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5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57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31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57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57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57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 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Potraviny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Průmyslové zboží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0070C0"/>
                          </a:solidFill>
                          <a:effectLst/>
                        </a:rPr>
                        <a:t>1913</a:t>
                      </a:r>
                      <a:endParaRPr lang="cs-CZ" sz="16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70C0"/>
                          </a:solidFill>
                          <a:effectLst/>
                        </a:rPr>
                        <a:t>1927</a:t>
                      </a:r>
                      <a:endParaRPr lang="cs-CZ" sz="1600" b="1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70C0"/>
                          </a:solidFill>
                          <a:effectLst/>
                        </a:rPr>
                        <a:t>1931</a:t>
                      </a:r>
                      <a:endParaRPr lang="cs-CZ" sz="1600" b="1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70C0"/>
                          </a:solidFill>
                          <a:effectLst/>
                        </a:rPr>
                        <a:t>1913</a:t>
                      </a:r>
                      <a:endParaRPr lang="cs-CZ" sz="1600" b="1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70C0"/>
                          </a:solidFill>
                          <a:effectLst/>
                        </a:rPr>
                        <a:t>1927</a:t>
                      </a:r>
                      <a:endParaRPr lang="cs-CZ" sz="1600" b="1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0070C0"/>
                          </a:solidFill>
                          <a:effectLst/>
                        </a:rPr>
                        <a:t>1931</a:t>
                      </a:r>
                      <a:endParaRPr lang="cs-CZ" sz="16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Belgie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25,5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11,8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23,7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9,5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11,6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13,0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Bulharsko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24,7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79,0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133,0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19,5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75,0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effectLst/>
                        </a:rPr>
                        <a:t>90,0</a:t>
                      </a:r>
                      <a:endParaRPr lang="cs-CZ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Československo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29,1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36,3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84,0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19,3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35,8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effectLst/>
                        </a:rPr>
                        <a:t>36,5</a:t>
                      </a:r>
                      <a:endParaRPr lang="cs-CZ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Finsko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49,0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57,5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102,0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37,6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17,8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22,7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Francie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29,2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19,1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53,0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16,3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25,8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29,0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Itálie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22,0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24,5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66,0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14,6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28,3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effectLst/>
                        </a:rPr>
                        <a:t>41,8</a:t>
                      </a:r>
                      <a:endParaRPr lang="cs-CZ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Jugoslávie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31,6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43,7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75,0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18,0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28,0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effectLst/>
                        </a:rPr>
                        <a:t>32,8</a:t>
                      </a:r>
                      <a:endParaRPr lang="cs-CZ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Maďarsko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29,1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31,5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60,0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19,3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31,8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effectLst/>
                        </a:rPr>
                        <a:t>42,6</a:t>
                      </a:r>
                      <a:endParaRPr lang="cs-CZ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Německo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21,8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27,4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82,5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10,0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19,0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18,3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Polsko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69,4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72,0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110,0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85,0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55,6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effectLst/>
                        </a:rPr>
                        <a:t>52,0</a:t>
                      </a:r>
                      <a:endParaRPr lang="cs-CZ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Rakousko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29,1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16,5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59,5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19,3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21,0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27,7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Rumunsko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34,7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45,6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87,5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25,5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48,5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effectLst/>
                        </a:rPr>
                        <a:t>55,0</a:t>
                      </a:r>
                      <a:endParaRPr lang="cs-CZ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Španělsko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41,5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45,2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80,5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42,5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62,7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effectLst/>
                        </a:rPr>
                        <a:t>75,5</a:t>
                      </a:r>
                      <a:endParaRPr lang="cs-CZ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Švédsko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24,2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21,5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39,0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24,5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20,8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23,5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219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Švýcarsko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14,7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21,5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42,2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9,3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17,6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22,0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54391" y="63351"/>
            <a:ext cx="91149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20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Cla v evropských zemích 1913 – 1931</a:t>
            </a:r>
            <a:r>
              <a:rPr lang="cs-CZ" sz="20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 (</a:t>
            </a:r>
            <a:r>
              <a:rPr lang="cs-CZ" sz="2000" dirty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ad </a:t>
            </a:r>
            <a:r>
              <a:rPr lang="cs-CZ" sz="2000" dirty="0" err="1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valorem</a:t>
            </a:r>
            <a:r>
              <a:rPr lang="cs-CZ" sz="2000" dirty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cs-CZ" sz="20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ekvivalenty v procentech)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http://www.iie.com/images/noland0298-fig1.gif">
            <a:extLst>
              <a:ext uri="{FF2B5EF4-FFF2-40B4-BE49-F238E27FC236}">
                <a16:creationId xmlns:a16="http://schemas.microsoft.com/office/drawing/2014/main" id="{4A702F66-362B-4048-A2E7-710B47F24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15" y="801687"/>
            <a:ext cx="4876847" cy="605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899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0070C0"/>
                </a:solidFill>
                <a:latin typeface="+mn-lt"/>
              </a:rPr>
              <a:t>Hospodářská krize </a:t>
            </a:r>
            <a:r>
              <a:rPr lang="cs-CZ" sz="3200" b="1" dirty="0">
                <a:latin typeface="+mn-lt"/>
              </a:rPr>
              <a:t>ve světové ekonomice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9302" y="1217190"/>
            <a:ext cx="11001081" cy="630932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cs-CZ" sz="2000" dirty="0"/>
              <a:t>Monetární expanze + úvěrový boom – </a:t>
            </a:r>
            <a:r>
              <a:rPr lang="cs-CZ" sz="2000" b="1" dirty="0"/>
              <a:t>akciová</a:t>
            </a:r>
            <a:r>
              <a:rPr lang="cs-CZ" sz="2000" dirty="0"/>
              <a:t> a nemovitostní </a:t>
            </a:r>
            <a:r>
              <a:rPr lang="cs-CZ" sz="2000" b="1" dirty="0"/>
              <a:t>bublina</a:t>
            </a:r>
            <a:r>
              <a:rPr lang="cs-CZ" sz="2000" dirty="0"/>
              <a:t> v </a:t>
            </a:r>
            <a:r>
              <a:rPr lang="cs-CZ" sz="2000" b="1" dirty="0"/>
              <a:t>US</a:t>
            </a:r>
            <a:r>
              <a:rPr lang="cs-CZ" sz="2000" dirty="0"/>
              <a:t> – FED restrikce černý čtvrtek 24.10.1929 (</a:t>
            </a:r>
            <a:r>
              <a:rPr lang="cs-CZ" sz="2000" b="1" dirty="0"/>
              <a:t>krach </a:t>
            </a:r>
            <a:r>
              <a:rPr lang="cs-CZ" sz="2000" b="1" dirty="0">
                <a:solidFill>
                  <a:srgbClr val="0070C0"/>
                </a:solidFill>
              </a:rPr>
              <a:t>NY burzy</a:t>
            </a:r>
            <a:r>
              <a:rPr lang="cs-CZ" sz="2000" dirty="0"/>
              <a:t>);</a:t>
            </a:r>
          </a:p>
          <a:p>
            <a:pPr>
              <a:spcBef>
                <a:spcPts val="0"/>
              </a:spcBef>
            </a:pPr>
            <a:r>
              <a:rPr lang="cs-CZ" sz="2000" b="1" dirty="0"/>
              <a:t>Pokles</a:t>
            </a:r>
            <a:r>
              <a:rPr lang="cs-CZ" sz="2000" dirty="0"/>
              <a:t> </a:t>
            </a:r>
            <a:r>
              <a:rPr lang="cs-CZ" sz="2000" b="1" dirty="0">
                <a:solidFill>
                  <a:srgbClr val="0070C0"/>
                </a:solidFill>
              </a:rPr>
              <a:t>peněžní zásoby </a:t>
            </a:r>
            <a:r>
              <a:rPr lang="cs-CZ" sz="2000" dirty="0"/>
              <a:t>1929-1932 o </a:t>
            </a:r>
            <a:r>
              <a:rPr lang="cs-CZ" sz="2000" b="1" dirty="0"/>
              <a:t>třetinu</a:t>
            </a:r>
            <a:r>
              <a:rPr lang="cs-CZ" sz="2000" dirty="0"/>
              <a:t> (FED), </a:t>
            </a:r>
            <a:r>
              <a:rPr lang="cs-CZ" sz="2000" b="1" dirty="0"/>
              <a:t>pády bank</a:t>
            </a:r>
            <a:r>
              <a:rPr lang="cs-CZ" sz="2000" dirty="0"/>
              <a:t>; </a:t>
            </a:r>
          </a:p>
          <a:p>
            <a:pPr>
              <a:spcBef>
                <a:spcPts val="0"/>
              </a:spcBef>
            </a:pPr>
            <a:endParaRPr lang="cs-CZ" sz="600" dirty="0"/>
          </a:p>
          <a:p>
            <a:pPr>
              <a:spcBef>
                <a:spcPts val="0"/>
              </a:spcBef>
            </a:pPr>
            <a:r>
              <a:rPr lang="cs-CZ" sz="2000" b="1" dirty="0">
                <a:solidFill>
                  <a:srgbClr val="0070C0"/>
                </a:solidFill>
              </a:rPr>
              <a:t>S-H</a:t>
            </a:r>
            <a:r>
              <a:rPr lang="cs-CZ" sz="2000" b="1" dirty="0"/>
              <a:t> </a:t>
            </a:r>
            <a:r>
              <a:rPr lang="cs-CZ" sz="2000" dirty="0"/>
              <a:t>sazebník </a:t>
            </a:r>
            <a:r>
              <a:rPr lang="cs-CZ" sz="2000" b="1" dirty="0"/>
              <a:t>následován</a:t>
            </a:r>
            <a:r>
              <a:rPr lang="cs-CZ" sz="2000" dirty="0"/>
              <a:t> </a:t>
            </a:r>
            <a:r>
              <a:rPr lang="cs-CZ" sz="2000" b="1" dirty="0"/>
              <a:t>Evropou</a:t>
            </a:r>
            <a:r>
              <a:rPr lang="cs-CZ" sz="2000" dirty="0"/>
              <a:t> – pád </a:t>
            </a:r>
            <a:r>
              <a:rPr lang="cs-CZ" sz="2000" b="1" dirty="0" err="1">
                <a:solidFill>
                  <a:srgbClr val="0070C0"/>
                </a:solidFill>
              </a:rPr>
              <a:t>Creditanstalt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b="1" dirty="0">
                <a:solidFill>
                  <a:srgbClr val="0070C0"/>
                </a:solidFill>
              </a:rPr>
              <a:t>1931</a:t>
            </a:r>
            <a:r>
              <a:rPr lang="cs-CZ" sz="2000" dirty="0"/>
              <a:t>; </a:t>
            </a:r>
            <a:r>
              <a:rPr lang="cs-CZ" sz="2000" b="1" dirty="0"/>
              <a:t>bankrot</a:t>
            </a:r>
            <a:r>
              <a:rPr lang="cs-CZ" sz="2000" dirty="0"/>
              <a:t> US </a:t>
            </a:r>
            <a:r>
              <a:rPr lang="cs-CZ" sz="2000" b="1" dirty="0"/>
              <a:t>farmářů</a:t>
            </a:r>
            <a:r>
              <a:rPr lang="cs-CZ" sz="2000" dirty="0"/>
              <a:t> – </a:t>
            </a:r>
            <a:r>
              <a:rPr lang="cs-CZ" sz="2000" b="1" dirty="0"/>
              <a:t>runy</a:t>
            </a:r>
            <a:r>
              <a:rPr lang="cs-CZ" sz="2000" dirty="0"/>
              <a:t> na banky;</a:t>
            </a:r>
          </a:p>
          <a:p>
            <a:pPr>
              <a:spcBef>
                <a:spcPts val="0"/>
              </a:spcBef>
            </a:pPr>
            <a:r>
              <a:rPr lang="cs-CZ" sz="2000" dirty="0"/>
              <a:t>Snížení objemu </a:t>
            </a:r>
            <a:r>
              <a:rPr lang="cs-CZ" sz="2000" b="1" dirty="0"/>
              <a:t>zahraničních </a:t>
            </a:r>
            <a:r>
              <a:rPr lang="cs-CZ" sz="2000" b="1" dirty="0">
                <a:solidFill>
                  <a:srgbClr val="0070C0"/>
                </a:solidFill>
              </a:rPr>
              <a:t>půjček</a:t>
            </a:r>
            <a:r>
              <a:rPr lang="cs-CZ" sz="2000" b="1" dirty="0"/>
              <a:t> </a:t>
            </a:r>
            <a:r>
              <a:rPr lang="cs-CZ" sz="2000" dirty="0"/>
              <a:t>z </a:t>
            </a:r>
            <a:r>
              <a:rPr lang="cs-CZ" sz="2000" b="1" dirty="0"/>
              <a:t>1,5mld 1930 </a:t>
            </a:r>
            <a:r>
              <a:rPr lang="cs-CZ" sz="2000" dirty="0"/>
              <a:t>na </a:t>
            </a:r>
            <a:r>
              <a:rPr lang="cs-CZ" sz="2000" b="1" dirty="0"/>
              <a:t>30mil</a:t>
            </a:r>
            <a:r>
              <a:rPr lang="cs-CZ" sz="2000" dirty="0"/>
              <a:t>. 1931; </a:t>
            </a:r>
            <a:r>
              <a:rPr lang="cs-CZ" sz="2000" b="1" dirty="0"/>
              <a:t>GER</a:t>
            </a:r>
            <a:r>
              <a:rPr lang="cs-CZ" sz="2000" dirty="0"/>
              <a:t> – obrácení toku peněz a </a:t>
            </a:r>
            <a:r>
              <a:rPr lang="cs-CZ" sz="2000" b="1" dirty="0"/>
              <a:t>kolaps</a:t>
            </a:r>
            <a:r>
              <a:rPr lang="cs-CZ" sz="2000" dirty="0"/>
              <a:t> </a:t>
            </a:r>
            <a:r>
              <a:rPr lang="cs-CZ" sz="2000" b="1" dirty="0"/>
              <a:t>bankovního systému</a:t>
            </a:r>
            <a:r>
              <a:rPr lang="cs-CZ" sz="2000" dirty="0"/>
              <a:t>;</a:t>
            </a:r>
          </a:p>
          <a:p>
            <a:pPr>
              <a:spcBef>
                <a:spcPts val="0"/>
              </a:spcBef>
            </a:pPr>
            <a:endParaRPr lang="cs-CZ" sz="600" dirty="0"/>
          </a:p>
          <a:p>
            <a:pPr>
              <a:spcBef>
                <a:spcPts val="0"/>
              </a:spcBef>
            </a:pPr>
            <a:r>
              <a:rPr lang="cs-CZ" sz="2000" b="1" dirty="0"/>
              <a:t>Nevídaná krize </a:t>
            </a:r>
            <a:r>
              <a:rPr lang="cs-CZ" sz="2000" dirty="0"/>
              <a:t>– </a:t>
            </a:r>
            <a:r>
              <a:rPr lang="cs-CZ" sz="2000" b="1" dirty="0">
                <a:solidFill>
                  <a:srgbClr val="0070C0"/>
                </a:solidFill>
              </a:rPr>
              <a:t>nezaměstnanost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dirty="0"/>
              <a:t>nejvyšší v sektorech s minimálními alternativami (zemědělství, hornictví, dřevo) – </a:t>
            </a:r>
            <a:r>
              <a:rPr lang="cs-CZ" sz="2000" b="1" dirty="0"/>
              <a:t>podpory</a:t>
            </a:r>
            <a:r>
              <a:rPr lang="cs-CZ" sz="2000" dirty="0"/>
              <a:t> jen jako pojištění pro členy odborů – hlad (charita); (Tab.)</a:t>
            </a:r>
          </a:p>
          <a:p>
            <a:pPr>
              <a:spcBef>
                <a:spcPts val="0"/>
              </a:spcBef>
            </a:pPr>
            <a:endParaRPr lang="cs-CZ" sz="600" dirty="0"/>
          </a:p>
          <a:p>
            <a:pPr>
              <a:spcBef>
                <a:spcPts val="0"/>
              </a:spcBef>
            </a:pPr>
            <a:r>
              <a:rPr lang="cs-CZ" sz="2000" b="1" dirty="0">
                <a:solidFill>
                  <a:srgbClr val="0070C0"/>
                </a:solidFill>
              </a:rPr>
              <a:t>Mezinárodní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b="1" dirty="0">
                <a:solidFill>
                  <a:srgbClr val="0070C0"/>
                </a:solidFill>
              </a:rPr>
              <a:t>obchod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dirty="0"/>
              <a:t>spadl na </a:t>
            </a:r>
            <a:r>
              <a:rPr lang="cs-CZ" sz="2000" b="1" dirty="0"/>
              <a:t>třetinu</a:t>
            </a:r>
            <a:r>
              <a:rPr lang="cs-CZ" sz="2000" dirty="0"/>
              <a:t> nominálně a reálně o třetinu;</a:t>
            </a:r>
          </a:p>
          <a:p>
            <a:pPr>
              <a:spcBef>
                <a:spcPts val="0"/>
              </a:spcBef>
            </a:pPr>
            <a:endParaRPr lang="cs-CZ" sz="800" dirty="0"/>
          </a:p>
          <a:p>
            <a:pPr>
              <a:spcBef>
                <a:spcPts val="0"/>
              </a:spcBef>
            </a:pPr>
            <a:r>
              <a:rPr lang="cs-CZ" sz="2000" b="1" dirty="0" err="1">
                <a:solidFill>
                  <a:srgbClr val="0070C0"/>
                </a:solidFill>
              </a:rPr>
              <a:t>DCs</a:t>
            </a:r>
            <a:r>
              <a:rPr lang="cs-CZ" sz="2000" dirty="0"/>
              <a:t> – </a:t>
            </a:r>
            <a:r>
              <a:rPr lang="cs-CZ" sz="2000" b="1" dirty="0"/>
              <a:t>pokles</a:t>
            </a:r>
            <a:r>
              <a:rPr lang="cs-CZ" sz="2000" dirty="0"/>
              <a:t> </a:t>
            </a:r>
            <a:r>
              <a:rPr lang="cs-CZ" sz="2000" b="1" dirty="0"/>
              <a:t>poptávky</a:t>
            </a:r>
            <a:r>
              <a:rPr lang="cs-CZ" sz="2000" dirty="0"/>
              <a:t> po </a:t>
            </a:r>
            <a:r>
              <a:rPr lang="cs-CZ" sz="2000" b="1" dirty="0"/>
              <a:t>koloniálním</a:t>
            </a:r>
            <a:r>
              <a:rPr lang="cs-CZ" sz="2000" dirty="0"/>
              <a:t> zboží a </a:t>
            </a:r>
            <a:r>
              <a:rPr lang="cs-CZ" sz="2000" b="1" dirty="0"/>
              <a:t>surovinách</a:t>
            </a:r>
            <a:r>
              <a:rPr lang="cs-CZ" sz="2000" dirty="0"/>
              <a:t> (káva -53%, vlna -72%, hovězí -53% kaučuk -84%, čaj -62%); </a:t>
            </a:r>
            <a:r>
              <a:rPr lang="cs-CZ" sz="2000" b="1" dirty="0"/>
              <a:t>propady exportních příjmů </a:t>
            </a:r>
            <a:r>
              <a:rPr lang="cs-CZ" sz="2000" dirty="0"/>
              <a:t>v </a:t>
            </a:r>
            <a:r>
              <a:rPr lang="cs-CZ" sz="2000" b="1" dirty="0"/>
              <a:t>LATAM</a:t>
            </a:r>
            <a:r>
              <a:rPr lang="cs-CZ" sz="2000" dirty="0"/>
              <a:t> a </a:t>
            </a:r>
            <a:r>
              <a:rPr lang="cs-CZ" sz="2000" b="1" dirty="0"/>
              <a:t>Asii</a:t>
            </a:r>
            <a:r>
              <a:rPr lang="cs-CZ" sz="2000" dirty="0"/>
              <a:t> o 50%, </a:t>
            </a:r>
            <a:r>
              <a:rPr lang="cs-CZ" sz="2000" b="1" dirty="0"/>
              <a:t>Číně</a:t>
            </a:r>
            <a:r>
              <a:rPr lang="cs-CZ" sz="2000" dirty="0"/>
              <a:t> 75%, </a:t>
            </a:r>
            <a:r>
              <a:rPr lang="cs-CZ" sz="2000" b="1" dirty="0"/>
              <a:t>Africe</a:t>
            </a:r>
            <a:r>
              <a:rPr lang="cs-CZ" sz="2000" dirty="0"/>
              <a:t> o 40%; deflace vedla k zvýšení dluhové služby- </a:t>
            </a:r>
            <a:r>
              <a:rPr lang="cs-CZ" sz="2000" b="1" dirty="0"/>
              <a:t>bankroty</a:t>
            </a:r>
            <a:r>
              <a:rPr lang="cs-CZ" sz="2000" dirty="0"/>
              <a:t> (kromě ARG celá LATAM);</a:t>
            </a:r>
          </a:p>
          <a:p>
            <a:pPr>
              <a:spcBef>
                <a:spcPts val="0"/>
              </a:spcBef>
            </a:pPr>
            <a:endParaRPr lang="cs-CZ" sz="600" dirty="0"/>
          </a:p>
          <a:p>
            <a:pPr>
              <a:spcBef>
                <a:spcPts val="0"/>
              </a:spcBef>
            </a:pPr>
            <a:r>
              <a:rPr lang="cs-CZ" sz="2000" dirty="0"/>
              <a:t>Poměr </a:t>
            </a:r>
            <a:r>
              <a:rPr lang="cs-CZ" sz="2000" b="1" dirty="0" err="1">
                <a:solidFill>
                  <a:srgbClr val="0070C0"/>
                </a:solidFill>
              </a:rPr>
              <a:t>exp</a:t>
            </a:r>
            <a:r>
              <a:rPr lang="cs-CZ" sz="2000" b="1" dirty="0">
                <a:solidFill>
                  <a:srgbClr val="0070C0"/>
                </a:solidFill>
              </a:rPr>
              <a:t>/HDP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dirty="0"/>
              <a:t>klesl </a:t>
            </a:r>
            <a:r>
              <a:rPr lang="cs-CZ" sz="2000" b="1" dirty="0"/>
              <a:t>ze 7,9% </a:t>
            </a:r>
            <a:r>
              <a:rPr lang="cs-CZ" sz="2000" dirty="0"/>
              <a:t>1913 na </a:t>
            </a:r>
            <a:r>
              <a:rPr lang="cs-CZ" sz="2000" b="1" dirty="0"/>
              <a:t>5,5%</a:t>
            </a:r>
            <a:r>
              <a:rPr lang="cs-CZ" sz="2000" dirty="0"/>
              <a:t> 1950; pro </a:t>
            </a:r>
            <a:r>
              <a:rPr lang="cs-CZ" sz="2000" b="1" dirty="0"/>
              <a:t>ZE</a:t>
            </a:r>
            <a:r>
              <a:rPr lang="cs-CZ" sz="2000" dirty="0"/>
              <a:t> byl </a:t>
            </a:r>
            <a:r>
              <a:rPr lang="cs-CZ" sz="2000" b="1" dirty="0"/>
              <a:t>8,7% </a:t>
            </a:r>
            <a:r>
              <a:rPr lang="cs-CZ" sz="2000" dirty="0"/>
              <a:t>(1950) nižší než 1913 (14,1%) i 1870 (8,8%);</a:t>
            </a:r>
          </a:p>
        </p:txBody>
      </p:sp>
    </p:spTree>
    <p:extLst>
      <p:ext uri="{BB962C8B-B14F-4D97-AF65-F5344CB8AC3E}">
        <p14:creationId xmlns:p14="http://schemas.microsoft.com/office/powerpoint/2010/main" val="32020428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629351"/>
              </p:ext>
            </p:extLst>
          </p:nvPr>
        </p:nvGraphicFramePr>
        <p:xfrm>
          <a:off x="551385" y="1223945"/>
          <a:ext cx="5544615" cy="5229391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411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33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33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33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3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 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1929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1930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1931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1932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739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Průmyslová produkce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Svět (bez SSSR)</a:t>
                      </a:r>
                      <a:endParaRPr lang="cs-CZ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87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75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64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Evropa (bez SSSR)</a:t>
                      </a:r>
                      <a:endParaRPr lang="cs-CZ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92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81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72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Severní Amerika</a:t>
                      </a:r>
                      <a:endParaRPr lang="cs-CZ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81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68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54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739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Potraviny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Svět </a:t>
                      </a:r>
                      <a:endParaRPr lang="cs-CZ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102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>
                          <a:effectLst/>
                        </a:rPr>
                        <a:t>Evropa (bez SSSR)</a:t>
                      </a:r>
                      <a:endParaRPr lang="cs-CZ" sz="18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100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99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102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104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Severní Amerika</a:t>
                      </a:r>
                      <a:endParaRPr lang="cs-CZ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100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102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103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0739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Suroviny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>
                          <a:effectLst/>
                        </a:rPr>
                        <a:t>Svět </a:t>
                      </a:r>
                      <a:endParaRPr lang="cs-CZ" sz="18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94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85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75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>
                          <a:effectLst/>
                        </a:rPr>
                        <a:t>Evropa (bez SSSR)</a:t>
                      </a:r>
                      <a:endParaRPr lang="cs-CZ" sz="18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90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82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73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Severní Amerika</a:t>
                      </a:r>
                      <a:endParaRPr lang="cs-CZ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90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80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64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0739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Světové ceny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>
                          <a:effectLst/>
                        </a:rPr>
                        <a:t>Potraviny</a:t>
                      </a:r>
                      <a:endParaRPr lang="cs-CZ" sz="18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84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66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85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>
                          <a:effectLst/>
                        </a:rPr>
                        <a:t>Suroviny</a:t>
                      </a:r>
                      <a:endParaRPr lang="cs-CZ" sz="18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82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59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44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00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Výrobky</a:t>
                      </a:r>
                      <a:endParaRPr lang="cs-CZ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94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78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64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125885" y="604689"/>
            <a:ext cx="46137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20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Světová produkce a ceny</a:t>
            </a:r>
            <a:r>
              <a:rPr lang="cs-CZ" sz="20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 (1929=100)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http://explorepahistory.com/kora/files/1/2/1-2-115F-25-ExplorePAHistory-a0k7o4-a_349.jpg">
            <a:extLst>
              <a:ext uri="{FF2B5EF4-FFF2-40B4-BE49-F238E27FC236}">
                <a16:creationId xmlns:a16="http://schemas.microsoft.com/office/drawing/2014/main" id="{43A81BF5-39B0-4B37-8798-92310CE43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598" y="1438275"/>
            <a:ext cx="5829609" cy="437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8074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991544" y="1772816"/>
          <a:ext cx="7635034" cy="3816424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618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84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84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4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84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84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84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849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849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77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1927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1928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1929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1930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1931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1932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1933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1934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1935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Francie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79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91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89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FF0000"/>
                          </a:solidFill>
                          <a:effectLst/>
                        </a:rPr>
                        <a:t>69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77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71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67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Německo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102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99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100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86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68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FF0000"/>
                          </a:solidFill>
                          <a:effectLst/>
                        </a:rPr>
                        <a:t>53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61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94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Itálie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92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100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92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78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FF0000"/>
                          </a:solidFill>
                          <a:effectLst/>
                        </a:rPr>
                        <a:t>67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74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81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92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Japonsko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83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90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95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92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FF0000"/>
                          </a:solidFill>
                          <a:effectLst/>
                        </a:rPr>
                        <a:t>98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113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129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142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Polsko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87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82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70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FF0000"/>
                          </a:solidFill>
                          <a:effectLst/>
                        </a:rPr>
                        <a:t>54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56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63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66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7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Británie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96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94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92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84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FF0000"/>
                          </a:solidFill>
                          <a:effectLst/>
                        </a:rPr>
                        <a:t>84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88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99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106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7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Spojené státy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89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93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81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68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FF0000"/>
                          </a:solidFill>
                          <a:effectLst/>
                        </a:rPr>
                        <a:t>54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64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66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76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503713" y="1029433"/>
            <a:ext cx="54537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28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Průmyslová výroba</a:t>
            </a:r>
            <a:r>
              <a:rPr lang="cs-CZ" sz="28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 (1929=100)</a:t>
            </a:r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3559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bdélník 1">
            <a:extLst>
              <a:ext uri="{FF2B5EF4-FFF2-40B4-BE49-F238E27FC236}">
                <a16:creationId xmlns:a16="http://schemas.microsoft.com/office/drawing/2014/main" id="{63C5309A-8077-47F9-A75E-1B1788BB7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089" y="1028700"/>
            <a:ext cx="7705725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cs-CZ" sz="2400" i="1">
                <a:latin typeface="Calibri" panose="020F0502020204030204" pitchFamily="34" charset="0"/>
              </a:rPr>
              <a:t>Norman Davies (1996)</a:t>
            </a:r>
            <a:r>
              <a:rPr lang="en-US" altLang="cs-CZ" sz="2400">
                <a:latin typeface="Calibri" panose="020F0502020204030204" pitchFamily="34" charset="0"/>
              </a:rPr>
              <a:t>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cs-CZ" sz="240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Calibri" panose="020F0502020204030204" pitchFamily="34" charset="0"/>
              </a:rPr>
              <a:t>“The effects of the Depression were psychological and political as well as purely economic.  Everyone from banker to bellboy was perplexed. The </a:t>
            </a:r>
            <a:r>
              <a:rPr lang="en-US" altLang="cs-CZ" sz="2400" b="1">
                <a:latin typeface="Calibri" panose="020F0502020204030204" pitchFamily="34" charset="0"/>
              </a:rPr>
              <a:t>Great War </a:t>
            </a:r>
            <a:r>
              <a:rPr lang="en-US" altLang="cs-CZ" sz="2400">
                <a:latin typeface="Calibri" panose="020F0502020204030204" pitchFamily="34" charset="0"/>
              </a:rPr>
              <a:t>had brought death and destruction; but it had also brought a purpose to life and full employment. </a:t>
            </a:r>
            <a:r>
              <a:rPr lang="en-US" altLang="cs-CZ" sz="2400" b="1">
                <a:latin typeface="Calibri" panose="020F0502020204030204" pitchFamily="34" charset="0"/>
              </a:rPr>
              <a:t>Peace</a:t>
            </a:r>
            <a:r>
              <a:rPr lang="en-US" altLang="cs-CZ" sz="2400">
                <a:latin typeface="Calibri" panose="020F0502020204030204" pitchFamily="34" charset="0"/>
              </a:rPr>
              <a:t> appeared to bring neither.  There were men who said life amidst the danger and comradeship of the trenches was preferable to life on the dole.”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b="1" dirty="0">
                <a:latin typeface="+mn-lt"/>
              </a:rPr>
              <a:t>Rozpad evropského </a:t>
            </a:r>
            <a:r>
              <a:rPr lang="cs-CZ" sz="3600" b="1" dirty="0">
                <a:solidFill>
                  <a:srgbClr val="0070C0"/>
                </a:solidFill>
                <a:latin typeface="+mn-lt"/>
              </a:rPr>
              <a:t>koloniálního systému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1278" y="1052736"/>
            <a:ext cx="10972800" cy="547260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000" b="1" dirty="0"/>
              <a:t>Otřes</a:t>
            </a:r>
            <a:r>
              <a:rPr lang="cs-CZ" sz="2000" dirty="0"/>
              <a:t> </a:t>
            </a:r>
            <a:r>
              <a:rPr lang="cs-CZ" sz="2000" b="1" dirty="0"/>
              <a:t>důvěry</a:t>
            </a:r>
            <a:r>
              <a:rPr lang="cs-CZ" sz="2000" dirty="0"/>
              <a:t> v mezinárodní hospodářský systém – </a:t>
            </a:r>
            <a:r>
              <a:rPr lang="cs-CZ" sz="2000" b="1" dirty="0"/>
              <a:t>oslabení liberálních skupin</a:t>
            </a:r>
            <a:r>
              <a:rPr lang="cs-CZ" sz="2000" dirty="0"/>
              <a:t>;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800" b="1" dirty="0"/>
              <a:t>vytvoření</a:t>
            </a:r>
            <a:r>
              <a:rPr lang="cs-CZ" sz="1800" dirty="0"/>
              <a:t> </a:t>
            </a:r>
            <a:r>
              <a:rPr lang="cs-CZ" sz="1800" b="1" dirty="0"/>
              <a:t>bloků</a:t>
            </a:r>
            <a:r>
              <a:rPr lang="cs-CZ" sz="1800" dirty="0"/>
              <a:t> (Imperiální systém preferencí GB; Itálie – Etiopie; GER – SVE; JAP – Asie);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800" b="1" dirty="0"/>
              <a:t>SSSR</a:t>
            </a:r>
            <a:r>
              <a:rPr lang="cs-CZ" sz="1800" dirty="0"/>
              <a:t> </a:t>
            </a:r>
            <a:r>
              <a:rPr lang="cs-CZ" sz="1800" b="1" dirty="0"/>
              <a:t>nepřátelský</a:t>
            </a:r>
            <a:r>
              <a:rPr lang="cs-CZ" sz="1800" dirty="0"/>
              <a:t> a </a:t>
            </a:r>
            <a:r>
              <a:rPr lang="cs-CZ" sz="1800" b="1" dirty="0"/>
              <a:t>nespolupracuje</a:t>
            </a:r>
            <a:r>
              <a:rPr lang="cs-CZ" sz="1800" dirty="0"/>
              <a:t>;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800" b="1" dirty="0"/>
              <a:t>GER</a:t>
            </a:r>
            <a:r>
              <a:rPr lang="cs-CZ" sz="1800" dirty="0"/>
              <a:t> 1933 </a:t>
            </a:r>
            <a:r>
              <a:rPr lang="cs-CZ" sz="1800" b="1" dirty="0" err="1"/>
              <a:t>A.Hitler</a:t>
            </a:r>
            <a:r>
              <a:rPr lang="cs-CZ" sz="1800" dirty="0"/>
              <a:t> – posun k </a:t>
            </a:r>
            <a:r>
              <a:rPr lang="cs-CZ" sz="1800" b="1" dirty="0"/>
              <a:t>autarkii</a:t>
            </a:r>
            <a:r>
              <a:rPr lang="cs-CZ" sz="1800" dirty="0"/>
              <a:t>;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800" b="1" dirty="0"/>
              <a:t>JAP</a:t>
            </a:r>
            <a:r>
              <a:rPr lang="cs-CZ" sz="1800" dirty="0"/>
              <a:t> se transformuje v </a:t>
            </a:r>
            <a:r>
              <a:rPr lang="cs-CZ" sz="1800" b="1" dirty="0"/>
              <a:t>militaristický</a:t>
            </a:r>
            <a:r>
              <a:rPr lang="cs-CZ" sz="1800" dirty="0"/>
              <a:t> </a:t>
            </a:r>
            <a:r>
              <a:rPr lang="cs-CZ" sz="1800" b="1" dirty="0"/>
              <a:t>režim</a:t>
            </a:r>
            <a:r>
              <a:rPr lang="cs-CZ" sz="1800" dirty="0"/>
              <a:t> orientovaný na budování </a:t>
            </a:r>
            <a:r>
              <a:rPr lang="cs-CZ" sz="1800" b="1" dirty="0"/>
              <a:t>impéria</a:t>
            </a:r>
            <a:r>
              <a:rPr lang="cs-CZ" sz="1800" dirty="0"/>
              <a:t> (populace z 34,4mil 1870 na 72,4 mil 1939; restrikce na dovoz do US a GB, invaze do Mandžu 1931);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cs-CZ" sz="105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000" b="1" dirty="0" err="1"/>
              <a:t>DCs</a:t>
            </a:r>
            <a:r>
              <a:rPr lang="cs-CZ" sz="2000" dirty="0"/>
              <a:t> </a:t>
            </a:r>
            <a:r>
              <a:rPr lang="cs-CZ" sz="2000" b="1" dirty="0"/>
              <a:t>zasaženy</a:t>
            </a:r>
            <a:r>
              <a:rPr lang="cs-CZ" sz="2000" dirty="0"/>
              <a:t> </a:t>
            </a:r>
            <a:r>
              <a:rPr lang="cs-CZ" sz="2000" b="1" dirty="0"/>
              <a:t>stejně</a:t>
            </a:r>
            <a:r>
              <a:rPr lang="cs-CZ" sz="2000" dirty="0"/>
              <a:t> jako AIC, ale </a:t>
            </a:r>
            <a:r>
              <a:rPr lang="cs-CZ" sz="2000" b="1" dirty="0"/>
              <a:t>rychlejší zotavení </a:t>
            </a:r>
            <a:r>
              <a:rPr lang="cs-CZ" sz="2000" dirty="0"/>
              <a:t>– </a:t>
            </a:r>
            <a:r>
              <a:rPr lang="cs-CZ" sz="2000" b="1" dirty="0"/>
              <a:t>nekooperativní</a:t>
            </a:r>
            <a:r>
              <a:rPr lang="cs-CZ" sz="2000" dirty="0"/>
              <a:t> strategie: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800" dirty="0"/>
              <a:t>bankroty zemí LATAM v situaci poklesu FDI + změny priorit na INDU;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800" dirty="0" err="1"/>
              <a:t>DCs</a:t>
            </a:r>
            <a:r>
              <a:rPr lang="cs-CZ" sz="1800" dirty="0"/>
              <a:t> </a:t>
            </a:r>
            <a:r>
              <a:rPr lang="cs-CZ" sz="1800" b="1" dirty="0"/>
              <a:t>posílily</a:t>
            </a:r>
            <a:r>
              <a:rPr lang="cs-CZ" sz="1800" dirty="0"/>
              <a:t> svou </a:t>
            </a:r>
            <a:r>
              <a:rPr lang="cs-CZ" sz="1800" b="1" dirty="0"/>
              <a:t>pozici</a:t>
            </a:r>
            <a:r>
              <a:rPr lang="cs-CZ" sz="1800" dirty="0"/>
              <a:t> – </a:t>
            </a:r>
            <a:r>
              <a:rPr lang="cs-CZ" sz="1800" b="1" dirty="0"/>
              <a:t>LATAM</a:t>
            </a:r>
            <a:r>
              <a:rPr lang="cs-CZ" sz="1800" dirty="0"/>
              <a:t> zvýšila podíl na světovém exportu z 8,3 na 10,2% (1928-1937), </a:t>
            </a:r>
            <a:r>
              <a:rPr lang="cs-CZ" sz="1800" b="1" dirty="0"/>
              <a:t>AFR</a:t>
            </a:r>
            <a:r>
              <a:rPr lang="cs-CZ" sz="1800" dirty="0"/>
              <a:t> z 3,7 na 5,3% a </a:t>
            </a:r>
            <a:r>
              <a:rPr lang="cs-CZ" sz="1800" b="1" dirty="0"/>
              <a:t>Asie</a:t>
            </a:r>
            <a:r>
              <a:rPr lang="cs-CZ" sz="1800" dirty="0"/>
              <a:t> z 11,8 na 16,9%;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800" dirty="0"/>
              <a:t>kde </a:t>
            </a:r>
            <a:r>
              <a:rPr lang="cs-CZ" sz="1800" b="1" dirty="0"/>
              <a:t>imperiální</a:t>
            </a:r>
            <a:r>
              <a:rPr lang="cs-CZ" sz="1800" dirty="0"/>
              <a:t> </a:t>
            </a:r>
            <a:r>
              <a:rPr lang="cs-CZ" sz="1800" b="1" dirty="0"/>
              <a:t>správa</a:t>
            </a:r>
            <a:r>
              <a:rPr lang="cs-CZ" sz="1800" dirty="0"/>
              <a:t> </a:t>
            </a:r>
            <a:r>
              <a:rPr lang="cs-CZ" sz="1800" b="1" dirty="0"/>
              <a:t>bránila</a:t>
            </a:r>
            <a:r>
              <a:rPr lang="cs-CZ" sz="1800" dirty="0"/>
              <a:t> přesunu od cash-</a:t>
            </a:r>
            <a:r>
              <a:rPr lang="cs-CZ" sz="1800" dirty="0" err="1"/>
              <a:t>crops</a:t>
            </a:r>
            <a:r>
              <a:rPr lang="cs-CZ" sz="1800" dirty="0"/>
              <a:t> k potravinám (propad cen komodit) – </a:t>
            </a:r>
            <a:r>
              <a:rPr lang="cs-CZ" sz="1800" b="1" dirty="0"/>
              <a:t>hladomory</a:t>
            </a:r>
            <a:r>
              <a:rPr lang="cs-CZ" sz="1800" dirty="0"/>
              <a:t> a </a:t>
            </a:r>
            <a:r>
              <a:rPr lang="cs-CZ" sz="1800" b="1" dirty="0"/>
              <a:t>bouře</a:t>
            </a:r>
            <a:r>
              <a:rPr lang="cs-CZ" sz="1800" dirty="0"/>
              <a:t> (Jáva, Barma, Vietnam, Nigérie, Togo, Kongo – nucená práce);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800" dirty="0"/>
              <a:t>v </a:t>
            </a:r>
            <a:r>
              <a:rPr lang="cs-CZ" sz="1800" b="1" dirty="0"/>
              <a:t>Indii</a:t>
            </a:r>
            <a:r>
              <a:rPr lang="cs-CZ" sz="1800" dirty="0"/>
              <a:t> deflační politiky GB – Indický národní kongres vítězí 1937;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800" b="1" dirty="0"/>
              <a:t>blízký východ </a:t>
            </a:r>
            <a:r>
              <a:rPr lang="cs-CZ" sz="1800" dirty="0"/>
              <a:t>– GB a FRA rozehrávají arabský nacionalizmus proti Turkům (</a:t>
            </a:r>
            <a:r>
              <a:rPr lang="cs-CZ" sz="1800" dirty="0" err="1"/>
              <a:t>osmani</a:t>
            </a:r>
            <a:r>
              <a:rPr lang="cs-CZ" sz="1800" dirty="0"/>
              <a:t>) – muslimský odpor proti kolonializmu a příklon k SSSR;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07804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75DB15CF-6DD4-4313-BE94-2CF69A4CF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151785" y="476672"/>
            <a:ext cx="3873911" cy="6245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2154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4743212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8/80/BoxerSoldiers.jpg">
            <a:extLst>
              <a:ext uri="{FF2B5EF4-FFF2-40B4-BE49-F238E27FC236}">
                <a16:creationId xmlns:a16="http://schemas.microsoft.com/office/drawing/2014/main" id="{A3E1A47F-63B3-4731-AACF-D5F21355B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89" y="458784"/>
            <a:ext cx="5002468" cy="594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8/86/Qing_Imperial_Army.jpg">
            <a:extLst>
              <a:ext uri="{FF2B5EF4-FFF2-40B4-BE49-F238E27FC236}">
                <a16:creationId xmlns:a16="http://schemas.microsoft.com/office/drawing/2014/main" id="{EE2B1B0F-A746-4D36-8E7B-4C73B25F1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45" y="147699"/>
            <a:ext cx="4286669" cy="288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roops of the Eight-Nation Alliance (except Russia) that fought against the Boxer Rebellion in China, 1900. From the left Britain, United States, Australia, India, Germany, France, Austria-Hungary, Italy, Japan. (49652330563).jpg">
            <a:extLst>
              <a:ext uri="{FF2B5EF4-FFF2-40B4-BE49-F238E27FC236}">
                <a16:creationId xmlns:a16="http://schemas.microsoft.com/office/drawing/2014/main" id="{0446EC2A-6888-4366-8962-5C8B8ECF2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579" y="3148552"/>
            <a:ext cx="5940864" cy="364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890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B07A82B5-B6DD-4250-8CB2-531CB5040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233" y="691563"/>
            <a:ext cx="6109767" cy="505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undefined">
            <a:extLst>
              <a:ext uri="{FF2B5EF4-FFF2-40B4-BE49-F238E27FC236}">
                <a16:creationId xmlns:a16="http://schemas.microsoft.com/office/drawing/2014/main" id="{324B9640-539A-48A7-B6F9-3F683E97B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4346"/>
            <a:ext cx="6083507" cy="453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0199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38F029F-9E04-4341-BE48-669F665A5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466" y="401792"/>
            <a:ext cx="10996406" cy="6319519"/>
          </a:xfrm>
        </p:spPr>
        <p:txBody>
          <a:bodyPr>
            <a:normAutofit lnSpcReduction="10000"/>
          </a:bodyPr>
          <a:lstStyle/>
          <a:p>
            <a:pPr lvl="0"/>
            <a:r>
              <a:rPr lang="cs-CZ" sz="1600" dirty="0"/>
              <a:t>První </a:t>
            </a:r>
            <a:r>
              <a:rPr lang="cs-CZ" sz="1600" b="1" dirty="0">
                <a:solidFill>
                  <a:srgbClr val="FF0000"/>
                </a:solidFill>
              </a:rPr>
              <a:t>opiová válka </a:t>
            </a:r>
            <a:r>
              <a:rPr lang="cs-CZ" sz="1600" dirty="0"/>
              <a:t>(1840) vedla k </a:t>
            </a:r>
            <a:r>
              <a:rPr lang="cs-CZ" sz="1600" b="1" dirty="0"/>
              <a:t>Nankingské smlouvě </a:t>
            </a:r>
            <a:r>
              <a:rPr lang="cs-CZ" sz="1600" dirty="0"/>
              <a:t>(1842); následné vojenské porážky a </a:t>
            </a:r>
            <a:r>
              <a:rPr lang="cs-CZ" sz="1600" b="1" dirty="0"/>
              <a:t>nerovné smlouvy</a:t>
            </a:r>
            <a:r>
              <a:rPr lang="cs-CZ" sz="1600" dirty="0"/>
              <a:t>;</a:t>
            </a:r>
          </a:p>
          <a:p>
            <a:pPr lvl="0"/>
            <a:r>
              <a:rPr lang="cs-CZ" sz="1600" b="1" dirty="0" err="1">
                <a:solidFill>
                  <a:srgbClr val="FF0000"/>
                </a:solidFill>
              </a:rPr>
              <a:t>Tchajpchingské</a:t>
            </a:r>
            <a:r>
              <a:rPr lang="cs-CZ" sz="1600" b="1" dirty="0">
                <a:solidFill>
                  <a:srgbClr val="FF0000"/>
                </a:solidFill>
              </a:rPr>
              <a:t> povstání </a:t>
            </a:r>
            <a:r>
              <a:rPr lang="cs-CZ" sz="1600" dirty="0"/>
              <a:t>(1851-1864) - </a:t>
            </a:r>
            <a:r>
              <a:rPr lang="cs-CZ" sz="1600" b="1" dirty="0"/>
              <a:t>křesťanské</a:t>
            </a:r>
            <a:r>
              <a:rPr lang="cs-CZ" sz="1600" dirty="0"/>
              <a:t> náboženské hnutí (</a:t>
            </a:r>
            <a:r>
              <a:rPr lang="cs-CZ" sz="1600" dirty="0" err="1"/>
              <a:t>Hong</a:t>
            </a:r>
            <a:r>
              <a:rPr lang="cs-CZ" sz="1600" dirty="0"/>
              <a:t> </a:t>
            </a:r>
            <a:r>
              <a:rPr lang="cs-CZ" sz="1600" dirty="0" err="1"/>
              <a:t>Xiuquan</a:t>
            </a:r>
            <a:r>
              <a:rPr lang="cs-CZ" sz="1600" dirty="0"/>
              <a:t>) na jihu </a:t>
            </a:r>
            <a:r>
              <a:rPr lang="cs-CZ" sz="1600" b="1" dirty="0" err="1"/>
              <a:t>Tchajpchingského</a:t>
            </a:r>
            <a:r>
              <a:rPr lang="cs-CZ" sz="1600" b="1" dirty="0"/>
              <a:t> nebeského království</a:t>
            </a:r>
            <a:r>
              <a:rPr lang="cs-CZ" sz="1600" dirty="0"/>
              <a:t>; dvůr pověřil </a:t>
            </a:r>
            <a:r>
              <a:rPr lang="cs-CZ" sz="1600" dirty="0" err="1"/>
              <a:t>chanského</a:t>
            </a:r>
            <a:r>
              <a:rPr lang="cs-CZ" sz="1600" dirty="0"/>
              <a:t> úředníka </a:t>
            </a:r>
            <a:r>
              <a:rPr lang="cs-CZ" sz="1600" dirty="0" err="1"/>
              <a:t>Zeng</a:t>
            </a:r>
            <a:r>
              <a:rPr lang="cs-CZ" sz="1600" dirty="0"/>
              <a:t> </a:t>
            </a:r>
            <a:r>
              <a:rPr lang="cs-CZ" sz="1600" dirty="0" err="1"/>
              <a:t>Guofana</a:t>
            </a:r>
            <a:r>
              <a:rPr lang="cs-CZ" sz="1600" dirty="0"/>
              <a:t>, aby shromáždil </a:t>
            </a:r>
            <a:r>
              <a:rPr lang="cs-CZ" sz="1600" b="1" dirty="0"/>
              <a:t>místní armády</a:t>
            </a:r>
            <a:r>
              <a:rPr lang="cs-CZ" sz="1600" dirty="0"/>
              <a:t>; třetí </a:t>
            </a:r>
            <a:r>
              <a:rPr lang="cs-CZ" sz="1600" b="1" dirty="0"/>
              <a:t>bitva u </a:t>
            </a:r>
            <a:r>
              <a:rPr lang="cs-CZ" sz="1600" b="1" dirty="0" err="1"/>
              <a:t>Nankingu</a:t>
            </a:r>
            <a:r>
              <a:rPr lang="cs-CZ" sz="1600" b="1" dirty="0"/>
              <a:t> </a:t>
            </a:r>
            <a:r>
              <a:rPr lang="cs-CZ" sz="1600" dirty="0"/>
              <a:t>v roce 1864; (10 mil. bojovníků; počet obětí asi 20 mil.);</a:t>
            </a:r>
          </a:p>
          <a:p>
            <a:pPr lvl="0"/>
            <a:r>
              <a:rPr lang="cs-CZ" sz="1600" dirty="0"/>
              <a:t>Občanské </a:t>
            </a:r>
            <a:r>
              <a:rPr lang="cs-CZ" sz="1600" b="1" dirty="0"/>
              <a:t>nepokoje</a:t>
            </a:r>
            <a:r>
              <a:rPr lang="cs-CZ" sz="1600" dirty="0"/>
              <a:t>: </a:t>
            </a:r>
            <a:r>
              <a:rPr lang="en-US" sz="1600" b="1" dirty="0" err="1"/>
              <a:t>Punti</a:t>
            </a:r>
            <a:r>
              <a:rPr lang="en-US" sz="1600" b="1" dirty="0"/>
              <a:t>–Hakka </a:t>
            </a:r>
            <a:r>
              <a:rPr lang="en-US" sz="1600" dirty="0"/>
              <a:t>Clan Wars </a:t>
            </a:r>
            <a:r>
              <a:rPr lang="cs-CZ" sz="1600" dirty="0"/>
              <a:t>(jih, Kanton, 1 mil.), povstání </a:t>
            </a:r>
            <a:r>
              <a:rPr lang="cs-CZ" sz="1600" b="1" dirty="0" err="1"/>
              <a:t>Nian</a:t>
            </a:r>
            <a:r>
              <a:rPr lang="cs-CZ" sz="1600" dirty="0"/>
              <a:t> (sever, „Zabít bohaté“ - proti </a:t>
            </a:r>
            <a:r>
              <a:rPr lang="cs-CZ" sz="1600" dirty="0" err="1"/>
              <a:t>Čchingům</a:t>
            </a:r>
            <a:r>
              <a:rPr lang="cs-CZ" sz="1600" dirty="0"/>
              <a:t>), povstání </a:t>
            </a:r>
            <a:r>
              <a:rPr lang="cs-CZ" sz="1600" b="1" dirty="0" err="1"/>
              <a:t>Dungan</a:t>
            </a:r>
            <a:r>
              <a:rPr lang="cs-CZ" sz="1600" dirty="0"/>
              <a:t> (muslimové - západ) a povstání </a:t>
            </a:r>
            <a:r>
              <a:rPr lang="cs-CZ" sz="1600" b="1" dirty="0" err="1"/>
              <a:t>Panthay</a:t>
            </a:r>
            <a:r>
              <a:rPr lang="cs-CZ" sz="1600" dirty="0"/>
              <a:t> (muslimové, jihozápad, 1,5 mil.) - vážně oslabily centrální císařskou moc (nikdy se nepodařilo obnovit silnou centrální armádu);</a:t>
            </a:r>
          </a:p>
          <a:p>
            <a:pPr lvl="0"/>
            <a:r>
              <a:rPr lang="cs-CZ" sz="1600" dirty="0"/>
              <a:t>Dynastie se vzpamatovala za </a:t>
            </a:r>
            <a:r>
              <a:rPr lang="cs-CZ" sz="1600" b="1" dirty="0" err="1"/>
              <a:t>Tongzhiho</a:t>
            </a:r>
            <a:r>
              <a:rPr lang="cs-CZ" sz="1600" b="1" dirty="0"/>
              <a:t> restaurace </a:t>
            </a:r>
            <a:r>
              <a:rPr lang="cs-CZ" sz="1600" dirty="0"/>
              <a:t>(1860-1872), kterou vedli mandžuští reformátoři a </a:t>
            </a:r>
            <a:r>
              <a:rPr lang="cs-CZ" sz="1600" dirty="0" err="1"/>
              <a:t>chanští</a:t>
            </a:r>
            <a:r>
              <a:rPr lang="cs-CZ" sz="1600" dirty="0"/>
              <a:t> úředníci jako </a:t>
            </a:r>
            <a:r>
              <a:rPr lang="cs-CZ" sz="1600" dirty="0" err="1"/>
              <a:t>Zeng</a:t>
            </a:r>
            <a:r>
              <a:rPr lang="cs-CZ" sz="1600" dirty="0"/>
              <a:t> </a:t>
            </a:r>
            <a:r>
              <a:rPr lang="cs-CZ" sz="1600" dirty="0" err="1"/>
              <a:t>Guofan</a:t>
            </a:r>
            <a:r>
              <a:rPr lang="cs-CZ" sz="1600" dirty="0"/>
              <a:t>; Hnutí za </a:t>
            </a:r>
            <a:r>
              <a:rPr lang="cs-CZ" sz="1600" b="1" dirty="0" err="1">
                <a:solidFill>
                  <a:srgbClr val="0070C0"/>
                </a:solidFill>
              </a:rPr>
              <a:t>sebeposílení</a:t>
            </a:r>
            <a:r>
              <a:rPr lang="cs-CZ" sz="1600" dirty="0"/>
              <a:t> provedlo institucionální reformy, dovezlo </a:t>
            </a:r>
            <a:r>
              <a:rPr lang="cs-CZ" sz="1600" b="1" dirty="0"/>
              <a:t>západní</a:t>
            </a:r>
            <a:r>
              <a:rPr lang="cs-CZ" sz="1600" dirty="0"/>
              <a:t> průmysl a  </a:t>
            </a:r>
            <a:r>
              <a:rPr lang="cs-CZ" sz="1600" b="1" dirty="0"/>
              <a:t>technologie</a:t>
            </a:r>
            <a:r>
              <a:rPr lang="cs-CZ" sz="1600" dirty="0"/>
              <a:t> a kladlo důraz na posílení </a:t>
            </a:r>
            <a:r>
              <a:rPr lang="cs-CZ" sz="1600" b="1" dirty="0"/>
              <a:t>armády</a:t>
            </a:r>
            <a:r>
              <a:rPr lang="cs-CZ" sz="1600" dirty="0"/>
              <a:t>. </a:t>
            </a:r>
          </a:p>
          <a:p>
            <a:pPr lvl="0"/>
            <a:r>
              <a:rPr lang="cs-CZ" sz="1600" b="1" dirty="0"/>
              <a:t>Porážka</a:t>
            </a:r>
            <a:r>
              <a:rPr lang="cs-CZ" sz="1600" dirty="0"/>
              <a:t> modernizovaného loďstva v </a:t>
            </a:r>
            <a:r>
              <a:rPr lang="cs-CZ" sz="1600" b="1" dirty="0">
                <a:solidFill>
                  <a:srgbClr val="FF0000"/>
                </a:solidFill>
              </a:rPr>
              <a:t>první čínsko-japonské </a:t>
            </a:r>
            <a:r>
              <a:rPr lang="cs-CZ" sz="1600" dirty="0"/>
              <a:t>válce (1894-1895); </a:t>
            </a:r>
            <a:r>
              <a:rPr lang="cs-CZ" sz="1600" b="1" dirty="0"/>
              <a:t>Korea</a:t>
            </a:r>
            <a:r>
              <a:rPr lang="cs-CZ" sz="1600" dirty="0"/>
              <a:t> (tributární stát) ztracena ve prospěch Japonska, T</a:t>
            </a:r>
            <a:r>
              <a:rPr lang="cs-CZ" sz="1600" b="1" dirty="0"/>
              <a:t>chaj-wan</a:t>
            </a:r>
            <a:r>
              <a:rPr lang="cs-CZ" sz="1600" dirty="0"/>
              <a:t> se oddělil; vznik </a:t>
            </a:r>
            <a:r>
              <a:rPr lang="cs-CZ" sz="1600" b="1" dirty="0">
                <a:solidFill>
                  <a:srgbClr val="0070C0"/>
                </a:solidFill>
              </a:rPr>
              <a:t>Nové armády</a:t>
            </a:r>
            <a:r>
              <a:rPr lang="cs-CZ" sz="1600" dirty="0"/>
              <a:t>. </a:t>
            </a:r>
          </a:p>
          <a:p>
            <a:pPr lvl="0"/>
            <a:r>
              <a:rPr lang="cs-CZ" sz="1600" dirty="0"/>
              <a:t>R</a:t>
            </a:r>
            <a:r>
              <a:rPr lang="en-US" sz="1600" dirty="0" err="1"/>
              <a:t>eform</a:t>
            </a:r>
            <a:r>
              <a:rPr lang="en-US" sz="1600" dirty="0"/>
              <a:t> effort, the </a:t>
            </a:r>
            <a:r>
              <a:rPr lang="en-US" sz="1600" b="1" dirty="0">
                <a:solidFill>
                  <a:srgbClr val="0070C0"/>
                </a:solidFill>
              </a:rPr>
              <a:t>Hundred Days' Reform</a:t>
            </a:r>
            <a:r>
              <a:rPr lang="en-US" sz="1600" dirty="0"/>
              <a:t> (1898). </a:t>
            </a:r>
            <a:r>
              <a:rPr lang="en-US" sz="1600" b="1" dirty="0"/>
              <a:t>Empress</a:t>
            </a:r>
            <a:r>
              <a:rPr lang="en-US" sz="1600" dirty="0"/>
              <a:t> Dowager </a:t>
            </a:r>
            <a:r>
              <a:rPr lang="en-US" sz="1600" dirty="0" err="1"/>
              <a:t>Cixi</a:t>
            </a:r>
            <a:r>
              <a:rPr lang="en-US" sz="1600" dirty="0"/>
              <a:t> suppressed it.</a:t>
            </a:r>
            <a:endParaRPr lang="cs-CZ" sz="1600" dirty="0"/>
          </a:p>
          <a:p>
            <a:pPr lvl="0"/>
            <a:r>
              <a:rPr lang="cs-CZ" sz="1600" dirty="0"/>
              <a:t> </a:t>
            </a:r>
            <a:r>
              <a:rPr lang="cs-CZ" sz="1600" dirty="0">
                <a:solidFill>
                  <a:srgbClr val="0070C0"/>
                </a:solidFill>
              </a:rPr>
              <a:t>Stodenní reforma </a:t>
            </a:r>
            <a:r>
              <a:rPr lang="cs-CZ" sz="1600" dirty="0"/>
              <a:t>(1898). </a:t>
            </a:r>
            <a:r>
              <a:rPr lang="cs-CZ" sz="1600" b="1" dirty="0"/>
              <a:t>Císařovna</a:t>
            </a:r>
            <a:r>
              <a:rPr lang="cs-CZ" sz="1600" dirty="0"/>
              <a:t> vdova </a:t>
            </a:r>
            <a:r>
              <a:rPr lang="cs-CZ" sz="1600" dirty="0" err="1"/>
              <a:t>Cixi</a:t>
            </a:r>
            <a:r>
              <a:rPr lang="cs-CZ" sz="1600" dirty="0"/>
              <a:t> ji </a:t>
            </a:r>
            <a:r>
              <a:rPr lang="cs-CZ" sz="1600" b="1" dirty="0"/>
              <a:t>potlačila</a:t>
            </a:r>
            <a:r>
              <a:rPr lang="cs-CZ" sz="1600" dirty="0"/>
              <a:t>.</a:t>
            </a:r>
          </a:p>
          <a:p>
            <a:pPr lvl="0"/>
            <a:r>
              <a:rPr lang="cs-CZ" sz="1600" dirty="0"/>
              <a:t>1900, </a:t>
            </a:r>
            <a:r>
              <a:rPr lang="cs-CZ" sz="1600" b="1" dirty="0">
                <a:solidFill>
                  <a:srgbClr val="FF0000"/>
                </a:solidFill>
              </a:rPr>
              <a:t>Boxerské povstání </a:t>
            </a:r>
            <a:r>
              <a:rPr lang="cs-CZ" sz="1600" dirty="0"/>
              <a:t>proti </a:t>
            </a:r>
            <a:r>
              <a:rPr lang="cs-CZ" sz="1600" b="1" dirty="0"/>
              <a:t>zahraničnímu</a:t>
            </a:r>
            <a:r>
              <a:rPr lang="cs-CZ" sz="1600" dirty="0"/>
              <a:t> </a:t>
            </a:r>
            <a:r>
              <a:rPr lang="cs-CZ" sz="1600" b="1" dirty="0"/>
              <a:t>vlivu</a:t>
            </a:r>
            <a:r>
              <a:rPr lang="cs-CZ" sz="1600" dirty="0"/>
              <a:t> a vraždění křesťanů a cizinců; vstoupili do Pekingu, vláda nařídila cizincům odejít, obleženi…;</a:t>
            </a:r>
          </a:p>
          <a:p>
            <a:pPr lvl="0"/>
            <a:r>
              <a:rPr lang="cs-CZ" sz="1600" dirty="0">
                <a:solidFill>
                  <a:srgbClr val="FF0000"/>
                </a:solidFill>
              </a:rPr>
              <a:t>Aliance osmi národů </a:t>
            </a:r>
            <a:r>
              <a:rPr lang="cs-CZ" sz="1600" dirty="0"/>
              <a:t>vyslala </a:t>
            </a:r>
            <a:r>
              <a:rPr lang="cs-CZ" sz="1600" b="1" dirty="0" err="1"/>
              <a:t>Seymourovu</a:t>
            </a:r>
            <a:r>
              <a:rPr lang="cs-CZ" sz="1600" dirty="0"/>
              <a:t> </a:t>
            </a:r>
            <a:r>
              <a:rPr lang="cs-CZ" sz="1600" b="1" dirty="0"/>
              <a:t>expedici</a:t>
            </a:r>
            <a:r>
              <a:rPr lang="cs-CZ" sz="1600" dirty="0"/>
              <a:t> složenou z Japonců, Rusů, Britů, Italů, Němců, Francouzů, Američanů a Rakušanů, aby uvolnila obklíčení, ale byla nucena ustoupit; Boxeři začlenění do imperiální armády -&gt; </a:t>
            </a:r>
            <a:r>
              <a:rPr lang="cs-CZ" sz="1600" b="1" dirty="0" err="1"/>
              <a:t>Gaseleeho</a:t>
            </a:r>
            <a:r>
              <a:rPr lang="cs-CZ" sz="1600" b="1" dirty="0"/>
              <a:t> expedice </a:t>
            </a:r>
            <a:r>
              <a:rPr lang="cs-CZ" sz="1600" dirty="0"/>
              <a:t>– </a:t>
            </a:r>
            <a:r>
              <a:rPr lang="cs-CZ" sz="1600" dirty="0" err="1"/>
              <a:t>obsazneí</a:t>
            </a:r>
            <a:r>
              <a:rPr lang="cs-CZ" sz="1600" dirty="0"/>
              <a:t> Pekingu, </a:t>
            </a:r>
            <a:r>
              <a:rPr lang="cs-CZ" sz="1600" b="1" dirty="0"/>
              <a:t>Císařovna evakuována</a:t>
            </a:r>
            <a:r>
              <a:rPr lang="cs-CZ" sz="1600" dirty="0"/>
              <a:t>… </a:t>
            </a:r>
          </a:p>
          <a:p>
            <a:pPr lvl="0"/>
            <a:r>
              <a:rPr lang="cs-CZ" sz="1600" dirty="0">
                <a:solidFill>
                  <a:srgbClr val="FF0000"/>
                </a:solidFill>
              </a:rPr>
              <a:t>Boxerský protokol </a:t>
            </a:r>
            <a:r>
              <a:rPr lang="cs-CZ" sz="1600" dirty="0"/>
              <a:t>ukončil válku, rozšíření západního vlivu, neomezený </a:t>
            </a:r>
            <a:r>
              <a:rPr lang="cs-CZ" sz="1600" b="1" dirty="0"/>
              <a:t>obchod</a:t>
            </a:r>
            <a:r>
              <a:rPr lang="cs-CZ" sz="1600" dirty="0"/>
              <a:t>, obrovské </a:t>
            </a:r>
            <a:r>
              <a:rPr lang="cs-CZ" sz="1600" b="1" dirty="0"/>
              <a:t>odškodnění</a:t>
            </a:r>
            <a:r>
              <a:rPr lang="cs-CZ" sz="1600" dirty="0"/>
              <a:t>;</a:t>
            </a:r>
          </a:p>
          <a:p>
            <a:pPr lvl="0"/>
            <a:r>
              <a:rPr lang="en-US" sz="1600" dirty="0" err="1"/>
              <a:t>Čchingský</a:t>
            </a:r>
            <a:r>
              <a:rPr lang="en-US" sz="1600" dirty="0"/>
              <a:t> </a:t>
            </a:r>
            <a:r>
              <a:rPr lang="en-US" sz="1600" dirty="0" err="1"/>
              <a:t>dvůr</a:t>
            </a:r>
            <a:r>
              <a:rPr lang="en-US" sz="1600" dirty="0"/>
              <a:t> </a:t>
            </a:r>
            <a:r>
              <a:rPr lang="en-US" sz="1600" dirty="0" err="1"/>
              <a:t>zavedl</a:t>
            </a:r>
            <a:r>
              <a:rPr lang="en-US" sz="1600" dirty="0"/>
              <a:t> "</a:t>
            </a:r>
            <a:r>
              <a:rPr lang="en-US" sz="1600" dirty="0" err="1"/>
              <a:t>novou</a:t>
            </a:r>
            <a:r>
              <a:rPr lang="en-US" sz="1600" dirty="0"/>
              <a:t> </a:t>
            </a:r>
            <a:r>
              <a:rPr lang="en-US" sz="1600" dirty="0" err="1"/>
              <a:t>politiku</a:t>
            </a:r>
            <a:r>
              <a:rPr lang="en-US" sz="1600" dirty="0"/>
              <a:t>" </a:t>
            </a:r>
            <a:r>
              <a:rPr lang="en-US" sz="1600" dirty="0" err="1"/>
              <a:t>správní</a:t>
            </a:r>
            <a:r>
              <a:rPr lang="en-US" sz="1600" dirty="0"/>
              <a:t> a </a:t>
            </a:r>
            <a:r>
              <a:rPr lang="en-US" sz="1600" dirty="0" err="1"/>
              <a:t>právní</a:t>
            </a:r>
            <a:r>
              <a:rPr lang="en-US" sz="1600" dirty="0"/>
              <a:t> </a:t>
            </a:r>
            <a:r>
              <a:rPr lang="en-US" sz="1600" b="1" dirty="0" err="1"/>
              <a:t>reformy</a:t>
            </a:r>
            <a:r>
              <a:rPr lang="en-US" sz="1600" dirty="0"/>
              <a:t>, </a:t>
            </a:r>
            <a:r>
              <a:rPr lang="en-US" sz="1600" dirty="0" err="1"/>
              <a:t>včetně</a:t>
            </a:r>
            <a:r>
              <a:rPr lang="en-US" sz="1600" dirty="0"/>
              <a:t> </a:t>
            </a:r>
            <a:r>
              <a:rPr lang="en-US" sz="1600" dirty="0" err="1"/>
              <a:t>zrušení</a:t>
            </a:r>
            <a:r>
              <a:rPr lang="en-US" sz="1600" dirty="0"/>
              <a:t> </a:t>
            </a:r>
            <a:r>
              <a:rPr lang="en-US" sz="1600" dirty="0" err="1"/>
              <a:t>systému</a:t>
            </a:r>
            <a:r>
              <a:rPr lang="en-US" sz="1600" dirty="0"/>
              <a:t> </a:t>
            </a:r>
            <a:r>
              <a:rPr lang="en-US" sz="1600" dirty="0" err="1"/>
              <a:t>zkoušek</a:t>
            </a:r>
            <a:r>
              <a:rPr lang="cs-CZ" sz="1600" dirty="0"/>
              <a:t>; </a:t>
            </a:r>
            <a:r>
              <a:rPr lang="en-US" sz="1600" dirty="0" err="1"/>
              <a:t>mladí</a:t>
            </a:r>
            <a:r>
              <a:rPr lang="en-US" sz="1600" dirty="0"/>
              <a:t> </a:t>
            </a:r>
            <a:r>
              <a:rPr lang="en-US" sz="1600" b="1" dirty="0" err="1"/>
              <a:t>úředníci</a:t>
            </a:r>
            <a:r>
              <a:rPr lang="en-US" sz="1600" dirty="0"/>
              <a:t>, </a:t>
            </a:r>
            <a:r>
              <a:rPr lang="en-US" sz="1600" dirty="0" err="1"/>
              <a:t>vojenští</a:t>
            </a:r>
            <a:r>
              <a:rPr lang="en-US" sz="1600" dirty="0"/>
              <a:t> </a:t>
            </a:r>
            <a:r>
              <a:rPr lang="en-US" sz="1600" b="1" dirty="0" err="1"/>
              <a:t>důstojníci</a:t>
            </a:r>
            <a:r>
              <a:rPr lang="en-US" sz="1600" dirty="0"/>
              <a:t> a </a:t>
            </a:r>
            <a:r>
              <a:rPr lang="en-US" sz="1600" b="1" dirty="0" err="1"/>
              <a:t>studenti</a:t>
            </a:r>
            <a:r>
              <a:rPr lang="en-US" sz="1600" dirty="0"/>
              <a:t> </a:t>
            </a:r>
            <a:r>
              <a:rPr lang="en-US" sz="1600" dirty="0" err="1"/>
              <a:t>diskutovali</a:t>
            </a:r>
            <a:r>
              <a:rPr lang="en-US" sz="1600" dirty="0"/>
              <a:t> o </a:t>
            </a:r>
            <a:r>
              <a:rPr lang="en-US" sz="1600" b="1" dirty="0" err="1"/>
              <a:t>konstituční</a:t>
            </a:r>
            <a:r>
              <a:rPr lang="en-US" sz="1600" b="1" dirty="0"/>
              <a:t> </a:t>
            </a:r>
            <a:r>
              <a:rPr lang="en-US" sz="1600" b="1" dirty="0" err="1"/>
              <a:t>monarchii</a:t>
            </a:r>
            <a:r>
              <a:rPr lang="en-US" sz="1600" b="1" dirty="0"/>
              <a:t> </a:t>
            </a:r>
            <a:r>
              <a:rPr lang="en-US" sz="1600" dirty="0" err="1"/>
              <a:t>nebo</a:t>
            </a:r>
            <a:r>
              <a:rPr lang="en-US" sz="1600" dirty="0"/>
              <a:t> o </a:t>
            </a:r>
            <a:r>
              <a:rPr lang="en-US" sz="1600" b="1" dirty="0" err="1"/>
              <a:t>svržení</a:t>
            </a:r>
            <a:r>
              <a:rPr lang="en-US" sz="1600" b="1" dirty="0"/>
              <a:t> </a:t>
            </a:r>
            <a:r>
              <a:rPr lang="en-US" sz="1600" b="1" dirty="0" err="1"/>
              <a:t>dynastie</a:t>
            </a:r>
            <a:r>
              <a:rPr lang="en-US" sz="1600" b="1" dirty="0"/>
              <a:t> </a:t>
            </a:r>
            <a:r>
              <a:rPr lang="en-US" sz="1600" dirty="0"/>
              <a:t>a </a:t>
            </a:r>
            <a:r>
              <a:rPr lang="en-US" sz="1600" dirty="0" err="1"/>
              <a:t>vytvoření</a:t>
            </a:r>
            <a:r>
              <a:rPr lang="en-US" sz="1600" dirty="0"/>
              <a:t> </a:t>
            </a:r>
            <a:r>
              <a:rPr lang="en-US" sz="1600" b="1" dirty="0" err="1"/>
              <a:t>republiky</a:t>
            </a:r>
            <a:r>
              <a:rPr lang="en-US" sz="1600" dirty="0"/>
              <a:t>; </a:t>
            </a:r>
            <a:r>
              <a:rPr lang="en-US" sz="1600" dirty="0" err="1"/>
              <a:t>inspirovali</a:t>
            </a:r>
            <a:r>
              <a:rPr lang="en-US" sz="1600" dirty="0"/>
              <a:t> se </a:t>
            </a:r>
            <a:r>
              <a:rPr lang="en-US" sz="1600" b="1" dirty="0">
                <a:solidFill>
                  <a:srgbClr val="0070C0"/>
                </a:solidFill>
              </a:rPr>
              <a:t>Sun </a:t>
            </a:r>
            <a:r>
              <a:rPr lang="en-US" sz="1600" b="1" dirty="0" err="1">
                <a:solidFill>
                  <a:srgbClr val="0070C0"/>
                </a:solidFill>
              </a:rPr>
              <a:t>Yat-senem</a:t>
            </a:r>
            <a:r>
              <a:rPr lang="en-US" sz="1600" dirty="0"/>
              <a:t>. </a:t>
            </a:r>
            <a:endParaRPr lang="cs-CZ" sz="1600" dirty="0"/>
          </a:p>
          <a:p>
            <a:pPr lvl="0"/>
            <a:r>
              <a:rPr lang="cs-CZ" sz="1600" dirty="0"/>
              <a:t>10. října </a:t>
            </a:r>
            <a:r>
              <a:rPr lang="cs-CZ" sz="1600" b="1" dirty="0"/>
              <a:t>1911</a:t>
            </a:r>
            <a:r>
              <a:rPr lang="cs-CZ" sz="1600" dirty="0"/>
              <a:t> začalo vojenské </a:t>
            </a:r>
            <a:r>
              <a:rPr lang="cs-CZ" sz="1600" b="1" dirty="0"/>
              <a:t>povstání</a:t>
            </a:r>
            <a:r>
              <a:rPr lang="cs-CZ" sz="1600" dirty="0"/>
              <a:t> ve </a:t>
            </a:r>
            <a:r>
              <a:rPr lang="cs-CZ" sz="1600" b="1" dirty="0" err="1"/>
              <a:t>Wuchangu</a:t>
            </a:r>
            <a:r>
              <a:rPr lang="cs-CZ" sz="1600" dirty="0"/>
              <a:t> (</a:t>
            </a:r>
            <a:r>
              <a:rPr lang="cs-CZ" sz="1600" dirty="0" err="1"/>
              <a:t>Wuhan</a:t>
            </a:r>
            <a:r>
              <a:rPr lang="cs-CZ" sz="1600" dirty="0"/>
              <a:t>) - </a:t>
            </a:r>
            <a:r>
              <a:rPr lang="cs-CZ" sz="1600" b="1" dirty="0">
                <a:solidFill>
                  <a:srgbClr val="0070C0"/>
                </a:solidFill>
              </a:rPr>
              <a:t>republika</a:t>
            </a:r>
            <a:r>
              <a:rPr lang="cs-CZ" sz="1600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62507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AC881D-5EC6-4DDF-AB3F-E2D32E857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595" y="358220"/>
            <a:ext cx="10693924" cy="6410226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cs-CZ" sz="2600" dirty="0"/>
              <a:t>Čínská </a:t>
            </a:r>
            <a:r>
              <a:rPr lang="cs-CZ" sz="2600" b="1" dirty="0">
                <a:solidFill>
                  <a:srgbClr val="0070C0"/>
                </a:solidFill>
              </a:rPr>
              <a:t>republika</a:t>
            </a:r>
            <a:r>
              <a:rPr lang="cs-CZ" sz="2600" dirty="0"/>
              <a:t> v roce 1912, která ukončila 2000 let trvající dynastickou vládu.</a:t>
            </a:r>
          </a:p>
          <a:p>
            <a:pPr lvl="0"/>
            <a:r>
              <a:rPr lang="cs-CZ" sz="2600" dirty="0"/>
              <a:t>Vláda </a:t>
            </a:r>
            <a:r>
              <a:rPr lang="cs-CZ" sz="2600" dirty="0" err="1"/>
              <a:t>warlordů</a:t>
            </a:r>
            <a:r>
              <a:rPr lang="cs-CZ" sz="2600" dirty="0"/>
              <a:t> -&gt; </a:t>
            </a:r>
            <a:r>
              <a:rPr lang="cs-CZ" sz="2600" dirty="0">
                <a:solidFill>
                  <a:srgbClr val="0070C0"/>
                </a:solidFill>
              </a:rPr>
              <a:t>Hnutí nové kultury </a:t>
            </a:r>
            <a:r>
              <a:rPr lang="cs-CZ" sz="2600" dirty="0"/>
              <a:t>(</a:t>
            </a:r>
            <a:r>
              <a:rPr lang="cs-CZ" sz="2600" dirty="0" err="1"/>
              <a:t>Xin</a:t>
            </a:r>
            <a:r>
              <a:rPr lang="cs-CZ" sz="2600" dirty="0"/>
              <a:t> </a:t>
            </a:r>
            <a:r>
              <a:rPr lang="cs-CZ" sz="2600" dirty="0" err="1"/>
              <a:t>wenhua</a:t>
            </a:r>
            <a:r>
              <a:rPr lang="cs-CZ" sz="2600" dirty="0"/>
              <a:t> </a:t>
            </a:r>
            <a:r>
              <a:rPr lang="cs-CZ" sz="2600" dirty="0" err="1"/>
              <a:t>yundong</a:t>
            </a:r>
            <a:r>
              <a:rPr lang="cs-CZ" sz="2600" dirty="0"/>
              <a:t>) </a:t>
            </a:r>
            <a:r>
              <a:rPr lang="cs-CZ" sz="2600" b="1" dirty="0"/>
              <a:t>kritizovalo</a:t>
            </a:r>
            <a:r>
              <a:rPr lang="cs-CZ" sz="2600" dirty="0"/>
              <a:t> </a:t>
            </a:r>
            <a:r>
              <a:rPr lang="cs-CZ" sz="2600" b="1" dirty="0"/>
              <a:t>klasické</a:t>
            </a:r>
            <a:r>
              <a:rPr lang="cs-CZ" sz="2600" dirty="0"/>
              <a:t> čínské myšlenky a prosazovalo </a:t>
            </a:r>
            <a:r>
              <a:rPr lang="cs-CZ" sz="2600" b="1" dirty="0"/>
              <a:t>novou</a:t>
            </a:r>
            <a:r>
              <a:rPr lang="cs-CZ" sz="2600" dirty="0"/>
              <a:t> čínskou </a:t>
            </a:r>
            <a:r>
              <a:rPr lang="cs-CZ" sz="2600" b="1" dirty="0"/>
              <a:t>kulturu</a:t>
            </a:r>
            <a:r>
              <a:rPr lang="cs-CZ" sz="2600" dirty="0"/>
              <a:t> založenou na </a:t>
            </a:r>
            <a:r>
              <a:rPr lang="cs-CZ" sz="2600" b="1" dirty="0">
                <a:solidFill>
                  <a:srgbClr val="0070C0"/>
                </a:solidFill>
              </a:rPr>
              <a:t>západních</a:t>
            </a:r>
            <a:r>
              <a:rPr lang="cs-CZ" sz="2600" b="1" dirty="0"/>
              <a:t> </a:t>
            </a:r>
            <a:r>
              <a:rPr lang="cs-CZ" sz="2600" dirty="0"/>
              <a:t>ideálech, jako je </a:t>
            </a:r>
            <a:r>
              <a:rPr lang="cs-CZ" sz="2600" b="1" dirty="0"/>
              <a:t>demokracie</a:t>
            </a:r>
            <a:r>
              <a:rPr lang="cs-CZ" sz="2600" dirty="0"/>
              <a:t> a </a:t>
            </a:r>
            <a:r>
              <a:rPr lang="cs-CZ" sz="2600" b="1" dirty="0"/>
              <a:t>věda</a:t>
            </a:r>
            <a:r>
              <a:rPr lang="cs-CZ" sz="2600" dirty="0"/>
              <a:t>;</a:t>
            </a:r>
          </a:p>
          <a:p>
            <a:pPr lvl="0"/>
            <a:r>
              <a:rPr lang="cs-CZ" sz="2600" dirty="0"/>
              <a:t>V roce 1919 začalo </a:t>
            </a:r>
            <a:r>
              <a:rPr lang="cs-CZ" sz="2600" dirty="0">
                <a:solidFill>
                  <a:srgbClr val="0070C0"/>
                </a:solidFill>
              </a:rPr>
              <a:t>Hnutí čtvrtého května </a:t>
            </a:r>
            <a:r>
              <a:rPr lang="cs-CZ" sz="2600" dirty="0"/>
              <a:t>jako </a:t>
            </a:r>
            <a:r>
              <a:rPr lang="cs-CZ" sz="2600" b="1" dirty="0"/>
              <a:t>reakce</a:t>
            </a:r>
            <a:r>
              <a:rPr lang="cs-CZ" sz="2600" dirty="0"/>
              <a:t> na </a:t>
            </a:r>
            <a:r>
              <a:rPr lang="cs-CZ" sz="2600" b="1" dirty="0"/>
              <a:t>pro-japonské</a:t>
            </a:r>
            <a:r>
              <a:rPr lang="cs-CZ" sz="2600" dirty="0"/>
              <a:t> podmínky, které Číně uložila </a:t>
            </a:r>
            <a:r>
              <a:rPr lang="cs-CZ" sz="2600" b="1" dirty="0"/>
              <a:t>Versailleská</a:t>
            </a:r>
            <a:r>
              <a:rPr lang="cs-CZ" sz="2600" dirty="0"/>
              <a:t> smlouva po první světové válce. </a:t>
            </a:r>
          </a:p>
          <a:p>
            <a:pPr lvl="0"/>
            <a:r>
              <a:rPr lang="cs-CZ" sz="2600" dirty="0"/>
              <a:t>20. let 20. století - založil </a:t>
            </a:r>
            <a:r>
              <a:rPr lang="cs-CZ" sz="2600" b="1" dirty="0">
                <a:solidFill>
                  <a:srgbClr val="0070C0"/>
                </a:solidFill>
              </a:rPr>
              <a:t>Sun </a:t>
            </a:r>
            <a:r>
              <a:rPr lang="cs-CZ" sz="2600" b="1" dirty="0" err="1">
                <a:solidFill>
                  <a:srgbClr val="0070C0"/>
                </a:solidFill>
              </a:rPr>
              <a:t>Yat</a:t>
            </a:r>
            <a:r>
              <a:rPr lang="cs-CZ" sz="2600" b="1" dirty="0">
                <a:solidFill>
                  <a:srgbClr val="0070C0"/>
                </a:solidFill>
              </a:rPr>
              <a:t>-sen </a:t>
            </a:r>
            <a:r>
              <a:rPr lang="cs-CZ" sz="2600" dirty="0"/>
              <a:t>revoluční základnu v Kantonu a rozhodl se </a:t>
            </a:r>
            <a:r>
              <a:rPr lang="cs-CZ" sz="2600" b="1" dirty="0"/>
              <a:t>sjednotit</a:t>
            </a:r>
            <a:r>
              <a:rPr lang="cs-CZ" sz="2600" dirty="0"/>
              <a:t> roztříštěný </a:t>
            </a:r>
            <a:r>
              <a:rPr lang="cs-CZ" sz="2600" b="1" dirty="0"/>
              <a:t>národ</a:t>
            </a:r>
            <a:r>
              <a:rPr lang="cs-CZ" sz="2600" dirty="0"/>
              <a:t>. Uvítal </a:t>
            </a:r>
            <a:r>
              <a:rPr lang="cs-CZ" sz="2600" b="1" dirty="0"/>
              <a:t>pomoc </a:t>
            </a:r>
            <a:r>
              <a:rPr lang="cs-CZ" sz="2600" b="1" dirty="0">
                <a:solidFill>
                  <a:srgbClr val="FF0000"/>
                </a:solidFill>
              </a:rPr>
              <a:t>Sovětského svazu </a:t>
            </a:r>
            <a:r>
              <a:rPr lang="cs-CZ" sz="2600" dirty="0"/>
              <a:t>a uzavřel </a:t>
            </a:r>
            <a:r>
              <a:rPr lang="cs-CZ" sz="2600" b="1" dirty="0"/>
              <a:t>spojenectví</a:t>
            </a:r>
            <a:r>
              <a:rPr lang="cs-CZ" sz="2600" dirty="0"/>
              <a:t> </a:t>
            </a:r>
            <a:r>
              <a:rPr lang="cs-CZ" sz="2600" b="1" dirty="0"/>
              <a:t>s rodící </a:t>
            </a:r>
            <a:r>
              <a:rPr lang="cs-CZ" sz="2600" dirty="0"/>
              <a:t>se </a:t>
            </a:r>
            <a:r>
              <a:rPr lang="cs-CZ" sz="2600" b="1" dirty="0">
                <a:solidFill>
                  <a:srgbClr val="FF0000"/>
                </a:solidFill>
              </a:rPr>
              <a:t>Komunistickou</a:t>
            </a:r>
            <a:r>
              <a:rPr lang="cs-CZ" sz="2600" b="1" dirty="0"/>
              <a:t> stranou Číny</a:t>
            </a:r>
            <a:r>
              <a:rPr lang="cs-CZ" sz="2600" dirty="0"/>
              <a:t>.</a:t>
            </a:r>
          </a:p>
          <a:p>
            <a:pPr lvl="0"/>
            <a:r>
              <a:rPr lang="cs-CZ" sz="2600" dirty="0"/>
              <a:t>Po </a:t>
            </a:r>
            <a:r>
              <a:rPr lang="cs-CZ" sz="2600" b="1" dirty="0" err="1"/>
              <a:t>Sunově</a:t>
            </a:r>
            <a:r>
              <a:rPr lang="cs-CZ" sz="2600" b="1" dirty="0"/>
              <a:t> smrti </a:t>
            </a:r>
            <a:r>
              <a:rPr lang="cs-CZ" sz="2600" dirty="0"/>
              <a:t>(1925) se jeho chráněnec </a:t>
            </a:r>
            <a:r>
              <a:rPr lang="cs-CZ" sz="2600" b="1" dirty="0" err="1">
                <a:solidFill>
                  <a:srgbClr val="0070C0"/>
                </a:solidFill>
              </a:rPr>
              <a:t>Čankajšek</a:t>
            </a:r>
            <a:r>
              <a:rPr lang="cs-CZ" sz="2600" dirty="0"/>
              <a:t> zmocnil vlády nad </a:t>
            </a:r>
            <a:r>
              <a:rPr lang="cs-CZ" sz="2600" b="1" dirty="0">
                <a:solidFill>
                  <a:srgbClr val="0070C0"/>
                </a:solidFill>
              </a:rPr>
              <a:t>Nacionalistickou stranou </a:t>
            </a:r>
            <a:r>
              <a:rPr lang="cs-CZ" sz="2600" dirty="0"/>
              <a:t>(KMT) a v rámci </a:t>
            </a:r>
            <a:r>
              <a:rPr lang="cs-CZ" sz="2600" b="1" dirty="0">
                <a:solidFill>
                  <a:srgbClr val="0070C0"/>
                </a:solidFill>
              </a:rPr>
              <a:t>Severní expedice </a:t>
            </a:r>
            <a:r>
              <a:rPr lang="cs-CZ" sz="2600" dirty="0"/>
              <a:t>(1926-1927 se mu podařilo dostat pod svou vládu většinu </a:t>
            </a:r>
            <a:r>
              <a:rPr lang="cs-CZ" sz="2600" b="1" dirty="0"/>
              <a:t>jižní a střední Číny</a:t>
            </a:r>
            <a:r>
              <a:rPr lang="cs-CZ" sz="2600" dirty="0"/>
              <a:t> -&gt; ) - nacionalistická vláda v </a:t>
            </a:r>
            <a:r>
              <a:rPr lang="cs-CZ" sz="2600" dirty="0" err="1"/>
              <a:t>Nankingu</a:t>
            </a:r>
            <a:r>
              <a:rPr lang="cs-CZ" sz="2600" dirty="0"/>
              <a:t> </a:t>
            </a:r>
          </a:p>
          <a:p>
            <a:pPr lvl="0"/>
            <a:r>
              <a:rPr lang="cs-CZ" sz="2600" dirty="0"/>
              <a:t>V roce </a:t>
            </a:r>
            <a:r>
              <a:rPr lang="cs-CZ" sz="2600" b="1" dirty="0"/>
              <a:t>1927</a:t>
            </a:r>
            <a:r>
              <a:rPr lang="cs-CZ" sz="2600" dirty="0"/>
              <a:t> se </a:t>
            </a:r>
            <a:r>
              <a:rPr lang="cs-CZ" sz="2600" dirty="0" err="1"/>
              <a:t>Čankajšek</a:t>
            </a:r>
            <a:r>
              <a:rPr lang="cs-CZ" sz="2600" dirty="0"/>
              <a:t> </a:t>
            </a:r>
            <a:r>
              <a:rPr lang="cs-CZ" sz="2600" b="1" dirty="0"/>
              <a:t>obrátil</a:t>
            </a:r>
            <a:r>
              <a:rPr lang="cs-CZ" sz="2600" dirty="0"/>
              <a:t> </a:t>
            </a:r>
            <a:r>
              <a:rPr lang="cs-CZ" sz="2600" b="1" dirty="0"/>
              <a:t>proti</a:t>
            </a:r>
            <a:r>
              <a:rPr lang="cs-CZ" sz="2600" dirty="0"/>
              <a:t> </a:t>
            </a:r>
            <a:r>
              <a:rPr lang="cs-CZ" sz="2600" b="1" dirty="0"/>
              <a:t>Komunistické straně</a:t>
            </a:r>
            <a:r>
              <a:rPr lang="cs-CZ" sz="2600" dirty="0"/>
              <a:t> a neúprosně čistil komunistické elementy;</a:t>
            </a:r>
          </a:p>
          <a:p>
            <a:pPr lvl="0"/>
            <a:r>
              <a:rPr lang="cs-CZ" sz="2600" dirty="0"/>
              <a:t>V roce </a:t>
            </a:r>
            <a:r>
              <a:rPr lang="cs-CZ" sz="2600" b="1" dirty="0"/>
              <a:t>1934</a:t>
            </a:r>
            <a:r>
              <a:rPr lang="cs-CZ" sz="2600" dirty="0"/>
              <a:t> se ze svých </a:t>
            </a:r>
            <a:r>
              <a:rPr lang="cs-CZ" sz="2600" b="1" dirty="0"/>
              <a:t>horských základen </a:t>
            </a:r>
            <a:r>
              <a:rPr lang="cs-CZ" sz="2600" dirty="0"/>
              <a:t>(</a:t>
            </a:r>
            <a:r>
              <a:rPr lang="cs-CZ" sz="2600" b="1" dirty="0"/>
              <a:t>Čínská sovětská republika</a:t>
            </a:r>
            <a:r>
              <a:rPr lang="cs-CZ" sz="2600" dirty="0"/>
              <a:t>) vydala </a:t>
            </a:r>
            <a:r>
              <a:rPr lang="cs-CZ" sz="2600" b="1" dirty="0"/>
              <a:t>vojska</a:t>
            </a:r>
            <a:r>
              <a:rPr lang="cs-CZ" sz="2600" dirty="0"/>
              <a:t> komunistů na </a:t>
            </a:r>
            <a:r>
              <a:rPr lang="cs-CZ" sz="2600" b="1" dirty="0">
                <a:solidFill>
                  <a:srgbClr val="FF0000"/>
                </a:solidFill>
              </a:rPr>
              <a:t>Dlouhý pochod </a:t>
            </a:r>
            <a:r>
              <a:rPr lang="cs-CZ" sz="2600" dirty="0"/>
              <a:t>na severozápad -&gt; nový </a:t>
            </a:r>
            <a:r>
              <a:rPr lang="cs-CZ" sz="2600" b="1" dirty="0"/>
              <a:t>vůdce</a:t>
            </a:r>
            <a:r>
              <a:rPr lang="cs-CZ" sz="2600" dirty="0"/>
              <a:t> </a:t>
            </a:r>
            <a:r>
              <a:rPr lang="cs-CZ" sz="2600" b="1" dirty="0" err="1">
                <a:solidFill>
                  <a:srgbClr val="FF0000"/>
                </a:solidFill>
              </a:rPr>
              <a:t>Mao</a:t>
            </a:r>
            <a:r>
              <a:rPr lang="cs-CZ" sz="2600" b="1" dirty="0">
                <a:solidFill>
                  <a:srgbClr val="FF0000"/>
                </a:solidFill>
              </a:rPr>
              <a:t> </a:t>
            </a:r>
            <a:r>
              <a:rPr lang="cs-CZ" sz="2600" b="1" dirty="0" err="1">
                <a:solidFill>
                  <a:srgbClr val="FF0000"/>
                </a:solidFill>
              </a:rPr>
              <a:t>Ce</a:t>
            </a:r>
            <a:r>
              <a:rPr lang="cs-CZ" sz="2600" b="1" dirty="0">
                <a:solidFill>
                  <a:srgbClr val="FF0000"/>
                </a:solidFill>
              </a:rPr>
              <a:t>-tung</a:t>
            </a:r>
            <a:r>
              <a:rPr lang="cs-CZ" sz="2600" dirty="0"/>
              <a:t>;  </a:t>
            </a:r>
          </a:p>
          <a:p>
            <a:r>
              <a:rPr lang="en-US" sz="2600" dirty="0"/>
              <a:t>V </a:t>
            </a:r>
            <a:r>
              <a:rPr lang="en-US" sz="2600" dirty="0" err="1"/>
              <a:t>roce</a:t>
            </a:r>
            <a:r>
              <a:rPr lang="en-US" sz="2600" dirty="0"/>
              <a:t> 1937, </a:t>
            </a:r>
            <a:r>
              <a:rPr lang="en-US" sz="2600" dirty="0" err="1"/>
              <a:t>během</a:t>
            </a:r>
            <a:r>
              <a:rPr lang="en-US" sz="2600" dirty="0"/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druhé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čínsko-japonské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války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dirty="0"/>
              <a:t>(1937-1945), </a:t>
            </a:r>
            <a:r>
              <a:rPr lang="en-US" sz="2600" b="1" dirty="0" err="1"/>
              <a:t>obě</a:t>
            </a:r>
            <a:r>
              <a:rPr lang="en-US" sz="2600" dirty="0"/>
              <a:t> </a:t>
            </a:r>
            <a:r>
              <a:rPr lang="en-US" sz="2600" dirty="0" err="1"/>
              <a:t>čínské</a:t>
            </a:r>
            <a:r>
              <a:rPr lang="en-US" sz="2600" dirty="0"/>
              <a:t> </a:t>
            </a:r>
            <a:r>
              <a:rPr lang="en-US" sz="2600" b="1" dirty="0" err="1"/>
              <a:t>strany</a:t>
            </a:r>
            <a:r>
              <a:rPr lang="en-US" sz="2600" dirty="0"/>
              <a:t> </a:t>
            </a:r>
            <a:r>
              <a:rPr lang="en-US" sz="2600" dirty="0" err="1"/>
              <a:t>nominálně</a:t>
            </a:r>
            <a:r>
              <a:rPr lang="en-US" sz="2600" dirty="0"/>
              <a:t> </a:t>
            </a:r>
            <a:r>
              <a:rPr lang="en-US" sz="2600" dirty="0" err="1"/>
              <a:t>vytvořily</a:t>
            </a:r>
            <a:r>
              <a:rPr lang="en-US" sz="2600" dirty="0"/>
              <a:t> </a:t>
            </a:r>
            <a:r>
              <a:rPr lang="en-US" sz="2600" b="1" dirty="0" err="1">
                <a:solidFill>
                  <a:srgbClr val="0070C0"/>
                </a:solidFill>
              </a:rPr>
              <a:t>jednotnou</a:t>
            </a:r>
            <a:r>
              <a:rPr lang="en-US" sz="2600" b="1" dirty="0">
                <a:solidFill>
                  <a:srgbClr val="0070C0"/>
                </a:solidFill>
              </a:rPr>
              <a:t> </a:t>
            </a:r>
            <a:r>
              <a:rPr lang="en-US" sz="2600" b="1" dirty="0" err="1">
                <a:solidFill>
                  <a:srgbClr val="0070C0"/>
                </a:solidFill>
              </a:rPr>
              <a:t>frontu</a:t>
            </a:r>
            <a:r>
              <a:rPr lang="en-US" sz="2600" b="1" dirty="0">
                <a:solidFill>
                  <a:srgbClr val="0070C0"/>
                </a:solidFill>
              </a:rPr>
              <a:t> </a:t>
            </a:r>
            <a:r>
              <a:rPr lang="en-US" sz="2600" dirty="0" err="1"/>
              <a:t>proti</a:t>
            </a:r>
            <a:r>
              <a:rPr lang="en-US" sz="2600" dirty="0"/>
              <a:t> </a:t>
            </a:r>
            <a:r>
              <a:rPr lang="en-US" sz="2600" dirty="0" err="1"/>
              <a:t>Japoncům</a:t>
            </a:r>
            <a:r>
              <a:rPr lang="en-US" sz="2600" dirty="0"/>
              <a:t>;</a:t>
            </a:r>
          </a:p>
          <a:p>
            <a:pPr lvl="1"/>
            <a:r>
              <a:rPr lang="en-US" sz="2200" dirty="0" err="1"/>
              <a:t>Japonská</a:t>
            </a:r>
            <a:r>
              <a:rPr lang="en-US" sz="2200" dirty="0"/>
              <a:t> </a:t>
            </a:r>
            <a:r>
              <a:rPr lang="en-US" sz="2200" dirty="0" err="1">
                <a:solidFill>
                  <a:srgbClr val="FF0000"/>
                </a:solidFill>
              </a:rPr>
              <a:t>invaze</a:t>
            </a:r>
            <a:r>
              <a:rPr lang="en-US" sz="2200" dirty="0">
                <a:solidFill>
                  <a:srgbClr val="FF0000"/>
                </a:solidFill>
              </a:rPr>
              <a:t> do </a:t>
            </a:r>
            <a:r>
              <a:rPr lang="en-US" sz="2200" dirty="0" err="1">
                <a:solidFill>
                  <a:srgbClr val="FF0000"/>
                </a:solidFill>
              </a:rPr>
              <a:t>Mandžuska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/>
              <a:t>začala</a:t>
            </a:r>
            <a:r>
              <a:rPr lang="en-US" sz="2200" dirty="0"/>
              <a:t> 18. </a:t>
            </a:r>
            <a:r>
              <a:rPr lang="en-US" sz="2200" dirty="0" err="1"/>
              <a:t>září</a:t>
            </a:r>
            <a:r>
              <a:rPr lang="en-US" sz="2200" dirty="0"/>
              <a:t> 1931, </a:t>
            </a:r>
            <a:r>
              <a:rPr lang="en-US" sz="2200" dirty="0" err="1"/>
              <a:t>po</a:t>
            </a:r>
            <a:r>
              <a:rPr lang="en-US" sz="2200" dirty="0"/>
              <a:t> </a:t>
            </a:r>
            <a:r>
              <a:rPr lang="cs-CZ" sz="2200" b="1" dirty="0" err="1"/>
              <a:t>M</a:t>
            </a:r>
            <a:r>
              <a:rPr lang="en-US" sz="2200" b="1" dirty="0" err="1"/>
              <a:t>ukdenském</a:t>
            </a:r>
            <a:r>
              <a:rPr lang="en-US" sz="2200" b="1" dirty="0"/>
              <a:t> </a:t>
            </a:r>
            <a:r>
              <a:rPr lang="en-US" sz="2200" b="1" dirty="0" err="1"/>
              <a:t>incidentu</a:t>
            </a:r>
            <a:r>
              <a:rPr lang="en-US" sz="2200" b="1" dirty="0"/>
              <a:t> </a:t>
            </a:r>
            <a:r>
              <a:rPr lang="en-US" sz="2200" dirty="0" err="1"/>
              <a:t>byl</a:t>
            </a:r>
            <a:r>
              <a:rPr lang="en-US" sz="2200" dirty="0"/>
              <a:t> v </a:t>
            </a:r>
            <a:r>
              <a:rPr lang="en-US" sz="2200" dirty="0" err="1"/>
              <a:t>roce</a:t>
            </a:r>
            <a:r>
              <a:rPr lang="en-US" sz="2200" dirty="0"/>
              <a:t> 1932 </a:t>
            </a:r>
            <a:r>
              <a:rPr lang="en-US" sz="2200" dirty="0" err="1"/>
              <a:t>založen</a:t>
            </a:r>
            <a:r>
              <a:rPr lang="en-US" sz="2200" dirty="0"/>
              <a:t> </a:t>
            </a:r>
            <a:r>
              <a:rPr lang="en-US" sz="2200" dirty="0" err="1"/>
              <a:t>loutkový</a:t>
            </a:r>
            <a:r>
              <a:rPr lang="en-US" sz="2200" dirty="0"/>
              <a:t> </a:t>
            </a:r>
            <a:r>
              <a:rPr lang="en-US" sz="2200" dirty="0" err="1"/>
              <a:t>stát</a:t>
            </a:r>
            <a:r>
              <a:rPr lang="en-US" sz="2200" dirty="0"/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Mandžukuo</a:t>
            </a:r>
            <a:r>
              <a:rPr lang="en-US" sz="2200" dirty="0"/>
              <a:t>. </a:t>
            </a:r>
          </a:p>
          <a:p>
            <a:pPr lvl="1"/>
            <a:r>
              <a:rPr lang="en-US" sz="2200" b="1" dirty="0"/>
              <a:t>Incident</a:t>
            </a:r>
            <a:r>
              <a:rPr lang="en-US" sz="2200" dirty="0"/>
              <a:t>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mostě</a:t>
            </a:r>
            <a:r>
              <a:rPr lang="en-US" sz="2200" dirty="0"/>
              <a:t> Marco Polo 7. </a:t>
            </a:r>
            <a:r>
              <a:rPr lang="en-US" sz="2200" dirty="0" err="1"/>
              <a:t>července</a:t>
            </a:r>
            <a:r>
              <a:rPr lang="en-US" sz="2200" dirty="0"/>
              <a:t> </a:t>
            </a:r>
            <a:r>
              <a:rPr lang="en-US" sz="2200" b="1" dirty="0"/>
              <a:t>1937</a:t>
            </a:r>
            <a:r>
              <a:rPr lang="en-US" sz="2200" dirty="0"/>
              <a:t> - </a:t>
            </a:r>
            <a:r>
              <a:rPr lang="en-US" sz="2200" b="1" dirty="0" err="1">
                <a:solidFill>
                  <a:srgbClr val="FF0000"/>
                </a:solidFill>
              </a:rPr>
              <a:t>invaze</a:t>
            </a:r>
            <a:r>
              <a:rPr lang="en-US" sz="2200" b="1" dirty="0">
                <a:solidFill>
                  <a:srgbClr val="FF0000"/>
                </a:solidFill>
              </a:rPr>
              <a:t> do </a:t>
            </a:r>
            <a:r>
              <a:rPr lang="en-US" sz="2200" b="1" dirty="0" err="1">
                <a:solidFill>
                  <a:srgbClr val="FF0000"/>
                </a:solidFill>
              </a:rPr>
              <a:t>Číny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v </a:t>
            </a:r>
            <a:r>
              <a:rPr lang="en-US" sz="2200" dirty="0" err="1"/>
              <a:t>plném</a:t>
            </a:r>
            <a:r>
              <a:rPr lang="en-US" sz="2200" dirty="0"/>
              <a:t> </a:t>
            </a:r>
            <a:r>
              <a:rPr lang="en-US" sz="2200" dirty="0" err="1"/>
              <a:t>rozsahu</a:t>
            </a:r>
            <a:r>
              <a:rPr lang="en-US" sz="2200" dirty="0"/>
              <a:t>; </a:t>
            </a:r>
          </a:p>
          <a:p>
            <a:pPr lvl="1"/>
            <a:r>
              <a:rPr lang="en-US" sz="2200" dirty="0" err="1"/>
              <a:t>Japonci</a:t>
            </a:r>
            <a:r>
              <a:rPr lang="en-US" sz="2200" dirty="0"/>
              <a:t> </a:t>
            </a:r>
            <a:r>
              <a:rPr lang="en-US" sz="2200" dirty="0" err="1"/>
              <a:t>obsadili</a:t>
            </a:r>
            <a:r>
              <a:rPr lang="en-US" sz="2200" dirty="0"/>
              <a:t> </a:t>
            </a:r>
            <a:r>
              <a:rPr lang="en-US" sz="2200" b="1" dirty="0"/>
              <a:t>Peking</a:t>
            </a:r>
            <a:r>
              <a:rPr lang="en-US" sz="2200" dirty="0"/>
              <a:t>, </a:t>
            </a:r>
            <a:r>
              <a:rPr lang="en-US" sz="2200" b="1" dirty="0" err="1"/>
              <a:t>Šanghaj</a:t>
            </a:r>
            <a:r>
              <a:rPr lang="en-US" sz="2200" dirty="0"/>
              <a:t> a </a:t>
            </a:r>
            <a:r>
              <a:rPr lang="en-US" sz="2200" b="1" dirty="0">
                <a:solidFill>
                  <a:srgbClr val="FF0000"/>
                </a:solidFill>
              </a:rPr>
              <a:t>Nanking</a:t>
            </a:r>
            <a:r>
              <a:rPr lang="en-US" sz="2200" dirty="0"/>
              <a:t> (</a:t>
            </a:r>
            <a:r>
              <a:rPr lang="en-US" sz="2200" dirty="0" err="1"/>
              <a:t>hlavní</a:t>
            </a:r>
            <a:r>
              <a:rPr lang="en-US" sz="2200" dirty="0"/>
              <a:t> </a:t>
            </a:r>
            <a:r>
              <a:rPr lang="en-US" sz="2200" dirty="0" err="1"/>
              <a:t>město</a:t>
            </a:r>
            <a:r>
              <a:rPr lang="en-US" sz="2200" dirty="0"/>
              <a:t> - </a:t>
            </a:r>
            <a:r>
              <a:rPr lang="en-US" sz="2200" b="1" dirty="0" err="1"/>
              <a:t>masakr</a:t>
            </a:r>
            <a:r>
              <a:rPr lang="en-US" sz="2200" dirty="0"/>
              <a:t>); </a:t>
            </a:r>
            <a:r>
              <a:rPr lang="en-US" sz="2200" dirty="0" err="1"/>
              <a:t>válka</a:t>
            </a:r>
            <a:r>
              <a:rPr lang="en-US" sz="2200" dirty="0"/>
              <a:t>: </a:t>
            </a:r>
            <a:r>
              <a:rPr lang="en-US" sz="2200" dirty="0" err="1"/>
              <a:t>celkem</a:t>
            </a:r>
            <a:r>
              <a:rPr lang="en-US" sz="2200" dirty="0"/>
              <a:t> </a:t>
            </a:r>
            <a:r>
              <a:rPr lang="en-US" sz="2200" b="1" dirty="0"/>
              <a:t>20 </a:t>
            </a:r>
            <a:r>
              <a:rPr lang="en-US" sz="2200" b="1" dirty="0" err="1"/>
              <a:t>milionů</a:t>
            </a:r>
            <a:r>
              <a:rPr lang="en-US" sz="2200" b="1" dirty="0"/>
              <a:t> </a:t>
            </a:r>
            <a:r>
              <a:rPr lang="en-US" sz="2200" b="1" dirty="0" err="1"/>
              <a:t>obětí</a:t>
            </a:r>
            <a:r>
              <a:rPr lang="en-US" sz="2200" dirty="0"/>
              <a:t>;</a:t>
            </a:r>
          </a:p>
          <a:p>
            <a:pPr lvl="0"/>
            <a:r>
              <a:rPr lang="en-US" sz="2600" dirty="0"/>
              <a:t>Po </a:t>
            </a:r>
            <a:r>
              <a:rPr lang="en-US" sz="2600" dirty="0" err="1">
                <a:solidFill>
                  <a:srgbClr val="0070C0"/>
                </a:solidFill>
              </a:rPr>
              <a:t>porážce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>
                <a:solidFill>
                  <a:srgbClr val="0070C0"/>
                </a:solidFill>
              </a:rPr>
              <a:t>Japonska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/>
              <a:t>v </a:t>
            </a:r>
            <a:r>
              <a:rPr lang="en-US" sz="2600" dirty="0" err="1"/>
              <a:t>roce</a:t>
            </a:r>
            <a:r>
              <a:rPr lang="en-US" sz="2600" dirty="0"/>
              <a:t> 1945 </a:t>
            </a:r>
            <a:r>
              <a:rPr lang="en-US" sz="2600" dirty="0" err="1"/>
              <a:t>byla</a:t>
            </a:r>
            <a:r>
              <a:rPr lang="en-US" sz="2600" dirty="0"/>
              <a:t> </a:t>
            </a:r>
            <a:r>
              <a:rPr lang="en-US" sz="2600" b="1" dirty="0" err="1"/>
              <a:t>obnovena</a:t>
            </a:r>
            <a:r>
              <a:rPr lang="en-US" sz="2600" dirty="0"/>
              <a:t> </a:t>
            </a:r>
            <a:r>
              <a:rPr lang="en-US" sz="2600" b="1" dirty="0" err="1"/>
              <a:t>válka</a:t>
            </a:r>
            <a:r>
              <a:rPr lang="en-US" sz="2600" dirty="0"/>
              <a:t> </a:t>
            </a:r>
            <a:r>
              <a:rPr lang="en-US" sz="2600" dirty="0" err="1"/>
              <a:t>mezi</a:t>
            </a:r>
            <a:r>
              <a:rPr lang="en-US" sz="2600" dirty="0"/>
              <a:t> </a:t>
            </a:r>
            <a:r>
              <a:rPr lang="en-US" sz="2600" dirty="0" err="1"/>
              <a:t>nacionalistickými</a:t>
            </a:r>
            <a:r>
              <a:rPr lang="en-US" sz="2600" dirty="0"/>
              <a:t> </a:t>
            </a:r>
            <a:r>
              <a:rPr lang="en-US" sz="2600" dirty="0" err="1"/>
              <a:t>vládními</a:t>
            </a:r>
            <a:r>
              <a:rPr lang="en-US" sz="2600" dirty="0"/>
              <a:t> </a:t>
            </a:r>
            <a:r>
              <a:rPr lang="en-US" sz="2600" dirty="0" err="1"/>
              <a:t>silami</a:t>
            </a:r>
            <a:r>
              <a:rPr lang="en-US" sz="2600" dirty="0"/>
              <a:t> a </a:t>
            </a:r>
            <a:r>
              <a:rPr lang="cs-CZ" sz="2600" b="1" dirty="0"/>
              <a:t>komunisty</a:t>
            </a:r>
            <a:r>
              <a:rPr lang="en-US" sz="2600" dirty="0"/>
              <a:t>, do </a:t>
            </a:r>
            <a:r>
              <a:rPr lang="en-US" sz="2600" dirty="0" err="1"/>
              <a:t>roku</a:t>
            </a:r>
            <a:r>
              <a:rPr lang="en-US" sz="2600" dirty="0"/>
              <a:t> </a:t>
            </a:r>
            <a:r>
              <a:rPr lang="en-US" sz="2600" dirty="0">
                <a:solidFill>
                  <a:srgbClr val="FF0000"/>
                </a:solidFill>
              </a:rPr>
              <a:t>1949</a:t>
            </a:r>
            <a:r>
              <a:rPr lang="en-US" sz="2600" dirty="0"/>
              <a:t> </a:t>
            </a:r>
            <a:r>
              <a:rPr lang="cs-CZ" sz="2600" dirty="0">
                <a:solidFill>
                  <a:srgbClr val="FF0000"/>
                </a:solidFill>
              </a:rPr>
              <a:t>Komunistická strana</a:t>
            </a:r>
            <a:r>
              <a:rPr lang="en-US" sz="2600" dirty="0"/>
              <a:t> </a:t>
            </a:r>
            <a:r>
              <a:rPr lang="en-US" sz="2600" dirty="0" err="1"/>
              <a:t>získala</a:t>
            </a:r>
            <a:r>
              <a:rPr lang="en-US" sz="2600" dirty="0"/>
              <a:t> </a:t>
            </a:r>
            <a:r>
              <a:rPr lang="en-US" sz="2600" b="1" dirty="0" err="1"/>
              <a:t>kontrolu</a:t>
            </a:r>
            <a:r>
              <a:rPr lang="en-US" sz="2600" dirty="0"/>
              <a:t> </a:t>
            </a:r>
            <a:r>
              <a:rPr lang="en-US" sz="2600" dirty="0" err="1"/>
              <a:t>nad</a:t>
            </a:r>
            <a:r>
              <a:rPr lang="en-US" sz="2600" dirty="0"/>
              <a:t> </a:t>
            </a:r>
            <a:r>
              <a:rPr lang="en-US" sz="2600" dirty="0" err="1"/>
              <a:t>většinou</a:t>
            </a:r>
            <a:r>
              <a:rPr lang="en-US" sz="2600" dirty="0"/>
              <a:t> </a:t>
            </a:r>
            <a:r>
              <a:rPr lang="en-US" sz="2600" dirty="0" err="1"/>
              <a:t>země</a:t>
            </a:r>
            <a:r>
              <a:rPr lang="en-US" sz="2600" dirty="0"/>
              <a:t>.  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5984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0AA2EFD-DCB9-408E-9200-8A7C20D36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2" y="1466850"/>
            <a:ext cx="5639235" cy="363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AE9FF80-9A65-4E05-8B07-54A27C7F3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820" y="1466850"/>
            <a:ext cx="6319598" cy="363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209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undefined">
            <a:extLst>
              <a:ext uri="{FF2B5EF4-FFF2-40B4-BE49-F238E27FC236}">
                <a16:creationId xmlns:a16="http://schemas.microsoft.com/office/drawing/2014/main" id="{5D668395-520C-432E-B294-F5AA905BD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17" y="423862"/>
            <a:ext cx="695325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rim Realities of Life in London&amp;#8217;s 19th Century Slums">
            <a:extLst>
              <a:ext uri="{FF2B5EF4-FFF2-40B4-BE49-F238E27FC236}">
                <a16:creationId xmlns:a16="http://schemas.microsoft.com/office/drawing/2014/main" id="{E8067768-5D99-408C-99ED-278392418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825" y="3378847"/>
            <a:ext cx="4204527" cy="305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rim Realities of Life in London&amp;#8217;s 19th Century Slums">
            <a:extLst>
              <a:ext uri="{FF2B5EF4-FFF2-40B4-BE49-F238E27FC236}">
                <a16:creationId xmlns:a16="http://schemas.microsoft.com/office/drawing/2014/main" id="{B197435F-4C66-4A58-B623-78BE65E1B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133" y="423862"/>
            <a:ext cx="4310650" cy="267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55002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8738</TotalTime>
  <Words>5786</Words>
  <Application>Microsoft Office PowerPoint</Application>
  <PresentationFormat>Širokoúhlá obrazovka</PresentationFormat>
  <Paragraphs>894</Paragraphs>
  <Slides>71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71</vt:i4>
      </vt:variant>
    </vt:vector>
  </HeadingPairs>
  <TitlesOfParts>
    <vt:vector size="77" baseType="lpstr">
      <vt:lpstr>Arial</vt:lpstr>
      <vt:lpstr>Calibri</vt:lpstr>
      <vt:lpstr>Calibri Light</vt:lpstr>
      <vt:lpstr>Söhne</vt:lpstr>
      <vt:lpstr>Times New Roman</vt:lpstr>
      <vt:lpstr>Motiv Office</vt:lpstr>
      <vt:lpstr>Imperializmus, Světová válka a  Velká hospodářská krize </vt:lpstr>
      <vt:lpstr>Únik z Malthusovské rovnováhy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Obchodní politika – cesta k hegemonii</vt:lpstr>
      <vt:lpstr>Prezentace aplikace PowerPoint</vt:lpstr>
      <vt:lpstr>Prezentace aplikace PowerPoint</vt:lpstr>
      <vt:lpstr>Imperializmus v Asii</vt:lpstr>
      <vt:lpstr>Prezentace aplikace PowerPoint</vt:lpstr>
      <vt:lpstr>Mandžuská Čína</vt:lpstr>
      <vt:lpstr>Prezentace aplikace PowerPoint</vt:lpstr>
      <vt:lpstr>Otevření Číny – říše středu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Imperialismus v Africe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Cesta ke světové válce</vt:lpstr>
      <vt:lpstr>Prezentace aplikace PowerPoint</vt:lpstr>
      <vt:lpstr>Prezentace aplikace PowerPoint</vt:lpstr>
      <vt:lpstr>Prezentace aplikace PowerPoint</vt:lpstr>
      <vt:lpstr>Rostoucí "produktivita" ve válčení  Občanská válka 1861-65 vs. 75mm francouzské dělo z roku 1897</vt:lpstr>
      <vt:lpstr>Prezentace aplikace PowerPoint</vt:lpstr>
      <vt:lpstr>Prezentace aplikace PowerPoint</vt:lpstr>
      <vt:lpstr>Světová válka (světová ekonomika)</vt:lpstr>
      <vt:lpstr>Prezentace aplikace PowerPoint</vt:lpstr>
      <vt:lpstr>Prezentace aplikace PowerPoint</vt:lpstr>
      <vt:lpstr>Prezentace aplikace PowerPoint</vt:lpstr>
      <vt:lpstr>Prezentace aplikace PowerPoint</vt:lpstr>
      <vt:lpstr>Strukturální změny</vt:lpstr>
      <vt:lpstr>Prezentace aplikace PowerPoint</vt:lpstr>
      <vt:lpstr>Versaillský systém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Hospodářská krize ve světové ekonomice</vt:lpstr>
      <vt:lpstr>Prezentace aplikace PowerPoint</vt:lpstr>
      <vt:lpstr>Prezentace aplikace PowerPoint</vt:lpstr>
      <vt:lpstr>Prezentace aplikace PowerPoint</vt:lpstr>
      <vt:lpstr>Rozpad evropského koloniálního systému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Evropská expanze – italské městské státy, Portugalské impérium</dc:title>
  <dc:creator>Julie Krpcová</dc:creator>
  <cp:lastModifiedBy>Oldřich Krpec</cp:lastModifiedBy>
  <cp:revision>99</cp:revision>
  <cp:lastPrinted>2022-02-28T10:39:42Z</cp:lastPrinted>
  <dcterms:created xsi:type="dcterms:W3CDTF">2021-03-14T14:30:18Z</dcterms:created>
  <dcterms:modified xsi:type="dcterms:W3CDTF">2023-04-03T09:53:54Z</dcterms:modified>
</cp:coreProperties>
</file>