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71" r:id="rId3"/>
    <p:sldId id="406" r:id="rId4"/>
    <p:sldId id="275" r:id="rId5"/>
    <p:sldId id="407" r:id="rId6"/>
    <p:sldId id="408" r:id="rId7"/>
    <p:sldId id="409" r:id="rId8"/>
    <p:sldId id="410" r:id="rId9"/>
    <p:sldId id="411" r:id="rId10"/>
    <p:sldId id="412" r:id="rId11"/>
    <p:sldId id="357" r:id="rId12"/>
    <p:sldId id="340" r:id="rId13"/>
    <p:sldId id="413" r:id="rId14"/>
    <p:sldId id="414" r:id="rId15"/>
    <p:sldId id="415" r:id="rId16"/>
    <p:sldId id="416" r:id="rId17"/>
    <p:sldId id="272" r:id="rId18"/>
    <p:sldId id="419" r:id="rId19"/>
    <p:sldId id="417" r:id="rId20"/>
    <p:sldId id="300" r:id="rId21"/>
    <p:sldId id="277" r:id="rId22"/>
    <p:sldId id="382" r:id="rId23"/>
    <p:sldId id="400" r:id="rId24"/>
    <p:sldId id="401" r:id="rId25"/>
    <p:sldId id="320" r:id="rId26"/>
    <p:sldId id="329" r:id="rId27"/>
    <p:sldId id="322" r:id="rId28"/>
    <p:sldId id="344" r:id="rId29"/>
    <p:sldId id="319" r:id="rId30"/>
    <p:sldId id="330" r:id="rId31"/>
    <p:sldId id="331" r:id="rId32"/>
    <p:sldId id="279" r:id="rId33"/>
    <p:sldId id="346" r:id="rId34"/>
    <p:sldId id="345" r:id="rId35"/>
    <p:sldId id="348" r:id="rId36"/>
    <p:sldId id="285" r:id="rId37"/>
    <p:sldId id="351" r:id="rId38"/>
    <p:sldId id="318" r:id="rId39"/>
    <p:sldId id="280" r:id="rId40"/>
    <p:sldId id="403" r:id="rId41"/>
    <p:sldId id="383" r:id="rId42"/>
    <p:sldId id="350" r:id="rId43"/>
    <p:sldId id="353" r:id="rId44"/>
    <p:sldId id="352" r:id="rId45"/>
    <p:sldId id="354" r:id="rId46"/>
    <p:sldId id="418" r:id="rId47"/>
    <p:sldId id="281" r:id="rId48"/>
    <p:sldId id="404" r:id="rId49"/>
    <p:sldId id="278" r:id="rId50"/>
    <p:sldId id="291" r:id="rId51"/>
    <p:sldId id="349" r:id="rId52"/>
    <p:sldId id="308" r:id="rId53"/>
    <p:sldId id="316" r:id="rId54"/>
    <p:sldId id="314" r:id="rId55"/>
    <p:sldId id="311" r:id="rId56"/>
    <p:sldId id="313" r:id="rId57"/>
    <p:sldId id="310" r:id="rId58"/>
    <p:sldId id="307" r:id="rId59"/>
    <p:sldId id="315" r:id="rId60"/>
    <p:sldId id="317" r:id="rId6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3CCD8-F74D-4A60-AF8D-7CFF44B83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1922"/>
            <a:ext cx="9144000" cy="2387600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F0000"/>
                </a:solidFill>
                <a:latin typeface="+mn-lt"/>
              </a:rPr>
              <a:t>Italské</a:t>
            </a:r>
            <a:r>
              <a:rPr lang="cs-CZ" sz="4800" dirty="0">
                <a:latin typeface="+mn-lt"/>
              </a:rPr>
              <a:t> městské státy, vojenská (r)evoluce, </a:t>
            </a:r>
            <a:r>
              <a:rPr lang="cs-CZ" sz="4800" b="1" dirty="0">
                <a:solidFill>
                  <a:srgbClr val="00B050"/>
                </a:solidFill>
                <a:latin typeface="+mn-lt"/>
              </a:rPr>
              <a:t>Portugalské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dirty="0">
                <a:latin typeface="+mn-lt"/>
              </a:rPr>
              <a:t>impérium obchodních stanic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520D12-C64C-4AF0-8F10-7518EF5EE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1963" y="4987778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dirty="0"/>
              <a:t>Evropa ve světové ekonomice 2023</a:t>
            </a:r>
          </a:p>
        </p:txBody>
      </p:sp>
    </p:spTree>
    <p:extLst>
      <p:ext uri="{BB962C8B-B14F-4D97-AF65-F5344CB8AC3E}">
        <p14:creationId xmlns:p14="http://schemas.microsoft.com/office/powerpoint/2010/main" val="162837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1/14/San_Marco_horses.jpg">
            <a:extLst>
              <a:ext uri="{FF2B5EF4-FFF2-40B4-BE49-F238E27FC236}">
                <a16:creationId xmlns:a16="http://schemas.microsoft.com/office/drawing/2014/main" id="{0B18FF1B-29AB-4089-8341-DF4774B4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09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e/e6/Hippolyte_Bellang%C3%A9_-_Un_jour_de_revue_sous_l%E2%80%99Empire_-_1810.jpg/1920px-Hippolyte_Bellang%C3%A9_-_Un_jour_de_revue_sous_l%E2%80%99Empire_-_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79" y="3125462"/>
            <a:ext cx="5385741" cy="33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21506" y="6457890"/>
            <a:ext cx="5478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202122"/>
                </a:solidFill>
              </a:rPr>
              <a:t>Vojenská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přehlídka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před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cs-CZ" sz="1000" dirty="0">
                <a:solidFill>
                  <a:srgbClr val="202122"/>
                </a:solidFill>
              </a:rPr>
              <a:t>palácem </a:t>
            </a:r>
            <a:r>
              <a:rPr lang="en-US" sz="1000" dirty="0" err="1">
                <a:solidFill>
                  <a:srgbClr val="202122"/>
                </a:solidFill>
              </a:rPr>
              <a:t>Tuileri</a:t>
            </a:r>
            <a:r>
              <a:rPr lang="cs-CZ" sz="1000" dirty="0">
                <a:solidFill>
                  <a:srgbClr val="202122"/>
                </a:solidFill>
              </a:rPr>
              <a:t>es</a:t>
            </a:r>
            <a:r>
              <a:rPr lang="en-US" sz="1000" dirty="0">
                <a:solidFill>
                  <a:srgbClr val="202122"/>
                </a:solidFill>
              </a:rPr>
              <a:t> v </a:t>
            </a:r>
            <a:r>
              <a:rPr lang="en-US" sz="1000" dirty="0" err="1">
                <a:solidFill>
                  <a:srgbClr val="202122"/>
                </a:solidFill>
              </a:rPr>
              <a:t>roce</a:t>
            </a:r>
            <a:r>
              <a:rPr lang="en-US" sz="1000" dirty="0">
                <a:solidFill>
                  <a:srgbClr val="202122"/>
                </a:solidFill>
              </a:rPr>
              <a:t> 1810. </a:t>
            </a:r>
            <a:r>
              <a:rPr lang="en-US" sz="1000" dirty="0" err="1">
                <a:solidFill>
                  <a:srgbClr val="202122"/>
                </a:solidFill>
              </a:rPr>
              <a:t>Vítězný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oblouk</a:t>
            </a:r>
            <a:r>
              <a:rPr lang="en-US" sz="1000" dirty="0">
                <a:solidFill>
                  <a:srgbClr val="202122"/>
                </a:solidFill>
              </a:rPr>
              <a:t> Carrousel </a:t>
            </a:r>
            <a:r>
              <a:rPr lang="en-US" sz="1000" dirty="0" err="1">
                <a:solidFill>
                  <a:srgbClr val="202122"/>
                </a:solidFill>
              </a:rPr>
              <a:t>původně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postavený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jako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brána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paláce</a:t>
            </a:r>
            <a:r>
              <a:rPr lang="en-US" sz="1000" dirty="0">
                <a:solidFill>
                  <a:srgbClr val="202122"/>
                </a:solidFill>
              </a:rPr>
              <a:t> (</a:t>
            </a:r>
            <a:r>
              <a:rPr lang="en-US" sz="1000" dirty="0" err="1">
                <a:solidFill>
                  <a:srgbClr val="202122"/>
                </a:solidFill>
              </a:rPr>
              <a:t>shořel</a:t>
            </a:r>
            <a:r>
              <a:rPr lang="en-US" sz="1000" dirty="0">
                <a:solidFill>
                  <a:srgbClr val="202122"/>
                </a:solidFill>
              </a:rPr>
              <a:t> v </a:t>
            </a:r>
            <a:r>
              <a:rPr lang="en-US" sz="1000" dirty="0" err="1">
                <a:solidFill>
                  <a:srgbClr val="202122"/>
                </a:solidFill>
              </a:rPr>
              <a:t>roce</a:t>
            </a:r>
            <a:r>
              <a:rPr lang="en-US" sz="1000" dirty="0">
                <a:solidFill>
                  <a:srgbClr val="202122"/>
                </a:solidFill>
              </a:rPr>
              <a:t> 1871). </a:t>
            </a:r>
            <a:endParaRPr lang="cs-CZ" sz="1000" dirty="0"/>
          </a:p>
        </p:txBody>
      </p:sp>
      <p:pic>
        <p:nvPicPr>
          <p:cNvPr id="1028" name="Picture 4" descr="Hor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6" y="115259"/>
            <a:ext cx="3653586" cy="2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591765" y="2171354"/>
            <a:ext cx="2200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000000"/>
                </a:solidFill>
                <a:latin typeface="helvetica-w01-roman"/>
              </a:rPr>
              <a:t>Triumfální kvadriga - startovní brána na hipodromu v Konstantinopoli... 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2206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EEF930-55B5-413F-8A0F-C9AFB4B5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6582" cy="41720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A81F4D-EF58-40DA-B0E4-4EF86BA77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2923" y="1488924"/>
            <a:ext cx="6873369" cy="3864783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90F436E-2B5C-44D3-985D-45CA5FA59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8" y="4318427"/>
            <a:ext cx="3330838" cy="25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2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45F64D-129F-405D-8026-E2F0307AD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452"/>
            <a:ext cx="9144000" cy="5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0/Caffa_and_Theodoro_2.svg/1920px-Caffa_and_Theodoro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91" y="1037345"/>
            <a:ext cx="7178367" cy="47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05210" y="5893654"/>
            <a:ext cx="827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Cca 1450, války mezi Janovem a Mongoly (nástupnickými státy – Zlatou Hordou a od 1449 Krymským </a:t>
            </a:r>
            <a:r>
              <a:rPr lang="cs-CZ" dirty="0" err="1"/>
              <a:t>chánátem</a:t>
            </a:r>
            <a:r>
              <a:rPr lang="cs-CZ" dirty="0"/>
              <a:t>) 13-15. století.</a:t>
            </a:r>
          </a:p>
        </p:txBody>
      </p:sp>
    </p:spTree>
    <p:extLst>
      <p:ext uri="{BB962C8B-B14F-4D97-AF65-F5344CB8AC3E}">
        <p14:creationId xmlns:p14="http://schemas.microsoft.com/office/powerpoint/2010/main" val="111070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d/New_Russia_on_territory_of_Ukra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17" y="497794"/>
            <a:ext cx="762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35194" y="6008914"/>
            <a:ext cx="66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Anektováno 1764 v rámci příprav na Rusko-Turecké války (1768-1774), součástí Ruského impéria do revoluce 1917</a:t>
            </a:r>
          </a:p>
        </p:txBody>
      </p:sp>
    </p:spTree>
    <p:extLst>
      <p:ext uri="{BB962C8B-B14F-4D97-AF65-F5344CB8AC3E}">
        <p14:creationId xmlns:p14="http://schemas.microsoft.com/office/powerpoint/2010/main" val="118225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D997C-9591-4D15-BDA5-61D02F38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35" y="-6147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2400" dirty="0">
                <a:latin typeface="+mn-lt"/>
              </a:rPr>
              <a:t>Casa delle compere e dei banchi di San Giorgio</a:t>
            </a:r>
            <a:r>
              <a:rPr lang="cs-CZ" sz="2400" dirty="0">
                <a:latin typeface="+mn-lt"/>
              </a:rPr>
              <a:t> 1407</a:t>
            </a:r>
          </a:p>
        </p:txBody>
      </p:sp>
      <p:pic>
        <p:nvPicPr>
          <p:cNvPr id="4098" name="Picture 2" descr="https://upload.wikimedia.org/wikipedia/commons/thumb/0/0e/Palazzo_San_Georgio_Genova_W.jpg/800px-Palazzo_San_Georgio_Genova_W.jpg">
            <a:extLst>
              <a:ext uri="{FF2B5EF4-FFF2-40B4-BE49-F238E27FC236}">
                <a16:creationId xmlns:a16="http://schemas.microsoft.com/office/drawing/2014/main" id="{BAB1DF50-E728-4742-B80B-71DB1DDBB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46" y="977470"/>
            <a:ext cx="6435907" cy="55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9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672263" y="1628775"/>
          <a:ext cx="2841626" cy="422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1500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1600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1700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Německo a Rakousko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Norimberk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36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Kolín n. R.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Gdaňsk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Vídeň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Pyrenejský poloostrov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Grenada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Valencie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Lisabon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Barcelona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Córdoba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Sevilla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Madrid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110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Anglie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Londýn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575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999657" y="1628800"/>
          <a:ext cx="2840039" cy="422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1500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1600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1700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Itálie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Neapol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281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216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Benátky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Milán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124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Florencie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Janov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Řím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Francie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Paříž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510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Lyon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Belgie a Nizozemsko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Antverpy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Ghent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Brusel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Amsterodam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6560" name="TextovéPole 4"/>
          <p:cNvSpPr txBox="1">
            <a:spLocks noChangeArrowheads="1"/>
          </p:cNvSpPr>
          <p:nvPr/>
        </p:nvSpPr>
        <p:spPr bwMode="auto">
          <a:xfrm>
            <a:off x="2855913" y="923926"/>
            <a:ext cx="720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>
                <a:latin typeface="Calibri" pitchFamily="34" charset="0"/>
              </a:rPr>
              <a:t>Velikost největších evropských měst v tisících obyvatel</a:t>
            </a:r>
          </a:p>
        </p:txBody>
      </p:sp>
    </p:spTree>
    <p:extLst>
      <p:ext uri="{BB962C8B-B14F-4D97-AF65-F5344CB8AC3E}">
        <p14:creationId xmlns:p14="http://schemas.microsoft.com/office/powerpoint/2010/main" val="129201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71905"/>
            <a:ext cx="8229600" cy="1143000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Proměna sociálních a ekonomických institucí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567" y="1071095"/>
            <a:ext cx="9916998" cy="576064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Černý</a:t>
            </a:r>
            <a:r>
              <a:rPr lang="cs-CZ" sz="2000" b="1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mor</a:t>
            </a:r>
            <a:r>
              <a:rPr lang="cs-CZ" sz="2000" dirty="0"/>
              <a:t>: Barma – </a:t>
            </a:r>
            <a:r>
              <a:rPr lang="cs-CZ" sz="2000" dirty="0" err="1"/>
              <a:t>Kaffa</a:t>
            </a:r>
            <a:r>
              <a:rPr lang="cs-CZ" sz="2000" dirty="0"/>
              <a:t> – Mesina (1348-1351) Evropa: 25 mil. z 80 mil. v Evropě; dopad na Islámský svět;</a:t>
            </a:r>
          </a:p>
          <a:p>
            <a:pPr lvl="1"/>
            <a:r>
              <a:rPr lang="cs-CZ" sz="1800" dirty="0"/>
              <a:t>Nezasáhl dobytek a fyzický kapitál – </a:t>
            </a:r>
            <a:r>
              <a:rPr lang="cs-CZ" sz="1800" b="1" dirty="0"/>
              <a:t>urychlení procesů </a:t>
            </a:r>
            <a:r>
              <a:rPr lang="cs-CZ" sz="1800" dirty="0"/>
              <a:t>změny -&gt; zvýšení </a:t>
            </a:r>
            <a:r>
              <a:rPr lang="cs-CZ" sz="1800" b="1" dirty="0"/>
              <a:t>ceny práce </a:t>
            </a:r>
            <a:r>
              <a:rPr lang="cs-CZ" sz="1800" dirty="0"/>
              <a:t>a snížení ceny půdy; </a:t>
            </a:r>
          </a:p>
          <a:p>
            <a:pPr lvl="1"/>
            <a:r>
              <a:rPr lang="cs-CZ" sz="1800" dirty="0"/>
              <a:t>růst mezd (Edward III. 1351 – fix mezd); </a:t>
            </a:r>
            <a:r>
              <a:rPr lang="cs-CZ" sz="1800" b="1" dirty="0"/>
              <a:t>města</a:t>
            </a:r>
            <a:r>
              <a:rPr lang="cs-CZ" sz="1800" dirty="0"/>
              <a:t> s průmyslovou výrobou rostou;</a:t>
            </a:r>
          </a:p>
          <a:p>
            <a:endParaRPr lang="cs-CZ" sz="800" dirty="0"/>
          </a:p>
          <a:p>
            <a:r>
              <a:rPr lang="cs-CZ" sz="2000" b="1" dirty="0"/>
              <a:t>Racionalizace </a:t>
            </a:r>
            <a:r>
              <a:rPr lang="cs-CZ" sz="2000" b="1" dirty="0">
                <a:solidFill>
                  <a:srgbClr val="0070C0"/>
                </a:solidFill>
              </a:rPr>
              <a:t>zemědělství</a:t>
            </a:r>
            <a:r>
              <a:rPr lang="cs-CZ" sz="2000" dirty="0"/>
              <a:t>, poptávka po zboží široké spotřeby; specializace WE na průmysl (VA) a EE na produkci potravin;</a:t>
            </a:r>
          </a:p>
          <a:p>
            <a:pPr lvl="1"/>
            <a:r>
              <a:rPr lang="cs-CZ" sz="1800" dirty="0"/>
              <a:t>Produkce živ. výr. na úkor rostl., </a:t>
            </a:r>
            <a:r>
              <a:rPr lang="cs-CZ" sz="1800" b="1" dirty="0"/>
              <a:t>suroviny pro průmysl </a:t>
            </a:r>
            <a:r>
              <a:rPr lang="cs-CZ" sz="1800" dirty="0"/>
              <a:t>(vlna); mez. </a:t>
            </a:r>
            <a:r>
              <a:rPr lang="cs-CZ" sz="1800" b="1" dirty="0"/>
              <a:t>dělba práce </a:t>
            </a:r>
            <a:r>
              <a:rPr lang="cs-CZ" sz="1800" dirty="0"/>
              <a:t>– Anglie produkuje vlnu, Flandry látky, dokončení ve Florencii; </a:t>
            </a:r>
            <a:r>
              <a:rPr lang="cs-CZ" sz="1800" i="1" dirty="0"/>
              <a:t>Edward III. zdaňuje export vlny </a:t>
            </a:r>
            <a:r>
              <a:rPr lang="cs-CZ" sz="1800" dirty="0"/>
              <a:t>(protekce);</a:t>
            </a:r>
          </a:p>
          <a:p>
            <a:endParaRPr lang="cs-CZ" sz="800" dirty="0"/>
          </a:p>
          <a:p>
            <a:r>
              <a:rPr lang="cs-CZ" sz="2000" dirty="0"/>
              <a:t>Populace vzrostla, ale </a:t>
            </a:r>
            <a:r>
              <a:rPr lang="cs-CZ" sz="2000" b="1" dirty="0"/>
              <a:t>změna</a:t>
            </a:r>
            <a:r>
              <a:rPr lang="cs-CZ" sz="2000" dirty="0"/>
              <a:t> reprodukčního </a:t>
            </a:r>
            <a:r>
              <a:rPr lang="cs-CZ" sz="2000" b="1" dirty="0"/>
              <a:t>chování</a:t>
            </a:r>
            <a:r>
              <a:rPr lang="cs-CZ" sz="2000" dirty="0"/>
              <a:t>;</a:t>
            </a:r>
          </a:p>
          <a:p>
            <a:r>
              <a:rPr lang="cs-CZ" sz="2000" dirty="0"/>
              <a:t>Zvětšuje se </a:t>
            </a:r>
            <a:r>
              <a:rPr lang="cs-CZ" sz="2000" b="1" dirty="0"/>
              <a:t>rozsah trhu </a:t>
            </a:r>
            <a:r>
              <a:rPr lang="cs-CZ" sz="2000" dirty="0"/>
              <a:t>(specializace, technologie); </a:t>
            </a:r>
            <a:r>
              <a:rPr lang="cs-CZ" sz="2000" b="1" dirty="0"/>
              <a:t>střední stav</a:t>
            </a:r>
            <a:r>
              <a:rPr lang="cs-CZ" sz="2000" dirty="0"/>
              <a:t> a panovník vytváří koalici </a:t>
            </a:r>
            <a:r>
              <a:rPr lang="cs-CZ" sz="2000" b="1" dirty="0"/>
              <a:t>proti šlechtě (autonomní </a:t>
            </a:r>
            <a:r>
              <a:rPr lang="cs-CZ" sz="2000" b="1" dirty="0">
                <a:solidFill>
                  <a:srgbClr val="0070C0"/>
                </a:solidFill>
              </a:rPr>
              <a:t>města</a:t>
            </a:r>
            <a:r>
              <a:rPr lang="cs-CZ" sz="2000" b="1" dirty="0"/>
              <a:t>)</a:t>
            </a:r>
            <a:r>
              <a:rPr lang="cs-CZ" sz="2000" dirty="0"/>
              <a:t>;</a:t>
            </a:r>
          </a:p>
          <a:p>
            <a:r>
              <a:rPr lang="cs-CZ" sz="2000" b="1" dirty="0"/>
              <a:t>Východní Evropa </a:t>
            </a:r>
            <a:r>
              <a:rPr lang="cs-CZ" sz="2000" dirty="0"/>
              <a:t>– opak – produkce potravin donucením pevně etablované </a:t>
            </a:r>
            <a:r>
              <a:rPr lang="cs-CZ" sz="2000" b="1" dirty="0"/>
              <a:t>šlechty</a:t>
            </a:r>
            <a:r>
              <a:rPr lang="cs-CZ" sz="2000" dirty="0"/>
              <a:t> – decentralizace a </a:t>
            </a:r>
            <a:r>
              <a:rPr lang="cs-CZ" sz="2000" b="1" dirty="0">
                <a:solidFill>
                  <a:srgbClr val="0070C0"/>
                </a:solidFill>
              </a:rPr>
              <a:t>nevolnictví</a:t>
            </a:r>
            <a:r>
              <a:rPr lang="cs-CZ" sz="2000" b="1" dirty="0"/>
              <a:t> </a:t>
            </a:r>
            <a:r>
              <a:rPr lang="cs-CZ" sz="2000" dirty="0"/>
              <a:t>(1600: 3 dny nucené práce týdně);</a:t>
            </a:r>
          </a:p>
        </p:txBody>
      </p:sp>
    </p:spTree>
    <p:extLst>
      <p:ext uri="{BB962C8B-B14F-4D97-AF65-F5344CB8AC3E}">
        <p14:creationId xmlns:p14="http://schemas.microsoft.com/office/powerpoint/2010/main" val="587291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spread of the Black Death in Europe and the Near East (1346–1353)">
            <a:extLst>
              <a:ext uri="{FF2B5EF4-FFF2-40B4-BE49-F238E27FC236}">
                <a16:creationId xmlns:a16="http://schemas.microsoft.com/office/drawing/2014/main" id="{77FFA5B3-91A9-4F78-A897-7B4EADA8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0"/>
            <a:ext cx="785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7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23120\Desktop\Nuremberg_chronicles_-_Nurember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764705"/>
            <a:ext cx="8797673" cy="58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56294" y="246508"/>
            <a:ext cx="374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Stadtluft macht frei nach Jahr und Tag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820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57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Křesťanská expanze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5080" y="1148796"/>
            <a:ext cx="10001840" cy="5688632"/>
          </a:xfrm>
        </p:spPr>
        <p:txBody>
          <a:bodyPr>
            <a:normAutofit/>
          </a:bodyPr>
          <a:lstStyle/>
          <a:p>
            <a:r>
              <a:rPr lang="cs-CZ" sz="2000" b="1" u="sng" dirty="0"/>
              <a:t>Obrat</a:t>
            </a:r>
            <a:r>
              <a:rPr lang="cs-CZ" sz="2000" dirty="0"/>
              <a:t> ve SZM – dobytí Sevilly a </a:t>
            </a:r>
            <a:r>
              <a:rPr lang="cs-CZ" sz="2000" b="1" dirty="0"/>
              <a:t>Córdoby</a:t>
            </a:r>
            <a:r>
              <a:rPr lang="cs-CZ" sz="2000" dirty="0"/>
              <a:t> (1248, 1254); obchod přes východní cestu, </a:t>
            </a:r>
            <a:r>
              <a:rPr lang="cs-CZ" sz="2000" b="1" dirty="0"/>
              <a:t>pax </a:t>
            </a:r>
            <a:r>
              <a:rPr lang="cs-CZ" sz="2000" b="1" dirty="0" err="1"/>
              <a:t>monglica</a:t>
            </a:r>
            <a:r>
              <a:rPr lang="cs-CZ" sz="2000" dirty="0"/>
              <a:t>;</a:t>
            </a:r>
            <a:endParaRPr lang="cs-CZ" sz="800" dirty="0"/>
          </a:p>
          <a:p>
            <a:r>
              <a:rPr lang="cs-CZ" sz="2000" b="1" u="sng" dirty="0">
                <a:solidFill>
                  <a:srgbClr val="0070C0"/>
                </a:solidFill>
              </a:rPr>
              <a:t>Itálie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– nejvyspělejší urbánní oblast, fragmentovaná suverenita ‚(SŘŘ, Byzanc, Papež); inovace v zemědělství a textilním průmyslu;</a:t>
            </a:r>
          </a:p>
          <a:p>
            <a:endParaRPr lang="cs-CZ" sz="800" dirty="0"/>
          </a:p>
          <a:p>
            <a:r>
              <a:rPr lang="cs-CZ" sz="2000" b="1" dirty="0"/>
              <a:t>Dálkový obchod </a:t>
            </a:r>
            <a:r>
              <a:rPr lang="cs-CZ" sz="2000" dirty="0"/>
              <a:t>– sofistikované praktiky východu, oslabení pozic obchodních komunit Řeků a Židů; za italskými komunitami stojí vojenská </a:t>
            </a:r>
            <a:r>
              <a:rPr lang="cs-CZ" sz="2000" b="1" dirty="0"/>
              <a:t>síla republik</a:t>
            </a:r>
            <a:r>
              <a:rPr lang="cs-CZ" sz="2000" dirty="0"/>
              <a:t>; </a:t>
            </a:r>
            <a:r>
              <a:rPr lang="cs-CZ" sz="2000" b="1" dirty="0"/>
              <a:t>Byzanc</a:t>
            </a:r>
            <a:r>
              <a:rPr lang="cs-CZ" sz="2000" dirty="0"/>
              <a:t> upadá pod tlakem Turků (1204-1260 </a:t>
            </a:r>
            <a:r>
              <a:rPr lang="cs-CZ" sz="2000" i="1" dirty="0"/>
              <a:t>Latinské císařství</a:t>
            </a:r>
            <a:r>
              <a:rPr lang="cs-CZ" sz="2000" dirty="0"/>
              <a:t>);</a:t>
            </a:r>
          </a:p>
          <a:p>
            <a:endParaRPr lang="cs-CZ" sz="800" dirty="0"/>
          </a:p>
          <a:p>
            <a:r>
              <a:rPr lang="cs-CZ" sz="2000" b="1" u="sng" dirty="0">
                <a:solidFill>
                  <a:srgbClr val="0070C0"/>
                </a:solidFill>
              </a:rPr>
              <a:t>Trans-alpský obchod</a:t>
            </a:r>
            <a:r>
              <a:rPr lang="cs-CZ" sz="2000" dirty="0"/>
              <a:t>:</a:t>
            </a:r>
            <a:r>
              <a:rPr lang="cs-CZ" sz="2000" b="1" dirty="0"/>
              <a:t> </a:t>
            </a:r>
            <a:r>
              <a:rPr lang="cs-CZ" sz="2000" dirty="0"/>
              <a:t>Flandry -&gt; Itálie (</a:t>
            </a:r>
            <a:r>
              <a:rPr lang="cs-CZ" sz="2000" dirty="0" err="1"/>
              <a:t>Amalfi</a:t>
            </a:r>
            <a:r>
              <a:rPr lang="cs-CZ" sz="2000" dirty="0"/>
              <a:t>, Bari, Pisa, Benátky, Janov) -&gt; SZM Islám a Byzanc -&gt; Asie;</a:t>
            </a:r>
          </a:p>
          <a:p>
            <a:pPr marL="0" indent="0">
              <a:buNone/>
            </a:pPr>
            <a:endParaRPr lang="cs-CZ" sz="1100" dirty="0"/>
          </a:p>
          <a:p>
            <a:r>
              <a:rPr lang="cs-CZ" sz="2000" b="1" dirty="0"/>
              <a:t>Pragmatizmus</a:t>
            </a:r>
            <a:r>
              <a:rPr lang="cs-CZ" sz="2000" dirty="0"/>
              <a:t> – obchod s muslimy, export otroků (odpustky); ovládnutí SZM obchodu, poznatky od muslimů a z Asie; cukr (obchod a produkce); </a:t>
            </a:r>
          </a:p>
          <a:p>
            <a:r>
              <a:rPr lang="cs-CZ" sz="1800" i="1" dirty="0"/>
              <a:t>Většina objevitelů pocházela z Itálie, většinou z městských států, které byly soupeři Benátek. Kolumbus byl Janovan, </a:t>
            </a:r>
            <a:r>
              <a:rPr lang="cs-CZ" sz="1800" i="1" dirty="0" err="1"/>
              <a:t>Vespucci</a:t>
            </a:r>
            <a:r>
              <a:rPr lang="cs-CZ" sz="1800" i="1" dirty="0"/>
              <a:t> byl Florenťan, </a:t>
            </a:r>
            <a:r>
              <a:rPr lang="cs-CZ" sz="1800" i="1" dirty="0" err="1"/>
              <a:t>Cabot</a:t>
            </a:r>
            <a:r>
              <a:rPr lang="cs-CZ" sz="1800" i="1" dirty="0"/>
              <a:t> se narodil buď v Janově, nebo poblíž Neapole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7131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33338"/>
            <a:ext cx="5256213" cy="66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8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-440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Vojenská </a:t>
            </a:r>
            <a:r>
              <a:rPr lang="cs-CZ" sz="3200" dirty="0">
                <a:latin typeface="+mn-lt"/>
              </a:rPr>
              <a:t>(r)</a:t>
            </a:r>
            <a:r>
              <a:rPr lang="cs-CZ" sz="3200" b="1" dirty="0">
                <a:latin typeface="+mn-lt"/>
              </a:rPr>
              <a:t>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818" y="1381883"/>
            <a:ext cx="10256363" cy="4857403"/>
          </a:xfrm>
        </p:spPr>
        <p:txBody>
          <a:bodyPr>
            <a:normAutofit/>
          </a:bodyPr>
          <a:lstStyle/>
          <a:p>
            <a:r>
              <a:rPr lang="cs-CZ" sz="2400" dirty="0"/>
              <a:t>Evropa - </a:t>
            </a:r>
            <a:r>
              <a:rPr lang="cs-CZ" sz="2400" b="1" dirty="0"/>
              <a:t>fragmentovaný</a:t>
            </a:r>
            <a:r>
              <a:rPr lang="cs-CZ" sz="2400" dirty="0"/>
              <a:t> </a:t>
            </a:r>
            <a:r>
              <a:rPr lang="cs-CZ" sz="2400" b="1" dirty="0"/>
              <a:t>region</a:t>
            </a:r>
            <a:r>
              <a:rPr lang="cs-CZ" sz="2400" dirty="0"/>
              <a:t> – vzájemné konflikty (Japonsko, Indie);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Žoldnéřské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/>
              <a:t>armády vs. </a:t>
            </a:r>
            <a:r>
              <a:rPr lang="cs-CZ" sz="2400" b="1" dirty="0"/>
              <a:t>feudální jízda </a:t>
            </a:r>
            <a:r>
              <a:rPr lang="cs-CZ" sz="2400" dirty="0"/>
              <a:t>(étos);</a:t>
            </a:r>
          </a:p>
          <a:p>
            <a:r>
              <a:rPr lang="cs-CZ" sz="2400" dirty="0"/>
              <a:t>Odražení </a:t>
            </a:r>
            <a:r>
              <a:rPr lang="cs-CZ" sz="2400" b="1" dirty="0"/>
              <a:t>vnějších nepřátel </a:t>
            </a:r>
            <a:r>
              <a:rPr lang="cs-CZ" sz="2400" dirty="0"/>
              <a:t>(inovace a kopírování);</a:t>
            </a:r>
          </a:p>
          <a:p>
            <a:r>
              <a:rPr lang="cs-CZ" sz="2400" dirty="0"/>
              <a:t>Luk (</a:t>
            </a:r>
            <a:r>
              <a:rPr lang="cs-CZ" sz="2400" dirty="0" err="1"/>
              <a:t>Crésy</a:t>
            </a:r>
            <a:r>
              <a:rPr lang="cs-CZ" sz="2400" dirty="0"/>
              <a:t> 1346), </a:t>
            </a:r>
            <a:r>
              <a:rPr lang="cs-CZ" sz="2400" b="1" dirty="0"/>
              <a:t>střelné zbraně </a:t>
            </a:r>
            <a:r>
              <a:rPr lang="cs-CZ" sz="2400" dirty="0"/>
              <a:t>(kapitál), střelný </a:t>
            </a:r>
            <a:r>
              <a:rPr lang="cs-CZ" sz="2400" b="1" dirty="0"/>
              <a:t>prach</a:t>
            </a:r>
            <a:r>
              <a:rPr lang="cs-CZ" sz="2400" dirty="0"/>
              <a:t> (děla), </a:t>
            </a:r>
            <a:r>
              <a:rPr lang="cs-CZ" sz="2400" b="1" dirty="0"/>
              <a:t>opevnění</a:t>
            </a:r>
            <a:r>
              <a:rPr lang="cs-CZ" sz="2400" dirty="0"/>
              <a:t>, taktika, logistika, </a:t>
            </a:r>
            <a:r>
              <a:rPr lang="cs-CZ" sz="2400" b="1" dirty="0"/>
              <a:t>důstojnický</a:t>
            </a:r>
            <a:r>
              <a:rPr lang="cs-CZ" sz="2400" dirty="0"/>
              <a:t> sbor a výcvik;</a:t>
            </a:r>
          </a:p>
          <a:p>
            <a:r>
              <a:rPr lang="cs-CZ" sz="2400" dirty="0"/>
              <a:t>Pokles počtu politických jednotek – </a:t>
            </a:r>
            <a:r>
              <a:rPr lang="cs-CZ" sz="2400" b="1" dirty="0">
                <a:solidFill>
                  <a:srgbClr val="0070C0"/>
                </a:solidFill>
              </a:rPr>
              <a:t>centralizace</a:t>
            </a:r>
            <a:r>
              <a:rPr lang="cs-CZ" sz="2400" dirty="0"/>
              <a:t>, bezpečnostní dilema (fiskální nároky); zdroje prostředků:</a:t>
            </a:r>
          </a:p>
          <a:p>
            <a:pPr lvl="1"/>
            <a:r>
              <a:rPr lang="cs-CZ" sz="2000" b="1" dirty="0"/>
              <a:t>Zdanění</a:t>
            </a:r>
            <a:r>
              <a:rPr lang="cs-CZ" sz="2000" dirty="0"/>
              <a:t> (přetížení, subsistence-rebelie);</a:t>
            </a:r>
          </a:p>
          <a:p>
            <a:pPr lvl="1"/>
            <a:r>
              <a:rPr lang="cs-CZ" sz="2000" b="1" dirty="0"/>
              <a:t>Kořistění</a:t>
            </a:r>
            <a:r>
              <a:rPr lang="cs-CZ" sz="2000" dirty="0"/>
              <a:t> (vyčerpání; </a:t>
            </a:r>
            <a:r>
              <a:rPr lang="cs-CZ" sz="2000" dirty="0" err="1"/>
              <a:t>Fidalgo</a:t>
            </a:r>
            <a:r>
              <a:rPr lang="cs-CZ" sz="2000" dirty="0"/>
              <a:t>);</a:t>
            </a:r>
          </a:p>
          <a:p>
            <a:pPr lvl="1"/>
            <a:r>
              <a:rPr lang="cs-CZ" sz="2000" b="1" dirty="0"/>
              <a:t>Obchod</a:t>
            </a:r>
            <a:r>
              <a:rPr lang="cs-CZ" sz="2000" dirty="0"/>
              <a:t> (vnitřní – </a:t>
            </a:r>
            <a:r>
              <a:rPr lang="cs-CZ" sz="2000" b="1" dirty="0"/>
              <a:t>úvěr</a:t>
            </a:r>
            <a:r>
              <a:rPr lang="cs-CZ" sz="2000" dirty="0"/>
              <a:t>), mezinárodní (boj o </a:t>
            </a:r>
            <a:r>
              <a:rPr lang="cs-CZ" sz="2000" b="1" dirty="0"/>
              <a:t>renty</a:t>
            </a:r>
            <a:r>
              <a:rPr lang="cs-CZ" sz="2000" dirty="0"/>
              <a:t>), pobídky pro inovace, </a:t>
            </a:r>
            <a:r>
              <a:rPr lang="cs-CZ" sz="2000" b="1" dirty="0"/>
              <a:t>monopoly</a:t>
            </a:r>
            <a:r>
              <a:rPr lang="cs-CZ" sz="2000" dirty="0"/>
              <a:t> (nástroj politického boje – uvnitř i navenek);</a:t>
            </a:r>
          </a:p>
        </p:txBody>
      </p:sp>
    </p:spTree>
    <p:extLst>
      <p:ext uri="{BB962C8B-B14F-4D97-AF65-F5344CB8AC3E}">
        <p14:creationId xmlns:p14="http://schemas.microsoft.com/office/powerpoint/2010/main" val="85840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d/03/67/9d036738aea0f06b4749225117c25e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" y="62018"/>
            <a:ext cx="6991262" cy="30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powerful was the Chinese army during the Tang Dynasty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95" y="2955143"/>
            <a:ext cx="2882846" cy="39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Why did the Chinese have such a weak military pre-Opium Wars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https://qph.fs.quoracdn.net/main-qimg-c28f005ed16ab9bdd8055047f87ce9f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501" y="3160027"/>
            <a:ext cx="2976989" cy="360226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20256" y="6178329"/>
            <a:ext cx="367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Čínská armáda dynastie </a:t>
            </a:r>
            <a:r>
              <a:rPr lang="cs-CZ" sz="1400" dirty="0" err="1"/>
              <a:t>Tchang</a:t>
            </a:r>
            <a:r>
              <a:rPr lang="cs-CZ" sz="1400" dirty="0"/>
              <a:t> 9.-10. století; </a:t>
            </a:r>
          </a:p>
          <a:p>
            <a:r>
              <a:rPr lang="cs-CZ" sz="1400" dirty="0" err="1"/>
              <a:t>Čchingská</a:t>
            </a:r>
            <a:r>
              <a:rPr lang="cs-CZ" sz="1400" dirty="0"/>
              <a:t> armáda 40. léta 19. století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94D335-E782-4FA8-AB67-E25EDB912EBA}"/>
              </a:ext>
            </a:extLst>
          </p:cNvPr>
          <p:cNvSpPr txBox="1"/>
          <p:nvPr/>
        </p:nvSpPr>
        <p:spPr>
          <a:xfrm>
            <a:off x="86510" y="3121223"/>
            <a:ext cx="2650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Římská těžká pěchota (legie)</a:t>
            </a:r>
          </a:p>
        </p:txBody>
      </p:sp>
    </p:spTree>
    <p:extLst>
      <p:ext uri="{BB962C8B-B14F-4D97-AF65-F5344CB8AC3E}">
        <p14:creationId xmlns:p14="http://schemas.microsoft.com/office/powerpoint/2010/main" val="911252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man Battle Wallpapers - Top Free Roman Battle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0858" cy="3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physics of a cavalry charge – Direct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28" y="3200722"/>
            <a:ext cx="6737091" cy="3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8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upload.wikimedia.org/wikipedia/commons/thumb/7/7e/Jacob_de_Gheyn_-_Wapenhandelinge_4.jpg/800px-Jacob_de_Gheyn_-_Wapenhandelin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80" y="410418"/>
            <a:ext cx="3088920" cy="43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ull chain crusader | Medieval armor, Century armor, Knight arm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98"/>
            <a:ext cx="2516909" cy="40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upload.wikimedia.org/wikipedia/commons/thumb/3/34/Italian_-_Sallet_-_Walters_51580.jpg/800px-Italian_-_Sallet_-_Walters_515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09" y="250277"/>
            <a:ext cx="2962104" cy="46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in on Archery 1200-1700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07" y="635431"/>
            <a:ext cx="3471828" cy="43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3218" y="5072812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Kroužkové brnění 12.st.; anglický lukostřelec (Crécy 1346); italská plátová zbroj 1450; holandský mušketýr 1600</a:t>
            </a:r>
          </a:p>
        </p:txBody>
      </p:sp>
    </p:spTree>
    <p:extLst>
      <p:ext uri="{BB962C8B-B14F-4D97-AF65-F5344CB8AC3E}">
        <p14:creationId xmlns:p14="http://schemas.microsoft.com/office/powerpoint/2010/main" val="367443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Ã½sledek obrÃ¡zku pro spiÅ¡skÃ½ 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08721"/>
            <a:ext cx="8841160" cy="49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2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0089"/>
            <a:ext cx="9144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39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bestplacesinspain.com/wp-content/uploads/2014/01/ciudadela-j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0" y="895547"/>
            <a:ext cx="10194911" cy="55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11168" y="272534"/>
            <a:ext cx="689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Citadela </a:t>
            </a:r>
            <a:r>
              <a:rPr lang="cs-CZ" dirty="0" err="1"/>
              <a:t>Jaca</a:t>
            </a:r>
            <a:r>
              <a:rPr lang="cs-CZ" dirty="0"/>
              <a:t> (Aragonské Pyreneje, Španělsko, Filip II., konec 16. století)</a:t>
            </a:r>
          </a:p>
        </p:txBody>
      </p:sp>
    </p:spTree>
    <p:extLst>
      <p:ext uri="{BB962C8B-B14F-4D97-AF65-F5344CB8AC3E}">
        <p14:creationId xmlns:p14="http://schemas.microsoft.com/office/powerpoint/2010/main" val="3430303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eskozemepribehu.cz/uploads/content/048ee5acc578f8ebcedb3e537e9a64b679751ab2.jpg">
            <a:extLst>
              <a:ext uri="{FF2B5EF4-FFF2-40B4-BE49-F238E27FC236}">
                <a16:creationId xmlns:a16="http://schemas.microsoft.com/office/drawing/2014/main" id="{1F08CC00-EAB8-4527-BA63-70B51212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30" y="886119"/>
            <a:ext cx="9122325" cy="59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EE78AB-184C-4335-964E-73A486AA9CF7}"/>
              </a:ext>
            </a:extLst>
          </p:cNvPr>
          <p:cNvSpPr txBox="1"/>
          <p:nvPr/>
        </p:nvSpPr>
        <p:spPr>
          <a:xfrm>
            <a:off x="3104973" y="326068"/>
            <a:ext cx="620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Terezín, Josef II 1780</a:t>
            </a:r>
          </a:p>
        </p:txBody>
      </p:sp>
    </p:spTree>
    <p:extLst>
      <p:ext uri="{BB962C8B-B14F-4D97-AF65-F5344CB8AC3E}">
        <p14:creationId xmlns:p14="http://schemas.microsoft.com/office/powerpoint/2010/main" val="249242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eteckÃ½ poh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07" y="642709"/>
            <a:ext cx="8204889" cy="60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4262F26-A3E7-4181-ACC1-9B608A874F3C}"/>
              </a:ext>
            </a:extLst>
          </p:cNvPr>
          <p:cNvSpPr txBox="1"/>
          <p:nvPr/>
        </p:nvSpPr>
        <p:spPr>
          <a:xfrm>
            <a:off x="4368000" y="127262"/>
            <a:ext cx="327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1742</a:t>
            </a:r>
          </a:p>
        </p:txBody>
      </p:sp>
    </p:spTree>
    <p:extLst>
      <p:ext uri="{BB962C8B-B14F-4D97-AF65-F5344CB8AC3E}">
        <p14:creationId xmlns:p14="http://schemas.microsoft.com/office/powerpoint/2010/main" val="39255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6A84E-4D9F-41C2-BEC6-BBD4ED0F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+mn-lt"/>
              </a:rPr>
              <a:t>Italské obchodní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85C4FA-798D-49B8-8F86-9B74DB91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313" y="1336414"/>
            <a:ext cx="9094051" cy="5420412"/>
          </a:xfrm>
        </p:spPr>
        <p:txBody>
          <a:bodyPr>
            <a:normAutofit fontScale="77500" lnSpcReduction="20000"/>
          </a:bodyPr>
          <a:lstStyle/>
          <a:p>
            <a:r>
              <a:rPr lang="cs-CZ" b="1" u="sng" dirty="0">
                <a:solidFill>
                  <a:srgbClr val="0070C0"/>
                </a:solidFill>
              </a:rPr>
              <a:t>Benátky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(9-15 st.): </a:t>
            </a:r>
          </a:p>
          <a:p>
            <a:pPr lvl="1"/>
            <a:r>
              <a:rPr lang="cs-CZ" b="1" i="1" dirty="0" err="1"/>
              <a:t>Stato</a:t>
            </a:r>
            <a:r>
              <a:rPr lang="cs-CZ" b="1" i="1" dirty="0"/>
              <a:t> da </a:t>
            </a:r>
            <a:r>
              <a:rPr lang="cs-CZ" b="1" i="1" dirty="0" err="1"/>
              <a:t>Mar</a:t>
            </a:r>
            <a:r>
              <a:rPr lang="cs-CZ" b="1" i="1" dirty="0"/>
              <a:t> </a:t>
            </a:r>
            <a:r>
              <a:rPr lang="cs-CZ" i="1" dirty="0"/>
              <a:t>– </a:t>
            </a:r>
            <a:r>
              <a:rPr lang="cs-CZ" dirty="0"/>
              <a:t>obchodní impérium ve východním Středomoří; a </a:t>
            </a:r>
            <a:r>
              <a:rPr lang="cs-CZ" b="1" i="1" dirty="0" err="1"/>
              <a:t>Terraferma</a:t>
            </a:r>
            <a:r>
              <a:rPr lang="cs-CZ" i="1" dirty="0"/>
              <a:t> – </a:t>
            </a:r>
            <a:r>
              <a:rPr lang="cs-CZ" dirty="0"/>
              <a:t>hospodářské zázemí, nárazníková zóna a ochrana alpských cest; </a:t>
            </a:r>
          </a:p>
          <a:p>
            <a:pPr lvl="1"/>
            <a:r>
              <a:rPr lang="cs-CZ" dirty="0"/>
              <a:t>podpora Byzance (ochrana obchodu a bezpečnost  východního Středomoří) - podpora kruciát -&gt; privilegia od </a:t>
            </a:r>
            <a:r>
              <a:rPr lang="cs-CZ" b="1" dirty="0"/>
              <a:t>Byzance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dominance v Jadranu , specializace - zprostředkování obchodu a dovoz potravin; </a:t>
            </a:r>
          </a:p>
          <a:p>
            <a:pPr lvl="1"/>
            <a:r>
              <a:rPr lang="cs-CZ" dirty="0"/>
              <a:t>zvrat 1204 – podíl na plenění </a:t>
            </a:r>
            <a:r>
              <a:rPr lang="cs-CZ" b="1" dirty="0"/>
              <a:t>Konstantinopole</a:t>
            </a:r>
            <a:r>
              <a:rPr lang="cs-CZ" dirty="0"/>
              <a:t>, přístup k Černému moři; + Kréta; </a:t>
            </a:r>
          </a:p>
          <a:p>
            <a:pPr lvl="1"/>
            <a:r>
              <a:rPr lang="cs-CZ" dirty="0"/>
              <a:t>pol. instituce - dóže a velká rada, </a:t>
            </a:r>
            <a:r>
              <a:rPr lang="cs-CZ" b="1" i="1" dirty="0"/>
              <a:t>La </a:t>
            </a:r>
            <a:r>
              <a:rPr lang="cs-CZ" b="1" i="1" dirty="0" err="1"/>
              <a:t>serrata</a:t>
            </a:r>
            <a:r>
              <a:rPr lang="cs-CZ" b="1" i="1" dirty="0"/>
              <a:t> </a:t>
            </a:r>
            <a:r>
              <a:rPr lang="cs-CZ" dirty="0"/>
              <a:t>1297; </a:t>
            </a:r>
            <a:r>
              <a:rPr lang="cs-CZ" b="1" i="1" dirty="0" err="1"/>
              <a:t>commenda</a:t>
            </a:r>
            <a:r>
              <a:rPr lang="cs-CZ" i="1" dirty="0"/>
              <a:t>;</a:t>
            </a:r>
          </a:p>
          <a:p>
            <a:pPr lvl="1"/>
            <a:r>
              <a:rPr lang="cs-CZ" b="1" dirty="0"/>
              <a:t>úpadek</a:t>
            </a:r>
            <a:r>
              <a:rPr lang="cs-CZ" i="1" dirty="0"/>
              <a:t> – </a:t>
            </a:r>
            <a:r>
              <a:rPr lang="cs-CZ" dirty="0"/>
              <a:t>pád</a:t>
            </a:r>
            <a:r>
              <a:rPr lang="cs-CZ" i="1" dirty="0"/>
              <a:t> </a:t>
            </a:r>
            <a:r>
              <a:rPr lang="cs-CZ" dirty="0"/>
              <a:t>Konstantinopole</a:t>
            </a:r>
            <a:r>
              <a:rPr lang="cs-CZ" i="1" dirty="0"/>
              <a:t>, </a:t>
            </a:r>
            <a:r>
              <a:rPr lang="cs-CZ" dirty="0"/>
              <a:t>války s Osmany a cesta kolem Afriky…; 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u="sng" dirty="0">
                <a:solidFill>
                  <a:srgbClr val="0070C0"/>
                </a:solidFill>
              </a:rPr>
              <a:t>Janov</a:t>
            </a:r>
            <a:r>
              <a:rPr lang="cs-CZ" dirty="0"/>
              <a:t> (12-15 st.): </a:t>
            </a:r>
          </a:p>
          <a:p>
            <a:pPr lvl="1"/>
            <a:r>
              <a:rPr lang="cs-CZ" dirty="0"/>
              <a:t>nájezdy na arabské přístavy v </a:t>
            </a:r>
            <a:r>
              <a:rPr lang="cs-CZ" dirty="0" err="1"/>
              <a:t>sev</a:t>
            </a:r>
            <a:r>
              <a:rPr lang="cs-CZ" dirty="0"/>
              <a:t>. Africe, spolupráce s křižáky; </a:t>
            </a:r>
          </a:p>
          <a:p>
            <a:pPr lvl="1"/>
            <a:r>
              <a:rPr lang="cs-CZ" dirty="0"/>
              <a:t>Formálně vládl biskup (SŘŘ), fakticky </a:t>
            </a:r>
            <a:r>
              <a:rPr lang="cs-CZ" b="1" dirty="0"/>
              <a:t>konzulové</a:t>
            </a:r>
            <a:r>
              <a:rPr lang="cs-CZ" dirty="0"/>
              <a:t> voleni měšťany;</a:t>
            </a:r>
          </a:p>
          <a:p>
            <a:pPr lvl="1"/>
            <a:r>
              <a:rPr lang="cs-CZ" dirty="0"/>
              <a:t>podpora </a:t>
            </a:r>
            <a:r>
              <a:rPr lang="cs-CZ" b="1" dirty="0"/>
              <a:t>Byzantského protiútoku </a:t>
            </a:r>
            <a:r>
              <a:rPr lang="cs-CZ" dirty="0"/>
              <a:t>1261 – privilegia na úkor Ben.; </a:t>
            </a:r>
          </a:p>
          <a:p>
            <a:pPr lvl="1"/>
            <a:r>
              <a:rPr lang="cs-CZ" dirty="0"/>
              <a:t>otevření </a:t>
            </a:r>
            <a:r>
              <a:rPr lang="cs-CZ" dirty="0">
                <a:solidFill>
                  <a:srgbClr val="0070C0"/>
                </a:solidFill>
              </a:rPr>
              <a:t>mořských cest do </a:t>
            </a:r>
            <a:r>
              <a:rPr lang="cs-CZ" b="1" dirty="0">
                <a:solidFill>
                  <a:srgbClr val="0070C0"/>
                </a:solidFill>
              </a:rPr>
              <a:t>Flander </a:t>
            </a:r>
            <a:r>
              <a:rPr lang="cs-CZ" b="1" dirty="0"/>
              <a:t>a Anglie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Porážka </a:t>
            </a:r>
            <a:r>
              <a:rPr lang="cs-CZ" dirty="0" err="1"/>
              <a:t>Pissy</a:t>
            </a:r>
            <a:r>
              <a:rPr lang="cs-CZ" dirty="0"/>
              <a:t> 1284 a Benátek </a:t>
            </a:r>
            <a:r>
              <a:rPr lang="cs-CZ" dirty="0" err="1"/>
              <a:t>Curzola</a:t>
            </a:r>
            <a:r>
              <a:rPr lang="cs-CZ" dirty="0"/>
              <a:t> 1298;</a:t>
            </a:r>
          </a:p>
          <a:p>
            <a:pPr lvl="1"/>
            <a:r>
              <a:rPr lang="cs-CZ" dirty="0"/>
              <a:t>Opakované </a:t>
            </a:r>
            <a:r>
              <a:rPr lang="cs-CZ" b="1" dirty="0"/>
              <a:t>války</a:t>
            </a:r>
            <a:r>
              <a:rPr lang="cs-CZ" dirty="0"/>
              <a:t> – prohra s Benátkami 1380 (</a:t>
            </a:r>
            <a:r>
              <a:rPr lang="cs-CZ" dirty="0" err="1"/>
              <a:t>Battle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Chioggia</a:t>
            </a:r>
            <a:r>
              <a:rPr lang="cs-CZ" dirty="0"/>
              <a:t>) – Janov vytlačen z Jadranu;</a:t>
            </a:r>
          </a:p>
          <a:p>
            <a:pPr lvl="1"/>
            <a:r>
              <a:rPr lang="cs-CZ" dirty="0"/>
              <a:t>Kontrolován Francií, Milánem – postupně centrum </a:t>
            </a:r>
            <a:r>
              <a:rPr lang="cs-CZ" b="1" dirty="0"/>
              <a:t>bankovnictví</a:t>
            </a:r>
            <a:r>
              <a:rPr lang="cs-CZ" dirty="0"/>
              <a:t> (</a:t>
            </a:r>
            <a:r>
              <a:rPr lang="cs-CZ" dirty="0" err="1"/>
              <a:t>san</a:t>
            </a:r>
            <a:r>
              <a:rPr lang="cs-CZ" dirty="0"/>
              <a:t> Giorgio 1407); v 16 stol. satelit Španělska… </a:t>
            </a:r>
          </a:p>
          <a:p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DE65D3-D747-4012-AA35-AA2A44A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" y="101174"/>
            <a:ext cx="2013858" cy="10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public of Genoa - Wikipedia">
            <a:extLst>
              <a:ext uri="{FF2B5EF4-FFF2-40B4-BE49-F238E27FC236}">
                <a16:creationId xmlns:a16="http://schemas.microsoft.com/office/drawing/2014/main" id="{57F6B63C-BDEB-4FD8-93A8-DA5BD0D5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38" y="41891"/>
            <a:ext cx="2199554" cy="10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ntitled Document">
            <a:extLst>
              <a:ext uri="{FF2B5EF4-FFF2-40B4-BE49-F238E27FC236}">
                <a16:creationId xmlns:a16="http://schemas.microsoft.com/office/drawing/2014/main" id="{4412BE0B-2F6D-4A63-8D30-3206BC9D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18" y="1232202"/>
            <a:ext cx="3493674" cy="42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53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725489"/>
            <a:ext cx="83566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953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49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212" y="-261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  <a:latin typeface="+mn-lt"/>
              </a:rPr>
              <a:t>Portugalská</a:t>
            </a:r>
            <a:r>
              <a:rPr lang="cs-CZ" sz="3200" b="1" dirty="0">
                <a:latin typeface="+mn-lt"/>
              </a:rPr>
              <a:t> expanze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451" y="772999"/>
            <a:ext cx="10913097" cy="582576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Alfons (král, 1139-1186) dobyl s křižáky </a:t>
            </a:r>
            <a:r>
              <a:rPr lang="cs-CZ" b="1" dirty="0"/>
              <a:t>Lisabon</a:t>
            </a:r>
            <a:r>
              <a:rPr lang="cs-CZ" dirty="0"/>
              <a:t> na Maurech (1147);</a:t>
            </a:r>
          </a:p>
          <a:p>
            <a:r>
              <a:rPr lang="cs-CZ" b="1" dirty="0" err="1">
                <a:solidFill>
                  <a:srgbClr val="0070C0"/>
                </a:solidFill>
              </a:rPr>
              <a:t>Reconquista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skončila 1249 dobytím </a:t>
            </a:r>
            <a:r>
              <a:rPr lang="cs-CZ" dirty="0" err="1"/>
              <a:t>Algarve</a:t>
            </a:r>
            <a:r>
              <a:rPr lang="cs-CZ" dirty="0"/>
              <a:t> (dnešní hranice Portugalska);</a:t>
            </a:r>
          </a:p>
          <a:p>
            <a:r>
              <a:rPr lang="cs-CZ" b="1" dirty="0"/>
              <a:t>Jindřich</a:t>
            </a:r>
            <a:r>
              <a:rPr lang="cs-CZ" dirty="0"/>
              <a:t> Mořeplavec (až 1460);</a:t>
            </a:r>
          </a:p>
          <a:p>
            <a:r>
              <a:rPr lang="cs-CZ" b="1" dirty="0"/>
              <a:t>Nájezdy</a:t>
            </a:r>
            <a:r>
              <a:rPr lang="cs-CZ" dirty="0"/>
              <a:t> na muslimskou Afriku (zlato a otroci);</a:t>
            </a:r>
          </a:p>
          <a:p>
            <a:endParaRPr lang="cs-CZ" sz="1000" dirty="0"/>
          </a:p>
          <a:p>
            <a:r>
              <a:rPr lang="cs-CZ" dirty="0"/>
              <a:t>Dobytí </a:t>
            </a:r>
            <a:r>
              <a:rPr lang="cs-CZ" b="1" dirty="0" err="1"/>
              <a:t>Ceuty</a:t>
            </a:r>
            <a:r>
              <a:rPr lang="cs-CZ" b="1" dirty="0"/>
              <a:t> 1415</a:t>
            </a:r>
            <a:r>
              <a:rPr lang="cs-CZ" dirty="0"/>
              <a:t>, Madeiry 1419, Azor 1427;</a:t>
            </a:r>
          </a:p>
          <a:p>
            <a:pPr lvl="1"/>
            <a:r>
              <a:rPr lang="cs-CZ" dirty="0"/>
              <a:t>Obchod s </a:t>
            </a:r>
            <a:r>
              <a:rPr lang="cs-CZ" b="1" dirty="0"/>
              <a:t>cukrem</a:t>
            </a:r>
            <a:r>
              <a:rPr lang="cs-CZ" dirty="0"/>
              <a:t> (Madeira, </a:t>
            </a:r>
            <a:r>
              <a:rPr lang="cs-CZ" dirty="0" err="1"/>
              <a:t>Sao</a:t>
            </a:r>
            <a:r>
              <a:rPr lang="cs-CZ" dirty="0"/>
              <a:t> </a:t>
            </a:r>
            <a:r>
              <a:rPr lang="cs-CZ" dirty="0" err="1"/>
              <a:t>Tomé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Monopolní právo na obchod s africkými </a:t>
            </a:r>
            <a:r>
              <a:rPr lang="cs-CZ" b="1" dirty="0"/>
              <a:t>otroky</a:t>
            </a:r>
            <a:r>
              <a:rPr lang="cs-CZ" dirty="0"/>
              <a:t> od papeže;</a:t>
            </a:r>
          </a:p>
          <a:p>
            <a:r>
              <a:rPr lang="cs-CZ" dirty="0"/>
              <a:t>1469 – </a:t>
            </a:r>
            <a:r>
              <a:rPr lang="cs-CZ" dirty="0" err="1"/>
              <a:t>Fernão</a:t>
            </a:r>
            <a:r>
              <a:rPr lang="cs-CZ" dirty="0"/>
              <a:t> </a:t>
            </a:r>
            <a:r>
              <a:rPr lang="cs-CZ" dirty="0" err="1"/>
              <a:t>Gomes</a:t>
            </a:r>
            <a:r>
              <a:rPr lang="cs-CZ" dirty="0"/>
              <a:t> – na 5 let monopol na obchod s Afrikou – podmínka 300 mil na jih ročně: Pobřeží slonoviny, Zlaté (Ghana) a Otroků (Togo);</a:t>
            </a:r>
          </a:p>
          <a:p>
            <a:r>
              <a:rPr lang="cs-CZ" dirty="0"/>
              <a:t>Princ Jan (král </a:t>
            </a:r>
            <a:r>
              <a:rPr lang="cs-CZ" b="1" dirty="0"/>
              <a:t>Jan II. </a:t>
            </a:r>
            <a:r>
              <a:rPr lang="cs-CZ" dirty="0"/>
              <a:t>1481-95) potřeboval k potlačení šlechty dodatečné příjmy:</a:t>
            </a:r>
          </a:p>
          <a:p>
            <a:pPr lvl="1"/>
            <a:r>
              <a:rPr lang="cs-CZ" b="1" u="sng" dirty="0">
                <a:solidFill>
                  <a:srgbClr val="0070C0"/>
                </a:solidFill>
              </a:rPr>
              <a:t>Strategie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obejít Benátky a mameluky, prorazit monopol s </a:t>
            </a:r>
            <a:r>
              <a:rPr lang="cs-CZ" b="1" dirty="0"/>
              <a:t>kořením;</a:t>
            </a:r>
          </a:p>
          <a:p>
            <a:pPr lvl="1"/>
            <a:r>
              <a:rPr lang="cs-CZ" dirty="0"/>
              <a:t>1487: </a:t>
            </a:r>
            <a:r>
              <a:rPr lang="pt-BR" dirty="0"/>
              <a:t>Pero da Covilhã and Afonso de Paiva</a:t>
            </a:r>
            <a:r>
              <a:rPr lang="cs-CZ" dirty="0"/>
              <a:t> po souši pronikli přes Egypt do Indie aby prozkoumali obchod s kořením;</a:t>
            </a:r>
            <a:endParaRPr lang="cs-CZ" b="1" dirty="0"/>
          </a:p>
          <a:p>
            <a:pPr lvl="1"/>
            <a:r>
              <a:rPr lang="cs-CZ" dirty="0" err="1"/>
              <a:t>Bartolomeo</a:t>
            </a:r>
            <a:r>
              <a:rPr lang="cs-CZ" dirty="0"/>
              <a:t> </a:t>
            </a:r>
            <a:r>
              <a:rPr lang="cs-CZ" b="1" dirty="0" err="1"/>
              <a:t>Diaz</a:t>
            </a:r>
            <a:r>
              <a:rPr lang="cs-CZ" dirty="0"/>
              <a:t> 1488 dosáhl </a:t>
            </a:r>
            <a:r>
              <a:rPr lang="cs-CZ" b="1" dirty="0"/>
              <a:t>Mysu</a:t>
            </a:r>
            <a:r>
              <a:rPr lang="cs-CZ" dirty="0"/>
              <a:t>;</a:t>
            </a:r>
          </a:p>
          <a:p>
            <a:r>
              <a:rPr lang="cs-CZ" b="1" dirty="0"/>
              <a:t>Da</a:t>
            </a:r>
            <a:r>
              <a:rPr lang="cs-CZ" dirty="0"/>
              <a:t> </a:t>
            </a:r>
            <a:r>
              <a:rPr lang="cs-CZ" b="1" dirty="0"/>
              <a:t>Gama</a:t>
            </a:r>
            <a:r>
              <a:rPr lang="cs-CZ" dirty="0"/>
              <a:t> měl úsilí </a:t>
            </a:r>
            <a:r>
              <a:rPr lang="cs-CZ" dirty="0" err="1"/>
              <a:t>prpojit</a:t>
            </a:r>
            <a:r>
              <a:rPr lang="cs-CZ" dirty="0"/>
              <a:t> - přistál v </a:t>
            </a:r>
            <a:r>
              <a:rPr lang="cs-CZ" b="1" dirty="0" err="1"/>
              <a:t>Calicutu</a:t>
            </a:r>
            <a:r>
              <a:rPr lang="cs-CZ" dirty="0"/>
              <a:t>, </a:t>
            </a:r>
            <a:r>
              <a:rPr lang="cs-CZ" dirty="0" err="1"/>
              <a:t>Malabar</a:t>
            </a:r>
            <a:r>
              <a:rPr lang="cs-CZ" dirty="0"/>
              <a:t> (Indie) 1498;</a:t>
            </a:r>
          </a:p>
          <a:p>
            <a:pPr lvl="1"/>
            <a:r>
              <a:rPr lang="cs-CZ" dirty="0"/>
              <a:t>Muslimská obchodní komunita/hindský obchodní stát (nízká cla, infrastruktura, svoboda podnikání), dostupné veškeré zboží; agrese a návrat;</a:t>
            </a:r>
          </a:p>
          <a:p>
            <a:pPr lvl="1"/>
            <a:r>
              <a:rPr lang="cs-CZ" dirty="0"/>
              <a:t>Druhá </a:t>
            </a:r>
            <a:r>
              <a:rPr lang="cs-CZ" dirty="0" err="1"/>
              <a:t>Armada</a:t>
            </a:r>
            <a:r>
              <a:rPr lang="cs-CZ" dirty="0"/>
              <a:t> (13 lodí) – </a:t>
            </a:r>
            <a:r>
              <a:rPr lang="cs-CZ" dirty="0" err="1"/>
              <a:t>Cabral</a:t>
            </a:r>
            <a:r>
              <a:rPr lang="cs-CZ" dirty="0"/>
              <a:t> 1500-1501; odmítnutí výhradních práv na obchod s kořením -&gt; válka s </a:t>
            </a:r>
            <a:r>
              <a:rPr lang="cs-CZ" dirty="0" err="1"/>
              <a:t>Kalikutem</a:t>
            </a:r>
            <a:r>
              <a:rPr lang="cs-CZ" dirty="0"/>
              <a:t> a aliance s </a:t>
            </a:r>
            <a:r>
              <a:rPr lang="cs-CZ" dirty="0" err="1"/>
              <a:t>Kochin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Třetí (komerce) a čtvrtá </a:t>
            </a:r>
            <a:r>
              <a:rPr lang="cs-CZ" dirty="0" err="1"/>
              <a:t>Armada</a:t>
            </a:r>
            <a:r>
              <a:rPr lang="cs-CZ" dirty="0"/>
              <a:t> (da Gama, 20 lodí) – </a:t>
            </a:r>
            <a:r>
              <a:rPr lang="cs-CZ" b="1" dirty="0"/>
              <a:t>trestná výprava</a:t>
            </a:r>
            <a:r>
              <a:rPr lang="cs-CZ" dirty="0"/>
              <a:t>… mimořádná brutalita;</a:t>
            </a:r>
          </a:p>
        </p:txBody>
      </p:sp>
    </p:spTree>
    <p:extLst>
      <p:ext uri="{BB962C8B-B14F-4D97-AF65-F5344CB8AC3E}">
        <p14:creationId xmlns:p14="http://schemas.microsoft.com/office/powerpoint/2010/main" val="1429212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b/b1/Lisbon_-_Lisbonne_-_Lisboa_1572.png/1920px-Lisbon_-_Lisbonne_-_Lisboa_1572.png">
            <a:extLst>
              <a:ext uri="{FF2B5EF4-FFF2-40B4-BE49-F238E27FC236}">
                <a16:creationId xmlns:a16="http://schemas.microsoft.com/office/drawing/2014/main" id="{5EFBF1A8-FE4B-4830-850E-413594FE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21F873-E1BC-41B6-9186-E42DD5684E2C}"/>
              </a:ext>
            </a:extLst>
          </p:cNvPr>
          <p:cNvSpPr txBox="1"/>
          <p:nvPr/>
        </p:nvSpPr>
        <p:spPr>
          <a:xfrm>
            <a:off x="5354425" y="160256"/>
            <a:ext cx="15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1572</a:t>
            </a:r>
          </a:p>
        </p:txBody>
      </p:sp>
    </p:spTree>
    <p:extLst>
      <p:ext uri="{BB962C8B-B14F-4D97-AF65-F5344CB8AC3E}">
        <p14:creationId xmlns:p14="http://schemas.microsoft.com/office/powerpoint/2010/main" val="3303426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fundacionnaovictoria.org/wp-content/uploads/2017/05/carabela_flag.jpg">
            <a:extLst>
              <a:ext uri="{FF2B5EF4-FFF2-40B4-BE49-F238E27FC236}">
                <a16:creationId xmlns:a16="http://schemas.microsoft.com/office/drawing/2014/main" id="{D0916A21-83A7-4CAD-8238-2D6F052A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5" y="698173"/>
            <a:ext cx="10749699" cy="60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09F47A1-162D-4518-B68C-04202D6527F7}"/>
              </a:ext>
            </a:extLst>
          </p:cNvPr>
          <p:cNvSpPr txBox="1"/>
          <p:nvPr/>
        </p:nvSpPr>
        <p:spPr>
          <a:xfrm>
            <a:off x="4769963" y="169682"/>
            <a:ext cx="30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Diaz</a:t>
            </a:r>
            <a:r>
              <a:rPr lang="cs-CZ" dirty="0"/>
              <a:t> 1488 (Boa </a:t>
            </a:r>
            <a:r>
              <a:rPr lang="cs-CZ" dirty="0" err="1"/>
              <a:t>Esperanza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9666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c/c3/Vila_do_Conde_2018_%289%29.jpg/1280px-Vila_do_Conde_2018_%289%29.jpg">
            <a:extLst>
              <a:ext uri="{FF2B5EF4-FFF2-40B4-BE49-F238E27FC236}">
                <a16:creationId xmlns:a16="http://schemas.microsoft.com/office/drawing/2014/main" id="{126EDC62-643B-4C18-B5A3-99F13D3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54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Portugal - OK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6" y="332656"/>
            <a:ext cx="856895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139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Descobrimentos_e_explora%C3%A7%C3%B5es_portuguesesV2.png">
            <a:extLst>
              <a:ext uri="{FF2B5EF4-FFF2-40B4-BE49-F238E27FC236}">
                <a16:creationId xmlns:a16="http://schemas.microsoft.com/office/drawing/2014/main" id="{8BE4E873-710A-45FA-81DD-AA5D5535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013"/>
            <a:ext cx="12192000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08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c/c5/Map_of_Portuguese_Carreira_da_Ind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68761"/>
            <a:ext cx="8447028" cy="47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78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8544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Indie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5864" y="1325563"/>
            <a:ext cx="11217896" cy="4525963"/>
          </a:xfrm>
        </p:spPr>
        <p:txBody>
          <a:bodyPr>
            <a:normAutofit/>
          </a:bodyPr>
          <a:lstStyle/>
          <a:p>
            <a:r>
              <a:rPr lang="cs-CZ" sz="2000" dirty="0"/>
              <a:t>přechod… – rozpad turkického </a:t>
            </a:r>
            <a:r>
              <a:rPr lang="cs-CZ" sz="2000" b="1" dirty="0"/>
              <a:t>sultanátu</a:t>
            </a:r>
            <a:r>
              <a:rPr lang="cs-CZ" sz="2000" dirty="0"/>
              <a:t> otrokářů z </a:t>
            </a:r>
            <a:r>
              <a:rPr lang="cs-CZ" sz="2000" b="1" dirty="0"/>
              <a:t>Dillí</a:t>
            </a:r>
            <a:r>
              <a:rPr lang="cs-CZ" sz="2000" dirty="0"/>
              <a:t>, slabší Afghánské dynastie;</a:t>
            </a:r>
          </a:p>
          <a:p>
            <a:r>
              <a:rPr lang="cs-CZ" sz="2000" dirty="0"/>
              <a:t>1526 vítězství </a:t>
            </a:r>
            <a:r>
              <a:rPr lang="cs-CZ" sz="2000" dirty="0" err="1"/>
              <a:t>Baburů</a:t>
            </a:r>
            <a:r>
              <a:rPr lang="cs-CZ" sz="2000" dirty="0"/>
              <a:t> – zakladatelé </a:t>
            </a:r>
            <a:r>
              <a:rPr lang="cs-CZ" sz="2000" b="1" dirty="0" err="1">
                <a:solidFill>
                  <a:srgbClr val="0070C0"/>
                </a:solidFill>
              </a:rPr>
              <a:t>Mughálské</a:t>
            </a:r>
            <a:r>
              <a:rPr lang="cs-CZ" sz="2000" b="1" dirty="0">
                <a:solidFill>
                  <a:srgbClr val="0070C0"/>
                </a:solidFill>
              </a:rPr>
              <a:t> dynastie</a:t>
            </a:r>
            <a:r>
              <a:rPr lang="cs-CZ" sz="2000" dirty="0"/>
              <a:t>;</a:t>
            </a:r>
          </a:p>
          <a:p>
            <a:r>
              <a:rPr lang="cs-CZ" sz="2000" dirty="0"/>
              <a:t>Střední a jižní Indie – soupeření </a:t>
            </a:r>
            <a:r>
              <a:rPr lang="cs-CZ" sz="2000" dirty="0" err="1"/>
              <a:t>Vidžajanagar</a:t>
            </a:r>
            <a:r>
              <a:rPr lang="cs-CZ" sz="2000" dirty="0"/>
              <a:t> (hindu) s </a:t>
            </a:r>
            <a:r>
              <a:rPr lang="cs-CZ" sz="2000" dirty="0" err="1"/>
              <a:t>Bahmanským</a:t>
            </a:r>
            <a:r>
              <a:rPr lang="cs-CZ" sz="2000" dirty="0"/>
              <a:t> sultanátem (muslimové) – odtržené od Dillí;</a:t>
            </a:r>
          </a:p>
          <a:p>
            <a:r>
              <a:rPr lang="cs-CZ" sz="2000" dirty="0"/>
              <a:t>Sever – bohatý sultanát </a:t>
            </a:r>
            <a:r>
              <a:rPr lang="cs-CZ" sz="2000" b="1" dirty="0" err="1"/>
              <a:t>Gudžarát</a:t>
            </a:r>
            <a:r>
              <a:rPr lang="cs-CZ" sz="2000" dirty="0"/>
              <a:t> (bavlna, </a:t>
            </a:r>
            <a:r>
              <a:rPr lang="cs-CZ" sz="2000" dirty="0" err="1"/>
              <a:t>Cambay</a:t>
            </a:r>
            <a:r>
              <a:rPr lang="cs-CZ" sz="2000" dirty="0"/>
              <a:t>);</a:t>
            </a:r>
          </a:p>
          <a:p>
            <a:r>
              <a:rPr lang="cs-CZ" sz="2000" dirty="0"/>
              <a:t>Východ – </a:t>
            </a:r>
            <a:r>
              <a:rPr lang="cs-CZ" sz="2000" b="1" dirty="0"/>
              <a:t>Bengálsko</a:t>
            </a:r>
            <a:r>
              <a:rPr lang="cs-CZ" sz="2000" dirty="0"/>
              <a:t> (muslimské);</a:t>
            </a:r>
          </a:p>
          <a:p>
            <a:r>
              <a:rPr lang="cs-CZ" sz="2000" dirty="0" err="1"/>
              <a:t>Mughalové</a:t>
            </a:r>
            <a:r>
              <a:rPr lang="cs-CZ" sz="2000" dirty="0"/>
              <a:t> oslabují v první polovině 18. století – pak nejsilnější </a:t>
            </a:r>
            <a:r>
              <a:rPr lang="cs-CZ" sz="2000" b="1" dirty="0" err="1"/>
              <a:t>Marátská</a:t>
            </a:r>
            <a:r>
              <a:rPr lang="cs-CZ" sz="2000" b="1" dirty="0"/>
              <a:t> říše</a:t>
            </a:r>
            <a:r>
              <a:rPr lang="cs-CZ" sz="2000" dirty="0"/>
              <a:t>, nakonec poražena Angličany;</a:t>
            </a:r>
            <a:endParaRPr lang="cs-CZ" sz="2000" b="1" dirty="0"/>
          </a:p>
          <a:p>
            <a:r>
              <a:rPr lang="cs-CZ" sz="2000" dirty="0"/>
              <a:t>Intenzivní </a:t>
            </a:r>
            <a:r>
              <a:rPr lang="cs-CZ" sz="2000" b="1" dirty="0"/>
              <a:t>obchod</a:t>
            </a:r>
            <a:r>
              <a:rPr lang="cs-CZ" sz="2000" dirty="0"/>
              <a:t>: </a:t>
            </a:r>
          </a:p>
          <a:p>
            <a:pPr lvl="1"/>
            <a:r>
              <a:rPr lang="cs-CZ" sz="1800" dirty="0" err="1"/>
              <a:t>Malabar</a:t>
            </a:r>
            <a:r>
              <a:rPr lang="cs-CZ" sz="1800" dirty="0"/>
              <a:t> – islámský svět (Hormuz, Aden), koně a koberce, sloni ze Srí lanky; otroci a zlato z Afriky;</a:t>
            </a:r>
          </a:p>
          <a:p>
            <a:pPr lvl="1"/>
            <a:r>
              <a:rPr lang="cs-CZ" sz="1800" dirty="0"/>
              <a:t>Z východu porcelán a hedvábí z Číny a koření z JVA; vývoz na východ - bavlněné látky;</a:t>
            </a:r>
          </a:p>
          <a:p>
            <a:pPr lvl="1"/>
            <a:r>
              <a:rPr lang="cs-CZ" sz="1800" dirty="0"/>
              <a:t>Městské obchodní státy na pobřeží (cla a poplatky jediný příjem, svoboda moří);</a:t>
            </a:r>
          </a:p>
        </p:txBody>
      </p:sp>
    </p:spTree>
    <p:extLst>
      <p:ext uri="{BB962C8B-B14F-4D97-AF65-F5344CB8AC3E}">
        <p14:creationId xmlns:p14="http://schemas.microsoft.com/office/powerpoint/2010/main" val="116423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Benátky-Janov OK ořez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92696"/>
            <a:ext cx="8208912" cy="5472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631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9/Mughals_India_17th_century-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45" y="23054"/>
            <a:ext cx="3943101" cy="58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7/India1760_1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99" y="253573"/>
            <a:ext cx="4329301" cy="55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3-ap-southeast-1.amazonaws.com/scrollstorage/1430101618-323_india1500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01"/>
            <a:ext cx="3808493" cy="54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0EA860C-B02F-4D34-8F17-1CD9B5BC4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33" y="6065264"/>
            <a:ext cx="11334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lajka státu">
            <a:extLst>
              <a:ext uri="{FF2B5EF4-FFF2-40B4-BE49-F238E27FC236}">
                <a16:creationId xmlns:a16="http://schemas.microsoft.com/office/drawing/2014/main" id="{D8AAC1FB-A53B-40D3-894B-99A87302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49" y="6061098"/>
            <a:ext cx="12382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5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Mughal-empire-map.jpg - Wikipedia">
            <a:extLst>
              <a:ext uri="{FF2B5EF4-FFF2-40B4-BE49-F238E27FC236}">
                <a16:creationId xmlns:a16="http://schemas.microsoft.com/office/drawing/2014/main" id="{3F1164A8-D795-4627-9FD1-727DCD25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2" y="115889"/>
            <a:ext cx="3736275" cy="374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bdélník 3">
            <a:extLst>
              <a:ext uri="{FF2B5EF4-FFF2-40B4-BE49-F238E27FC236}">
                <a16:creationId xmlns:a16="http://schemas.microsoft.com/office/drawing/2014/main" id="{25F03354-0ACC-492A-B189-196511C91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226" y="6337182"/>
            <a:ext cx="59531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Vasco da Gama v Kali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en-US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audience u 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amorína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květen</a:t>
            </a:r>
            <a:r>
              <a:rPr lang="en-US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1498. </a:t>
            </a: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6" descr="Vasco Da Gama In Calicut Photograph by Patrick Landmann/science Photo  Library">
            <a:extLst>
              <a:ext uri="{FF2B5EF4-FFF2-40B4-BE49-F238E27FC236}">
                <a16:creationId xmlns:a16="http://schemas.microsoft.com/office/drawing/2014/main" id="{B4C31A9F-6EEA-4355-B520-461CA66C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15889"/>
            <a:ext cx="475615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4304D0B-FA1E-4167-B5B8-258FCE90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2" y="3961233"/>
            <a:ext cx="3736275" cy="14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A chegada de Vasco da Gama a Calicute em 1498.jpg">
            <a:extLst>
              <a:ext uri="{FF2B5EF4-FFF2-40B4-BE49-F238E27FC236}">
                <a16:creationId xmlns:a16="http://schemas.microsoft.com/office/drawing/2014/main" id="{10B14D9D-A0B9-45CA-B42B-47A92A93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91" y="774264"/>
            <a:ext cx="8059917" cy="530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09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8/81/Gama_armada_in_India%2C_1502.gif">
            <a:extLst>
              <a:ext uri="{FF2B5EF4-FFF2-40B4-BE49-F238E27FC236}">
                <a16:creationId xmlns:a16="http://schemas.microsoft.com/office/drawing/2014/main" id="{54210CEB-7DC4-429D-BA17-954F1680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54" y="133996"/>
            <a:ext cx="4851153" cy="59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7/75/Gama_route_1.svg/1024px-Gama_route_1.svg.png">
            <a:extLst>
              <a:ext uri="{FF2B5EF4-FFF2-40B4-BE49-F238E27FC236}">
                <a16:creationId xmlns:a16="http://schemas.microsoft.com/office/drawing/2014/main" id="{D03D97D6-8AD4-4935-891B-44A683C8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5" y="227984"/>
            <a:ext cx="4559283" cy="37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16624B9-D0D3-4A3E-B8B2-62DBB127A397}"/>
              </a:ext>
            </a:extLst>
          </p:cNvPr>
          <p:cNvSpPr/>
          <p:nvPr/>
        </p:nvSpPr>
        <p:spPr>
          <a:xfrm>
            <a:off x="268845" y="4060367"/>
            <a:ext cx="5388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srgbClr val="202122"/>
                </a:solidFill>
              </a:rPr>
              <a:t>Červenec</a:t>
            </a:r>
            <a:r>
              <a:rPr lang="en-US" sz="1400" dirty="0">
                <a:solidFill>
                  <a:srgbClr val="202122"/>
                </a:solidFill>
              </a:rPr>
              <a:t> 1497 da Gama </a:t>
            </a:r>
            <a:r>
              <a:rPr lang="en-US" sz="1400" dirty="0" err="1">
                <a:solidFill>
                  <a:srgbClr val="202122"/>
                </a:solidFill>
              </a:rPr>
              <a:t>flotila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čtyř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lodí</a:t>
            </a:r>
            <a:r>
              <a:rPr lang="en-US" sz="1400" dirty="0">
                <a:solidFill>
                  <a:srgbClr val="202122"/>
                </a:solidFill>
              </a:rPr>
              <a:t> s </a:t>
            </a:r>
            <a:r>
              <a:rPr lang="en-US" sz="1400" dirty="0" err="1">
                <a:solidFill>
                  <a:srgbClr val="202122"/>
                </a:solidFill>
              </a:rPr>
              <a:t>posádkou</a:t>
            </a:r>
            <a:r>
              <a:rPr lang="en-US" sz="1400" dirty="0">
                <a:solidFill>
                  <a:srgbClr val="202122"/>
                </a:solidFill>
              </a:rPr>
              <a:t> 170 </a:t>
            </a:r>
            <a:r>
              <a:rPr lang="en-US" sz="1400" dirty="0" err="1">
                <a:solidFill>
                  <a:srgbClr val="202122"/>
                </a:solidFill>
              </a:rPr>
              <a:t>mužů</a:t>
            </a:r>
            <a:r>
              <a:rPr lang="en-US" sz="1400" dirty="0">
                <a:solidFill>
                  <a:srgbClr val="202122"/>
                </a:solidFill>
              </a:rPr>
              <a:t>. </a:t>
            </a:r>
            <a:r>
              <a:rPr lang="cs-CZ" sz="1400" dirty="0">
                <a:solidFill>
                  <a:srgbClr val="202122"/>
                </a:solidFill>
              </a:rPr>
              <a:t>Jen</a:t>
            </a:r>
            <a:r>
              <a:rPr lang="en-US" sz="1400" dirty="0">
                <a:solidFill>
                  <a:srgbClr val="202122"/>
                </a:solidFill>
              </a:rPr>
              <a:t> 55 se </a:t>
            </a:r>
            <a:r>
              <a:rPr lang="en-US" sz="1400" dirty="0" err="1">
                <a:solidFill>
                  <a:srgbClr val="202122"/>
                </a:solidFill>
              </a:rPr>
              <a:t>jich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vrátilo</a:t>
            </a:r>
            <a:r>
              <a:rPr lang="cs-CZ" sz="1400" dirty="0">
                <a:solidFill>
                  <a:srgbClr val="202122"/>
                </a:solidFill>
              </a:rPr>
              <a:t>,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dvě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lodě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byly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ztraceny</a:t>
            </a:r>
            <a:r>
              <a:rPr lang="en-US" sz="1400" dirty="0">
                <a:solidFill>
                  <a:srgbClr val="20212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202122"/>
                </a:solidFill>
              </a:rPr>
              <a:t>Na </a:t>
            </a:r>
            <a:r>
              <a:rPr lang="en-US" sz="1400" dirty="0" err="1">
                <a:solidFill>
                  <a:srgbClr val="202122"/>
                </a:solidFill>
              </a:rPr>
              <a:t>cestě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cs-CZ" sz="1400" dirty="0">
                <a:solidFill>
                  <a:srgbClr val="202122"/>
                </a:solidFill>
              </a:rPr>
              <a:t>do Indie </a:t>
            </a:r>
            <a:r>
              <a:rPr lang="en-US" sz="1400" dirty="0" err="1">
                <a:solidFill>
                  <a:srgbClr val="202122"/>
                </a:solidFill>
              </a:rPr>
              <a:t>překonala</a:t>
            </a:r>
            <a:r>
              <a:rPr lang="en-US" sz="1400" dirty="0">
                <a:solidFill>
                  <a:srgbClr val="202122"/>
                </a:solidFill>
              </a:rPr>
              <a:t> da </a:t>
            </a:r>
            <a:r>
              <a:rPr lang="en-US" sz="1400" dirty="0" err="1">
                <a:solidFill>
                  <a:srgbClr val="202122"/>
                </a:solidFill>
              </a:rPr>
              <a:t>Gamova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flotila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Indický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oceán</a:t>
            </a:r>
            <a:r>
              <a:rPr lang="en-US" sz="1400" dirty="0">
                <a:solidFill>
                  <a:srgbClr val="202122"/>
                </a:solidFill>
              </a:rPr>
              <a:t> za 23 </a:t>
            </a:r>
            <a:r>
              <a:rPr lang="en-US" sz="1400" dirty="0" err="1">
                <a:solidFill>
                  <a:srgbClr val="202122"/>
                </a:solidFill>
              </a:rPr>
              <a:t>dní</a:t>
            </a:r>
            <a:r>
              <a:rPr lang="cs-CZ" sz="1400" dirty="0">
                <a:solidFill>
                  <a:srgbClr val="202122"/>
                </a:solidFill>
              </a:rPr>
              <a:t>.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cs-CZ" sz="1400" dirty="0">
                <a:solidFill>
                  <a:srgbClr val="202122"/>
                </a:solidFill>
              </a:rPr>
              <a:t>N</a:t>
            </a:r>
            <a:r>
              <a:rPr lang="en-US" sz="1400" dirty="0">
                <a:solidFill>
                  <a:srgbClr val="202122"/>
                </a:solidFill>
              </a:rPr>
              <a:t>a </a:t>
            </a:r>
            <a:r>
              <a:rPr lang="en-US" sz="1400" dirty="0" err="1">
                <a:solidFill>
                  <a:srgbClr val="202122"/>
                </a:solidFill>
              </a:rPr>
              <a:t>zpáteční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cestě</a:t>
            </a:r>
            <a:r>
              <a:rPr lang="en-US" sz="1400" dirty="0">
                <a:solidFill>
                  <a:srgbClr val="202122"/>
                </a:solidFill>
              </a:rPr>
              <a:t>, </a:t>
            </a:r>
            <a:r>
              <a:rPr lang="en-US" sz="1400" dirty="0" err="1">
                <a:solidFill>
                  <a:srgbClr val="202122"/>
                </a:solidFill>
              </a:rPr>
              <a:t>kdy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cs-CZ" sz="1400" dirty="0">
                <a:solidFill>
                  <a:srgbClr val="202122"/>
                </a:solidFill>
              </a:rPr>
              <a:t>křižovala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proti</a:t>
            </a:r>
            <a:r>
              <a:rPr lang="en-US" sz="1400" dirty="0">
                <a:solidFill>
                  <a:srgbClr val="202122"/>
                </a:solidFill>
              </a:rPr>
              <a:t> </a:t>
            </a:r>
            <a:r>
              <a:rPr lang="en-US" sz="1400" dirty="0" err="1">
                <a:solidFill>
                  <a:srgbClr val="202122"/>
                </a:solidFill>
              </a:rPr>
              <a:t>větru</a:t>
            </a:r>
            <a:r>
              <a:rPr lang="en-US" sz="1400" dirty="0">
                <a:solidFill>
                  <a:srgbClr val="202122"/>
                </a:solidFill>
              </a:rPr>
              <a:t>, </a:t>
            </a:r>
            <a:r>
              <a:rPr lang="en-US" sz="1400" dirty="0" err="1">
                <a:solidFill>
                  <a:srgbClr val="202122"/>
                </a:solidFill>
              </a:rPr>
              <a:t>jí</a:t>
            </a:r>
            <a:r>
              <a:rPr lang="en-US" sz="1400" dirty="0">
                <a:solidFill>
                  <a:srgbClr val="202122"/>
                </a:solidFill>
              </a:rPr>
              <a:t> to </a:t>
            </a:r>
            <a:r>
              <a:rPr lang="en-US" sz="1400" dirty="0" err="1">
                <a:solidFill>
                  <a:srgbClr val="202122"/>
                </a:solidFill>
              </a:rPr>
              <a:t>trvalo</a:t>
            </a:r>
            <a:r>
              <a:rPr lang="en-US" sz="1400" dirty="0">
                <a:solidFill>
                  <a:srgbClr val="202122"/>
                </a:solidFill>
              </a:rPr>
              <a:t> 132 </a:t>
            </a:r>
            <a:r>
              <a:rPr lang="en-US" sz="1400" dirty="0" err="1">
                <a:solidFill>
                  <a:srgbClr val="202122"/>
                </a:solidFill>
              </a:rPr>
              <a:t>dní</a:t>
            </a:r>
            <a:r>
              <a:rPr lang="en-US" sz="1400" dirty="0">
                <a:solidFill>
                  <a:srgbClr val="202122"/>
                </a:solidFill>
              </a:rPr>
              <a:t>. 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8364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9A9069E-2F5F-41CB-8A88-F9DDE46AC227}"/>
              </a:ext>
            </a:extLst>
          </p:cNvPr>
          <p:cNvSpPr/>
          <p:nvPr/>
        </p:nvSpPr>
        <p:spPr>
          <a:xfrm>
            <a:off x="772523" y="645730"/>
            <a:ext cx="102079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2122"/>
                </a:solidFill>
              </a:rPr>
              <a:t>Flotila dorazila 20. května </a:t>
            </a:r>
            <a:r>
              <a:rPr lang="cs-CZ" b="1" dirty="0">
                <a:solidFill>
                  <a:srgbClr val="202122"/>
                </a:solidFill>
              </a:rPr>
              <a:t>1498</a:t>
            </a:r>
            <a:r>
              <a:rPr lang="cs-CZ" dirty="0">
                <a:solidFill>
                  <a:srgbClr val="202122"/>
                </a:solidFill>
              </a:rPr>
              <a:t> do Kappadu poblíž </a:t>
            </a:r>
            <a:r>
              <a:rPr lang="cs-CZ" dirty="0" err="1">
                <a:solidFill>
                  <a:srgbClr val="202122"/>
                </a:solidFill>
              </a:rPr>
              <a:t>Kožikóde</a:t>
            </a:r>
            <a:r>
              <a:rPr lang="cs-CZ" dirty="0">
                <a:solidFill>
                  <a:srgbClr val="202122"/>
                </a:solidFill>
              </a:rPr>
              <a:t> (</a:t>
            </a:r>
            <a:r>
              <a:rPr lang="cs-CZ" b="1" dirty="0" err="1">
                <a:solidFill>
                  <a:srgbClr val="202122"/>
                </a:solidFill>
              </a:rPr>
              <a:t>Kalikat</a:t>
            </a:r>
            <a:r>
              <a:rPr lang="cs-CZ" dirty="0">
                <a:solidFill>
                  <a:srgbClr val="202122"/>
                </a:solidFill>
              </a:rPr>
              <a:t>) na </a:t>
            </a:r>
            <a:r>
              <a:rPr lang="cs-CZ" dirty="0" err="1">
                <a:solidFill>
                  <a:srgbClr val="202122"/>
                </a:solidFill>
              </a:rPr>
              <a:t>malabarském</a:t>
            </a:r>
            <a:r>
              <a:rPr lang="cs-CZ" dirty="0">
                <a:solidFill>
                  <a:srgbClr val="202122"/>
                </a:solidFill>
              </a:rPr>
              <a:t> pobřeží (dnešní indický stát </a:t>
            </a:r>
            <a:r>
              <a:rPr lang="cs-CZ" dirty="0" err="1">
                <a:solidFill>
                  <a:srgbClr val="202122"/>
                </a:solidFill>
              </a:rPr>
              <a:t>Kérala</a:t>
            </a:r>
            <a:r>
              <a:rPr lang="cs-CZ" dirty="0">
                <a:solidFill>
                  <a:srgbClr val="202122"/>
                </a:solidFill>
              </a:rPr>
              <a:t>). 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solidFill>
                  <a:srgbClr val="202122"/>
                </a:solidFill>
              </a:rPr>
              <a:t>Kalikatský</a:t>
            </a:r>
            <a:r>
              <a:rPr lang="cs-CZ" dirty="0">
                <a:solidFill>
                  <a:srgbClr val="202122"/>
                </a:solidFill>
              </a:rPr>
              <a:t> král Samudiri (</a:t>
            </a:r>
            <a:r>
              <a:rPr lang="cs-CZ" b="1" dirty="0" err="1">
                <a:solidFill>
                  <a:srgbClr val="202122"/>
                </a:solidFill>
              </a:rPr>
              <a:t>Zamorin</a:t>
            </a:r>
            <a:r>
              <a:rPr lang="cs-CZ" dirty="0">
                <a:solidFill>
                  <a:srgbClr val="202122"/>
                </a:solidFill>
              </a:rPr>
              <a:t>) se po zprávě o příjezdu cizí flotily vrátil do </a:t>
            </a:r>
            <a:r>
              <a:rPr lang="cs-CZ" dirty="0" err="1">
                <a:solidFill>
                  <a:srgbClr val="202122"/>
                </a:solidFill>
              </a:rPr>
              <a:t>Kalikatu</a:t>
            </a:r>
            <a:r>
              <a:rPr lang="cs-CZ" dirty="0">
                <a:solidFill>
                  <a:srgbClr val="202122"/>
                </a:solidFill>
              </a:rPr>
              <a:t>. Mořeplavec byl přijat s tradiční pohostinností, ale rozhovor se </a:t>
            </a:r>
            <a:r>
              <a:rPr lang="cs-CZ" dirty="0" err="1">
                <a:solidFill>
                  <a:srgbClr val="202122"/>
                </a:solidFill>
              </a:rPr>
              <a:t>Zamorinem</a:t>
            </a:r>
            <a:r>
              <a:rPr lang="cs-CZ" dirty="0">
                <a:solidFill>
                  <a:srgbClr val="202122"/>
                </a:solidFill>
              </a:rPr>
              <a:t> nepřinesl žádné konkrétní výsledky. 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2122"/>
                </a:solidFill>
              </a:rPr>
              <a:t>Když se místní úřady zeptaly da </a:t>
            </a:r>
            <a:r>
              <a:rPr lang="cs-CZ" dirty="0" err="1">
                <a:solidFill>
                  <a:srgbClr val="202122"/>
                </a:solidFill>
              </a:rPr>
              <a:t>Gamovy</a:t>
            </a:r>
            <a:r>
              <a:rPr lang="cs-CZ" dirty="0">
                <a:solidFill>
                  <a:srgbClr val="202122"/>
                </a:solidFill>
              </a:rPr>
              <a:t> flotily: "</a:t>
            </a:r>
            <a:r>
              <a:rPr lang="cs-CZ" b="1" dirty="0">
                <a:solidFill>
                  <a:srgbClr val="202122"/>
                </a:solidFill>
              </a:rPr>
              <a:t>Co vás sem přivedlo</a:t>
            </a:r>
            <a:r>
              <a:rPr lang="cs-CZ" dirty="0">
                <a:solidFill>
                  <a:srgbClr val="202122"/>
                </a:solidFill>
              </a:rPr>
              <a:t>?", odpověděli, že přišli "hledat </a:t>
            </a:r>
            <a:r>
              <a:rPr lang="cs-CZ" b="1" dirty="0">
                <a:solidFill>
                  <a:srgbClr val="202122"/>
                </a:solidFill>
              </a:rPr>
              <a:t>křesťany</a:t>
            </a:r>
            <a:r>
              <a:rPr lang="cs-CZ" dirty="0">
                <a:solidFill>
                  <a:srgbClr val="202122"/>
                </a:solidFill>
              </a:rPr>
              <a:t> a </a:t>
            </a:r>
            <a:r>
              <a:rPr lang="cs-CZ" b="1" dirty="0">
                <a:solidFill>
                  <a:srgbClr val="202122"/>
                </a:solidFill>
              </a:rPr>
              <a:t>koření</a:t>
            </a:r>
            <a:r>
              <a:rPr lang="cs-CZ" dirty="0">
                <a:solidFill>
                  <a:srgbClr val="202122"/>
                </a:solidFill>
              </a:rPr>
              <a:t>".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rgbClr val="202122"/>
                </a:solidFill>
              </a:rPr>
              <a:t>Dary</a:t>
            </a:r>
            <a:r>
              <a:rPr lang="cs-CZ" dirty="0">
                <a:solidFill>
                  <a:srgbClr val="202122"/>
                </a:solidFill>
              </a:rPr>
              <a:t>, které da Gama </a:t>
            </a:r>
            <a:r>
              <a:rPr lang="cs-CZ" dirty="0" err="1">
                <a:solidFill>
                  <a:srgbClr val="202122"/>
                </a:solidFill>
              </a:rPr>
              <a:t>Zamorínům</a:t>
            </a:r>
            <a:r>
              <a:rPr lang="cs-CZ" dirty="0">
                <a:solidFill>
                  <a:srgbClr val="202122"/>
                </a:solidFill>
              </a:rPr>
              <a:t> poslal - čtyři pláště z šarlatové látky, šest klobouků, čtyři větve korálů, truhlu se sedmi mosaznými nádobami, truhlu s cukrem, dva sudy oleje a sud medu - byly banální a </a:t>
            </a:r>
            <a:r>
              <a:rPr lang="cs-CZ" b="1" dirty="0">
                <a:solidFill>
                  <a:srgbClr val="202122"/>
                </a:solidFill>
              </a:rPr>
              <a:t>neudělaly</a:t>
            </a:r>
            <a:r>
              <a:rPr lang="cs-CZ" dirty="0">
                <a:solidFill>
                  <a:srgbClr val="202122"/>
                </a:solidFill>
              </a:rPr>
              <a:t> na ně </a:t>
            </a:r>
            <a:r>
              <a:rPr lang="cs-CZ" b="1" dirty="0">
                <a:solidFill>
                  <a:srgbClr val="202122"/>
                </a:solidFill>
              </a:rPr>
              <a:t>dojem</a:t>
            </a:r>
            <a:r>
              <a:rPr lang="cs-CZ" dirty="0">
                <a:solidFill>
                  <a:srgbClr val="202122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2122"/>
                </a:solidFill>
              </a:rPr>
              <a:t>Zatímco </a:t>
            </a:r>
            <a:r>
              <a:rPr lang="cs-CZ" dirty="0" err="1">
                <a:solidFill>
                  <a:srgbClr val="202122"/>
                </a:solidFill>
              </a:rPr>
              <a:t>Zamorinovi</a:t>
            </a:r>
            <a:r>
              <a:rPr lang="cs-CZ" dirty="0">
                <a:solidFill>
                  <a:srgbClr val="202122"/>
                </a:solidFill>
              </a:rPr>
              <a:t> úředníci se divili, proč tam není žádné </a:t>
            </a:r>
            <a:r>
              <a:rPr lang="cs-CZ" b="1" dirty="0">
                <a:solidFill>
                  <a:srgbClr val="202122"/>
                </a:solidFill>
              </a:rPr>
              <a:t>zlato</a:t>
            </a:r>
            <a:r>
              <a:rPr lang="cs-CZ" dirty="0">
                <a:solidFill>
                  <a:srgbClr val="202122"/>
                </a:solidFill>
              </a:rPr>
              <a:t> ani </a:t>
            </a:r>
            <a:r>
              <a:rPr lang="cs-CZ" b="1" dirty="0">
                <a:solidFill>
                  <a:srgbClr val="202122"/>
                </a:solidFill>
              </a:rPr>
              <a:t>stříbro</a:t>
            </a:r>
            <a:r>
              <a:rPr lang="cs-CZ" dirty="0">
                <a:solidFill>
                  <a:srgbClr val="202122"/>
                </a:solidFill>
              </a:rPr>
              <a:t>, </a:t>
            </a:r>
            <a:r>
              <a:rPr lang="cs-CZ" b="1" dirty="0">
                <a:solidFill>
                  <a:srgbClr val="202122"/>
                </a:solidFill>
              </a:rPr>
              <a:t>muslimští obchodníci</a:t>
            </a:r>
            <a:r>
              <a:rPr lang="cs-CZ" dirty="0">
                <a:solidFill>
                  <a:srgbClr val="202122"/>
                </a:solidFill>
              </a:rPr>
              <a:t>, kteří da Gamu považovali za svého </a:t>
            </a:r>
            <a:r>
              <a:rPr lang="cs-CZ" b="1" dirty="0">
                <a:solidFill>
                  <a:srgbClr val="202122"/>
                </a:solidFill>
              </a:rPr>
              <a:t>rivala</a:t>
            </a:r>
            <a:r>
              <a:rPr lang="cs-CZ" dirty="0">
                <a:solidFill>
                  <a:srgbClr val="202122"/>
                </a:solidFill>
              </a:rPr>
              <a:t>, naznačovali, že je to jen obyčejný </a:t>
            </a:r>
            <a:r>
              <a:rPr lang="cs-CZ" b="1" dirty="0">
                <a:solidFill>
                  <a:srgbClr val="202122"/>
                </a:solidFill>
              </a:rPr>
              <a:t>pirát</a:t>
            </a:r>
            <a:r>
              <a:rPr lang="cs-CZ" dirty="0">
                <a:solidFill>
                  <a:srgbClr val="202122"/>
                </a:solidFill>
              </a:rPr>
              <a:t>, a ne královský vyslanec.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rgbClr val="202122"/>
                </a:solidFill>
              </a:rPr>
              <a:t>Žádost</a:t>
            </a:r>
            <a:r>
              <a:rPr lang="cs-CZ" dirty="0">
                <a:solidFill>
                  <a:srgbClr val="202122"/>
                </a:solidFill>
              </a:rPr>
              <a:t> </a:t>
            </a:r>
            <a:r>
              <a:rPr lang="cs-CZ" dirty="0" err="1">
                <a:solidFill>
                  <a:srgbClr val="202122"/>
                </a:solidFill>
              </a:rPr>
              <a:t>Vasca</a:t>
            </a:r>
            <a:r>
              <a:rPr lang="cs-CZ" dirty="0">
                <a:solidFill>
                  <a:srgbClr val="202122"/>
                </a:solidFill>
              </a:rPr>
              <a:t> da Gamy o povolení nechat za sebou </a:t>
            </a:r>
            <a:r>
              <a:rPr lang="cs-CZ" b="1" dirty="0" err="1">
                <a:solidFill>
                  <a:srgbClr val="202122"/>
                </a:solidFill>
              </a:rPr>
              <a:t>faktora</a:t>
            </a:r>
            <a:r>
              <a:rPr lang="cs-CZ" dirty="0">
                <a:solidFill>
                  <a:srgbClr val="202122"/>
                </a:solidFill>
              </a:rPr>
              <a:t>, který by měl na starosti zboží, jež nemohl prodat, král </a:t>
            </a:r>
            <a:r>
              <a:rPr lang="cs-CZ" b="1" dirty="0">
                <a:solidFill>
                  <a:srgbClr val="202122"/>
                </a:solidFill>
              </a:rPr>
              <a:t>odmítl</a:t>
            </a:r>
            <a:r>
              <a:rPr lang="cs-CZ" dirty="0">
                <a:solidFill>
                  <a:srgbClr val="202122"/>
                </a:solidFill>
              </a:rPr>
              <a:t> a trval na tom, aby da Gama platil </a:t>
            </a:r>
            <a:r>
              <a:rPr lang="cs-CZ" b="1" dirty="0">
                <a:solidFill>
                  <a:srgbClr val="202122"/>
                </a:solidFill>
              </a:rPr>
              <a:t>clo</a:t>
            </a:r>
            <a:r>
              <a:rPr lang="cs-CZ" dirty="0">
                <a:solidFill>
                  <a:srgbClr val="202122"/>
                </a:solidFill>
              </a:rPr>
              <a:t> - nejlépe ve zlatě - </a:t>
            </a:r>
            <a:r>
              <a:rPr lang="cs-CZ" b="1" dirty="0">
                <a:solidFill>
                  <a:srgbClr val="202122"/>
                </a:solidFill>
              </a:rPr>
              <a:t>jako každý jiný obchodník</a:t>
            </a:r>
            <a:r>
              <a:rPr lang="cs-CZ" dirty="0">
                <a:solidFill>
                  <a:srgbClr val="202122"/>
                </a:solidFill>
              </a:rPr>
              <a:t>. Da Gama s sebou násilím odvedl několik </a:t>
            </a:r>
            <a:r>
              <a:rPr lang="cs-CZ" dirty="0" err="1">
                <a:solidFill>
                  <a:srgbClr val="202122"/>
                </a:solidFill>
              </a:rPr>
              <a:t>Nairů</a:t>
            </a:r>
            <a:r>
              <a:rPr lang="cs-CZ" dirty="0">
                <a:solidFill>
                  <a:srgbClr val="202122"/>
                </a:solidFill>
              </a:rPr>
              <a:t> a šestnáct rybářů.</a:t>
            </a:r>
          </a:p>
        </p:txBody>
      </p:sp>
    </p:spTree>
    <p:extLst>
      <p:ext uri="{BB962C8B-B14F-4D97-AF65-F5344CB8AC3E}">
        <p14:creationId xmlns:p14="http://schemas.microsoft.com/office/powerpoint/2010/main" val="3404838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D20363-BD25-4AF9-8E43-87437CAD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94" y="435171"/>
            <a:ext cx="11162122" cy="6422829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Druhá</a:t>
            </a:r>
            <a:r>
              <a:rPr lang="cs-CZ" sz="1800" dirty="0"/>
              <a:t> indická </a:t>
            </a:r>
            <a:r>
              <a:rPr lang="cs-CZ" sz="1800" b="1" dirty="0" err="1"/>
              <a:t>armada</a:t>
            </a:r>
            <a:r>
              <a:rPr lang="cs-CZ" sz="1800" dirty="0"/>
              <a:t>, která se v roce </a:t>
            </a:r>
            <a:r>
              <a:rPr lang="cs-CZ" sz="1800" b="1" dirty="0"/>
              <a:t>1500</a:t>
            </a:r>
            <a:r>
              <a:rPr lang="cs-CZ" sz="1800" dirty="0"/>
              <a:t> vydala na cestu pod velením Pedra </a:t>
            </a:r>
            <a:r>
              <a:rPr lang="cs-CZ" sz="1800" dirty="0" err="1"/>
              <a:t>Álvarese</a:t>
            </a:r>
            <a:r>
              <a:rPr lang="cs-CZ" sz="1800" dirty="0"/>
              <a:t> </a:t>
            </a:r>
            <a:r>
              <a:rPr lang="cs-CZ" sz="1800" b="1" dirty="0" err="1"/>
              <a:t>Cabrala</a:t>
            </a:r>
            <a:r>
              <a:rPr lang="cs-CZ" sz="1800" dirty="0"/>
              <a:t> s cílem uzavřít smlouvu se </a:t>
            </a:r>
            <a:r>
              <a:rPr lang="cs-CZ" sz="1800" b="1" dirty="0" err="1"/>
              <a:t>Zamorinem</a:t>
            </a:r>
            <a:r>
              <a:rPr lang="cs-CZ" sz="1800" dirty="0"/>
              <a:t> z </a:t>
            </a:r>
            <a:r>
              <a:rPr lang="cs-CZ" sz="1800" dirty="0" err="1"/>
              <a:t>Kalikatu</a:t>
            </a:r>
            <a:r>
              <a:rPr lang="cs-CZ" sz="1800" dirty="0"/>
              <a:t> a zřídit ve městě portugalskou </a:t>
            </a:r>
            <a:r>
              <a:rPr lang="cs-CZ" sz="1800" b="1" dirty="0"/>
              <a:t>faktorii</a:t>
            </a:r>
            <a:r>
              <a:rPr lang="cs-CZ" sz="1800" dirty="0"/>
              <a:t>. </a:t>
            </a:r>
          </a:p>
          <a:p>
            <a:r>
              <a:rPr lang="cs-CZ" sz="1800" dirty="0" err="1"/>
              <a:t>Cabral</a:t>
            </a:r>
            <a:r>
              <a:rPr lang="cs-CZ" sz="1800" dirty="0"/>
              <a:t> se dostal do </a:t>
            </a:r>
            <a:r>
              <a:rPr lang="cs-CZ" sz="1800" b="1" dirty="0"/>
              <a:t>konfliktu</a:t>
            </a:r>
            <a:r>
              <a:rPr lang="cs-CZ" sz="1800" dirty="0"/>
              <a:t> s místními </a:t>
            </a:r>
            <a:r>
              <a:rPr lang="cs-CZ" sz="1800" b="1" dirty="0"/>
              <a:t>arabskými</a:t>
            </a:r>
            <a:r>
              <a:rPr lang="cs-CZ" sz="1800" dirty="0"/>
              <a:t> </a:t>
            </a:r>
            <a:r>
              <a:rPr lang="cs-CZ" sz="1800" b="1" dirty="0"/>
              <a:t>kupeckými</a:t>
            </a:r>
            <a:r>
              <a:rPr lang="cs-CZ" sz="1800" dirty="0"/>
              <a:t> </a:t>
            </a:r>
            <a:r>
              <a:rPr lang="cs-CZ" sz="1800" b="1" dirty="0"/>
              <a:t>cechy</a:t>
            </a:r>
            <a:r>
              <a:rPr lang="cs-CZ" sz="1800" dirty="0"/>
              <a:t>, což mělo za následek, že portugalská faktorie byla obsazena davem. </a:t>
            </a:r>
            <a:r>
              <a:rPr lang="cs-CZ" sz="1800" dirty="0" err="1"/>
              <a:t>Cabral</a:t>
            </a:r>
            <a:r>
              <a:rPr lang="cs-CZ" sz="1800" dirty="0"/>
              <a:t> z incidentu obvinil </a:t>
            </a:r>
            <a:r>
              <a:rPr lang="cs-CZ" sz="1800" dirty="0" err="1"/>
              <a:t>Zamorína</a:t>
            </a:r>
            <a:r>
              <a:rPr lang="cs-CZ" sz="1800" dirty="0"/>
              <a:t> a město </a:t>
            </a:r>
            <a:r>
              <a:rPr lang="cs-CZ" sz="1800" b="1" dirty="0"/>
              <a:t>bombardoval</a:t>
            </a:r>
            <a:r>
              <a:rPr lang="cs-CZ" sz="1800" dirty="0"/>
              <a:t>. Tak vypukla </a:t>
            </a:r>
            <a:r>
              <a:rPr lang="cs-CZ" sz="1800" b="1" dirty="0"/>
              <a:t>válka</a:t>
            </a:r>
            <a:r>
              <a:rPr lang="cs-CZ" sz="1800" dirty="0"/>
              <a:t> mezi Portugalskem a </a:t>
            </a:r>
            <a:r>
              <a:rPr lang="cs-CZ" sz="1800" dirty="0" err="1"/>
              <a:t>Kalikutem</a:t>
            </a:r>
            <a:r>
              <a:rPr lang="cs-CZ" sz="1800" dirty="0"/>
              <a:t>.</a:t>
            </a:r>
          </a:p>
          <a:p>
            <a:r>
              <a:rPr lang="cs-CZ" sz="1800" dirty="0" err="1"/>
              <a:t>Gamaova</a:t>
            </a:r>
            <a:r>
              <a:rPr lang="cs-CZ" sz="1800" dirty="0"/>
              <a:t> </a:t>
            </a:r>
            <a:r>
              <a:rPr lang="cs-CZ" sz="1800" b="1" dirty="0"/>
              <a:t>4. indická </a:t>
            </a:r>
            <a:r>
              <a:rPr lang="cs-CZ" sz="1800" b="1" dirty="0" err="1"/>
              <a:t>armada</a:t>
            </a:r>
            <a:r>
              <a:rPr lang="cs-CZ" sz="1800" b="1" dirty="0"/>
              <a:t> </a:t>
            </a:r>
            <a:r>
              <a:rPr lang="cs-CZ" sz="1800" dirty="0"/>
              <a:t>- cílem bylo </a:t>
            </a:r>
            <a:r>
              <a:rPr lang="cs-CZ" sz="1800" b="1" dirty="0"/>
              <a:t>pomstít</a:t>
            </a:r>
            <a:r>
              <a:rPr lang="cs-CZ" sz="1800" dirty="0"/>
              <a:t> se </a:t>
            </a:r>
            <a:r>
              <a:rPr lang="cs-CZ" sz="1800" dirty="0" err="1"/>
              <a:t>Zamorínovi</a:t>
            </a:r>
            <a:r>
              <a:rPr lang="cs-CZ" sz="1800" dirty="0"/>
              <a:t> a </a:t>
            </a:r>
            <a:r>
              <a:rPr lang="cs-CZ" sz="1800" b="1" dirty="0"/>
              <a:t>donutit</a:t>
            </a:r>
            <a:r>
              <a:rPr lang="cs-CZ" sz="1800" dirty="0"/>
              <a:t> ho </a:t>
            </a:r>
            <a:r>
              <a:rPr lang="cs-CZ" sz="1800" b="1" dirty="0"/>
              <a:t>podřídit</a:t>
            </a:r>
            <a:r>
              <a:rPr lang="cs-CZ" sz="1800" dirty="0"/>
              <a:t> se portugalským podmínkám. Těžce vyzbrojená flotila patnácti lodí a osmi set mužů opustila Lisabon 12. února 1502.</a:t>
            </a:r>
          </a:p>
          <a:p>
            <a:r>
              <a:rPr lang="cs-CZ" sz="1800" dirty="0"/>
              <a:t>V Madayi zachytila loď s </a:t>
            </a:r>
            <a:r>
              <a:rPr lang="cs-CZ" sz="1800" b="1" dirty="0"/>
              <a:t>muslimskými poutníky</a:t>
            </a:r>
            <a:r>
              <a:rPr lang="cs-CZ" sz="1800" dirty="0"/>
              <a:t>, kteří cestovali z </a:t>
            </a:r>
            <a:r>
              <a:rPr lang="cs-CZ" sz="1800" dirty="0" err="1"/>
              <a:t>Kalikutu</a:t>
            </a:r>
            <a:r>
              <a:rPr lang="cs-CZ" sz="1800" dirty="0"/>
              <a:t> do Mekky. Da Gama loď s více než 400 poutníky vyplenil - </a:t>
            </a:r>
            <a:r>
              <a:rPr lang="cs-CZ" sz="1800" b="1" dirty="0"/>
              <a:t>upálil</a:t>
            </a:r>
            <a:r>
              <a:rPr lang="cs-CZ" sz="1800" dirty="0"/>
              <a:t> je. </a:t>
            </a:r>
          </a:p>
          <a:p>
            <a:r>
              <a:rPr lang="cs-CZ" sz="1800" b="1" dirty="0" err="1"/>
              <a:t>Zamorin</a:t>
            </a:r>
            <a:r>
              <a:rPr lang="cs-CZ" sz="1800" dirty="0"/>
              <a:t> vyjádřil ochotu </a:t>
            </a:r>
            <a:r>
              <a:rPr lang="cs-CZ" sz="1800" b="1" dirty="0"/>
              <a:t>podepsat</a:t>
            </a:r>
            <a:r>
              <a:rPr lang="cs-CZ" sz="1800" dirty="0"/>
              <a:t> novou </a:t>
            </a:r>
            <a:r>
              <a:rPr lang="cs-CZ" sz="1800" b="1" dirty="0"/>
              <a:t>smlouvu</a:t>
            </a:r>
            <a:r>
              <a:rPr lang="cs-CZ" sz="1800" dirty="0"/>
              <a:t>, ale da </a:t>
            </a:r>
            <a:r>
              <a:rPr lang="cs-CZ" sz="1800" b="1" dirty="0"/>
              <a:t>Gama</a:t>
            </a:r>
            <a:r>
              <a:rPr lang="cs-CZ" sz="1800" dirty="0"/>
              <a:t> </a:t>
            </a:r>
            <a:r>
              <a:rPr lang="cs-CZ" sz="1800" b="1" dirty="0"/>
              <a:t>vyzval</a:t>
            </a:r>
            <a:r>
              <a:rPr lang="cs-CZ" sz="1800" dirty="0"/>
              <a:t> hinduistického krále, aby před zahájením jednání </a:t>
            </a:r>
            <a:r>
              <a:rPr lang="cs-CZ" sz="1800" b="1" dirty="0"/>
              <a:t>vyhnal</a:t>
            </a:r>
            <a:r>
              <a:rPr lang="cs-CZ" sz="1800" dirty="0"/>
              <a:t> všechny </a:t>
            </a:r>
            <a:r>
              <a:rPr lang="cs-CZ" sz="1800" b="1" dirty="0"/>
              <a:t>muslimy</a:t>
            </a:r>
            <a:r>
              <a:rPr lang="cs-CZ" sz="1800" dirty="0"/>
              <a:t> z </a:t>
            </a:r>
            <a:r>
              <a:rPr lang="cs-CZ" sz="1800" dirty="0" err="1"/>
              <a:t>Kalikutu</a:t>
            </a:r>
            <a:r>
              <a:rPr lang="cs-CZ" sz="1800" dirty="0"/>
              <a:t>, což bylo odmítnuto.</a:t>
            </a:r>
          </a:p>
          <a:p>
            <a:r>
              <a:rPr lang="cs-CZ" sz="1800" dirty="0" err="1"/>
              <a:t>Zamorin</a:t>
            </a:r>
            <a:r>
              <a:rPr lang="cs-CZ" sz="1800" dirty="0"/>
              <a:t> vyslal k jednání </a:t>
            </a:r>
            <a:r>
              <a:rPr lang="cs-CZ" sz="1800" b="1" dirty="0"/>
              <a:t>velekněze</a:t>
            </a:r>
            <a:r>
              <a:rPr lang="cs-CZ" sz="1800" dirty="0"/>
              <a:t> </a:t>
            </a:r>
            <a:r>
              <a:rPr lang="cs-CZ" sz="1800" dirty="0" err="1"/>
              <a:t>Talappanu</a:t>
            </a:r>
            <a:r>
              <a:rPr lang="cs-CZ" sz="1800" dirty="0"/>
              <a:t> </a:t>
            </a:r>
            <a:r>
              <a:rPr lang="cs-CZ" sz="1800" dirty="0" err="1"/>
              <a:t>Namboothiriho</a:t>
            </a:r>
            <a:r>
              <a:rPr lang="cs-CZ" sz="1800" dirty="0"/>
              <a:t>. Da Gama nařídil knězi uříznout </a:t>
            </a:r>
            <a:r>
              <a:rPr lang="cs-CZ" sz="1800" b="1" dirty="0"/>
              <a:t>rty a uši </a:t>
            </a:r>
            <a:r>
              <a:rPr lang="cs-CZ" sz="1800" dirty="0"/>
              <a:t>a poté, co mu přišil na hlavu pár psích uší, ho poslal pryč. Portugalská </a:t>
            </a:r>
            <a:r>
              <a:rPr lang="cs-CZ" sz="1800" b="1" dirty="0"/>
              <a:t>flotila</a:t>
            </a:r>
            <a:r>
              <a:rPr lang="cs-CZ" sz="1800" dirty="0"/>
              <a:t> pak téměř dva dny </a:t>
            </a:r>
            <a:r>
              <a:rPr lang="cs-CZ" sz="1800" b="1" dirty="0"/>
              <a:t>bombardovala</a:t>
            </a:r>
            <a:r>
              <a:rPr lang="cs-CZ" sz="1800" dirty="0"/>
              <a:t> neopevněné město z moře a vážně ho poškodila. Zajalo také několik </a:t>
            </a:r>
            <a:r>
              <a:rPr lang="cs-CZ" sz="1800" b="1" dirty="0"/>
              <a:t>plavidel</a:t>
            </a:r>
            <a:r>
              <a:rPr lang="cs-CZ" sz="1800" dirty="0"/>
              <a:t> s rýží, jejichž </a:t>
            </a:r>
            <a:r>
              <a:rPr lang="cs-CZ" sz="1800" b="1" dirty="0"/>
              <a:t>posádkám</a:t>
            </a:r>
            <a:r>
              <a:rPr lang="cs-CZ" sz="1800" dirty="0"/>
              <a:t> uřízlo ruce, uši a nosy a odeslalo je se vzkazem </a:t>
            </a:r>
            <a:r>
              <a:rPr lang="cs-CZ" sz="1800" dirty="0" err="1"/>
              <a:t>Zamorínovi</a:t>
            </a:r>
            <a:r>
              <a:rPr lang="cs-CZ" sz="1800" dirty="0"/>
              <a:t>, v němž Gama prohlásil, že bude </a:t>
            </a:r>
            <a:r>
              <a:rPr lang="cs-CZ" sz="1800" b="1" dirty="0"/>
              <a:t>otevřen přátelským vztahům</a:t>
            </a:r>
            <a:r>
              <a:rPr lang="cs-CZ" sz="1800" dirty="0"/>
              <a:t>, jakmile </a:t>
            </a:r>
            <a:r>
              <a:rPr lang="cs-CZ" sz="1800" dirty="0" err="1"/>
              <a:t>Zamorín</a:t>
            </a:r>
            <a:r>
              <a:rPr lang="cs-CZ" sz="1800" dirty="0"/>
              <a:t> </a:t>
            </a:r>
            <a:r>
              <a:rPr lang="cs-CZ" sz="1800" b="1" dirty="0"/>
              <a:t>zaplatí</a:t>
            </a:r>
            <a:r>
              <a:rPr lang="cs-CZ" sz="1800" dirty="0"/>
              <a:t> za věci uloupené z </a:t>
            </a:r>
            <a:r>
              <a:rPr lang="cs-CZ" sz="1800" dirty="0" err="1"/>
              <a:t>factorie</a:t>
            </a:r>
            <a:r>
              <a:rPr lang="cs-CZ" sz="1800" dirty="0"/>
              <a:t> a také za střelný prach a dělové koule.</a:t>
            </a:r>
          </a:p>
          <a:p>
            <a:r>
              <a:rPr lang="cs-CZ" sz="1800" b="1" dirty="0"/>
              <a:t>Násilí</a:t>
            </a:r>
            <a:r>
              <a:rPr lang="cs-CZ" sz="1800" dirty="0"/>
              <a:t> </a:t>
            </a:r>
            <a:r>
              <a:rPr lang="cs-CZ" sz="1800" b="1" dirty="0"/>
              <a:t>zastavilo</a:t>
            </a:r>
            <a:r>
              <a:rPr lang="cs-CZ" sz="1800" dirty="0"/>
              <a:t> </a:t>
            </a:r>
            <a:r>
              <a:rPr lang="cs-CZ" sz="1800" b="1" dirty="0"/>
              <a:t>obchod</a:t>
            </a:r>
            <a:r>
              <a:rPr lang="cs-CZ" sz="1800" dirty="0"/>
              <a:t> na </a:t>
            </a:r>
            <a:r>
              <a:rPr lang="cs-CZ" sz="1800" dirty="0" err="1"/>
              <a:t>malabarském</a:t>
            </a:r>
            <a:r>
              <a:rPr lang="cs-CZ" sz="1800" dirty="0"/>
              <a:t> pobřeží Indie, na němž byl </a:t>
            </a:r>
            <a:r>
              <a:rPr lang="cs-CZ" sz="1800" b="1" dirty="0" err="1"/>
              <a:t>Kalikut</a:t>
            </a:r>
            <a:r>
              <a:rPr lang="cs-CZ" sz="1800" dirty="0"/>
              <a:t> </a:t>
            </a:r>
            <a:r>
              <a:rPr lang="cs-CZ" sz="1800" b="1" dirty="0"/>
              <a:t>závislý</a:t>
            </a:r>
            <a:r>
              <a:rPr lang="cs-CZ" sz="1800" dirty="0"/>
              <a:t>. </a:t>
            </a:r>
            <a:r>
              <a:rPr lang="cs-CZ" sz="1800" dirty="0" err="1"/>
              <a:t>Zamorín</a:t>
            </a:r>
            <a:r>
              <a:rPr lang="cs-CZ" sz="1800" dirty="0"/>
              <a:t> se odvážil vyslat </a:t>
            </a:r>
            <a:r>
              <a:rPr lang="cs-CZ" sz="1800" b="1" dirty="0"/>
              <a:t>flotilu</a:t>
            </a:r>
            <a:r>
              <a:rPr lang="cs-CZ" sz="1800" dirty="0"/>
              <a:t> silných válečných lodí, aby vyzval da </a:t>
            </a:r>
            <a:r>
              <a:rPr lang="cs-CZ" sz="1800" dirty="0" err="1"/>
              <a:t>Gamovu</a:t>
            </a:r>
            <a:r>
              <a:rPr lang="cs-CZ" sz="1800" dirty="0"/>
              <a:t> armádu, ale Portugalcům se podařilo </a:t>
            </a:r>
            <a:r>
              <a:rPr lang="cs-CZ" sz="1800" dirty="0" err="1"/>
              <a:t>Zamorína</a:t>
            </a:r>
            <a:r>
              <a:rPr lang="cs-CZ" sz="1800" dirty="0"/>
              <a:t> a jeho vazaly ztrapnit v </a:t>
            </a:r>
            <a:r>
              <a:rPr lang="cs-CZ" sz="1800" dirty="0" err="1"/>
              <a:t>kalikutském</a:t>
            </a:r>
            <a:r>
              <a:rPr lang="cs-CZ" sz="1800" dirty="0"/>
              <a:t> </a:t>
            </a:r>
            <a:r>
              <a:rPr lang="cs-CZ" sz="1800" b="1" dirty="0"/>
              <a:t>přístavu</a:t>
            </a:r>
            <a:r>
              <a:rPr lang="cs-CZ" sz="1800" dirty="0"/>
              <a:t> </a:t>
            </a:r>
            <a:r>
              <a:rPr lang="cs-CZ" sz="1800" b="1" dirty="0"/>
              <a:t>1503</a:t>
            </a:r>
            <a:r>
              <a:rPr lang="cs-CZ" sz="1800" dirty="0"/>
              <a:t> (Gama a </a:t>
            </a:r>
            <a:r>
              <a:rPr lang="cs-CZ" sz="1800" dirty="0" err="1"/>
              <a:t>Sodré</a:t>
            </a:r>
            <a:r>
              <a:rPr lang="cs-CZ" sz="1800" dirty="0"/>
              <a:t> 10+6 proti arabským korzárům najatým </a:t>
            </a:r>
            <a:r>
              <a:rPr lang="cs-CZ" sz="1800" dirty="0" err="1"/>
              <a:t>Zamorínem</a:t>
            </a:r>
            <a:r>
              <a:rPr lang="cs-CZ" sz="1800" dirty="0"/>
              <a:t>) a v bitvě u </a:t>
            </a:r>
            <a:r>
              <a:rPr lang="cs-CZ" sz="1800" b="1" dirty="0"/>
              <a:t>Kočína 1504 </a:t>
            </a:r>
            <a:r>
              <a:rPr lang="cs-CZ" sz="1800" dirty="0"/>
              <a:t>(130 Portugalců, 3 lodě + místní proti 84 000 armádě </a:t>
            </a:r>
            <a:r>
              <a:rPr lang="cs-CZ" sz="1800" dirty="0" err="1"/>
              <a:t>Kalikutu</a:t>
            </a:r>
            <a:r>
              <a:rPr lang="cs-CZ" sz="1800" dirty="0"/>
              <a:t>).</a:t>
            </a:r>
          </a:p>
          <a:p>
            <a:r>
              <a:rPr lang="cs-CZ" sz="1800" dirty="0"/>
              <a:t>Čtvrtá </a:t>
            </a:r>
            <a:r>
              <a:rPr lang="cs-CZ" sz="1800" b="1" dirty="0" err="1"/>
              <a:t>armada</a:t>
            </a:r>
            <a:r>
              <a:rPr lang="cs-CZ" sz="1800" dirty="0"/>
              <a:t> </a:t>
            </a:r>
            <a:r>
              <a:rPr lang="cs-CZ" sz="1800" b="1" dirty="0"/>
              <a:t>opustila</a:t>
            </a:r>
            <a:r>
              <a:rPr lang="cs-CZ" sz="1800" dirty="0"/>
              <a:t> Indii počátkem roku </a:t>
            </a:r>
            <a:r>
              <a:rPr lang="cs-CZ" sz="1800" b="1" dirty="0"/>
              <a:t>1503</a:t>
            </a:r>
            <a:r>
              <a:rPr lang="cs-CZ" sz="1800" dirty="0"/>
              <a:t>. Da Gama zde zanechal malou </a:t>
            </a:r>
            <a:r>
              <a:rPr lang="cs-CZ" sz="1800" b="1" dirty="0"/>
              <a:t>eskadru</a:t>
            </a:r>
            <a:r>
              <a:rPr lang="cs-CZ" sz="1800" dirty="0"/>
              <a:t> karavel pod velením svého strýce </a:t>
            </a:r>
            <a:r>
              <a:rPr lang="cs-CZ" sz="1800" dirty="0" err="1"/>
              <a:t>Vicente</a:t>
            </a:r>
            <a:r>
              <a:rPr lang="cs-CZ" sz="1800" dirty="0"/>
              <a:t> </a:t>
            </a:r>
            <a:r>
              <a:rPr lang="cs-CZ" sz="1800" b="1" dirty="0" err="1"/>
              <a:t>Sodré</a:t>
            </a:r>
            <a:r>
              <a:rPr lang="cs-CZ" sz="1800" dirty="0"/>
              <a:t>, aby </a:t>
            </a:r>
            <a:r>
              <a:rPr lang="cs-CZ" sz="1800" b="1" dirty="0"/>
              <a:t>hlídkovala</a:t>
            </a:r>
            <a:r>
              <a:rPr lang="cs-CZ" sz="1800" dirty="0"/>
              <a:t> na indickém pobřeží, pokračovala v </a:t>
            </a:r>
            <a:r>
              <a:rPr lang="cs-CZ" sz="1800" b="1" dirty="0"/>
              <a:t>poškozování</a:t>
            </a:r>
            <a:r>
              <a:rPr lang="cs-CZ" sz="1800" dirty="0"/>
              <a:t> </a:t>
            </a:r>
            <a:r>
              <a:rPr lang="cs-CZ" sz="1800" dirty="0" err="1"/>
              <a:t>kalikutské</a:t>
            </a:r>
            <a:r>
              <a:rPr lang="cs-CZ" sz="1800" dirty="0"/>
              <a:t> </a:t>
            </a:r>
            <a:r>
              <a:rPr lang="cs-CZ" sz="1800" b="1" dirty="0"/>
              <a:t>lodní</a:t>
            </a:r>
            <a:r>
              <a:rPr lang="cs-CZ" sz="1800" dirty="0"/>
              <a:t> </a:t>
            </a:r>
            <a:r>
              <a:rPr lang="cs-CZ" sz="1800" b="1" dirty="0"/>
              <a:t>dopravy</a:t>
            </a:r>
            <a:r>
              <a:rPr lang="cs-CZ" sz="1800" dirty="0"/>
              <a:t> a </a:t>
            </a:r>
            <a:r>
              <a:rPr lang="cs-CZ" sz="1800" b="1" dirty="0"/>
              <a:t>chránila</a:t>
            </a:r>
            <a:r>
              <a:rPr lang="cs-CZ" sz="1800" dirty="0"/>
              <a:t> portugalské </a:t>
            </a:r>
            <a:r>
              <a:rPr lang="cs-CZ" sz="1800" b="1" dirty="0"/>
              <a:t>faktorie</a:t>
            </a:r>
            <a:r>
              <a:rPr lang="cs-CZ" sz="1800" dirty="0"/>
              <a:t> v Kočíně a Cannanore.</a:t>
            </a:r>
          </a:p>
        </p:txBody>
      </p:sp>
    </p:spTree>
    <p:extLst>
      <p:ext uri="{BB962C8B-B14F-4D97-AF65-F5344CB8AC3E}">
        <p14:creationId xmlns:p14="http://schemas.microsoft.com/office/powerpoint/2010/main" val="566214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DC802D9-3932-45F9-8A15-DB1EB71E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95" y="591710"/>
            <a:ext cx="7500369" cy="5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49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669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rgbClr val="00B050"/>
                </a:solidFill>
                <a:latin typeface="+mn-lt"/>
              </a:rPr>
              <a:t>Estado</a:t>
            </a:r>
            <a:r>
              <a:rPr lang="cs-CZ" sz="3600" b="1" dirty="0">
                <a:latin typeface="+mn-lt"/>
              </a:rPr>
              <a:t> da India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0045" y="773338"/>
            <a:ext cx="11151909" cy="6048672"/>
          </a:xfrm>
        </p:spPr>
        <p:txBody>
          <a:bodyPr>
            <a:normAutofit fontScale="92500" lnSpcReduction="20000"/>
          </a:bodyPr>
          <a:lstStyle/>
          <a:p>
            <a:pPr marL="342900" lvl="1" indent="-342900"/>
            <a:r>
              <a:rPr lang="cs-CZ" dirty="0"/>
              <a:t>Návrat Gamy – právo </a:t>
            </a:r>
            <a:r>
              <a:rPr lang="cs-CZ" b="1" dirty="0">
                <a:solidFill>
                  <a:srgbClr val="0070C0"/>
                </a:solidFill>
              </a:rPr>
              <a:t>monopolizovat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plavbu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 </a:t>
            </a:r>
            <a:r>
              <a:rPr lang="cs-CZ" b="1" dirty="0"/>
              <a:t>obchod</a:t>
            </a:r>
            <a:r>
              <a:rPr lang="cs-CZ" dirty="0"/>
              <a:t> ve východních mořích;</a:t>
            </a:r>
          </a:p>
          <a:p>
            <a:pPr marL="742950" lvl="2" indent="-342900"/>
            <a:r>
              <a:rPr lang="cs-CZ" dirty="0"/>
              <a:t>muslimské lodě – </a:t>
            </a:r>
            <a:r>
              <a:rPr lang="cs-CZ" b="1" dirty="0"/>
              <a:t>nepřátelé</a:t>
            </a:r>
            <a:r>
              <a:rPr lang="cs-CZ" dirty="0"/>
              <a:t>; </a:t>
            </a:r>
            <a:r>
              <a:rPr lang="cs-CZ" b="1" dirty="0"/>
              <a:t>licence</a:t>
            </a:r>
            <a:r>
              <a:rPr lang="cs-CZ" dirty="0"/>
              <a:t> – poplatek a povinnost proclít v POR přístavu; </a:t>
            </a:r>
          </a:p>
          <a:p>
            <a:r>
              <a:rPr lang="cs-CZ" dirty="0"/>
              <a:t>Základem ambiciózní a agresivní strategie </a:t>
            </a:r>
            <a:r>
              <a:rPr lang="cs-CZ" b="1" dirty="0">
                <a:solidFill>
                  <a:srgbClr val="0070C0"/>
                </a:solidFill>
              </a:rPr>
              <a:t>síť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pevností (TPE)</a:t>
            </a:r>
            <a:r>
              <a:rPr lang="cs-CZ" dirty="0"/>
              <a:t>: </a:t>
            </a:r>
          </a:p>
          <a:p>
            <a:pPr lvl="1"/>
            <a:r>
              <a:rPr lang="cs-CZ" b="1" dirty="0" err="1"/>
              <a:t>Malaka</a:t>
            </a:r>
            <a:r>
              <a:rPr lang="cs-CZ" dirty="0"/>
              <a:t> (klíčový strategický bod 1511, </a:t>
            </a:r>
            <a:r>
              <a:rPr lang="cs-CZ" i="1" dirty="0"/>
              <a:t>T. </a:t>
            </a:r>
            <a:r>
              <a:rPr lang="cs-CZ" i="1" dirty="0" err="1"/>
              <a:t>Pirés</a:t>
            </a:r>
            <a:r>
              <a:rPr lang="cs-CZ" dirty="0"/>
              <a:t>);</a:t>
            </a:r>
          </a:p>
          <a:p>
            <a:pPr lvl="1"/>
            <a:r>
              <a:rPr lang="cs-CZ" b="1" dirty="0"/>
              <a:t>Hormuz</a:t>
            </a:r>
            <a:r>
              <a:rPr lang="cs-CZ" dirty="0"/>
              <a:t> (PG, 1514) a </a:t>
            </a:r>
            <a:r>
              <a:rPr lang="cs-CZ" b="1" dirty="0"/>
              <a:t>Aden</a:t>
            </a:r>
            <a:r>
              <a:rPr lang="cs-CZ" dirty="0"/>
              <a:t> (RS, 1513 neúspěch), </a:t>
            </a:r>
            <a:r>
              <a:rPr lang="cs-CZ" b="1" dirty="0" err="1"/>
              <a:t>Goa</a:t>
            </a:r>
            <a:r>
              <a:rPr lang="cs-CZ" dirty="0"/>
              <a:t> (1510);</a:t>
            </a:r>
          </a:p>
          <a:p>
            <a:pPr lvl="1"/>
            <a:r>
              <a:rPr lang="cs-CZ" dirty="0"/>
              <a:t>Omezené </a:t>
            </a:r>
            <a:r>
              <a:rPr lang="cs-CZ" b="1" dirty="0"/>
              <a:t>prostředky</a:t>
            </a:r>
            <a:r>
              <a:rPr lang="cs-CZ" dirty="0"/>
              <a:t> (1,25mil. obyv.; 10k v Asii, 300 lodí), logistické problémy, nemožnost zdanění (</a:t>
            </a:r>
            <a:r>
              <a:rPr lang="cs-CZ" b="1" dirty="0">
                <a:solidFill>
                  <a:srgbClr val="0070C0"/>
                </a:solidFill>
              </a:rPr>
              <a:t>mořské impérium </a:t>
            </a:r>
            <a:r>
              <a:rPr lang="cs-CZ" dirty="0"/>
              <a:t>vs. vnitrozemní říše); patrimoniální systém - vyčerpání kořisti, aristokracie (</a:t>
            </a:r>
            <a:r>
              <a:rPr lang="cs-CZ" b="1" dirty="0" err="1"/>
              <a:t>Fidalgo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Převaha ve </a:t>
            </a:r>
            <a:r>
              <a:rPr lang="cs-CZ" b="1" dirty="0">
                <a:solidFill>
                  <a:srgbClr val="0070C0"/>
                </a:solidFill>
              </a:rPr>
              <a:t>vojenské síle </a:t>
            </a:r>
            <a:r>
              <a:rPr lang="cs-CZ" dirty="0"/>
              <a:t>(lodní děla);</a:t>
            </a:r>
          </a:p>
          <a:p>
            <a:pPr marL="457200" lvl="1" indent="0">
              <a:buNone/>
            </a:pPr>
            <a:endParaRPr lang="cs-CZ" sz="900" dirty="0"/>
          </a:p>
          <a:p>
            <a:pPr marL="342900" lvl="1" indent="-342900"/>
            <a:r>
              <a:rPr lang="cs-CZ" b="1" dirty="0"/>
              <a:t>Nejednotnost</a:t>
            </a:r>
            <a:r>
              <a:rPr lang="cs-CZ" dirty="0"/>
              <a:t> soupeřů, nemožnost konfrontovat </a:t>
            </a:r>
            <a:r>
              <a:rPr lang="cs-CZ" b="1" dirty="0"/>
              <a:t>říše</a:t>
            </a:r>
            <a:r>
              <a:rPr lang="cs-CZ" dirty="0"/>
              <a:t> (Čína 1520, Macao 1550);</a:t>
            </a:r>
          </a:p>
          <a:p>
            <a:pPr marL="342900" lvl="1" indent="-342900"/>
            <a:r>
              <a:rPr lang="cs-CZ" b="1" dirty="0"/>
              <a:t>Kompromis</a:t>
            </a:r>
            <a:r>
              <a:rPr lang="cs-CZ" dirty="0"/>
              <a:t> – muslimští obchodníci platí za ochranu, Portugalci se účastní obchodu v </a:t>
            </a:r>
            <a:r>
              <a:rPr lang="cs-CZ" b="1" dirty="0"/>
              <a:t>partnerství</a:t>
            </a:r>
            <a:r>
              <a:rPr lang="cs-CZ" dirty="0"/>
              <a:t> s muslimy a hindy (</a:t>
            </a:r>
            <a:r>
              <a:rPr lang="cs-CZ" b="1" dirty="0"/>
              <a:t>konflikt zájmu </a:t>
            </a:r>
            <a:r>
              <a:rPr lang="cs-CZ" dirty="0"/>
              <a:t>– na vlastní účet, klientelismus a korupce, </a:t>
            </a:r>
            <a:r>
              <a:rPr lang="cs-CZ" i="1" dirty="0"/>
              <a:t>soudce v </a:t>
            </a:r>
            <a:r>
              <a:rPr lang="cs-CZ" i="1" dirty="0" err="1"/>
              <a:t>Goa</a:t>
            </a:r>
            <a:r>
              <a:rPr lang="cs-CZ" dirty="0"/>
              <a:t>);</a:t>
            </a:r>
          </a:p>
          <a:p>
            <a:pPr marL="0" lvl="1" indent="0">
              <a:buNone/>
            </a:pPr>
            <a:endParaRPr lang="cs-CZ" sz="900" dirty="0"/>
          </a:p>
          <a:p>
            <a:pPr marL="342900" lvl="1" indent="-342900"/>
            <a:r>
              <a:rPr lang="cs-CZ" b="1" dirty="0"/>
              <a:t>Alternativní</a:t>
            </a:r>
            <a:r>
              <a:rPr lang="cs-CZ" dirty="0"/>
              <a:t> (muslimská) cesta – </a:t>
            </a:r>
            <a:r>
              <a:rPr lang="cs-CZ" b="1" dirty="0"/>
              <a:t>Aden</a:t>
            </a:r>
            <a:r>
              <a:rPr lang="cs-CZ" dirty="0"/>
              <a:t>, </a:t>
            </a:r>
            <a:r>
              <a:rPr lang="cs-CZ" b="1" dirty="0" err="1"/>
              <a:t>Aceh</a:t>
            </a:r>
            <a:r>
              <a:rPr lang="cs-CZ" dirty="0"/>
              <a:t>, </a:t>
            </a:r>
            <a:r>
              <a:rPr lang="cs-CZ" b="1" dirty="0"/>
              <a:t>Bantam</a:t>
            </a:r>
            <a:r>
              <a:rPr lang="cs-CZ" dirty="0"/>
              <a:t>; </a:t>
            </a:r>
          </a:p>
          <a:p>
            <a:pPr marL="342900" lvl="1" indent="-342900"/>
            <a:r>
              <a:rPr lang="cs-CZ" dirty="0"/>
              <a:t>POR </a:t>
            </a:r>
            <a:r>
              <a:rPr lang="cs-CZ" b="1" dirty="0"/>
              <a:t>nedokázali</a:t>
            </a:r>
            <a:r>
              <a:rPr lang="cs-CZ" dirty="0"/>
              <a:t> obchodní toky </a:t>
            </a:r>
            <a:r>
              <a:rPr lang="cs-CZ" b="1" dirty="0"/>
              <a:t>ovládnout</a:t>
            </a:r>
            <a:r>
              <a:rPr lang="cs-CZ" dirty="0"/>
              <a:t> (Evropa 25% pepře a 7% hřebíčku 1600), většina obchodu </a:t>
            </a:r>
            <a:r>
              <a:rPr lang="cs-CZ" b="1" dirty="0">
                <a:solidFill>
                  <a:srgbClr val="0070C0"/>
                </a:solidFill>
              </a:rPr>
              <a:t>stále Asie-Asie</a:t>
            </a:r>
            <a:r>
              <a:rPr lang="cs-CZ" dirty="0"/>
              <a:t>; Evropa soupeří mezi sebou o </a:t>
            </a:r>
            <a:r>
              <a:rPr lang="cs-CZ" b="1" dirty="0"/>
              <a:t>marže</a:t>
            </a:r>
            <a:r>
              <a:rPr lang="cs-CZ" dirty="0"/>
              <a:t> nad asijskou cenu; nejde o transfer bohatství z Asie do Evropy…;</a:t>
            </a:r>
          </a:p>
          <a:p>
            <a:pPr marL="342900" lvl="1" indent="-342900"/>
            <a:endParaRPr lang="cs-CZ" sz="1300" dirty="0"/>
          </a:p>
          <a:p>
            <a:pPr marL="342900" lvl="1" indent="-342900"/>
            <a:r>
              <a:rPr lang="cs-CZ" dirty="0"/>
              <a:t>POR </a:t>
            </a:r>
            <a:r>
              <a:rPr lang="cs-CZ" b="1" dirty="0"/>
              <a:t>impérium</a:t>
            </a:r>
            <a:r>
              <a:rPr lang="cs-CZ" dirty="0"/>
              <a:t> především </a:t>
            </a:r>
            <a:r>
              <a:rPr lang="cs-CZ" b="1" dirty="0"/>
              <a:t>zkomplikovalo</a:t>
            </a:r>
            <a:r>
              <a:rPr lang="cs-CZ" dirty="0"/>
              <a:t> pozici </a:t>
            </a:r>
            <a:r>
              <a:rPr lang="cs-CZ" b="1" dirty="0"/>
              <a:t>Benátek</a:t>
            </a:r>
            <a:r>
              <a:rPr lang="cs-CZ" dirty="0"/>
              <a:t> a </a:t>
            </a:r>
            <a:r>
              <a:rPr lang="cs-CZ" b="1" dirty="0"/>
              <a:t>Islámského</a:t>
            </a:r>
            <a:r>
              <a:rPr lang="cs-CZ" dirty="0"/>
              <a:t> </a:t>
            </a:r>
            <a:r>
              <a:rPr lang="cs-CZ" b="1" dirty="0"/>
              <a:t>zprostředkování</a:t>
            </a:r>
            <a:r>
              <a:rPr lang="cs-CZ" dirty="0"/>
              <a:t>… </a:t>
            </a:r>
          </a:p>
          <a:p>
            <a:pPr marL="742950" lvl="2" indent="-342900"/>
            <a:r>
              <a:rPr lang="cs-CZ" dirty="0"/>
              <a:t>To do míry do které bylo schopno zásobovat Evropu cestou kolem Mysu (konkurence NED a ENG);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8187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trato de Afonso de Albuquerque (após 1545) - Autor desconheci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9" y="484062"/>
            <a:ext cx="3043314" cy="56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01" y="6211669"/>
            <a:ext cx="3701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02122"/>
                </a:solidFill>
              </a:rPr>
              <a:t> </a:t>
            </a:r>
            <a:r>
              <a:rPr lang="pt-BR" sz="1200" b="1" dirty="0">
                <a:solidFill>
                  <a:srgbClr val="202122"/>
                </a:solidFill>
              </a:rPr>
              <a:t>Afonso</a:t>
            </a:r>
            <a:r>
              <a:rPr lang="pt-BR" sz="1200" dirty="0">
                <a:solidFill>
                  <a:srgbClr val="202122"/>
                </a:solidFill>
              </a:rPr>
              <a:t> </a:t>
            </a:r>
            <a:r>
              <a:rPr lang="pt-BR" sz="1200" b="1" dirty="0">
                <a:solidFill>
                  <a:srgbClr val="202122"/>
                </a:solidFill>
              </a:rPr>
              <a:t>de Albuquerque</a:t>
            </a:r>
            <a:r>
              <a:rPr lang="pt-BR" sz="1200" dirty="0">
                <a:solidFill>
                  <a:srgbClr val="202122"/>
                </a:solidFill>
              </a:rPr>
              <a:t>, guvernér portugalské Indie (1509-1515), dobyl Goa, Diu, Hormuz a Malaka.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3119638" y="20775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Despair not, spare your enemies not, for God is with us</a:t>
            </a:r>
            <a:endParaRPr lang="cs-CZ" dirty="0"/>
          </a:p>
        </p:txBody>
      </p:sp>
      <p:pic>
        <p:nvPicPr>
          <p:cNvPr id="3080" name="Picture 8" descr="http://photos.geni.com/p13/dd/ac/e6/72/534448393000507f/jan_pietersz_coen_original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47" y="535493"/>
            <a:ext cx="4074466" cy="55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92347" y="6165502"/>
            <a:ext cx="412880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Jan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Pieterszoon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Coen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1618-1629 důstojník Nizozemské východoindické společnosti (VOC) generální guvernér Nizozemské východní Indie, zakladatel Batávie, dobyvatel Moluk. </a:t>
            </a:r>
            <a:endParaRPr kumimoji="0" lang="cs-CZ" altLang="cs-CZ" sz="1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3083" name="Picture 11" descr="Robert Clive, 1st Baron Clive by Nathaniel Dance, (later Sir Nathaniel Dance-Holland, B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38" y="535493"/>
            <a:ext cx="4209862" cy="5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088727" y="6150114"/>
            <a:ext cx="3829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Robert Clive, 1744-1760, </a:t>
            </a:r>
            <a:r>
              <a:rPr lang="en-US" sz="1200" dirty="0" err="1"/>
              <a:t>první</a:t>
            </a:r>
            <a:r>
              <a:rPr lang="en-US" sz="1200" dirty="0"/>
              <a:t> </a:t>
            </a:r>
            <a:r>
              <a:rPr lang="en-US" sz="1200" dirty="0" err="1"/>
              <a:t>britský</a:t>
            </a:r>
            <a:r>
              <a:rPr lang="en-US" sz="1200" dirty="0"/>
              <a:t> </a:t>
            </a:r>
            <a:r>
              <a:rPr lang="en-US" sz="1200" dirty="0" err="1"/>
              <a:t>guvernér</a:t>
            </a:r>
            <a:r>
              <a:rPr lang="en-US" sz="1200" dirty="0"/>
              <a:t> </a:t>
            </a:r>
            <a:r>
              <a:rPr lang="en-US" sz="1200" dirty="0" err="1"/>
              <a:t>bengálského</a:t>
            </a:r>
            <a:r>
              <a:rPr lang="en-US" sz="1200" dirty="0"/>
              <a:t> </a:t>
            </a:r>
            <a:r>
              <a:rPr lang="en-US" sz="1200" dirty="0" err="1"/>
              <a:t>předsednictví</a:t>
            </a:r>
            <a:r>
              <a:rPr lang="en-US" sz="1200" dirty="0"/>
              <a:t>. Viktor z Plassey.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90454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6/Hidal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28" y="116631"/>
            <a:ext cx="5026845" cy="66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4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houghtco.com/thmb/lUTLhXgZm7xOkD6cuv4ookfpeVQ=/1725x970/smart/filters:no_upscale()/Venice-1697-Gaspar-van-Wittel-5755ddad3df78c9b46943658.jpg">
            <a:extLst>
              <a:ext uri="{FF2B5EF4-FFF2-40B4-BE49-F238E27FC236}">
                <a16:creationId xmlns:a16="http://schemas.microsoft.com/office/drawing/2014/main" id="{EBEF1A09-4765-4632-A50F-8A82310A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324" y="6231751"/>
            <a:ext cx="860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Nám. Sv. Marka, dóžecí palác, zvonice, bazilika - v této podobě od 1177 (Van </a:t>
            </a:r>
            <a:r>
              <a:rPr lang="cs-CZ" dirty="0" err="1"/>
              <a:t>Vittel</a:t>
            </a:r>
            <a:r>
              <a:rPr lang="cs-CZ" dirty="0"/>
              <a:t> 1697)</a:t>
            </a:r>
          </a:p>
        </p:txBody>
      </p:sp>
    </p:spTree>
    <p:extLst>
      <p:ext uri="{BB962C8B-B14F-4D97-AF65-F5344CB8AC3E}">
        <p14:creationId xmlns:p14="http://schemas.microsoft.com/office/powerpoint/2010/main" val="2251237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Jihovýchodní Asie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60649"/>
            <a:ext cx="6912768" cy="6408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699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Portugal - OK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6" y="332656"/>
            <a:ext cx="856895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9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5/5e/Assault_on_A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21" y="533161"/>
            <a:ext cx="9623887" cy="551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52180" y="63057"/>
            <a:ext cx="39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Obléhání Adenu 1513</a:t>
            </a:r>
          </a:p>
        </p:txBody>
      </p:sp>
      <p:sp>
        <p:nvSpPr>
          <p:cNvPr id="3" name="Obdélník 2"/>
          <p:cNvSpPr/>
          <p:nvPr/>
        </p:nvSpPr>
        <p:spPr>
          <a:xfrm>
            <a:off x="267052" y="6217868"/>
            <a:ext cx="11502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02122"/>
                </a:solidFill>
              </a:rPr>
              <a:t>Aden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byl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nezávislý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městský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stát</a:t>
            </a:r>
            <a:r>
              <a:rPr lang="en-US" sz="1600" dirty="0">
                <a:solidFill>
                  <a:srgbClr val="202122"/>
                </a:solidFill>
              </a:rPr>
              <a:t>, </a:t>
            </a:r>
            <a:r>
              <a:rPr lang="en-US" sz="1600" dirty="0" err="1">
                <a:solidFill>
                  <a:srgbClr val="202122"/>
                </a:solidFill>
              </a:rPr>
              <a:t>jehož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strategická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poloha</a:t>
            </a:r>
            <a:r>
              <a:rPr lang="en-US" sz="1600" dirty="0">
                <a:solidFill>
                  <a:srgbClr val="202122"/>
                </a:solidFill>
              </a:rPr>
              <a:t> mu </a:t>
            </a:r>
            <a:r>
              <a:rPr lang="en-US" sz="1600" dirty="0" err="1">
                <a:solidFill>
                  <a:srgbClr val="202122"/>
                </a:solidFill>
              </a:rPr>
              <a:t>umožňovala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kontrolovat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vstup</a:t>
            </a:r>
            <a:r>
              <a:rPr lang="en-US" sz="1600" dirty="0">
                <a:solidFill>
                  <a:srgbClr val="202122"/>
                </a:solidFill>
              </a:rPr>
              <a:t> do </a:t>
            </a:r>
            <a:r>
              <a:rPr lang="en-US" sz="1600" dirty="0" err="1">
                <a:solidFill>
                  <a:srgbClr val="202122"/>
                </a:solidFill>
              </a:rPr>
              <a:t>Rudého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moře</a:t>
            </a:r>
            <a:r>
              <a:rPr lang="en-US" sz="1600" dirty="0">
                <a:solidFill>
                  <a:srgbClr val="202122"/>
                </a:solidFill>
              </a:rPr>
              <a:t>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6704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5/5e/Ottoman_fleet_Indian_Ocean_16th_cent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77" y="417679"/>
            <a:ext cx="3456384" cy="55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7433" y="6073079"/>
            <a:ext cx="11794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02122"/>
                </a:solidFill>
              </a:rPr>
              <a:t>Aden </a:t>
            </a:r>
            <a:r>
              <a:rPr lang="en-US" sz="1600" dirty="0" err="1">
                <a:solidFill>
                  <a:srgbClr val="202122"/>
                </a:solidFill>
              </a:rPr>
              <a:t>nakonec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padl</a:t>
            </a:r>
            <a:r>
              <a:rPr lang="en-US" sz="1600" dirty="0">
                <a:solidFill>
                  <a:srgbClr val="202122"/>
                </a:solidFill>
              </a:rPr>
              <a:t> v </a:t>
            </a:r>
            <a:r>
              <a:rPr lang="en-US" sz="1600" dirty="0" err="1">
                <a:solidFill>
                  <a:srgbClr val="202122"/>
                </a:solidFill>
              </a:rPr>
              <a:t>roce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b="1" dirty="0">
                <a:solidFill>
                  <a:srgbClr val="202122"/>
                </a:solidFill>
              </a:rPr>
              <a:t>1538</a:t>
            </a:r>
            <a:r>
              <a:rPr lang="en-US" sz="1600" dirty="0">
                <a:solidFill>
                  <a:srgbClr val="202122"/>
                </a:solidFill>
              </a:rPr>
              <a:t> do </a:t>
            </a:r>
            <a:r>
              <a:rPr lang="en-US" sz="1600" dirty="0" err="1">
                <a:solidFill>
                  <a:srgbClr val="202122"/>
                </a:solidFill>
              </a:rPr>
              <a:t>rukou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Sulejmana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paši</a:t>
            </a:r>
            <a:r>
              <a:rPr lang="en-US" sz="1600" dirty="0">
                <a:solidFill>
                  <a:srgbClr val="202122"/>
                </a:solidFill>
              </a:rPr>
              <a:t>, </a:t>
            </a:r>
            <a:r>
              <a:rPr lang="en-US" sz="1600" dirty="0" err="1">
                <a:solidFill>
                  <a:srgbClr val="202122"/>
                </a:solidFill>
              </a:rPr>
              <a:t>velitele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velké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b="1" dirty="0" err="1">
                <a:solidFill>
                  <a:srgbClr val="202122"/>
                </a:solidFill>
              </a:rPr>
              <a:t>osmanské</a:t>
            </a:r>
            <a:r>
              <a:rPr lang="en-US" sz="1600" b="1" dirty="0">
                <a:solidFill>
                  <a:srgbClr val="202122"/>
                </a:solidFill>
              </a:rPr>
              <a:t> </a:t>
            </a:r>
            <a:r>
              <a:rPr lang="en-US" sz="1600" b="1" dirty="0" err="1">
                <a:solidFill>
                  <a:srgbClr val="202122"/>
                </a:solidFill>
              </a:rPr>
              <a:t>flotily</a:t>
            </a:r>
            <a:r>
              <a:rPr lang="en-US" sz="1600" dirty="0">
                <a:solidFill>
                  <a:srgbClr val="202122"/>
                </a:solidFill>
              </a:rPr>
              <a:t>. Pod </a:t>
            </a:r>
            <a:r>
              <a:rPr lang="en-US" sz="1600" dirty="0" err="1">
                <a:solidFill>
                  <a:srgbClr val="202122"/>
                </a:solidFill>
              </a:rPr>
              <a:t>osmanskou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nadvládou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byl</a:t>
            </a:r>
            <a:r>
              <a:rPr lang="en-US" sz="1600" dirty="0">
                <a:solidFill>
                  <a:srgbClr val="202122"/>
                </a:solidFill>
              </a:rPr>
              <a:t> Aden </a:t>
            </a:r>
            <a:r>
              <a:rPr lang="en-US" sz="1600" dirty="0" err="1">
                <a:solidFill>
                  <a:srgbClr val="202122"/>
                </a:solidFill>
              </a:rPr>
              <a:t>ceněn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především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jako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b="1" dirty="0" err="1">
                <a:solidFill>
                  <a:srgbClr val="202122"/>
                </a:solidFill>
              </a:rPr>
              <a:t>překážka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pronikání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Evropanů</a:t>
            </a:r>
            <a:r>
              <a:rPr lang="en-US" sz="1600" dirty="0">
                <a:solidFill>
                  <a:srgbClr val="202122"/>
                </a:solidFill>
              </a:rPr>
              <a:t> do </a:t>
            </a:r>
            <a:r>
              <a:rPr lang="en-US" sz="1600" dirty="0" err="1">
                <a:solidFill>
                  <a:srgbClr val="202122"/>
                </a:solidFill>
              </a:rPr>
              <a:t>svatých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měst</a:t>
            </a:r>
            <a:r>
              <a:rPr lang="en-US" sz="1600" dirty="0">
                <a:solidFill>
                  <a:srgbClr val="202122"/>
                </a:solidFill>
              </a:rPr>
              <a:t>, </a:t>
            </a:r>
            <a:r>
              <a:rPr lang="en-US" sz="1600" dirty="0" err="1">
                <a:solidFill>
                  <a:srgbClr val="202122"/>
                </a:solidFill>
              </a:rPr>
              <a:t>nikoli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jako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obchodní</a:t>
            </a:r>
            <a:r>
              <a:rPr lang="en-US" sz="1600" dirty="0">
                <a:solidFill>
                  <a:srgbClr val="202122"/>
                </a:solidFill>
              </a:rPr>
              <a:t> centrum.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45294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ek obrÃ¡zku pro aden 18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37" y="451053"/>
            <a:ext cx="9267467" cy="59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82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01" y="831881"/>
            <a:ext cx="8073083" cy="54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47928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Aden 1932 (Britský)</a:t>
            </a:r>
          </a:p>
        </p:txBody>
      </p:sp>
    </p:spTree>
    <p:extLst>
      <p:ext uri="{BB962C8B-B14F-4D97-AF65-F5344CB8AC3E}">
        <p14:creationId xmlns:p14="http://schemas.microsoft.com/office/powerpoint/2010/main" val="2297033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60" y="206620"/>
            <a:ext cx="74850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91023" y="6033565"/>
            <a:ext cx="10580914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Aden </a:t>
            </a:r>
            <a:r>
              <a:rPr lang="cs-CZ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Emergency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1963-67 - ozbrojené povstání Národní osvobozenecké fronty a Fronty za osvobození okupovaného 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jižního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Jemenu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proti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Jihoarabské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federaci, protektorátu Spojeného království, který je nyní součástí Jemenu.</a:t>
            </a:r>
          </a:p>
        </p:txBody>
      </p:sp>
    </p:spTree>
    <p:extLst>
      <p:ext uri="{BB962C8B-B14F-4D97-AF65-F5344CB8AC3E}">
        <p14:creationId xmlns:p14="http://schemas.microsoft.com/office/powerpoint/2010/main" val="1790230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ort of A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96752"/>
            <a:ext cx="844412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24650" y="5393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1967 Egyptsko-</a:t>
            </a:r>
            <a:r>
              <a:rPr lang="cs-CZ" dirty="0" err="1"/>
              <a:t>Izrealská</a:t>
            </a:r>
            <a:r>
              <a:rPr lang="cs-CZ" dirty="0"/>
              <a:t> válka</a:t>
            </a:r>
          </a:p>
        </p:txBody>
      </p:sp>
    </p:spTree>
    <p:extLst>
      <p:ext uri="{BB962C8B-B14F-4D97-AF65-F5344CB8AC3E}">
        <p14:creationId xmlns:p14="http://schemas.microsoft.com/office/powerpoint/2010/main" val="1509363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orage.googleapis.com/afs-prod/media/media:7578df958c45496d89398eeae6edc6d3/8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72" y="975896"/>
            <a:ext cx="6971928" cy="51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96658" y="445936"/>
            <a:ext cx="340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USS Cole – bombový atentát 2000</a:t>
            </a:r>
          </a:p>
        </p:txBody>
      </p:sp>
    </p:spTree>
    <p:extLst>
      <p:ext uri="{BB962C8B-B14F-4D97-AF65-F5344CB8AC3E}">
        <p14:creationId xmlns:p14="http://schemas.microsoft.com/office/powerpoint/2010/main" val="10309229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ar Saad, pictured above, is the area of Aden most affected by the war. Mohammed Al Qalisi for The National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268760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0969" y="613004"/>
            <a:ext cx="338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Jemenská občanská válka 2015</a:t>
            </a:r>
          </a:p>
        </p:txBody>
      </p:sp>
    </p:spTree>
    <p:extLst>
      <p:ext uri="{BB962C8B-B14F-4D97-AF65-F5344CB8AC3E}">
        <p14:creationId xmlns:p14="http://schemas.microsoft.com/office/powerpoint/2010/main" val="382160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1494"/>
            <a:ext cx="9144000" cy="581501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28155" y="6423852"/>
            <a:ext cx="853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Arsenal od 1104, největší průmyslový areál předindustriálního světa</a:t>
            </a:r>
          </a:p>
        </p:txBody>
      </p:sp>
    </p:spTree>
    <p:extLst>
      <p:ext uri="{BB962C8B-B14F-4D97-AF65-F5344CB8AC3E}">
        <p14:creationId xmlns:p14="http://schemas.microsoft.com/office/powerpoint/2010/main" val="3429503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Ã½sledek obrÃ¡zku pro a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3" y="1521944"/>
            <a:ext cx="9144711" cy="51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5/5e/Assault_on_Aden.jpg">
            <a:extLst>
              <a:ext uri="{FF2B5EF4-FFF2-40B4-BE49-F238E27FC236}">
                <a16:creationId xmlns:a16="http://schemas.microsoft.com/office/drawing/2014/main" id="{3FEF864C-7A05-464C-A701-C33704C1A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96" y="0"/>
            <a:ext cx="2656005" cy="15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6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996480"/>
            <a:ext cx="7884368" cy="579008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D5554E7-724E-4635-84B5-507EF67431E4}"/>
              </a:ext>
            </a:extLst>
          </p:cNvPr>
          <p:cNvSpPr/>
          <p:nvPr/>
        </p:nvSpPr>
        <p:spPr>
          <a:xfrm>
            <a:off x="5015881" y="260648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Galea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 grossa da 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merchado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22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nezianische Kolonien.png">
            <a:extLst>
              <a:ext uri="{FF2B5EF4-FFF2-40B4-BE49-F238E27FC236}">
                <a16:creationId xmlns:a16="http://schemas.microsoft.com/office/drawing/2014/main" id="{5EC6BD18-6CDE-4A01-9411-8DB308E2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"/>
            <a:ext cx="914400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42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09" y="0"/>
            <a:ext cx="7130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09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2476</Words>
  <Application>Microsoft Office PowerPoint</Application>
  <PresentationFormat>Širokoúhlá obrazovka</PresentationFormat>
  <Paragraphs>253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helvetica-w01-roman</vt:lpstr>
      <vt:lpstr>Motiv Office</vt:lpstr>
      <vt:lpstr>Italské městské státy, vojenská (r)evoluce, Portugalské impérium obchodních stanic</vt:lpstr>
      <vt:lpstr>Křesťanská expanze</vt:lpstr>
      <vt:lpstr>Italské obchodní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Casa delle compere e dei banchi di San Giorgio 1407</vt:lpstr>
      <vt:lpstr>Prezentace aplikace PowerPoint</vt:lpstr>
      <vt:lpstr>Proměna sociálních a ekonomických institucí</vt:lpstr>
      <vt:lpstr>Prezentace aplikace PowerPoint</vt:lpstr>
      <vt:lpstr>Prezentace aplikace PowerPoint</vt:lpstr>
      <vt:lpstr>Prezentace aplikace PowerPoint</vt:lpstr>
      <vt:lpstr>Vojenská (r)evoluce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Portugalská expanze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Estado da India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58</cp:revision>
  <cp:lastPrinted>2022-02-28T10:39:42Z</cp:lastPrinted>
  <dcterms:created xsi:type="dcterms:W3CDTF">2021-03-14T14:30:18Z</dcterms:created>
  <dcterms:modified xsi:type="dcterms:W3CDTF">2023-03-06T10:52:39Z</dcterms:modified>
</cp:coreProperties>
</file>