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6" r:id="rId2"/>
    <p:sldId id="298" r:id="rId3"/>
    <p:sldId id="299" r:id="rId4"/>
    <p:sldId id="309" r:id="rId5"/>
    <p:sldId id="407" r:id="rId6"/>
    <p:sldId id="408" r:id="rId7"/>
    <p:sldId id="429" r:id="rId8"/>
    <p:sldId id="409" r:id="rId9"/>
    <p:sldId id="410" r:id="rId10"/>
    <p:sldId id="427" r:id="rId11"/>
    <p:sldId id="411" r:id="rId12"/>
    <p:sldId id="413" r:id="rId13"/>
    <p:sldId id="414" r:id="rId14"/>
    <p:sldId id="415" r:id="rId15"/>
    <p:sldId id="416" r:id="rId16"/>
    <p:sldId id="417" r:id="rId17"/>
    <p:sldId id="418" r:id="rId18"/>
    <p:sldId id="419" r:id="rId19"/>
    <p:sldId id="420" r:id="rId20"/>
    <p:sldId id="393" r:id="rId21"/>
    <p:sldId id="439" r:id="rId22"/>
    <p:sldId id="422" r:id="rId23"/>
    <p:sldId id="423" r:id="rId24"/>
    <p:sldId id="424" r:id="rId25"/>
    <p:sldId id="440" r:id="rId26"/>
    <p:sldId id="428" r:id="rId27"/>
    <p:sldId id="397" r:id="rId28"/>
    <p:sldId id="398" r:id="rId29"/>
    <p:sldId id="401" r:id="rId30"/>
    <p:sldId id="402" r:id="rId31"/>
    <p:sldId id="433" r:id="rId32"/>
    <p:sldId id="403" r:id="rId33"/>
    <p:sldId id="436" r:id="rId34"/>
    <p:sldId id="399" r:id="rId35"/>
    <p:sldId id="404" r:id="rId36"/>
    <p:sldId id="405" r:id="rId37"/>
    <p:sldId id="442" r:id="rId38"/>
    <p:sldId id="441" r:id="rId39"/>
    <p:sldId id="406" r:id="rId40"/>
    <p:sldId id="437" r:id="rId41"/>
    <p:sldId id="438" r:id="rId42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44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2A6E18-66DE-4CEB-B7B2-B7745547F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C69998-1125-44DC-BA87-40A909D9F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65F764-6D12-4980-ADC9-CF3958D2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A9577F-E4EE-4C09-95E4-BE517C0C4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71E1B8-393A-4B89-8486-33BC7BA1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60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3EAD1-5349-46D2-8B50-7AF60887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79E289-A883-4758-AF07-87673F8AA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7295F5-CBC8-436F-8835-CF88CB39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F616CD-5878-410B-8D8E-23AA9108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2018F0-E8C8-4423-B2D6-B3CAB2C3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37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4FE423-74F4-4277-AB2B-BED38088A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9751B84-5708-4862-88A7-0A7DC81E5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65EA7F-6EFB-4BDB-B03D-07E95D4BA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3C7CD8-3C7E-4B48-9F6F-FBF7957E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73A461-A0B0-40DC-8145-80A99D61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7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4A97A6-F4ED-4AD1-9F79-10ED36D2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1BB052-49EC-41B0-9012-4041F4B68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990FC5-EF16-4041-9EAD-CB3C630E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FB6CB5-0065-458F-8AAB-CB5058C2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1739D5-3964-492D-B98E-3B85EBA8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01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07C09A-75D9-4E34-94F9-25CFF81F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9CB5984-095C-48F8-B526-7F77B110A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47AA24-B91B-412D-9327-D9A82A0F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58F604-8D34-4CB5-A9FE-28EFDC208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9988C9-5559-424F-A7B8-25838734E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748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984DC-D897-4383-B4A8-48590C139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D76564-2649-45D2-B996-4155733F5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837421C-BEBE-4339-AF2B-C082A0149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912F3B-0752-4281-A178-1D84187A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05E62A-DBA8-48A1-9118-122FEE86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E5B41E-2BDD-4F3F-B89F-2F8C8251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88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93195-ED69-4695-BD32-6D7D64787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B3A033B-5843-44C3-8A1E-E7A18D741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A83BBC9-0E02-4283-B59F-288624701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4988EF4-DE4B-4FCE-AD19-054C00E95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9FCD49E-E791-42D6-A497-3093EE752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D52F0D-5564-43B5-9E5A-075070C8B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F58ABB-22DC-4528-BA41-A16E0D0F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DD45FED-013C-4DFF-8B10-C0D4B661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80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7FAC6-85CC-4B2D-91AE-C1ECEC90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A79EB-119D-49F2-806C-A6BE8AD38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085441-A04E-4E03-A2D6-834295FD8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0507C0E-6AE8-44F3-869B-FF8F3211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948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E46369E-D10F-4B52-BB8F-19FAF72DF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B5902D5-2186-4BA3-8907-41312907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2B511C-FA7A-438F-B019-BEA82C35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72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29CC5E-3EE7-40B4-B961-037BFF782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694575-E862-4F7F-ABE5-31249A837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F1DEA81-CAF1-44EF-817A-3910C8875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968057E-6A8F-4D9C-84BD-66007C53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10ADAA-47DE-4C1F-BBF5-FE25EF167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082E36-4C51-446E-92FE-6952DC66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97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074BC-F13D-4A1B-BA74-0846CEFE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48090B-5730-4040-A91C-BD27FBC25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8CE5E5-2822-4BED-BBB5-A2F7D1448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01F576-D21D-4325-8B87-F708CFAD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A8D26ED-55B9-41EA-B75A-E914E3FA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4D8658-911A-4E86-A58D-D4FF20003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37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E072E5F-3A7D-4F91-A50C-C218C5E8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ADA370B-64C0-4B4B-A2AE-4CDA5147F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BB8E8C-6A48-4245-B679-10242234D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777B6-3D14-4C2B-B7C3-7004D0EE93E9}" type="datetimeFigureOut">
              <a:rPr lang="cs-CZ" smtClean="0"/>
              <a:t>18.03.2023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C034CC-CEE3-4C3F-AD91-16A7288D0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7A4CDE-E8D5-4098-BB78-CB699B11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46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chalklands.wordpress.com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//upload.wikimedia.org/wikipedia/commons/6/63/Charles_Meynier_-_Napoleon_in_Berlin.pn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16101" y="194455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+mn-lt"/>
              </a:rPr>
              <a:t>Merkantilistické války: </a:t>
            </a:r>
            <a:r>
              <a:rPr lang="cs-CZ" dirty="0">
                <a:solidFill>
                  <a:srgbClr val="EB7115"/>
                </a:solidFill>
                <a:latin typeface="+mn-lt"/>
              </a:rPr>
              <a:t>Anglo-nizozemské</a:t>
            </a:r>
            <a:r>
              <a:rPr lang="cs-CZ" dirty="0">
                <a:latin typeface="+mn-lt"/>
              </a:rPr>
              <a:t> a </a:t>
            </a:r>
            <a:r>
              <a:rPr lang="cs-CZ" dirty="0">
                <a:solidFill>
                  <a:srgbClr val="0070C0"/>
                </a:solidFill>
                <a:latin typeface="+mn-lt"/>
              </a:rPr>
              <a:t>Anglo-francouzské</a:t>
            </a:r>
            <a:r>
              <a:rPr lang="cs-CZ" dirty="0">
                <a:latin typeface="+mn-lt"/>
              </a:rPr>
              <a:t>; </a:t>
            </a:r>
            <a:r>
              <a:rPr lang="cs-CZ" dirty="0">
                <a:solidFill>
                  <a:srgbClr val="FF0000"/>
                </a:solidFill>
                <a:latin typeface="+mn-lt"/>
              </a:rPr>
              <a:t>Britské impérium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8525" y="5108108"/>
            <a:ext cx="9144000" cy="1655762"/>
          </a:xfrm>
        </p:spPr>
        <p:txBody>
          <a:bodyPr/>
          <a:lstStyle/>
          <a:p>
            <a:r>
              <a:rPr lang="cs-CZ" dirty="0"/>
              <a:t>Evropa ve světové ekonomice 2023</a:t>
            </a:r>
          </a:p>
        </p:txBody>
      </p:sp>
    </p:spTree>
    <p:extLst>
      <p:ext uri="{BB962C8B-B14F-4D97-AF65-F5344CB8AC3E}">
        <p14:creationId xmlns:p14="http://schemas.microsoft.com/office/powerpoint/2010/main" val="1227821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tate.org.uk/art/images/work/N/N00/N00369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45" y="0"/>
            <a:ext cx="8686802" cy="654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92100" y="6550223"/>
            <a:ext cx="117719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rgbClr val="313131"/>
                </a:solidFill>
                <a:latin typeface="Tate regular"/>
              </a:rPr>
              <a:t>Oranžský</a:t>
            </a:r>
            <a:r>
              <a:rPr lang="en-US" sz="1400" dirty="0">
                <a:solidFill>
                  <a:srgbClr val="313131"/>
                </a:solidFill>
                <a:latin typeface="Tate regular"/>
              </a:rPr>
              <a:t> </a:t>
            </a:r>
            <a:r>
              <a:rPr lang="en-US" sz="1400" dirty="0" err="1">
                <a:solidFill>
                  <a:srgbClr val="313131"/>
                </a:solidFill>
                <a:latin typeface="Tate regular"/>
              </a:rPr>
              <a:t>princ</a:t>
            </a:r>
            <a:r>
              <a:rPr lang="en-US" sz="1400" dirty="0">
                <a:solidFill>
                  <a:srgbClr val="313131"/>
                </a:solidFill>
                <a:latin typeface="Tate regular"/>
              </a:rPr>
              <a:t> </a:t>
            </a:r>
            <a:r>
              <a:rPr lang="en-US" sz="1400" dirty="0" err="1">
                <a:solidFill>
                  <a:srgbClr val="313131"/>
                </a:solidFill>
                <a:latin typeface="Tate regular"/>
              </a:rPr>
              <a:t>Vilém</a:t>
            </a:r>
            <a:r>
              <a:rPr lang="en-US" sz="1400" dirty="0">
                <a:solidFill>
                  <a:srgbClr val="313131"/>
                </a:solidFill>
                <a:latin typeface="Tate regular"/>
              </a:rPr>
              <a:t> III. se po </a:t>
            </a:r>
            <a:r>
              <a:rPr lang="en-US" sz="1400" dirty="0" err="1">
                <a:solidFill>
                  <a:srgbClr val="313131"/>
                </a:solidFill>
                <a:latin typeface="Tate regular"/>
              </a:rPr>
              <a:t>bouřlivé</a:t>
            </a:r>
            <a:r>
              <a:rPr lang="en-US" sz="1400" dirty="0">
                <a:solidFill>
                  <a:srgbClr val="313131"/>
                </a:solidFill>
                <a:latin typeface="Tate regular"/>
              </a:rPr>
              <a:t> </a:t>
            </a:r>
            <a:r>
              <a:rPr lang="en-US" sz="1400" dirty="0" err="1">
                <a:solidFill>
                  <a:srgbClr val="313131"/>
                </a:solidFill>
                <a:latin typeface="Tate regular"/>
              </a:rPr>
              <a:t>plavbě</a:t>
            </a:r>
            <a:r>
              <a:rPr lang="en-US" sz="1400" dirty="0">
                <a:solidFill>
                  <a:srgbClr val="313131"/>
                </a:solidFill>
                <a:latin typeface="Tate regular"/>
              </a:rPr>
              <a:t> </a:t>
            </a:r>
            <a:r>
              <a:rPr lang="en-US" sz="1400" dirty="0" err="1">
                <a:solidFill>
                  <a:srgbClr val="313131"/>
                </a:solidFill>
                <a:latin typeface="Tate regular"/>
              </a:rPr>
              <a:t>vylodil</a:t>
            </a:r>
            <a:r>
              <a:rPr lang="en-US" sz="1400" dirty="0">
                <a:solidFill>
                  <a:srgbClr val="313131"/>
                </a:solidFill>
                <a:latin typeface="Tate regular"/>
              </a:rPr>
              <a:t> 4. </a:t>
            </a:r>
            <a:r>
              <a:rPr lang="en-US" sz="1400" dirty="0" err="1">
                <a:solidFill>
                  <a:srgbClr val="313131"/>
                </a:solidFill>
                <a:latin typeface="Tate regular"/>
              </a:rPr>
              <a:t>listopadu</a:t>
            </a:r>
            <a:r>
              <a:rPr lang="en-US" sz="1400" dirty="0">
                <a:solidFill>
                  <a:srgbClr val="313131"/>
                </a:solidFill>
                <a:latin typeface="Tate regular"/>
              </a:rPr>
              <a:t> 1688 v </a:t>
            </a:r>
            <a:r>
              <a:rPr lang="en-US" sz="1400" dirty="0" err="1">
                <a:solidFill>
                  <a:srgbClr val="313131"/>
                </a:solidFill>
                <a:latin typeface="Tate regular"/>
              </a:rPr>
              <a:t>Torbay</a:t>
            </a:r>
            <a:r>
              <a:rPr lang="en-US" sz="1400" dirty="0">
                <a:solidFill>
                  <a:srgbClr val="313131"/>
                </a:solidFill>
                <a:latin typeface="Tate regular"/>
              </a:rPr>
              <a:t> (W. Turner)</a:t>
            </a:r>
            <a:endParaRPr lang="en-US" sz="1400" b="0" i="0" dirty="0">
              <a:solidFill>
                <a:srgbClr val="313131"/>
              </a:solidFill>
              <a:effectLst/>
              <a:latin typeface="Tat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5081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-media-cache-ak0.pinimg.com/originals/39/e5/90/39e5907f6b84e5a543d251e71fc8dc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617217" cy="437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B299CBB6-4FA6-4D19-BAE8-10ED76CE08AB}"/>
              </a:ext>
            </a:extLst>
          </p:cNvPr>
          <p:cNvSpPr/>
          <p:nvPr/>
        </p:nvSpPr>
        <p:spPr>
          <a:xfrm>
            <a:off x="568983" y="4456740"/>
            <a:ext cx="55383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202122"/>
                </a:solidFill>
              </a:rPr>
              <a:t>Nájezd na </a:t>
            </a:r>
            <a:r>
              <a:rPr lang="cs-CZ" sz="1600" dirty="0" err="1">
                <a:solidFill>
                  <a:srgbClr val="202122"/>
                </a:solidFill>
              </a:rPr>
              <a:t>Medway</a:t>
            </a:r>
            <a:r>
              <a:rPr lang="cs-CZ" sz="1600" dirty="0">
                <a:solidFill>
                  <a:srgbClr val="202122"/>
                </a:solidFill>
              </a:rPr>
              <a:t> 1667, „</a:t>
            </a:r>
            <a:r>
              <a:rPr lang="en-US" sz="1600" dirty="0" err="1">
                <a:solidFill>
                  <a:srgbClr val="202122"/>
                </a:solidFill>
              </a:rPr>
              <a:t>Hořící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anglické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en-US" sz="1600" dirty="0" err="1">
                <a:solidFill>
                  <a:srgbClr val="202122"/>
                </a:solidFill>
              </a:rPr>
              <a:t>lodě</a:t>
            </a:r>
            <a:r>
              <a:rPr lang="cs-CZ" sz="1600" dirty="0">
                <a:solidFill>
                  <a:srgbClr val="202122"/>
                </a:solidFill>
              </a:rPr>
              <a:t>“</a:t>
            </a:r>
            <a:r>
              <a:rPr lang="en-US" sz="1600" dirty="0">
                <a:solidFill>
                  <a:srgbClr val="202122"/>
                </a:solidFill>
              </a:rPr>
              <a:t> </a:t>
            </a:r>
            <a:r>
              <a:rPr lang="cs-CZ" sz="1600" dirty="0">
                <a:solidFill>
                  <a:srgbClr val="202122"/>
                </a:solidFill>
              </a:rPr>
              <a:t>(</a:t>
            </a:r>
            <a:r>
              <a:rPr lang="en-US" sz="1600" dirty="0">
                <a:solidFill>
                  <a:srgbClr val="202122"/>
                </a:solidFill>
              </a:rPr>
              <a:t>Jan van Leyden</a:t>
            </a:r>
            <a:r>
              <a:rPr lang="cs-CZ" sz="1600" dirty="0">
                <a:solidFill>
                  <a:srgbClr val="202122"/>
                </a:solidFill>
              </a:rPr>
              <a:t>)</a:t>
            </a:r>
            <a:endParaRPr lang="cs-CZ" sz="1600" dirty="0"/>
          </a:p>
        </p:txBody>
      </p:sp>
      <p:pic>
        <p:nvPicPr>
          <p:cNvPr id="4" name="Picture 2" descr="Jeronymus van Diest (II) - Het opbrengen van het Engelse admiraalschip de 'Royal Charles'.jpg">
            <a:extLst>
              <a:ext uri="{FF2B5EF4-FFF2-40B4-BE49-F238E27FC236}">
                <a16:creationId xmlns:a16="http://schemas.microsoft.com/office/drawing/2014/main" id="{3FE743F9-1E69-4989-B89E-6C6DA9224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534" y="98566"/>
            <a:ext cx="4397466" cy="288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codart.nl/wp-content/uploads/2016/11/148046319174191541.jpg">
            <a:extLst>
              <a:ext uri="{FF2B5EF4-FFF2-40B4-BE49-F238E27FC236}">
                <a16:creationId xmlns:a16="http://schemas.microsoft.com/office/drawing/2014/main" id="{2CCB34F5-834F-45CE-B933-ED6AAEAE5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535" y="3516873"/>
            <a:ext cx="3298482" cy="269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46F5422-3E34-46C9-AFD7-05D5737BA0C4}"/>
              </a:ext>
            </a:extLst>
          </p:cNvPr>
          <p:cNvSpPr txBox="1"/>
          <p:nvPr/>
        </p:nvSpPr>
        <p:spPr>
          <a:xfrm>
            <a:off x="7889582" y="3002574"/>
            <a:ext cx="4420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Král Karel zajat Holanďany (</a:t>
            </a:r>
            <a:r>
              <a:rPr lang="cs-CZ" sz="1600" dirty="0" err="1"/>
              <a:t>Jeronymus</a:t>
            </a:r>
            <a:r>
              <a:rPr lang="cs-CZ" sz="1600" dirty="0"/>
              <a:t> van </a:t>
            </a:r>
            <a:r>
              <a:rPr lang="cs-CZ" sz="1600" dirty="0" err="1"/>
              <a:t>Diest</a:t>
            </a:r>
            <a:r>
              <a:rPr lang="cs-CZ" sz="1600" dirty="0"/>
              <a:t>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6AFA798-3A48-464C-895B-131BEC76EA7B}"/>
              </a:ext>
            </a:extLst>
          </p:cNvPr>
          <p:cNvSpPr txBox="1"/>
          <p:nvPr/>
        </p:nvSpPr>
        <p:spPr>
          <a:xfrm>
            <a:off x="7330569" y="6361090"/>
            <a:ext cx="5079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„</a:t>
            </a:r>
            <a:r>
              <a:rPr lang="cs-CZ" sz="1400" dirty="0" err="1"/>
              <a:t>Mirror</a:t>
            </a:r>
            <a:r>
              <a:rPr lang="cs-CZ" sz="1400" dirty="0"/>
              <a:t>“ vrácený v roce 2012 do námořního muzea v Greenwichi</a:t>
            </a:r>
          </a:p>
        </p:txBody>
      </p:sp>
    </p:spTree>
    <p:extLst>
      <p:ext uri="{BB962C8B-B14F-4D97-AF65-F5344CB8AC3E}">
        <p14:creationId xmlns:p14="http://schemas.microsoft.com/office/powerpoint/2010/main" val="3367676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BD5B84A-4B78-4676-836F-19C4440C8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2" y="32842"/>
            <a:ext cx="10185969" cy="682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10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135560" y="1916831"/>
          <a:ext cx="7632848" cy="347868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48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2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6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Války za nezávislost se Španělskem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Obchodní války s Anglií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Evropské války – rovnováha moci, území a náboženství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1560–1609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1652–1654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1618–1648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(třicetiletá)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1621–1648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1665–1667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1688–1697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(Augšpurská liga)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1672–1674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1701–1713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(Španělské dědictví)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1780–1783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1756–1763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(sedmiletá)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1795–1815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(Revoluční a napoleonské)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9872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207568" y="1844824"/>
          <a:ext cx="7416418" cy="26395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7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2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87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1470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1570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1670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1780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Nizozemí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232 000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568 000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450 000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Německo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110 000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104 000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155 000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Británie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51 000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260 000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1 000 000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Francie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700 000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Itálie, Portugalsko, Španělsko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250 000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546 000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Dánsko, Norsko, Švédsko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546 000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Severní Amerika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450 000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2207568" y="136073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Přepravní kapacita evropských obchodních flotil </a:t>
            </a:r>
            <a:r>
              <a:rPr lang="cs-CZ" dirty="0"/>
              <a:t>(tuny)</a:t>
            </a:r>
          </a:p>
        </p:txBody>
      </p:sp>
    </p:spTree>
    <p:extLst>
      <p:ext uri="{BB962C8B-B14F-4D97-AF65-F5344CB8AC3E}">
        <p14:creationId xmlns:p14="http://schemas.microsoft.com/office/powerpoint/2010/main" val="1545752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  <a:latin typeface="+mn-lt"/>
              </a:rPr>
              <a:t>Anglická </a:t>
            </a:r>
            <a:r>
              <a:rPr lang="cs-CZ" sz="2800" b="1" dirty="0">
                <a:latin typeface="+mn-lt"/>
              </a:rPr>
              <a:t>expanze - Amerika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7584" y="764704"/>
            <a:ext cx="10576874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Zámořská expanze začala </a:t>
            </a:r>
            <a:r>
              <a:rPr lang="cs-CZ" b="1" dirty="0"/>
              <a:t>korzárskými útoky </a:t>
            </a:r>
            <a:r>
              <a:rPr lang="cs-CZ" dirty="0"/>
              <a:t>na španělský obchod a budováním obchodního a válečného loďstva;</a:t>
            </a:r>
          </a:p>
          <a:p>
            <a:r>
              <a:rPr lang="cs-CZ" dirty="0"/>
              <a:t>Následně zakládání prvních osad: příklad </a:t>
            </a:r>
            <a:r>
              <a:rPr lang="cs-CZ" b="1" dirty="0" err="1">
                <a:solidFill>
                  <a:srgbClr val="0070C0"/>
                </a:solidFill>
              </a:rPr>
              <a:t>Jamestown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1607;</a:t>
            </a:r>
          </a:p>
          <a:p>
            <a:pPr lvl="1"/>
            <a:r>
              <a:rPr lang="cs-CZ" dirty="0"/>
              <a:t>Severní Amerika </a:t>
            </a:r>
            <a:r>
              <a:rPr lang="cs-CZ" b="1" dirty="0"/>
              <a:t>zbyla</a:t>
            </a:r>
            <a:r>
              <a:rPr lang="cs-CZ" dirty="0"/>
              <a:t> (není nucená práce); Virginská společnost, kmenový spolek </a:t>
            </a:r>
            <a:r>
              <a:rPr lang="cs-CZ" dirty="0" err="1"/>
              <a:t>Powhatan</a:t>
            </a:r>
            <a:r>
              <a:rPr lang="cs-CZ" dirty="0"/>
              <a:t> (60 z 500 na jaře 1610); pracovní režim, rezignace 1618; od 1619 </a:t>
            </a:r>
            <a:r>
              <a:rPr lang="cs-CZ" b="1" dirty="0"/>
              <a:t>Shromáždění</a:t>
            </a:r>
            <a:r>
              <a:rPr lang="cs-CZ" dirty="0"/>
              <a:t> s volebním právem majetných mužů;</a:t>
            </a:r>
          </a:p>
          <a:p>
            <a:pPr lvl="1"/>
            <a:r>
              <a:rPr lang="cs-CZ" dirty="0"/>
              <a:t>1632 </a:t>
            </a:r>
            <a:r>
              <a:rPr lang="cs-CZ" b="1" dirty="0"/>
              <a:t>Baltimore</a:t>
            </a:r>
            <a:r>
              <a:rPr lang="cs-CZ" dirty="0"/>
              <a:t> (Maryland), pokus o hierarchickou kolonii; stejně neúspěšná </a:t>
            </a:r>
            <a:r>
              <a:rPr lang="cs-CZ" b="1" dirty="0"/>
              <a:t>Karolína</a:t>
            </a:r>
            <a:r>
              <a:rPr lang="cs-CZ" dirty="0"/>
              <a:t> 1663;</a:t>
            </a:r>
          </a:p>
          <a:p>
            <a:pPr lvl="1"/>
            <a:r>
              <a:rPr lang="cs-CZ" dirty="0"/>
              <a:t>20.léta 18st. všech </a:t>
            </a:r>
            <a:r>
              <a:rPr lang="cs-CZ" b="1" dirty="0"/>
              <a:t>13 kolonií </a:t>
            </a:r>
            <a:r>
              <a:rPr lang="cs-CZ" dirty="0"/>
              <a:t>má systém s Guvernérem a Shromážděním;</a:t>
            </a:r>
          </a:p>
          <a:p>
            <a:pPr lvl="1"/>
            <a:endParaRPr lang="cs-CZ" sz="1100" dirty="0"/>
          </a:p>
          <a:p>
            <a:r>
              <a:rPr lang="cs-CZ" dirty="0"/>
              <a:t>Dvě geografické oblasti </a:t>
            </a:r>
            <a:r>
              <a:rPr lang="cs-CZ" b="1" dirty="0">
                <a:solidFill>
                  <a:srgbClr val="0070C0"/>
                </a:solidFill>
              </a:rPr>
              <a:t>ostrovy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(plantážová, otrokářská ekonomika) a </a:t>
            </a:r>
            <a:r>
              <a:rPr lang="cs-CZ" b="1" dirty="0">
                <a:solidFill>
                  <a:srgbClr val="0070C0"/>
                </a:solidFill>
              </a:rPr>
              <a:t>pevnina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(Cromwell: „NE a </a:t>
            </a:r>
            <a:r>
              <a:rPr lang="cs-CZ" dirty="0" err="1"/>
              <a:t>poor</a:t>
            </a:r>
            <a:r>
              <a:rPr lang="cs-CZ" dirty="0"/>
              <a:t>, </a:t>
            </a:r>
            <a:r>
              <a:rPr lang="cs-CZ" dirty="0" err="1"/>
              <a:t>cold</a:t>
            </a:r>
            <a:r>
              <a:rPr lang="cs-CZ" dirty="0"/>
              <a:t> and </a:t>
            </a:r>
            <a:r>
              <a:rPr lang="cs-CZ" dirty="0" err="1"/>
              <a:t>useless</a:t>
            </a:r>
            <a:r>
              <a:rPr lang="cs-CZ" dirty="0"/>
              <a:t> place…“):</a:t>
            </a:r>
          </a:p>
          <a:p>
            <a:pPr lvl="1"/>
            <a:r>
              <a:rPr lang="cs-CZ" dirty="0"/>
              <a:t>Příklad </a:t>
            </a:r>
            <a:r>
              <a:rPr lang="cs-CZ" b="1" dirty="0"/>
              <a:t>Jamajka</a:t>
            </a:r>
            <a:r>
              <a:rPr lang="cs-CZ" dirty="0"/>
              <a:t> 1655: plundrování, nájezd na </a:t>
            </a:r>
            <a:r>
              <a:rPr lang="cs-CZ" b="1" dirty="0" err="1"/>
              <a:t>Portobello</a:t>
            </a:r>
            <a:r>
              <a:rPr lang="cs-CZ" dirty="0"/>
              <a:t> 1668, reinvestice zisku do plantáží – export zboží na ENG lodích, odsávání zisků SPA, trh pro průmysl a prodej SPA koloniím;</a:t>
            </a:r>
          </a:p>
          <a:p>
            <a:pPr lvl="1"/>
            <a:r>
              <a:rPr lang="cs-CZ" dirty="0"/>
              <a:t>1770 již 4x více lidí na </a:t>
            </a:r>
            <a:r>
              <a:rPr lang="cs-CZ" b="1" dirty="0"/>
              <a:t>pevnině</a:t>
            </a:r>
            <a:r>
              <a:rPr lang="cs-CZ" dirty="0"/>
              <a:t> – od 1620 vzniká </a:t>
            </a:r>
            <a:r>
              <a:rPr lang="cs-CZ" b="1" dirty="0"/>
              <a:t>diverzifikovaná ekonomika</a:t>
            </a:r>
            <a:r>
              <a:rPr lang="cs-CZ" dirty="0"/>
              <a:t>; kukuřice, kožešiny, dobytek, ryby, lodě, rejdařství; </a:t>
            </a:r>
            <a:r>
              <a:rPr lang="cs-CZ" b="1" dirty="0"/>
              <a:t>Boston</a:t>
            </a:r>
            <a:r>
              <a:rPr lang="cs-CZ" dirty="0"/>
              <a:t>: brzy finanční elita a bankovní služby; ekonomika komplementární s Karibikem; vyvážené demografické složení, replikace sociálních institucí;</a:t>
            </a:r>
          </a:p>
          <a:p>
            <a:r>
              <a:rPr lang="cs-CZ" dirty="0"/>
              <a:t>V </a:t>
            </a:r>
            <a:r>
              <a:rPr lang="cs-CZ" b="1" dirty="0"/>
              <a:t>severní Americe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dostupná</a:t>
            </a:r>
            <a:r>
              <a:rPr lang="cs-CZ" dirty="0"/>
              <a:t> </a:t>
            </a:r>
            <a:r>
              <a:rPr lang="cs-CZ" b="1" dirty="0"/>
              <a:t>půda</a:t>
            </a:r>
            <a:r>
              <a:rPr lang="cs-CZ" dirty="0"/>
              <a:t>, nízké renty, </a:t>
            </a:r>
            <a:r>
              <a:rPr lang="cs-CZ" b="1" dirty="0"/>
              <a:t>nákladná</a:t>
            </a:r>
            <a:r>
              <a:rPr lang="cs-CZ" dirty="0"/>
              <a:t> </a:t>
            </a:r>
            <a:r>
              <a:rPr lang="cs-CZ" b="1" dirty="0"/>
              <a:t>práce</a:t>
            </a:r>
            <a:r>
              <a:rPr lang="cs-CZ" dirty="0"/>
              <a:t>; vzdělání a výcvik – při neuspokojivých podmínkách odchod; rychlý růst populace;</a:t>
            </a:r>
          </a:p>
          <a:p>
            <a:pPr lvl="1"/>
            <a:r>
              <a:rPr lang="cs-CZ" dirty="0"/>
              <a:t>Severní kolonie (</a:t>
            </a:r>
            <a:r>
              <a:rPr lang="cs-CZ" b="1" dirty="0">
                <a:solidFill>
                  <a:srgbClr val="0070C0"/>
                </a:solidFill>
              </a:rPr>
              <a:t>NE</a:t>
            </a:r>
            <a:r>
              <a:rPr lang="cs-CZ" dirty="0"/>
              <a:t>) se </a:t>
            </a:r>
            <a:r>
              <a:rPr lang="cs-CZ" b="1" dirty="0"/>
              <a:t>industrializují</a:t>
            </a:r>
            <a:r>
              <a:rPr lang="cs-CZ" dirty="0"/>
              <a:t>; Maryland a Virginie monokulturní ekonomika (tabák); Carolina a Georgie osídleny imigranty z Karibiku – kopie (rýže a indigo, pak bavlna); nedostatek pracovní síly řešen otroky;</a:t>
            </a:r>
          </a:p>
          <a:p>
            <a:r>
              <a:rPr lang="cs-CZ" dirty="0"/>
              <a:t>Regulace </a:t>
            </a:r>
            <a:r>
              <a:rPr lang="cs-CZ" b="1" dirty="0">
                <a:solidFill>
                  <a:srgbClr val="0070C0"/>
                </a:solidFill>
              </a:rPr>
              <a:t>zákony o plavbě </a:t>
            </a:r>
            <a:r>
              <a:rPr lang="cs-CZ" dirty="0"/>
              <a:t>(1651,1660,1663) – proti zprostředkování obchodu + některé komodity pouze do ENG a případně reexport (tabák, bavlna, indigo); zákaz průmyslu -&gt; proti-anglické nálady…;</a:t>
            </a:r>
          </a:p>
        </p:txBody>
      </p:sp>
    </p:spTree>
    <p:extLst>
      <p:ext uri="{BB962C8B-B14F-4D97-AF65-F5344CB8AC3E}">
        <p14:creationId xmlns:p14="http://schemas.microsoft.com/office/powerpoint/2010/main" val="2020554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.whenintime.com/tli/blaureano/an_overview_of_american_history/71a5c55e-62cb-4cbe-b1fb-c7dd9985cd4a/JS%2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548681"/>
            <a:ext cx="8721447" cy="594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502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243408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Soupeření </a:t>
            </a:r>
            <a:r>
              <a:rPr lang="cs-CZ" sz="2800" b="1" dirty="0">
                <a:solidFill>
                  <a:srgbClr val="0070C0"/>
                </a:solidFill>
                <a:latin typeface="+mn-lt"/>
              </a:rPr>
              <a:t>Británie</a:t>
            </a:r>
            <a:r>
              <a:rPr lang="cs-CZ" sz="2800" b="1" dirty="0">
                <a:latin typeface="+mn-lt"/>
              </a:rPr>
              <a:t> a </a:t>
            </a:r>
            <a:r>
              <a:rPr lang="cs-CZ" sz="2800" b="1" dirty="0">
                <a:solidFill>
                  <a:srgbClr val="FF0000"/>
                </a:solidFill>
                <a:latin typeface="+mn-lt"/>
              </a:rPr>
              <a:t>Francie</a:t>
            </a:r>
            <a:r>
              <a:rPr lang="cs-CZ" sz="2800" b="1" dirty="0">
                <a:latin typeface="+mn-lt"/>
              </a:rPr>
              <a:t> o zámořské impérium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7072" y="620688"/>
            <a:ext cx="11604395" cy="6048672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4900" dirty="0"/>
              <a:t>1689-1815: </a:t>
            </a:r>
            <a:r>
              <a:rPr lang="cs-CZ" sz="4900" b="1" dirty="0"/>
              <a:t>64 let válčení</a:t>
            </a:r>
            <a:r>
              <a:rPr lang="cs-CZ" sz="4900" dirty="0"/>
              <a:t>; střet </a:t>
            </a:r>
            <a:r>
              <a:rPr lang="cs-CZ" sz="4900" b="1" dirty="0"/>
              <a:t>námořní</a:t>
            </a:r>
            <a:r>
              <a:rPr lang="cs-CZ" sz="4900" dirty="0"/>
              <a:t> a </a:t>
            </a:r>
            <a:r>
              <a:rPr lang="cs-CZ" sz="4900" b="1" dirty="0"/>
              <a:t>pozemní</a:t>
            </a:r>
            <a:r>
              <a:rPr lang="cs-CZ" sz="4900" dirty="0"/>
              <a:t> velmoci;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25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4900" b="1" dirty="0"/>
              <a:t>Francie</a:t>
            </a:r>
            <a:r>
              <a:rPr lang="cs-CZ" sz="4900" dirty="0"/>
              <a:t> v </a:t>
            </a:r>
            <a:r>
              <a:rPr lang="cs-CZ" sz="4900" b="1" dirty="0"/>
              <a:t>Novém světě </a:t>
            </a:r>
            <a:r>
              <a:rPr lang="cs-CZ" sz="4900" dirty="0"/>
              <a:t>(NW):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dirty="0"/>
              <a:t>Poslední -</a:t>
            </a:r>
            <a:r>
              <a:rPr lang="cs-CZ" sz="4900" dirty="0"/>
              <a:t> severní cesta; tresky a kožešiny, obchodní stanice a kontakty s indiány;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u="sng" dirty="0"/>
              <a:t>Nová Francie</a:t>
            </a:r>
            <a:r>
              <a:rPr lang="cs-CZ" sz="4900" b="1" dirty="0"/>
              <a:t> </a:t>
            </a:r>
            <a:r>
              <a:rPr lang="cs-CZ" sz="4900" dirty="0"/>
              <a:t>(NF): 1608 </a:t>
            </a:r>
            <a:r>
              <a:rPr lang="cs-CZ" sz="4900" b="1" dirty="0" err="1"/>
              <a:t>Quebeck</a:t>
            </a:r>
            <a:r>
              <a:rPr lang="cs-CZ" sz="4900" dirty="0"/>
              <a:t>, </a:t>
            </a:r>
            <a:r>
              <a:rPr lang="cs-CZ" sz="4900" b="1" dirty="0"/>
              <a:t>Montreal</a:t>
            </a:r>
            <a:r>
              <a:rPr lang="cs-CZ" sz="4900" dirty="0"/>
              <a:t>; řetěz opevněných osad, Mississippi a 1718 </a:t>
            </a:r>
            <a:r>
              <a:rPr lang="cs-CZ" sz="4900" b="1" dirty="0"/>
              <a:t>New</a:t>
            </a:r>
            <a:r>
              <a:rPr lang="cs-CZ" sz="4900" dirty="0"/>
              <a:t> </a:t>
            </a:r>
            <a:r>
              <a:rPr lang="cs-CZ" sz="4900" b="1" dirty="0"/>
              <a:t>Orleans</a:t>
            </a:r>
            <a:r>
              <a:rPr lang="cs-CZ" sz="4900" dirty="0"/>
              <a:t>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dirty="0"/>
              <a:t>Nedovolili Hugenotům emigraci, nezájem na masové </a:t>
            </a:r>
            <a:r>
              <a:rPr lang="cs-CZ" sz="4900" b="1" dirty="0"/>
              <a:t>migraci</a:t>
            </a:r>
            <a:r>
              <a:rPr lang="cs-CZ" sz="4900" dirty="0"/>
              <a:t> (zisky a mzdy), vysoké </a:t>
            </a:r>
            <a:r>
              <a:rPr lang="cs-CZ" sz="4900" b="1" dirty="0"/>
              <a:t>náklady</a:t>
            </a:r>
            <a:r>
              <a:rPr lang="cs-CZ" sz="4900" dirty="0"/>
              <a:t> na obranu;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u="sng" dirty="0"/>
              <a:t>Karibik</a:t>
            </a:r>
            <a:r>
              <a:rPr lang="cs-CZ" sz="4900" dirty="0"/>
              <a:t>: </a:t>
            </a:r>
            <a:r>
              <a:rPr lang="cs-CZ" sz="4900" dirty="0" err="1"/>
              <a:t>Martinique</a:t>
            </a:r>
            <a:r>
              <a:rPr lang="cs-CZ" sz="4900" dirty="0"/>
              <a:t>, Guadeloupe, </a:t>
            </a:r>
            <a:r>
              <a:rPr lang="cs-CZ" sz="4900" b="1" dirty="0"/>
              <a:t>Saint-</a:t>
            </a:r>
            <a:r>
              <a:rPr lang="cs-CZ" sz="4900" b="1" dirty="0" err="1"/>
              <a:t>Domingue</a:t>
            </a:r>
            <a:r>
              <a:rPr lang="cs-CZ" sz="4900" dirty="0"/>
              <a:t> – třtina (otroci);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4900" dirty="0"/>
              <a:t>Mocenské soupeření v koloniích odrazem </a:t>
            </a:r>
            <a:r>
              <a:rPr lang="cs-CZ" sz="4900" b="1" dirty="0"/>
              <a:t>válek</a:t>
            </a:r>
            <a:r>
              <a:rPr lang="cs-CZ" sz="4900" dirty="0"/>
              <a:t> na kontinentu: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dirty="0"/>
              <a:t>Augšpurské ligy</a:t>
            </a:r>
            <a:r>
              <a:rPr lang="cs-CZ" sz="4900" dirty="0"/>
              <a:t> (1688-1697) (FRA L.XIV) – válka krále Viléma (</a:t>
            </a:r>
            <a:r>
              <a:rPr lang="cs-CZ" sz="4900" dirty="0" err="1"/>
              <a:t>Iroquéská</a:t>
            </a:r>
            <a:r>
              <a:rPr lang="cs-CZ" sz="4900" dirty="0"/>
              <a:t> konfederace);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dirty="0"/>
              <a:t>Španělské dědictví </a:t>
            </a:r>
            <a:r>
              <a:rPr lang="cs-CZ" sz="4900" dirty="0"/>
              <a:t>(1701-1714) (L.XIV a Filip z Anjou - SPA), v NW znesnadnění merkantilistických restrikcí, 1703 CA;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dirty="0" err="1"/>
              <a:t>Jenkinsovo</a:t>
            </a:r>
            <a:r>
              <a:rPr lang="cs-CZ" sz="4900" dirty="0"/>
              <a:t> ucho (1739-1748) – </a:t>
            </a:r>
            <a:r>
              <a:rPr lang="cs-CZ" sz="4900" dirty="0" err="1"/>
              <a:t>asiento</a:t>
            </a:r>
            <a:r>
              <a:rPr lang="cs-CZ" sz="4900" dirty="0"/>
              <a:t> (dovoz do SPA kolonií), nájezd na </a:t>
            </a:r>
            <a:r>
              <a:rPr lang="cs-CZ" sz="4900" dirty="0" err="1"/>
              <a:t>Portobello</a:t>
            </a:r>
            <a:r>
              <a:rPr lang="cs-CZ" sz="4900" dirty="0"/>
              <a:t> (PAN);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dirty="0"/>
              <a:t>(Rakouské dědictví 1740-1768);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dirty="0">
                <a:solidFill>
                  <a:srgbClr val="0070C0"/>
                </a:solidFill>
              </a:rPr>
              <a:t>Sedmiletá válka </a:t>
            </a:r>
            <a:r>
              <a:rPr lang="cs-CZ" sz="4900" dirty="0"/>
              <a:t>(1756-1763):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GB vs. FRA v Atlantiku + RAK vs. PRU (Kladsko a Slezsko);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v NW od 1753 – tlak na Mississippi + New Orleans;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v Evropě s </a:t>
            </a:r>
            <a:r>
              <a:rPr lang="cs-CZ" sz="4300" b="1" dirty="0"/>
              <a:t>UK</a:t>
            </a:r>
            <a:r>
              <a:rPr lang="cs-CZ" sz="4300" dirty="0"/>
              <a:t> jen </a:t>
            </a:r>
            <a:r>
              <a:rPr lang="cs-CZ" sz="4300" b="1" dirty="0"/>
              <a:t>HAN</a:t>
            </a:r>
            <a:r>
              <a:rPr lang="cs-CZ" sz="4300" dirty="0"/>
              <a:t> a </a:t>
            </a:r>
            <a:r>
              <a:rPr lang="cs-CZ" sz="4300" b="1" dirty="0"/>
              <a:t>PRU</a:t>
            </a:r>
            <a:r>
              <a:rPr lang="cs-CZ" sz="4300" dirty="0"/>
              <a:t> (Friedrich II. – úspěchy);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FRA</a:t>
            </a:r>
            <a:r>
              <a:rPr lang="cs-CZ" sz="4300" dirty="0"/>
              <a:t> – </a:t>
            </a:r>
            <a:r>
              <a:rPr lang="cs-CZ" sz="4300" b="1" dirty="0"/>
              <a:t>fiasko</a:t>
            </a:r>
            <a:r>
              <a:rPr lang="cs-CZ" sz="4300" dirty="0"/>
              <a:t>, místo invaze UK prohry </a:t>
            </a:r>
            <a:r>
              <a:rPr lang="cs-CZ" sz="4300" b="1" dirty="0"/>
              <a:t>Lagos</a:t>
            </a:r>
            <a:r>
              <a:rPr lang="cs-CZ" sz="4300" dirty="0"/>
              <a:t> a </a:t>
            </a:r>
            <a:r>
              <a:rPr lang="cs-CZ" sz="4300" b="1" dirty="0" err="1"/>
              <a:t>Quiberon</a:t>
            </a:r>
            <a:r>
              <a:rPr lang="cs-CZ" sz="4300" dirty="0"/>
              <a:t> – fatální pro kolonie;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1759</a:t>
            </a:r>
            <a:r>
              <a:rPr lang="cs-CZ" sz="4300" dirty="0"/>
              <a:t> rok zázraků: dobyli </a:t>
            </a:r>
            <a:r>
              <a:rPr lang="cs-CZ" sz="4300" b="1" dirty="0" err="1"/>
              <a:t>Quebeck</a:t>
            </a:r>
            <a:r>
              <a:rPr lang="cs-CZ" sz="4300" dirty="0"/>
              <a:t> a Montreal, </a:t>
            </a:r>
            <a:r>
              <a:rPr lang="cs-CZ" sz="4300" dirty="0" err="1"/>
              <a:t>Gua+Mar</a:t>
            </a:r>
            <a:r>
              <a:rPr lang="cs-CZ" sz="4300" dirty="0"/>
              <a:t>, </a:t>
            </a:r>
            <a:r>
              <a:rPr lang="cs-CZ" sz="4300" b="1" dirty="0" err="1"/>
              <a:t>Pondichery</a:t>
            </a:r>
            <a:r>
              <a:rPr lang="cs-CZ" sz="4300" dirty="0"/>
              <a:t> 1761, pevnosti v SEN a GAM; vstup </a:t>
            </a:r>
            <a:r>
              <a:rPr lang="cs-CZ" sz="4300" b="1" dirty="0"/>
              <a:t>SPA</a:t>
            </a:r>
            <a:r>
              <a:rPr lang="cs-CZ" sz="4300" dirty="0"/>
              <a:t> 1762 – UK obsazuje Kubu a Filipíny;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mír: </a:t>
            </a:r>
            <a:r>
              <a:rPr lang="cs-CZ" sz="4300" b="1" dirty="0"/>
              <a:t>NF pod GB </a:t>
            </a:r>
            <a:r>
              <a:rPr lang="cs-CZ" sz="4300" dirty="0"/>
              <a:t>+ karibské ostrovy a Florida, FRA vráceny cukrové ostrovy a SPA Manila a Havana;</a:t>
            </a:r>
          </a:p>
          <a:p>
            <a:pPr marL="914400" lvl="2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1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4900" b="1" dirty="0"/>
              <a:t>Námořní dominance</a:t>
            </a:r>
            <a:r>
              <a:rPr lang="cs-CZ" sz="4900" dirty="0"/>
              <a:t>: západní </a:t>
            </a:r>
            <a:r>
              <a:rPr lang="cs-CZ" sz="4900" dirty="0" err="1"/>
              <a:t>squadrona</a:t>
            </a:r>
            <a:r>
              <a:rPr lang="cs-CZ" sz="4900" dirty="0"/>
              <a:t>, řadové lodě, obrovské náklady;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4900" dirty="0"/>
              <a:t>Poválečná </a:t>
            </a:r>
            <a:r>
              <a:rPr lang="cs-CZ" sz="4900" b="1" dirty="0"/>
              <a:t>recese</a:t>
            </a:r>
            <a:r>
              <a:rPr lang="cs-CZ" sz="4900" dirty="0"/>
              <a:t> – UK Parlament odmítá daně i default, přesun </a:t>
            </a:r>
            <a:r>
              <a:rPr lang="cs-CZ" sz="4900" b="1" dirty="0"/>
              <a:t>nákladů na kolonie </a:t>
            </a:r>
            <a:r>
              <a:rPr lang="cs-CZ" sz="4900" dirty="0"/>
              <a:t>(podmínka zastoupení); </a:t>
            </a:r>
            <a:r>
              <a:rPr lang="cs-CZ" sz="4900" b="1" dirty="0"/>
              <a:t>zákaz expanze </a:t>
            </a:r>
            <a:r>
              <a:rPr lang="cs-CZ" sz="4900" dirty="0"/>
              <a:t>na západ; požadavek </a:t>
            </a:r>
            <a:r>
              <a:rPr lang="cs-CZ" sz="4900" b="1" dirty="0"/>
              <a:t>nezávislosti</a:t>
            </a:r>
            <a:r>
              <a:rPr lang="cs-CZ" sz="4900" dirty="0"/>
              <a:t> Severo Amerických kolonií </a:t>
            </a:r>
            <a:r>
              <a:rPr lang="cs-CZ" sz="4900" b="1" dirty="0"/>
              <a:t>1776</a:t>
            </a:r>
            <a:r>
              <a:rPr lang="cs-CZ" sz="4900" dirty="0"/>
              <a:t> (1778 FRA, NIZ, SPA); GB v izolaci; </a:t>
            </a:r>
            <a:r>
              <a:rPr lang="cs-CZ" sz="4900" b="1" dirty="0"/>
              <a:t>1783</a:t>
            </a:r>
            <a:r>
              <a:rPr lang="cs-CZ" sz="4900" dirty="0"/>
              <a:t> nezávislost </a:t>
            </a:r>
            <a:r>
              <a:rPr lang="cs-CZ" sz="4900" b="1" dirty="0"/>
              <a:t>USA</a:t>
            </a:r>
            <a:r>
              <a:rPr lang="cs-CZ" sz="4900" dirty="0"/>
              <a:t>. 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954123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BE1B48-DB25-4DCE-A7F3-3E44A781D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960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Nová složka\Mapy OK\Střední Amerika-ořez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332656"/>
            <a:ext cx="8280919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448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0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latin typeface="+mn-lt"/>
              </a:rPr>
              <a:t>Budování </a:t>
            </a:r>
            <a:r>
              <a:rPr lang="cs-CZ" sz="2800" b="1" dirty="0">
                <a:solidFill>
                  <a:srgbClr val="F67A48"/>
                </a:solidFill>
                <a:latin typeface="+mn-lt"/>
              </a:rPr>
              <a:t>impéria v Asii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1305" y="675600"/>
            <a:ext cx="11209319" cy="626469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Embarga a </a:t>
            </a:r>
            <a:r>
              <a:rPr lang="cs-CZ" sz="1800" b="1" dirty="0"/>
              <a:t>blokády</a:t>
            </a:r>
            <a:r>
              <a:rPr lang="cs-CZ" sz="1800" dirty="0"/>
              <a:t> (1585 a 1598) – k získání luxusního zboží východu (pro ENG, FRA, RUS) </a:t>
            </a:r>
            <a:r>
              <a:rPr lang="cs-CZ" sz="1800" b="1" dirty="0"/>
              <a:t>kontrola </a:t>
            </a:r>
            <a:r>
              <a:rPr lang="cs-CZ" sz="1800" dirty="0"/>
              <a:t>jeho</a:t>
            </a:r>
            <a:r>
              <a:rPr lang="cs-CZ" sz="1800" b="1" dirty="0"/>
              <a:t> zdroje</a:t>
            </a:r>
            <a:r>
              <a:rPr lang="cs-CZ" sz="1800" dirty="0"/>
              <a:t>; výpravy 1594, 1597, 1601 (65 lodí), snížily cenu pepře v Evropě… -&gt; rozhodnutí </a:t>
            </a:r>
            <a:r>
              <a:rPr lang="cs-CZ" sz="1800" b="1" dirty="0"/>
              <a:t>získat monopol</a:t>
            </a:r>
            <a:r>
              <a:rPr lang="cs-CZ" sz="18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1602 </a:t>
            </a:r>
            <a:r>
              <a:rPr lang="cs-CZ" sz="1800" b="1" dirty="0"/>
              <a:t>Východoindická společnost </a:t>
            </a:r>
            <a:r>
              <a:rPr lang="cs-CZ" sz="1800" dirty="0"/>
              <a:t>(VOC a.s.):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21 let </a:t>
            </a:r>
            <a:r>
              <a:rPr lang="cs-CZ" sz="1600" dirty="0"/>
              <a:t>monopol; právo zakládat pevnosti, vést obranou válku a uzavírat smlouvy (Jan </a:t>
            </a:r>
            <a:r>
              <a:rPr lang="cs-CZ" sz="1600" dirty="0" err="1"/>
              <a:t>Pieterszoon</a:t>
            </a:r>
            <a:r>
              <a:rPr lang="cs-CZ" sz="1600" dirty="0"/>
              <a:t> </a:t>
            </a:r>
            <a:r>
              <a:rPr lang="cs-CZ" sz="1600" dirty="0" err="1"/>
              <a:t>Coen</a:t>
            </a:r>
            <a:r>
              <a:rPr lang="cs-CZ" sz="1600" dirty="0"/>
              <a:t>);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plán</a:t>
            </a:r>
            <a:r>
              <a:rPr lang="cs-CZ" sz="1600" dirty="0"/>
              <a:t>: obsadit </a:t>
            </a:r>
            <a:r>
              <a:rPr lang="cs-CZ" sz="1600" b="1" dirty="0"/>
              <a:t>strategické</a:t>
            </a:r>
            <a:r>
              <a:rPr lang="cs-CZ" sz="1600" dirty="0"/>
              <a:t> </a:t>
            </a:r>
            <a:r>
              <a:rPr lang="cs-CZ" sz="1600" b="1" dirty="0"/>
              <a:t>pozice</a:t>
            </a:r>
            <a:r>
              <a:rPr lang="cs-CZ" sz="1600" dirty="0"/>
              <a:t> rivalů, participovat na místním obchodě a odsát zisky;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cílem </a:t>
            </a:r>
            <a:r>
              <a:rPr lang="cs-CZ" sz="1600" b="1" dirty="0"/>
              <a:t>pepř</a:t>
            </a:r>
            <a:r>
              <a:rPr lang="cs-CZ" sz="1600" dirty="0"/>
              <a:t> (kultivace na velkém prostoru), </a:t>
            </a:r>
            <a:r>
              <a:rPr lang="cs-CZ" sz="1600" b="1" dirty="0"/>
              <a:t>molucké koření </a:t>
            </a:r>
            <a:r>
              <a:rPr lang="cs-CZ" sz="1600" dirty="0"/>
              <a:t>jen Ambon a </a:t>
            </a:r>
            <a:r>
              <a:rPr lang="cs-CZ" sz="1600" dirty="0" err="1"/>
              <a:t>Bandas</a:t>
            </a:r>
            <a:r>
              <a:rPr lang="cs-CZ" sz="1600" dirty="0"/>
              <a:t> (cenové rozdíly 1:30:100:240);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Navázání kontaktů s místními vládci a uzavření </a:t>
            </a:r>
            <a:r>
              <a:rPr lang="cs-CZ" sz="1800" b="1" dirty="0"/>
              <a:t>exkluzivních smluv</a:t>
            </a:r>
            <a:r>
              <a:rPr lang="cs-CZ" sz="1800" dirty="0"/>
              <a:t>; (vyloučení ENG); 1616 okupace </a:t>
            </a:r>
            <a:r>
              <a:rPr lang="cs-CZ" sz="1800" b="1" dirty="0"/>
              <a:t>Moluk</a:t>
            </a:r>
            <a:r>
              <a:rPr lang="cs-CZ" sz="18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Ambon</a:t>
            </a:r>
            <a:r>
              <a:rPr lang="cs-CZ" sz="1600" dirty="0"/>
              <a:t>: převzetí nucené práce, </a:t>
            </a:r>
            <a:r>
              <a:rPr lang="cs-CZ" sz="1600" dirty="0" err="1"/>
              <a:t>exkluz</a:t>
            </a:r>
            <a:r>
              <a:rPr lang="cs-CZ" sz="1600" dirty="0"/>
              <a:t>. hřebíček, kvóta pro rodiny;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 err="1"/>
              <a:t>Bandas</a:t>
            </a:r>
            <a:r>
              <a:rPr lang="cs-CZ" sz="1600" dirty="0"/>
              <a:t> – autonomní městské státy, 1621 zmasakrováni místního obyvatelstva;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Plantážní systém</a:t>
            </a:r>
            <a:r>
              <a:rPr lang="cs-CZ" sz="1600" dirty="0"/>
              <a:t>: rozdělení na oblasti – pracovník VOC nakoupil otroky a produkoval koření, prodával VOC za regulovanou cenu (-&gt; kultivační systém v hol. Indonésie 19st.);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Důležité momenty kampaně</a:t>
            </a:r>
            <a:r>
              <a:rPr lang="cs-CZ" sz="14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 err="1"/>
              <a:t>sult</a:t>
            </a:r>
            <a:r>
              <a:rPr lang="cs-CZ" sz="1600" dirty="0"/>
              <a:t>.</a:t>
            </a:r>
            <a:r>
              <a:rPr lang="cs-CZ" sz="1600" b="1" dirty="0"/>
              <a:t> Bantam</a:t>
            </a:r>
            <a:r>
              <a:rPr lang="cs-CZ" sz="1600" dirty="0"/>
              <a:t> – využívá střetu VOC s ENG, obsazuje stanici VOC v Jakartě, JP </a:t>
            </a:r>
            <a:r>
              <a:rPr lang="cs-CZ" sz="1600" dirty="0" err="1"/>
              <a:t>Coen</a:t>
            </a:r>
            <a:r>
              <a:rPr lang="cs-CZ" sz="1600" dirty="0"/>
              <a:t> vypaluje Jakartu a zakládá </a:t>
            </a:r>
            <a:r>
              <a:rPr lang="cs-CZ" sz="1600" b="1" dirty="0" err="1"/>
              <a:t>Batavii</a:t>
            </a:r>
            <a:r>
              <a:rPr lang="cs-CZ" sz="1600" dirty="0"/>
              <a:t> 1619;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 err="1"/>
              <a:t>Malaka</a:t>
            </a:r>
            <a:r>
              <a:rPr lang="cs-CZ" sz="1600" dirty="0"/>
              <a:t> dobyta 1641;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Dobytí </a:t>
            </a:r>
            <a:r>
              <a:rPr lang="cs-CZ" sz="1600" b="1" dirty="0"/>
              <a:t>Ceylonu</a:t>
            </a:r>
            <a:r>
              <a:rPr lang="cs-CZ" sz="1600" dirty="0"/>
              <a:t> dokončeno 1656;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b="1" dirty="0"/>
              <a:t>Vítězství</a:t>
            </a:r>
            <a:r>
              <a:rPr lang="cs-CZ" sz="1800" dirty="0"/>
              <a:t> ve válce se SPA (def.1648) – uvolnění rukou – dobytí POR pevností na </a:t>
            </a:r>
            <a:r>
              <a:rPr lang="cs-CZ" sz="1800" dirty="0" err="1"/>
              <a:t>Malabaru</a:t>
            </a:r>
            <a:r>
              <a:rPr lang="cs-CZ" sz="1800" dirty="0"/>
              <a:t> (kromě </a:t>
            </a:r>
            <a:r>
              <a:rPr lang="cs-CZ" sz="1800" dirty="0" err="1"/>
              <a:t>Goa</a:t>
            </a:r>
            <a:r>
              <a:rPr lang="cs-CZ" sz="1800" dirty="0"/>
              <a:t>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POR</a:t>
            </a:r>
            <a:r>
              <a:rPr lang="cs-CZ" sz="1600" dirty="0"/>
              <a:t> se přesunují do </a:t>
            </a:r>
            <a:r>
              <a:rPr lang="cs-CZ" sz="1600" b="1" dirty="0" err="1"/>
              <a:t>Makassaru</a:t>
            </a:r>
            <a:r>
              <a:rPr lang="cs-CZ" sz="1600" dirty="0"/>
              <a:t>; NED požadavek na ukončení obchodu s Molukami -&gt; kampaně 1667 a 1669;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Kontrola produkce </a:t>
            </a:r>
            <a:r>
              <a:rPr lang="cs-CZ" sz="1600" dirty="0"/>
              <a:t>a obchodu s kořením </a:t>
            </a:r>
            <a:r>
              <a:rPr lang="cs-CZ" sz="1600" b="1" dirty="0"/>
              <a:t>dokončena</a:t>
            </a:r>
            <a:r>
              <a:rPr lang="cs-CZ" sz="1600" dirty="0"/>
              <a:t> (zvláštní charakter);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9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b="1" dirty="0"/>
              <a:t>Bavlněné látky </a:t>
            </a:r>
            <a:r>
              <a:rPr lang="cs-CZ" sz="1800" dirty="0"/>
              <a:t>z </a:t>
            </a:r>
            <a:r>
              <a:rPr lang="cs-CZ" sz="1800" dirty="0" err="1"/>
              <a:t>Koromadnelu</a:t>
            </a:r>
            <a:r>
              <a:rPr lang="cs-CZ" sz="1800" dirty="0"/>
              <a:t> z počátku jen na směnu za koření Moluk; později žádaná komodita v JAP, Persii i Evropě;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podíl bavlněných oděvů v prodejích VOC roste z 17% (1650) na </a:t>
            </a:r>
            <a:r>
              <a:rPr lang="cs-CZ" sz="1600" b="1" dirty="0"/>
              <a:t>43%</a:t>
            </a:r>
            <a:r>
              <a:rPr lang="cs-CZ" sz="1600" dirty="0"/>
              <a:t> (1700), koření klesá z 58% na 37%;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9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Odolali: Ming Čína, </a:t>
            </a:r>
            <a:r>
              <a:rPr lang="cs-CZ" sz="1800" dirty="0" err="1"/>
              <a:t>Tokugawovo</a:t>
            </a:r>
            <a:r>
              <a:rPr lang="cs-CZ" sz="1800" dirty="0"/>
              <a:t> Japonsko (1603-1867, </a:t>
            </a:r>
            <a:r>
              <a:rPr lang="cs-CZ" sz="1800" dirty="0" err="1"/>
              <a:t>Sakoku</a:t>
            </a:r>
            <a:r>
              <a:rPr lang="cs-CZ" sz="1800" dirty="0"/>
              <a:t> 1641) a vnitrozemská Indie; </a:t>
            </a:r>
          </a:p>
        </p:txBody>
      </p:sp>
    </p:spTree>
    <p:extLst>
      <p:ext uri="{BB962C8B-B14F-4D97-AF65-F5344CB8AC3E}">
        <p14:creationId xmlns:p14="http://schemas.microsoft.com/office/powerpoint/2010/main" val="1062458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5560" y="0"/>
            <a:ext cx="7283152" cy="652934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  <a:latin typeface="+mn-lt"/>
              </a:rPr>
              <a:t>Britské impérium </a:t>
            </a:r>
            <a:r>
              <a:rPr lang="cs-CZ" sz="2800" b="1" dirty="0">
                <a:latin typeface="+mn-lt"/>
              </a:rPr>
              <a:t>v Asii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7901" y="548681"/>
            <a:ext cx="11095348" cy="615377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2000" b="1" dirty="0" err="1">
                <a:solidFill>
                  <a:srgbClr val="0070C0"/>
                </a:solidFill>
              </a:rPr>
              <a:t>Vých.ind</a:t>
            </a:r>
            <a:r>
              <a:rPr lang="cs-CZ" sz="2000" b="1" dirty="0">
                <a:solidFill>
                  <a:srgbClr val="0070C0"/>
                </a:solidFill>
              </a:rPr>
              <a:t>. spol. </a:t>
            </a:r>
            <a:r>
              <a:rPr lang="cs-CZ" sz="2000" dirty="0"/>
              <a:t>(EIC 1600); cíl </a:t>
            </a:r>
            <a:r>
              <a:rPr lang="cs-CZ" sz="2000" b="1" dirty="0"/>
              <a:t>koření</a:t>
            </a:r>
            <a:r>
              <a:rPr lang="cs-CZ" sz="2000" dirty="0"/>
              <a:t> na Molukách (neúspěch NED); </a:t>
            </a:r>
            <a:r>
              <a:rPr lang="cs-CZ" sz="2000" b="1" dirty="0"/>
              <a:t>pobřeží Indie</a:t>
            </a:r>
            <a:r>
              <a:rPr lang="cs-CZ" sz="2000" dirty="0"/>
              <a:t>: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1607 </a:t>
            </a:r>
            <a:r>
              <a:rPr lang="cs-CZ" sz="1600" b="1" dirty="0" err="1"/>
              <a:t>Surat</a:t>
            </a:r>
            <a:r>
              <a:rPr lang="cs-CZ" sz="1600" dirty="0"/>
              <a:t> (dostupnost zboží a blízkost </a:t>
            </a:r>
            <a:r>
              <a:rPr lang="cs-CZ" sz="1600" dirty="0" err="1"/>
              <a:t>Mugh.říše</a:t>
            </a:r>
            <a:r>
              <a:rPr lang="cs-CZ" sz="1600" dirty="0"/>
              <a:t>);</a:t>
            </a:r>
          </a:p>
          <a:p>
            <a:pPr lvl="1">
              <a:spcBef>
                <a:spcPts val="0"/>
              </a:spcBef>
            </a:pPr>
            <a:r>
              <a:rPr lang="cs-CZ" sz="1600" dirty="0">
                <a:solidFill>
                  <a:srgbClr val="0070C0"/>
                </a:solidFill>
              </a:rPr>
              <a:t>budování pozice </a:t>
            </a:r>
            <a:r>
              <a:rPr lang="cs-CZ" sz="1600" dirty="0"/>
              <a:t>– eskorty obchodníků a poutníků – obchodní </a:t>
            </a:r>
            <a:r>
              <a:rPr lang="cs-CZ" sz="1600" b="1" dirty="0"/>
              <a:t>privilegia</a:t>
            </a:r>
            <a:r>
              <a:rPr lang="cs-CZ" sz="1600" dirty="0"/>
              <a:t>: </a:t>
            </a:r>
            <a:r>
              <a:rPr lang="cs-CZ" sz="1600" b="1" dirty="0"/>
              <a:t>Madras</a:t>
            </a:r>
            <a:r>
              <a:rPr lang="cs-CZ" sz="1600" dirty="0"/>
              <a:t> 1639, </a:t>
            </a:r>
            <a:r>
              <a:rPr lang="cs-CZ" sz="1600" b="1" dirty="0"/>
              <a:t>Bombaj</a:t>
            </a:r>
            <a:r>
              <a:rPr lang="cs-CZ" sz="1600" dirty="0"/>
              <a:t> 1661 a </a:t>
            </a:r>
            <a:r>
              <a:rPr lang="cs-CZ" sz="1600" b="1" dirty="0"/>
              <a:t>Kalkata</a:t>
            </a:r>
            <a:r>
              <a:rPr lang="cs-CZ" sz="1600" dirty="0"/>
              <a:t> 1690; zakoupení „feudálních práv“ v </a:t>
            </a:r>
            <a:r>
              <a:rPr lang="cs-CZ" sz="1600" b="1" dirty="0">
                <a:solidFill>
                  <a:srgbClr val="0070C0"/>
                </a:solidFill>
              </a:rPr>
              <a:t>Bengálsku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(1698);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roztržka s říší 1688 </a:t>
            </a:r>
            <a:r>
              <a:rPr lang="cs-CZ" sz="1600" dirty="0"/>
              <a:t>– obsazení skladišť v </a:t>
            </a:r>
            <a:r>
              <a:rPr lang="cs-CZ" sz="1600" dirty="0" err="1"/>
              <a:t>Suratu</a:t>
            </a:r>
            <a:r>
              <a:rPr lang="cs-CZ" sz="1600" dirty="0"/>
              <a:t>, obnovení privilegií; </a:t>
            </a:r>
          </a:p>
          <a:p>
            <a:pPr lvl="1">
              <a:spcBef>
                <a:spcPts val="0"/>
              </a:spcBef>
            </a:pPr>
            <a:endParaRPr lang="cs-CZ" sz="700" dirty="0"/>
          </a:p>
          <a:p>
            <a:pPr>
              <a:spcBef>
                <a:spcPts val="0"/>
              </a:spcBef>
            </a:pPr>
            <a:r>
              <a:rPr lang="cs-CZ" sz="2000" b="1" dirty="0" err="1">
                <a:solidFill>
                  <a:srgbClr val="0070C0"/>
                </a:solidFill>
              </a:rPr>
              <a:t>Mughálská</a:t>
            </a:r>
            <a:r>
              <a:rPr lang="cs-CZ" sz="2000" b="1" dirty="0">
                <a:solidFill>
                  <a:srgbClr val="0070C0"/>
                </a:solidFill>
              </a:rPr>
              <a:t> říše </a:t>
            </a:r>
            <a:r>
              <a:rPr lang="cs-CZ" sz="2000" dirty="0"/>
              <a:t>(1526-1858) nejvýznamnější v Indii: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Expanze za Kabara a </a:t>
            </a:r>
            <a:r>
              <a:rPr lang="cs-CZ" sz="1600" b="1" dirty="0" err="1"/>
              <a:t>Aurangzéba</a:t>
            </a:r>
            <a:r>
              <a:rPr lang="cs-CZ" sz="1600" dirty="0"/>
              <a:t> (1658-1701) (výnosy 10x L.XIV), 150mil obyv., překročení </a:t>
            </a:r>
            <a:r>
              <a:rPr lang="cs-CZ" sz="1600" b="1" dirty="0"/>
              <a:t>optimálního bodu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Agresivní </a:t>
            </a:r>
            <a:r>
              <a:rPr lang="cs-CZ" sz="1600" b="1" dirty="0"/>
              <a:t>konfederace </a:t>
            </a:r>
            <a:r>
              <a:rPr lang="cs-CZ" sz="1600" b="1" dirty="0" err="1"/>
              <a:t>Maratha</a:t>
            </a:r>
            <a:r>
              <a:rPr lang="cs-CZ" sz="1600" b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šiíté</a:t>
            </a:r>
            <a:r>
              <a:rPr lang="cs-CZ" sz="1600" dirty="0"/>
              <a:t>) – konec </a:t>
            </a:r>
            <a:r>
              <a:rPr lang="cs-CZ" sz="1600" b="1" dirty="0" err="1"/>
              <a:t>náb.tolerance</a:t>
            </a:r>
            <a:r>
              <a:rPr lang="cs-CZ" sz="1600" dirty="0"/>
              <a:t> v </a:t>
            </a:r>
            <a:r>
              <a:rPr lang="cs-CZ" sz="1600" dirty="0" err="1"/>
              <a:t>Mugh.říši</a:t>
            </a:r>
            <a:r>
              <a:rPr lang="cs-CZ" sz="1600" dirty="0"/>
              <a:t> – finanční </a:t>
            </a:r>
            <a:r>
              <a:rPr lang="cs-CZ" sz="1600" b="1" dirty="0"/>
              <a:t>přetížení</a:t>
            </a:r>
            <a:r>
              <a:rPr lang="cs-CZ" sz="1600" dirty="0"/>
              <a:t> a úpadek;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1803</a:t>
            </a:r>
            <a:r>
              <a:rPr lang="cs-CZ" sz="1600" dirty="0"/>
              <a:t> císař Šáh </a:t>
            </a:r>
            <a:r>
              <a:rPr lang="cs-CZ" sz="1600" dirty="0" err="1"/>
              <a:t>Alem</a:t>
            </a:r>
            <a:r>
              <a:rPr lang="cs-CZ" sz="1600" dirty="0"/>
              <a:t> pod </a:t>
            </a:r>
            <a:r>
              <a:rPr lang="cs-CZ" sz="1600" b="1" dirty="0"/>
              <a:t>GB ochranu</a:t>
            </a:r>
            <a:r>
              <a:rPr lang="cs-CZ" sz="1600" dirty="0"/>
              <a:t>, </a:t>
            </a:r>
            <a:r>
              <a:rPr lang="cs-CZ" sz="1600" b="1" dirty="0"/>
              <a:t>1858</a:t>
            </a:r>
            <a:r>
              <a:rPr lang="cs-CZ" sz="1600" dirty="0"/>
              <a:t> </a:t>
            </a:r>
            <a:r>
              <a:rPr lang="cs-CZ" sz="1600" b="1" dirty="0"/>
              <a:t>Viktorie</a:t>
            </a:r>
            <a:r>
              <a:rPr lang="cs-CZ" sz="1600" dirty="0"/>
              <a:t> císařovna Indická;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zaostávání</a:t>
            </a:r>
            <a:r>
              <a:rPr lang="cs-CZ" sz="1600" dirty="0"/>
              <a:t> v inovacích (železo, ocelové zbraně), dostupnost </a:t>
            </a:r>
            <a:r>
              <a:rPr lang="cs-CZ" sz="1600" b="1" dirty="0"/>
              <a:t>pracovní</a:t>
            </a:r>
            <a:r>
              <a:rPr lang="cs-CZ" sz="1600" dirty="0"/>
              <a:t> </a:t>
            </a:r>
            <a:r>
              <a:rPr lang="cs-CZ" sz="1600" b="1" dirty="0"/>
              <a:t>síly</a:t>
            </a:r>
            <a:r>
              <a:rPr lang="cs-CZ" sz="1600" dirty="0"/>
              <a:t>, </a:t>
            </a:r>
            <a:r>
              <a:rPr lang="cs-CZ" sz="1600" b="1" dirty="0"/>
              <a:t>nízké</a:t>
            </a:r>
            <a:r>
              <a:rPr lang="cs-CZ" sz="1600" dirty="0"/>
              <a:t> mzdové </a:t>
            </a:r>
            <a:r>
              <a:rPr lang="cs-CZ" sz="1600" b="1" dirty="0"/>
              <a:t>náklady</a:t>
            </a:r>
            <a:r>
              <a:rPr lang="cs-CZ" sz="1600" dirty="0"/>
              <a:t>; pak </a:t>
            </a:r>
            <a:r>
              <a:rPr lang="cs-CZ" sz="1600" b="1" dirty="0"/>
              <a:t>politiky</a:t>
            </a:r>
            <a:r>
              <a:rPr lang="cs-CZ" sz="1600" dirty="0"/>
              <a:t> </a:t>
            </a:r>
            <a:r>
              <a:rPr lang="cs-CZ" sz="1600" b="1" dirty="0"/>
              <a:t>GB</a:t>
            </a:r>
            <a:r>
              <a:rPr lang="cs-CZ" sz="1600" dirty="0"/>
              <a:t> (dovoz surovin, likvidace </a:t>
            </a:r>
            <a:r>
              <a:rPr lang="cs-CZ" sz="1600" dirty="0" err="1"/>
              <a:t>prům</a:t>
            </a:r>
            <a:r>
              <a:rPr lang="cs-CZ" sz="1600" dirty="0"/>
              <a:t>.);</a:t>
            </a:r>
          </a:p>
          <a:p>
            <a:pPr lvl="1">
              <a:spcBef>
                <a:spcPts val="0"/>
              </a:spcBef>
            </a:pPr>
            <a:endParaRPr lang="cs-CZ" sz="700" dirty="0"/>
          </a:p>
          <a:p>
            <a:pPr>
              <a:spcBef>
                <a:spcPts val="0"/>
              </a:spcBef>
            </a:pPr>
            <a:r>
              <a:rPr lang="cs-CZ" sz="2000" b="1" dirty="0"/>
              <a:t>Britská </a:t>
            </a:r>
            <a:r>
              <a:rPr lang="cs-CZ" sz="2000" b="1" dirty="0">
                <a:solidFill>
                  <a:srgbClr val="0070C0"/>
                </a:solidFill>
              </a:rPr>
              <a:t>expanze</a:t>
            </a:r>
            <a:r>
              <a:rPr lang="cs-CZ" sz="2000" dirty="0"/>
              <a:t>: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malá armáda místních + </a:t>
            </a:r>
            <a:r>
              <a:rPr lang="cs-CZ" sz="1600" b="1" dirty="0"/>
              <a:t>E. důstojníci </a:t>
            </a:r>
            <a:r>
              <a:rPr lang="cs-CZ" sz="1600" dirty="0"/>
              <a:t>a </a:t>
            </a:r>
            <a:r>
              <a:rPr lang="cs-CZ" sz="1600" b="1" dirty="0"/>
              <a:t>dělostřelectvo</a:t>
            </a:r>
            <a:r>
              <a:rPr lang="cs-CZ" sz="1600" dirty="0"/>
              <a:t> + </a:t>
            </a:r>
            <a:r>
              <a:rPr lang="cs-CZ" sz="1600" b="1" dirty="0"/>
              <a:t>diplomacie</a:t>
            </a:r>
            <a:r>
              <a:rPr lang="cs-CZ" sz="1600" dirty="0"/>
              <a:t> využívající místní konflikty -&gt; možnost ovládnutí lokálních států a provincií jako loutek (</a:t>
            </a:r>
            <a:r>
              <a:rPr lang="cs-CZ" sz="1600" dirty="0" err="1"/>
              <a:t>Dupleix</a:t>
            </a:r>
            <a:r>
              <a:rPr lang="cs-CZ" sz="1600" dirty="0"/>
              <a:t>);</a:t>
            </a:r>
          </a:p>
          <a:p>
            <a:pPr lvl="1">
              <a:spcBef>
                <a:spcPts val="0"/>
              </a:spcBef>
            </a:pPr>
            <a:r>
              <a:rPr lang="cs-CZ" sz="1600" b="1" u="sng" dirty="0">
                <a:solidFill>
                  <a:srgbClr val="0070C0"/>
                </a:solidFill>
              </a:rPr>
              <a:t>Bengálsko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– autonomní vláda, </a:t>
            </a:r>
            <a:r>
              <a:rPr lang="cs-CZ" sz="1600" b="1" dirty="0"/>
              <a:t>bavlněný</a:t>
            </a:r>
            <a:r>
              <a:rPr lang="cs-CZ" sz="1600" dirty="0"/>
              <a:t> </a:t>
            </a:r>
            <a:r>
              <a:rPr lang="cs-CZ" sz="1600" b="1" dirty="0"/>
              <a:t>textil</a:t>
            </a:r>
            <a:r>
              <a:rPr lang="cs-CZ" sz="1600" dirty="0"/>
              <a:t>; </a:t>
            </a:r>
            <a:r>
              <a:rPr lang="cs-CZ" sz="1600" b="1" dirty="0"/>
              <a:t>1756</a:t>
            </a:r>
            <a:r>
              <a:rPr lang="cs-CZ" sz="1600" dirty="0"/>
              <a:t> přepad </a:t>
            </a:r>
            <a:r>
              <a:rPr lang="cs-CZ" sz="1600" b="1" dirty="0"/>
              <a:t>Kalkaty</a:t>
            </a:r>
            <a:r>
              <a:rPr lang="cs-CZ" sz="1600" dirty="0"/>
              <a:t> (podpora FRA), expedice R. </a:t>
            </a:r>
            <a:r>
              <a:rPr lang="cs-CZ" sz="1600" b="1" dirty="0" err="1"/>
              <a:t>Clivea</a:t>
            </a:r>
            <a:r>
              <a:rPr lang="cs-CZ" sz="1600" dirty="0"/>
              <a:t>: obsazení Kalkaty a bitva u </a:t>
            </a:r>
            <a:r>
              <a:rPr lang="cs-CZ" sz="1600" b="1" dirty="0" err="1">
                <a:solidFill>
                  <a:srgbClr val="0070C0"/>
                </a:solidFill>
              </a:rPr>
              <a:t>Palásí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b="1" dirty="0">
                <a:solidFill>
                  <a:srgbClr val="0070C0"/>
                </a:solidFill>
              </a:rPr>
              <a:t>1757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(3050 vs. 62k) -&gt; </a:t>
            </a:r>
            <a:r>
              <a:rPr lang="cs-CZ" sz="1600" b="1" dirty="0"/>
              <a:t>smlouva</a:t>
            </a:r>
            <a:r>
              <a:rPr lang="cs-CZ" sz="1600" dirty="0"/>
              <a:t> 1756 na právo </a:t>
            </a:r>
            <a:r>
              <a:rPr lang="cs-CZ" sz="1600" b="1" dirty="0"/>
              <a:t>výběru výnosů </a:t>
            </a:r>
            <a:r>
              <a:rPr lang="cs-CZ" sz="1600" dirty="0"/>
              <a:t>z bavlny a hedvábí; </a:t>
            </a:r>
            <a:r>
              <a:rPr lang="cs-CZ" sz="1600" b="1" dirty="0"/>
              <a:t>UK protektorát </a:t>
            </a:r>
            <a:r>
              <a:rPr lang="cs-CZ" sz="1600" dirty="0"/>
              <a:t>– skandály a reforma;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Obchod s </a:t>
            </a:r>
            <a:r>
              <a:rPr lang="cs-CZ" sz="1600" b="1" dirty="0"/>
              <a:t>bavlněnými látkami </a:t>
            </a:r>
            <a:r>
              <a:rPr lang="cs-CZ" sz="1600" dirty="0"/>
              <a:t>a </a:t>
            </a:r>
            <a:r>
              <a:rPr lang="cs-CZ" sz="1600" b="1" dirty="0">
                <a:solidFill>
                  <a:srgbClr val="0070C0"/>
                </a:solidFill>
              </a:rPr>
              <a:t>oděvy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– </a:t>
            </a:r>
            <a:r>
              <a:rPr lang="cs-CZ" sz="1600" b="1" dirty="0"/>
              <a:t>Indie</a:t>
            </a:r>
            <a:r>
              <a:rPr lang="cs-CZ" sz="1600" dirty="0"/>
              <a:t> největší producent, </a:t>
            </a:r>
            <a:r>
              <a:rPr lang="cs-CZ" sz="1600" b="1" dirty="0"/>
              <a:t>60-80% obchodu EIC </a:t>
            </a:r>
            <a:r>
              <a:rPr lang="cs-CZ" sz="1600" dirty="0"/>
              <a:t>v </a:t>
            </a:r>
            <a:r>
              <a:rPr lang="cs-CZ" sz="1600" b="1" dirty="0"/>
              <a:t>1750</a:t>
            </a:r>
            <a:r>
              <a:rPr lang="cs-CZ" sz="1600" dirty="0"/>
              <a:t>; objednávky z GB, kontrakt s místními obchodníky, zpracování v manufakturách ve vnitrozemí, dodání do přístavů a do GB;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Obchod s </a:t>
            </a:r>
            <a:r>
              <a:rPr lang="cs-CZ" sz="1600" b="1" dirty="0"/>
              <a:t>čajem</a:t>
            </a:r>
            <a:r>
              <a:rPr lang="cs-CZ" sz="1600" dirty="0"/>
              <a:t> (1/3 obchodu) a </a:t>
            </a:r>
            <a:r>
              <a:rPr lang="cs-CZ" sz="1600" b="1" dirty="0">
                <a:solidFill>
                  <a:srgbClr val="0070C0"/>
                </a:solidFill>
              </a:rPr>
              <a:t>opiem</a:t>
            </a:r>
            <a:r>
              <a:rPr lang="cs-CZ" sz="1600" dirty="0"/>
              <a:t>: postupný </a:t>
            </a:r>
            <a:r>
              <a:rPr lang="cs-CZ" sz="1600" b="1" dirty="0"/>
              <a:t>pokles potřeby stříbra </a:t>
            </a:r>
            <a:r>
              <a:rPr lang="cs-CZ" sz="1600" dirty="0"/>
              <a:t>(z 75% exp.UK na 30%); </a:t>
            </a:r>
            <a:r>
              <a:rPr lang="cs-CZ" sz="1600" b="1" dirty="0"/>
              <a:t>opium</a:t>
            </a:r>
            <a:r>
              <a:rPr lang="cs-CZ" sz="1600" dirty="0"/>
              <a:t> za </a:t>
            </a:r>
            <a:r>
              <a:rPr lang="cs-CZ" sz="1600" b="1" dirty="0"/>
              <a:t>čaj</a:t>
            </a:r>
            <a:r>
              <a:rPr lang="cs-CZ" sz="1600" dirty="0"/>
              <a:t> (Kalkata - Kanton)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dříve </a:t>
            </a:r>
            <a:r>
              <a:rPr lang="cs-CZ" sz="1600" b="1" dirty="0"/>
              <a:t>E poptávka zlepšovala</a:t>
            </a:r>
            <a:r>
              <a:rPr lang="cs-CZ" sz="1600" dirty="0"/>
              <a:t> </a:t>
            </a:r>
            <a:r>
              <a:rPr lang="cs-CZ" sz="1600" b="1" dirty="0" err="1"/>
              <a:t>ToT</a:t>
            </a:r>
            <a:r>
              <a:rPr lang="cs-CZ" sz="1600" b="1" dirty="0"/>
              <a:t> Asie</a:t>
            </a:r>
            <a:r>
              <a:rPr lang="cs-CZ" sz="1600" dirty="0"/>
              <a:t>, daně z </a:t>
            </a:r>
            <a:r>
              <a:rPr lang="cs-CZ" sz="1600" b="1" dirty="0"/>
              <a:t>BENG</a:t>
            </a:r>
            <a:r>
              <a:rPr lang="cs-CZ" sz="1600" dirty="0"/>
              <a:t> a </a:t>
            </a:r>
            <a:r>
              <a:rPr lang="cs-CZ" sz="1600" b="1" dirty="0"/>
              <a:t>opium</a:t>
            </a:r>
            <a:r>
              <a:rPr lang="cs-CZ" sz="1600" dirty="0"/>
              <a:t>:</a:t>
            </a:r>
            <a:r>
              <a:rPr lang="cs-CZ" sz="1600" b="1" dirty="0"/>
              <a:t> obrat</a:t>
            </a:r>
            <a:r>
              <a:rPr lang="cs-CZ" sz="1600" dirty="0"/>
              <a:t> v toku </a:t>
            </a:r>
            <a:r>
              <a:rPr lang="cs-CZ" sz="1600" b="1" dirty="0"/>
              <a:t>stříbra</a:t>
            </a:r>
            <a:r>
              <a:rPr lang="cs-CZ" sz="1600" dirty="0"/>
              <a:t> a </a:t>
            </a:r>
            <a:r>
              <a:rPr lang="cs-CZ" sz="1600" b="1" dirty="0" err="1">
                <a:solidFill>
                  <a:srgbClr val="0070C0"/>
                </a:solidFill>
              </a:rPr>
              <a:t>dezindustrializace</a:t>
            </a:r>
            <a:r>
              <a:rPr lang="cs-CZ" sz="1600" dirty="0"/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681450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trato de Afonso de Albuquerque (após 1545) - Autor desconheci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09" y="484062"/>
            <a:ext cx="3043314" cy="560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401" y="6211669"/>
            <a:ext cx="3701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202122"/>
                </a:solidFill>
              </a:rPr>
              <a:t> </a:t>
            </a:r>
            <a:r>
              <a:rPr lang="pt-BR" sz="1200" b="1" dirty="0">
                <a:solidFill>
                  <a:srgbClr val="202122"/>
                </a:solidFill>
              </a:rPr>
              <a:t>Afonso</a:t>
            </a:r>
            <a:r>
              <a:rPr lang="pt-BR" sz="1200" dirty="0">
                <a:solidFill>
                  <a:srgbClr val="202122"/>
                </a:solidFill>
              </a:rPr>
              <a:t> </a:t>
            </a:r>
            <a:r>
              <a:rPr lang="pt-BR" sz="1200" b="1" dirty="0">
                <a:solidFill>
                  <a:srgbClr val="202122"/>
                </a:solidFill>
              </a:rPr>
              <a:t>de Albuquerque</a:t>
            </a:r>
            <a:r>
              <a:rPr lang="pt-BR" sz="1200" dirty="0">
                <a:solidFill>
                  <a:srgbClr val="202122"/>
                </a:solidFill>
              </a:rPr>
              <a:t>, guvernér portugalské Indie (1509-1515), dobyl Goa, Diu, Hormuz a Malaka.</a:t>
            </a:r>
            <a:endParaRPr lang="cs-CZ" sz="1200" dirty="0"/>
          </a:p>
        </p:txBody>
      </p:sp>
      <p:sp>
        <p:nvSpPr>
          <p:cNvPr id="5" name="Obdélník 4"/>
          <p:cNvSpPr/>
          <p:nvPr/>
        </p:nvSpPr>
        <p:spPr>
          <a:xfrm>
            <a:off x="3119638" y="20775"/>
            <a:ext cx="5814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202122"/>
                </a:solidFill>
                <a:latin typeface="Arial" panose="020B0604020202020204" pitchFamily="34" charset="0"/>
              </a:rPr>
              <a:t>Despair not, spare your enemies not, for God is with us</a:t>
            </a:r>
            <a:endParaRPr lang="cs-CZ" dirty="0"/>
          </a:p>
        </p:txBody>
      </p:sp>
      <p:pic>
        <p:nvPicPr>
          <p:cNvPr id="3080" name="Picture 8" descr="http://photos.geni.com/p13/dd/ac/e6/72/534448393000507f/jan_pietersz_coen_original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347" y="535493"/>
            <a:ext cx="4074466" cy="550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792347" y="6165502"/>
            <a:ext cx="4128808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1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Jan </a:t>
            </a:r>
            <a:r>
              <a:rPr kumimoji="0" lang="cs-CZ" altLang="cs-CZ" sz="1000" b="1" i="0" u="none" strike="noStrike" cap="none" normalizeH="0" baseline="0" dirty="0" err="1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Pieterszoon</a:t>
            </a:r>
            <a:r>
              <a:rPr kumimoji="0" lang="cs-CZ" altLang="cs-CZ" sz="1000" b="1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1000" b="1" i="0" u="none" strike="noStrike" cap="none" normalizeH="0" baseline="0" dirty="0" err="1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Coen</a:t>
            </a:r>
            <a:r>
              <a:rPr kumimoji="0" lang="cs-CZ" altLang="cs-CZ" sz="1000" b="1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100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1618-1629 důstojník Nizozemské východoindické společnosti (VOC) generální guvernér Nizozemské východní Indie, zakladatel Batávie, dobyvatel Moluk. </a:t>
            </a:r>
            <a:endParaRPr kumimoji="0" lang="cs-CZ" altLang="cs-CZ" sz="180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pic>
        <p:nvPicPr>
          <p:cNvPr id="3083" name="Picture 11" descr="Robert Clive, 1st Baron Clive by Nathaniel Dance, (later Sir Nathaniel Dance-Holland, Bt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138" y="535493"/>
            <a:ext cx="4209862" cy="5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8088727" y="6150114"/>
            <a:ext cx="3829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Robert Clive, 1744-1760, </a:t>
            </a:r>
            <a:r>
              <a:rPr lang="en-US" sz="1200" dirty="0" err="1"/>
              <a:t>první</a:t>
            </a:r>
            <a:r>
              <a:rPr lang="en-US" sz="1200" dirty="0"/>
              <a:t> </a:t>
            </a:r>
            <a:r>
              <a:rPr lang="en-US" sz="1200" dirty="0" err="1"/>
              <a:t>britský</a:t>
            </a:r>
            <a:r>
              <a:rPr lang="en-US" sz="1200" dirty="0"/>
              <a:t> </a:t>
            </a:r>
            <a:r>
              <a:rPr lang="en-US" sz="1200" dirty="0" err="1"/>
              <a:t>guvernér</a:t>
            </a:r>
            <a:r>
              <a:rPr lang="en-US" sz="1200" dirty="0"/>
              <a:t> </a:t>
            </a:r>
            <a:r>
              <a:rPr lang="en-US" sz="1200" dirty="0" err="1"/>
              <a:t>bengálského</a:t>
            </a:r>
            <a:r>
              <a:rPr lang="en-US" sz="1200" dirty="0"/>
              <a:t> </a:t>
            </a:r>
            <a:r>
              <a:rPr lang="en-US" sz="1200" dirty="0" err="1"/>
              <a:t>předsednictví</a:t>
            </a:r>
            <a:r>
              <a:rPr lang="en-US" sz="1200" dirty="0"/>
              <a:t>. Viktor z Plassey.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690454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Nová složka\Mapy OK\Indie-ořez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88641"/>
            <a:ext cx="5832648" cy="6624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719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707.photobucket.com/albums/ww71/chalklands/scan0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160" y="52420"/>
            <a:ext cx="5273121" cy="668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540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810" y="1200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2200" b="1" dirty="0"/>
              <a:t>Komoditní složení evropských exportů z Asie do Evropy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3287688" y="908711"/>
          <a:ext cx="5006268" cy="5258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0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B050"/>
                          </a:solidFill>
                          <a:effectLst/>
                        </a:rPr>
                        <a:t>Portugalsko </a:t>
                      </a:r>
                      <a:r>
                        <a:rPr lang="cs-CZ" sz="1400" baseline="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(%,</a:t>
                      </a:r>
                      <a:r>
                        <a:rPr lang="cs-CZ" sz="1400" b="0" baseline="0" dirty="0">
                          <a:solidFill>
                            <a:schemeClr val="tx1"/>
                          </a:solidFill>
                          <a:effectLst/>
                        </a:rPr>
                        <a:t> hodnota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1513–1519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1608–1610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Pepř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80,0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69,0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Molucké koření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9,0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0,03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Jiné koření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9,4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10,9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Textil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0,2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7,8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Indigo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7,7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jiné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1,4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4,6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3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VOC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</a:rPr>
                        <a:t>Nizozemí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cs-CZ" sz="1400" b="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(%,</a:t>
                      </a:r>
                      <a:r>
                        <a:rPr lang="cs-CZ" sz="1400" b="0" baseline="0" dirty="0">
                          <a:solidFill>
                            <a:schemeClr val="tx1"/>
                          </a:solidFill>
                          <a:effectLst/>
                        </a:rPr>
                        <a:t> hodnota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1619–1621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1778–1780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Pepř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56,4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</a:rPr>
                        <a:t>11,0</a:t>
                      </a:r>
                      <a:endParaRPr lang="cs-CZ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Jiné koření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17,6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24,4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Textil a surové hedvábí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16,1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32,7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Čaj a káva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22,9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jiné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9,9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9,0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7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EIC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1400" dirty="0">
                          <a:solidFill>
                            <a:srgbClr val="0070C0"/>
                          </a:solidFill>
                          <a:effectLst/>
                        </a:rPr>
                        <a:t>Británie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cs-CZ" sz="1400" b="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(%,</a:t>
                      </a:r>
                      <a:r>
                        <a:rPr lang="cs-CZ" sz="1400" b="0" baseline="0" dirty="0">
                          <a:solidFill>
                            <a:schemeClr val="tx1"/>
                          </a:solidFill>
                          <a:effectLst/>
                        </a:rPr>
                        <a:t> hodnota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1668–1670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1758–1760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Pepř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25,3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</a:rPr>
                        <a:t>4,4</a:t>
                      </a:r>
                      <a:endParaRPr lang="cs-CZ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Textil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56,6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53,5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Surové hedvábí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0,6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12,3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Čaj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0,03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25,3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jiné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17,5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4,5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8D16E6AB-2C61-4471-A49B-09EF513D9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039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f/f2/Renaldis_muslin_woman.jpg/1280px-Renaldis_muslin_wo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88" y="150121"/>
            <a:ext cx="6585918" cy="523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70888" y="548482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A woman in fine Bengali </a:t>
            </a:r>
            <a:r>
              <a:rPr lang="en-US" sz="1200" b="1" dirty="0"/>
              <a:t>muslin</a:t>
            </a:r>
            <a:r>
              <a:rPr lang="en-US" sz="1200" dirty="0"/>
              <a:t>, 18th century </a:t>
            </a:r>
            <a:r>
              <a:rPr lang="cs-CZ" sz="1200" dirty="0"/>
              <a:t>(</a:t>
            </a:r>
            <a:r>
              <a:rPr lang="en-US" sz="1200" dirty="0"/>
              <a:t>Francesco Renaldi</a:t>
            </a:r>
            <a:r>
              <a:rPr lang="cs-CZ" sz="1200" dirty="0"/>
              <a:t>)</a:t>
            </a:r>
          </a:p>
        </p:txBody>
      </p:sp>
      <p:pic>
        <p:nvPicPr>
          <p:cNvPr id="3076" name="Picture 4" descr="https://upload.wikimedia.org/wikipedia/commons/1/12/Muslin_m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411" y="2948457"/>
            <a:ext cx="2450613" cy="330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954451" y="6299311"/>
            <a:ext cx="30165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Mughal princes wearing muslin robes in 1665</a:t>
            </a:r>
            <a:endParaRPr lang="cs-CZ" sz="1200" dirty="0"/>
          </a:p>
        </p:txBody>
      </p:sp>
      <p:pic>
        <p:nvPicPr>
          <p:cNvPr id="3078" name="Picture 6" descr="A model wearing a muslin stole from the 19th century (Credit: Drik/ Bengal Musli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09" y="150121"/>
            <a:ext cx="4899219" cy="275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906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ndian print day d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519193"/>
            <a:ext cx="4070887" cy="407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123627" y="4886831"/>
            <a:ext cx="2069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878787"/>
                </a:solidFill>
              </a:rPr>
              <a:t>c.1740-1760</a:t>
            </a:r>
            <a:endParaRPr lang="en-US" sz="1200" dirty="0">
              <a:solidFill>
                <a:srgbClr val="1D1D1B"/>
              </a:solidFill>
            </a:endParaRPr>
          </a:p>
          <a:p>
            <a:pPr algn="ctr"/>
            <a:r>
              <a:rPr lang="en-US" sz="1200" dirty="0">
                <a:solidFill>
                  <a:srgbClr val="1D1D1B"/>
                </a:solidFill>
              </a:rPr>
              <a:t>Day dress</a:t>
            </a:r>
          </a:p>
          <a:p>
            <a:pPr algn="ctr"/>
            <a:r>
              <a:rPr lang="en-US" sz="1200" dirty="0">
                <a:solidFill>
                  <a:srgbClr val="1D1D1B"/>
                </a:solidFill>
              </a:rPr>
              <a:t>Wood-block printed cotton</a:t>
            </a:r>
          </a:p>
          <a:p>
            <a:pPr algn="ctr"/>
            <a:r>
              <a:rPr lang="en-US" sz="1200" dirty="0">
                <a:solidFill>
                  <a:srgbClr val="1D1D1B"/>
                </a:solidFill>
              </a:rPr>
              <a:t>British, textile Indian</a:t>
            </a:r>
            <a:endParaRPr lang="en-US" sz="1200" b="0" i="0" dirty="0">
              <a:solidFill>
                <a:srgbClr val="1D1D1B"/>
              </a:solidFill>
              <a:effectLst/>
            </a:endParaRPr>
          </a:p>
        </p:txBody>
      </p:sp>
      <p:pic>
        <p:nvPicPr>
          <p:cNvPr id="1030" name="Picture 6" descr="https://i0.wp.com/blog.americanduchess.com/wp-content/uploads/2021/05/met-caraco2-C.I.38.5.1.jpg?resize=691%2C1024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45" y="519193"/>
            <a:ext cx="3095664" cy="458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0.wp.com/blog.americanduchess.com/wp-content/uploads/2021/05/1795-dress-LACMA-M.57.24.jpg?resize=893%2C1024&amp;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646" y="493518"/>
            <a:ext cx="4030791" cy="46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9174996" y="5106689"/>
            <a:ext cx="2425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 very fine muslin that’s been embroidered in gold. Dress, 1795</a:t>
            </a:r>
            <a:endParaRPr lang="cs-CZ" sz="1200" dirty="0"/>
          </a:p>
        </p:txBody>
      </p:sp>
      <p:sp>
        <p:nvSpPr>
          <p:cNvPr id="7" name="Obdélník 6"/>
          <p:cNvSpPr/>
          <p:nvPr/>
        </p:nvSpPr>
        <p:spPr>
          <a:xfrm>
            <a:off x="4528883" y="5216209"/>
            <a:ext cx="3037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 fairly simple and inexpensive printed cotton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438717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2434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000" b="1" dirty="0">
                <a:latin typeface="+mn-lt"/>
              </a:rPr>
              <a:t>Politický vývoj ve </a:t>
            </a:r>
            <a:r>
              <a:rPr lang="cs-CZ" sz="3000" b="1" dirty="0">
                <a:solidFill>
                  <a:srgbClr val="FF0000"/>
                </a:solidFill>
                <a:latin typeface="+mn-lt"/>
              </a:rPr>
              <a:t>Francii</a:t>
            </a:r>
            <a:r>
              <a:rPr lang="cs-CZ" sz="3000" dirty="0">
                <a:latin typeface="+mn-lt"/>
              </a:rPr>
              <a:t>,</a:t>
            </a:r>
            <a:r>
              <a:rPr lang="cs-CZ" sz="3000" b="1" dirty="0">
                <a:latin typeface="+mn-lt"/>
              </a:rPr>
              <a:t> </a:t>
            </a:r>
            <a:r>
              <a:rPr lang="cs-CZ" sz="3000" b="1" dirty="0">
                <a:solidFill>
                  <a:srgbClr val="0070C0"/>
                </a:solidFill>
                <a:latin typeface="+mn-lt"/>
              </a:rPr>
              <a:t>UK</a:t>
            </a:r>
            <a:endParaRPr lang="cs-CZ" sz="30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0767" y="620688"/>
            <a:ext cx="11331019" cy="604867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1680-1780 </a:t>
            </a:r>
            <a:r>
              <a:rPr lang="cs-CZ" b="1" dirty="0">
                <a:solidFill>
                  <a:srgbClr val="0070C0"/>
                </a:solidFill>
              </a:rPr>
              <a:t>UK</a:t>
            </a:r>
            <a:r>
              <a:rPr lang="cs-CZ" dirty="0"/>
              <a:t> </a:t>
            </a:r>
            <a:r>
              <a:rPr lang="cs-CZ" b="1" dirty="0"/>
              <a:t>arm</a:t>
            </a:r>
            <a:r>
              <a:rPr lang="cs-CZ" dirty="0"/>
              <a:t>. a </a:t>
            </a:r>
            <a:r>
              <a:rPr lang="cs-CZ" b="1" dirty="0"/>
              <a:t>nám</a:t>
            </a:r>
            <a:r>
              <a:rPr lang="cs-CZ" dirty="0"/>
              <a:t>. se ztrojnásobilo (</a:t>
            </a:r>
            <a:r>
              <a:rPr lang="cs-CZ" sz="2900" dirty="0"/>
              <a:t>vojenské </a:t>
            </a:r>
            <a:r>
              <a:rPr lang="cs-CZ" sz="2900" b="1" dirty="0"/>
              <a:t>výdaje</a:t>
            </a:r>
            <a:r>
              <a:rPr lang="cs-CZ" sz="2900" dirty="0"/>
              <a:t> 70%+ výdajů státu a 14% HDP v 1760</a:t>
            </a:r>
            <a:r>
              <a:rPr lang="cs-CZ" dirty="0"/>
              <a:t>);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výběr daní </a:t>
            </a:r>
            <a:r>
              <a:rPr lang="cs-CZ" dirty="0"/>
              <a:t>– centralizovaná správa, nepřímé daně (2x/obyv. vs. FRA); nižší </a:t>
            </a:r>
            <a:r>
              <a:rPr lang="cs-CZ" b="1" dirty="0"/>
              <a:t>úroky</a:t>
            </a:r>
            <a:r>
              <a:rPr lang="cs-CZ" dirty="0"/>
              <a:t> z půjček; (NED top zdanění – ochrana obchodu);</a:t>
            </a:r>
          </a:p>
          <a:p>
            <a:r>
              <a:rPr lang="cs-CZ" b="1" dirty="0">
                <a:solidFill>
                  <a:srgbClr val="FF0000"/>
                </a:solidFill>
              </a:rPr>
              <a:t>FRA</a:t>
            </a:r>
            <a:r>
              <a:rPr lang="cs-CZ" dirty="0"/>
              <a:t>: do revoluce </a:t>
            </a:r>
            <a:r>
              <a:rPr lang="cs-CZ" b="1" dirty="0">
                <a:solidFill>
                  <a:srgbClr val="0070C0"/>
                </a:solidFill>
              </a:rPr>
              <a:t>absolutismus</a:t>
            </a:r>
            <a:r>
              <a:rPr lang="cs-CZ" dirty="0"/>
              <a:t>; </a:t>
            </a:r>
            <a:r>
              <a:rPr lang="cs-CZ" b="1" dirty="0"/>
              <a:t>aristokracie</a:t>
            </a:r>
            <a:r>
              <a:rPr lang="cs-CZ" dirty="0"/>
              <a:t> a </a:t>
            </a:r>
            <a:r>
              <a:rPr lang="cs-CZ" b="1" dirty="0"/>
              <a:t>klérus</a:t>
            </a:r>
            <a:r>
              <a:rPr lang="cs-CZ" dirty="0"/>
              <a:t> neplatí daně a rolnické dávky, </a:t>
            </a:r>
            <a:r>
              <a:rPr lang="cs-CZ" b="1" dirty="0"/>
              <a:t>cechy</a:t>
            </a:r>
            <a:r>
              <a:rPr lang="cs-CZ" dirty="0"/>
              <a:t> nepřipouští trh; </a:t>
            </a:r>
            <a:r>
              <a:rPr lang="cs-CZ" b="1" dirty="0"/>
              <a:t>merkantilismus</a:t>
            </a:r>
            <a:r>
              <a:rPr lang="cs-CZ" dirty="0"/>
              <a:t> </a:t>
            </a:r>
            <a:r>
              <a:rPr lang="cs-CZ" b="1" dirty="0" err="1">
                <a:solidFill>
                  <a:srgbClr val="0070C0"/>
                </a:solidFill>
              </a:rPr>
              <a:t>Colberta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(1665-1683) protekcionismus a státní podpora </a:t>
            </a:r>
            <a:r>
              <a:rPr lang="cs-CZ" b="1" dirty="0"/>
              <a:t>průmyslu</a:t>
            </a:r>
            <a:r>
              <a:rPr lang="cs-CZ" dirty="0"/>
              <a:t>; </a:t>
            </a:r>
          </a:p>
          <a:p>
            <a:r>
              <a:rPr lang="cs-CZ" dirty="0"/>
              <a:t>Neúnosné </a:t>
            </a:r>
            <a:r>
              <a:rPr lang="cs-CZ" b="1" dirty="0">
                <a:solidFill>
                  <a:srgbClr val="0070C0"/>
                </a:solidFill>
              </a:rPr>
              <a:t>náklady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válek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– katastrofální stav rozpočtu a nutnost daňové reformy:</a:t>
            </a:r>
          </a:p>
          <a:p>
            <a:pPr lvl="1"/>
            <a:r>
              <a:rPr lang="cs-CZ" b="1" dirty="0"/>
              <a:t>1787</a:t>
            </a:r>
            <a:r>
              <a:rPr lang="cs-CZ" dirty="0"/>
              <a:t> svolání Shromáždění </a:t>
            </a:r>
            <a:r>
              <a:rPr lang="cs-CZ" b="1" dirty="0"/>
              <a:t>notáblů</a:t>
            </a:r>
            <a:r>
              <a:rPr lang="cs-CZ" dirty="0"/>
              <a:t>, neúspěch a svolání </a:t>
            </a:r>
            <a:r>
              <a:rPr lang="cs-CZ" b="1" dirty="0"/>
              <a:t>Generálních stavů </a:t>
            </a:r>
            <a:r>
              <a:rPr lang="cs-CZ" dirty="0"/>
              <a:t>(od 1614) – snaha o </a:t>
            </a:r>
            <a:r>
              <a:rPr lang="cs-CZ" b="1" dirty="0"/>
              <a:t>udržení privilegií </a:t>
            </a:r>
            <a:r>
              <a:rPr lang="cs-CZ" dirty="0"/>
              <a:t>-&gt; omezení absolutismu;</a:t>
            </a:r>
          </a:p>
          <a:p>
            <a:pPr lvl="1"/>
            <a:r>
              <a:rPr lang="cs-CZ" b="1" dirty="0"/>
              <a:t>Národní shromáždění </a:t>
            </a:r>
            <a:r>
              <a:rPr lang="cs-CZ" dirty="0"/>
              <a:t>– reprezentován </a:t>
            </a:r>
            <a:r>
              <a:rPr lang="cs-CZ" b="1" dirty="0"/>
              <a:t>třetí stav </a:t>
            </a:r>
            <a:r>
              <a:rPr lang="cs-CZ" dirty="0"/>
              <a:t>(podpora </a:t>
            </a:r>
            <a:r>
              <a:rPr lang="cs-CZ" b="1" dirty="0"/>
              <a:t>ulice</a:t>
            </a:r>
            <a:r>
              <a:rPr lang="cs-CZ" dirty="0"/>
              <a:t>, Bastila);</a:t>
            </a:r>
          </a:p>
          <a:p>
            <a:pPr lvl="1"/>
            <a:r>
              <a:rPr lang="cs-CZ" dirty="0"/>
              <a:t>Nová </a:t>
            </a:r>
            <a:r>
              <a:rPr lang="cs-CZ" b="1" dirty="0">
                <a:solidFill>
                  <a:srgbClr val="0070C0"/>
                </a:solidFill>
              </a:rPr>
              <a:t>ústava 1791</a:t>
            </a:r>
            <a:r>
              <a:rPr lang="cs-CZ" dirty="0"/>
              <a:t>: </a:t>
            </a:r>
            <a:r>
              <a:rPr lang="cs-CZ" b="1" dirty="0"/>
              <a:t>radikální</a:t>
            </a:r>
            <a:r>
              <a:rPr lang="cs-CZ" dirty="0"/>
              <a:t> (</a:t>
            </a:r>
            <a:r>
              <a:rPr lang="cs-CZ" b="1" dirty="0"/>
              <a:t>feudální</a:t>
            </a:r>
            <a:r>
              <a:rPr lang="cs-CZ" dirty="0"/>
              <a:t> systém, privilegia, </a:t>
            </a:r>
            <a:r>
              <a:rPr lang="cs-CZ" b="1" dirty="0"/>
              <a:t>způsobilost</a:t>
            </a:r>
            <a:r>
              <a:rPr lang="cs-CZ" dirty="0"/>
              <a:t>, </a:t>
            </a:r>
            <a:r>
              <a:rPr lang="cs-CZ" b="1" dirty="0"/>
              <a:t>cechy</a:t>
            </a:r>
            <a:r>
              <a:rPr lang="cs-CZ" dirty="0"/>
              <a:t>) (útěk a poprava krále 1793);</a:t>
            </a:r>
          </a:p>
          <a:p>
            <a:pPr lvl="1"/>
            <a:r>
              <a:rPr lang="cs-CZ" dirty="0"/>
              <a:t>Od roku 1792 </a:t>
            </a:r>
            <a:r>
              <a:rPr lang="cs-CZ" b="1" dirty="0"/>
              <a:t>protifrancouzské koalice</a:t>
            </a:r>
            <a:r>
              <a:rPr lang="cs-CZ" dirty="0"/>
              <a:t>…</a:t>
            </a:r>
          </a:p>
          <a:p>
            <a:pPr lvl="1"/>
            <a:endParaRPr lang="cs-CZ" sz="1100" dirty="0"/>
          </a:p>
          <a:p>
            <a:r>
              <a:rPr lang="cs-CZ" dirty="0"/>
              <a:t> </a:t>
            </a:r>
            <a:r>
              <a:rPr lang="cs-CZ" sz="3600" b="1" dirty="0">
                <a:solidFill>
                  <a:srgbClr val="0070C0"/>
                </a:solidFill>
              </a:rPr>
              <a:t>UK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moderní průmyslové výroby </a:t>
            </a:r>
            <a:r>
              <a:rPr lang="cs-CZ" dirty="0"/>
              <a:t>(železo, uhlí, papír…bavlna), </a:t>
            </a:r>
            <a:r>
              <a:rPr lang="cs-CZ" b="1" dirty="0"/>
              <a:t>obchod</a:t>
            </a:r>
            <a:r>
              <a:rPr lang="cs-CZ" dirty="0"/>
              <a:t> a </a:t>
            </a:r>
            <a:r>
              <a:rPr lang="cs-CZ" b="1" dirty="0"/>
              <a:t>zpracování</a:t>
            </a:r>
            <a:r>
              <a:rPr lang="cs-CZ" dirty="0"/>
              <a:t> </a:t>
            </a:r>
            <a:r>
              <a:rPr lang="cs-CZ" b="1" dirty="0"/>
              <a:t>koloniálních</a:t>
            </a:r>
            <a:r>
              <a:rPr lang="cs-CZ" dirty="0"/>
              <a:t> produktů; </a:t>
            </a:r>
          </a:p>
          <a:p>
            <a:pPr lvl="1"/>
            <a:r>
              <a:rPr lang="cs-CZ" b="1" dirty="0"/>
              <a:t>Impérium</a:t>
            </a:r>
            <a:r>
              <a:rPr lang="cs-CZ" dirty="0"/>
              <a:t>: 1/3 daňových výnosů z </a:t>
            </a:r>
            <a:r>
              <a:rPr lang="cs-CZ" b="1" dirty="0"/>
              <a:t>koloniálního zboží </a:t>
            </a:r>
            <a:r>
              <a:rPr lang="cs-CZ" dirty="0"/>
              <a:t>(1800); </a:t>
            </a:r>
          </a:p>
          <a:p>
            <a:pPr lvl="1"/>
            <a:r>
              <a:rPr lang="cs-CZ" dirty="0"/>
              <a:t>čaj, cukr, tabák - zboží </a:t>
            </a:r>
            <a:r>
              <a:rPr lang="cs-CZ" b="1" dirty="0"/>
              <a:t>masové spotřeby</a:t>
            </a:r>
            <a:r>
              <a:rPr lang="cs-CZ" dirty="0"/>
              <a:t>; </a:t>
            </a:r>
            <a:r>
              <a:rPr lang="cs-CZ" b="1" dirty="0"/>
              <a:t>zámořské exporty </a:t>
            </a:r>
            <a:r>
              <a:rPr lang="cs-CZ" dirty="0"/>
              <a:t>(drobné </a:t>
            </a:r>
            <a:r>
              <a:rPr lang="cs-CZ" dirty="0" err="1"/>
              <a:t>pům</a:t>
            </a:r>
            <a:r>
              <a:rPr lang="cs-CZ" dirty="0"/>
              <a:t>. zboží) na konci 18st. 3x více než do E (vs. </a:t>
            </a:r>
            <a:r>
              <a:rPr lang="cs-CZ" b="1" dirty="0"/>
              <a:t>FRA</a:t>
            </a:r>
            <a:r>
              <a:rPr lang="cs-CZ" dirty="0"/>
              <a:t> absence dynamického trhu, reexport cukru ze Saint-</a:t>
            </a:r>
            <a:r>
              <a:rPr lang="cs-CZ" dirty="0" err="1"/>
              <a:t>Domingue</a:t>
            </a:r>
            <a:r>
              <a:rPr lang="cs-CZ" dirty="0"/>
              <a:t>);</a:t>
            </a:r>
          </a:p>
          <a:p>
            <a:pPr lvl="1"/>
            <a:endParaRPr lang="cs-CZ" sz="1500" dirty="0"/>
          </a:p>
          <a:p>
            <a:r>
              <a:rPr lang="cs-CZ" dirty="0"/>
              <a:t>Proměna </a:t>
            </a:r>
            <a:r>
              <a:rPr lang="cs-CZ" b="1" dirty="0"/>
              <a:t>UK </a:t>
            </a:r>
            <a:r>
              <a:rPr lang="cs-CZ" b="1" dirty="0">
                <a:solidFill>
                  <a:srgbClr val="0070C0"/>
                </a:solidFill>
              </a:rPr>
              <a:t>obchodu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před občanskou válkou 80% exportů </a:t>
            </a:r>
            <a:r>
              <a:rPr lang="cs-CZ" b="1" dirty="0">
                <a:solidFill>
                  <a:srgbClr val="0070C0"/>
                </a:solidFill>
              </a:rPr>
              <a:t>vlněné produkty </a:t>
            </a:r>
            <a:r>
              <a:rPr lang="cs-CZ" b="1" dirty="0"/>
              <a:t>do E</a:t>
            </a:r>
            <a:r>
              <a:rPr lang="cs-CZ" dirty="0"/>
              <a:t>; v 1700 </a:t>
            </a:r>
            <a:r>
              <a:rPr lang="cs-CZ" b="1" dirty="0"/>
              <a:t>nové </a:t>
            </a:r>
            <a:r>
              <a:rPr lang="cs-CZ" b="1" dirty="0">
                <a:solidFill>
                  <a:srgbClr val="0070C0"/>
                </a:solidFill>
              </a:rPr>
              <a:t>koloniální produkty </a:t>
            </a:r>
            <a:r>
              <a:rPr lang="cs-CZ" dirty="0"/>
              <a:t>již 50% -&gt; rozvoj </a:t>
            </a:r>
            <a:r>
              <a:rPr lang="cs-CZ" b="1" dirty="0"/>
              <a:t>dopravních</a:t>
            </a:r>
            <a:r>
              <a:rPr lang="cs-CZ" dirty="0"/>
              <a:t> a </a:t>
            </a:r>
            <a:r>
              <a:rPr lang="cs-CZ" b="1" dirty="0"/>
              <a:t>finančních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služeb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(nahrazení NED);</a:t>
            </a:r>
          </a:p>
          <a:p>
            <a:pPr lvl="1"/>
            <a:r>
              <a:rPr lang="cs-CZ" dirty="0"/>
              <a:t>odstranění </a:t>
            </a:r>
            <a:r>
              <a:rPr lang="cs-CZ" b="1" dirty="0"/>
              <a:t>korporátních monopolistických </a:t>
            </a:r>
            <a:r>
              <a:rPr lang="cs-CZ" b="1" dirty="0">
                <a:solidFill>
                  <a:srgbClr val="0070C0"/>
                </a:solidFill>
              </a:rPr>
              <a:t>privilegií</a:t>
            </a:r>
            <a:r>
              <a:rPr lang="cs-CZ" b="1" dirty="0"/>
              <a:t> </a:t>
            </a:r>
            <a:r>
              <a:rPr lang="cs-CZ" dirty="0"/>
              <a:t>–&gt; </a:t>
            </a:r>
            <a:r>
              <a:rPr lang="cs-CZ" b="1" dirty="0"/>
              <a:t>národní „monopoly“</a:t>
            </a:r>
            <a:r>
              <a:rPr lang="cs-CZ" dirty="0"/>
              <a:t>; </a:t>
            </a:r>
            <a:r>
              <a:rPr lang="cs-CZ" b="1" dirty="0"/>
              <a:t>parlament</a:t>
            </a:r>
            <a:r>
              <a:rPr lang="cs-CZ" dirty="0"/>
              <a:t> – </a:t>
            </a:r>
            <a:r>
              <a:rPr lang="cs-CZ" b="1" dirty="0"/>
              <a:t>podnikatelská</a:t>
            </a:r>
            <a:r>
              <a:rPr lang="cs-CZ" dirty="0"/>
              <a:t> </a:t>
            </a:r>
            <a:r>
              <a:rPr lang="cs-CZ" b="1" dirty="0"/>
              <a:t>třída</a:t>
            </a:r>
            <a:r>
              <a:rPr lang="cs-CZ" dirty="0"/>
              <a:t> – </a:t>
            </a:r>
            <a:r>
              <a:rPr lang="cs-CZ" b="1" dirty="0">
                <a:solidFill>
                  <a:srgbClr val="0070C0"/>
                </a:solidFill>
              </a:rPr>
              <a:t>národní zájem </a:t>
            </a:r>
            <a:r>
              <a:rPr lang="cs-CZ" dirty="0"/>
              <a:t>-</a:t>
            </a:r>
            <a:r>
              <a:rPr lang="cs-CZ" b="1" dirty="0"/>
              <a:t> národní stát</a:t>
            </a:r>
            <a:r>
              <a:rPr lang="cs-CZ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464443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+mn-lt"/>
              </a:rPr>
              <a:t>Napoleonské války </a:t>
            </a:r>
            <a:r>
              <a:rPr lang="cs-CZ" sz="2800" b="1" dirty="0">
                <a:latin typeface="+mn-lt"/>
              </a:rPr>
              <a:t>a kontinentální blokáda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7010" y="692696"/>
            <a:ext cx="11010508" cy="590465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dirty="0"/>
              <a:t>Proti revoluční FRA </a:t>
            </a:r>
            <a:r>
              <a:rPr lang="cs-CZ" sz="3300" b="1" dirty="0"/>
              <a:t>koalice</a:t>
            </a:r>
            <a:r>
              <a:rPr lang="cs-CZ" sz="3300" dirty="0"/>
              <a:t> SŘŘ a Pruska, pak GB, SPA, Italské státy;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b="1" dirty="0"/>
              <a:t>Egypt 1798 </a:t>
            </a:r>
            <a:r>
              <a:rPr lang="cs-CZ" sz="3300" dirty="0"/>
              <a:t>– neúspěch zpět do E; převrat ve FRA; </a:t>
            </a:r>
            <a:r>
              <a:rPr lang="cs-CZ" sz="3300" b="1" dirty="0"/>
              <a:t>vítězství v ITA</a:t>
            </a:r>
            <a:r>
              <a:rPr lang="cs-CZ" sz="3300" dirty="0"/>
              <a:t>; plán </a:t>
            </a:r>
            <a:r>
              <a:rPr lang="cs-CZ" sz="3300" b="1" dirty="0"/>
              <a:t>invaze do UK </a:t>
            </a:r>
            <a:r>
              <a:rPr lang="cs-CZ" sz="3300" dirty="0"/>
              <a:t>(</a:t>
            </a:r>
            <a:r>
              <a:rPr lang="cs-CZ" sz="3300" dirty="0" err="1"/>
              <a:t>Trafalgar</a:t>
            </a:r>
            <a:r>
              <a:rPr lang="cs-CZ" sz="3300" dirty="0"/>
              <a:t> 1805);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dirty="0"/>
              <a:t>Směr </a:t>
            </a:r>
            <a:r>
              <a:rPr lang="cs-CZ" sz="3300" b="1" dirty="0"/>
              <a:t>Vídeň</a:t>
            </a:r>
            <a:r>
              <a:rPr lang="cs-CZ" sz="3300" dirty="0"/>
              <a:t> (Slavkov 1805), ovládnutí </a:t>
            </a:r>
            <a:r>
              <a:rPr lang="cs-CZ" sz="3300" b="1" dirty="0"/>
              <a:t>německých států </a:t>
            </a:r>
            <a:r>
              <a:rPr lang="cs-CZ" sz="3300" dirty="0"/>
              <a:t>a </a:t>
            </a:r>
            <a:r>
              <a:rPr lang="cs-CZ" sz="3300" b="1" dirty="0"/>
              <a:t>Rýnský spolek</a:t>
            </a:r>
            <a:r>
              <a:rPr lang="cs-CZ" sz="3300" dirty="0"/>
              <a:t>; porážka Pruska a vstup do </a:t>
            </a:r>
            <a:r>
              <a:rPr lang="cs-CZ" sz="3300" b="1" dirty="0"/>
              <a:t>Berlína</a:t>
            </a:r>
            <a:r>
              <a:rPr lang="cs-CZ" sz="33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b="1" dirty="0"/>
              <a:t>1806 </a:t>
            </a:r>
            <a:r>
              <a:rPr lang="cs-CZ" sz="3300" b="1" dirty="0">
                <a:solidFill>
                  <a:srgbClr val="0070C0"/>
                </a:solidFill>
              </a:rPr>
              <a:t>Berlínský dekret</a:t>
            </a:r>
            <a:r>
              <a:rPr lang="cs-CZ" sz="33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900" b="1" dirty="0"/>
              <a:t>Kontinentální blokáda </a:t>
            </a:r>
            <a:r>
              <a:rPr lang="cs-CZ" sz="2900" dirty="0"/>
              <a:t>(zákaz obchodu, konfiskace zboží, uzavření přístavů GB lodím); </a:t>
            </a:r>
            <a:r>
              <a:rPr lang="cs-CZ" sz="2900" b="1" dirty="0"/>
              <a:t>režim</a:t>
            </a:r>
            <a:r>
              <a:rPr lang="cs-CZ" sz="2900" dirty="0"/>
              <a:t> </a:t>
            </a:r>
            <a:r>
              <a:rPr lang="cs-CZ" sz="2900" b="1" dirty="0"/>
              <a:t>prosazen</a:t>
            </a:r>
            <a:r>
              <a:rPr lang="cs-CZ" sz="2900" dirty="0"/>
              <a:t> do všech zemí E kromě POR a TUR;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900" dirty="0"/>
              <a:t>1807 </a:t>
            </a:r>
            <a:r>
              <a:rPr lang="cs-CZ" sz="2900" b="1" dirty="0" err="1"/>
              <a:t>Tylžský</a:t>
            </a:r>
            <a:r>
              <a:rPr lang="cs-CZ" sz="2900" b="1" dirty="0"/>
              <a:t> mír </a:t>
            </a:r>
            <a:r>
              <a:rPr lang="cs-CZ" sz="2900" dirty="0"/>
              <a:t>- </a:t>
            </a:r>
            <a:r>
              <a:rPr lang="cs-CZ" sz="2900" b="1" dirty="0"/>
              <a:t>RUS</a:t>
            </a:r>
            <a:r>
              <a:rPr lang="cs-CZ" sz="2900" dirty="0"/>
              <a:t> se připojuje; snaha vyhnat </a:t>
            </a:r>
            <a:r>
              <a:rPr lang="cs-CZ" sz="2900" b="1" dirty="0"/>
              <a:t>UK </a:t>
            </a:r>
            <a:r>
              <a:rPr lang="cs-CZ" sz="2900" dirty="0"/>
              <a:t>z</a:t>
            </a:r>
            <a:r>
              <a:rPr lang="cs-CZ" sz="2900" b="1" dirty="0"/>
              <a:t> Baltu </a:t>
            </a:r>
            <a:r>
              <a:rPr lang="cs-CZ" sz="2900" dirty="0"/>
              <a:t>(Dánsko a SKAN);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900" b="1" dirty="0">
                <a:solidFill>
                  <a:srgbClr val="0070C0"/>
                </a:solidFill>
              </a:rPr>
              <a:t>USA</a:t>
            </a:r>
            <a:r>
              <a:rPr lang="cs-CZ" sz="2900" dirty="0">
                <a:solidFill>
                  <a:srgbClr val="0070C0"/>
                </a:solidFill>
              </a:rPr>
              <a:t> </a:t>
            </a:r>
            <a:r>
              <a:rPr lang="cs-CZ" sz="2900" dirty="0"/>
              <a:t>– </a:t>
            </a:r>
            <a:r>
              <a:rPr lang="cs-CZ" sz="2900" b="1" dirty="0"/>
              <a:t>neutrální</a:t>
            </a:r>
            <a:r>
              <a:rPr lang="cs-CZ" sz="2900" dirty="0"/>
              <a:t> </a:t>
            </a:r>
            <a:r>
              <a:rPr lang="cs-CZ" sz="2900" b="1" dirty="0"/>
              <a:t>obchod</a:t>
            </a:r>
            <a:r>
              <a:rPr lang="cs-CZ" sz="2900" dirty="0"/>
              <a:t> (FRA kolonie &lt;–&gt; FRA); </a:t>
            </a:r>
            <a:r>
              <a:rPr lang="cs-CZ" sz="2900" b="1" dirty="0"/>
              <a:t>UK protiopatření </a:t>
            </a:r>
            <a:r>
              <a:rPr lang="cs-CZ" sz="2900" dirty="0"/>
              <a:t>(licence nebo zabavení) -&gt; FRA </a:t>
            </a:r>
            <a:r>
              <a:rPr lang="cs-CZ" sz="2900" b="1" dirty="0"/>
              <a:t>Milánský dekret </a:t>
            </a:r>
            <a:r>
              <a:rPr lang="cs-CZ" sz="2900" dirty="0"/>
              <a:t>(konfiskace lodí v kontaktu s Brity); </a:t>
            </a:r>
            <a:r>
              <a:rPr lang="cs-CZ" sz="2900" b="1" dirty="0"/>
              <a:t>USA embargo </a:t>
            </a:r>
            <a:r>
              <a:rPr lang="cs-CZ" sz="2900" dirty="0"/>
              <a:t>(</a:t>
            </a:r>
            <a:r>
              <a:rPr lang="cs-CZ" sz="2900" dirty="0">
                <a:solidFill>
                  <a:srgbClr val="0070C0"/>
                </a:solidFill>
              </a:rPr>
              <a:t>válka</a:t>
            </a:r>
            <a:r>
              <a:rPr lang="cs-CZ" sz="2900" dirty="0"/>
              <a:t> </a:t>
            </a:r>
            <a:r>
              <a:rPr lang="cs-CZ" sz="2900" b="1" dirty="0">
                <a:solidFill>
                  <a:srgbClr val="0070C0"/>
                </a:solidFill>
              </a:rPr>
              <a:t>1812</a:t>
            </a:r>
            <a:r>
              <a:rPr lang="cs-CZ" sz="2900" dirty="0"/>
              <a:t>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900" dirty="0"/>
              <a:t>UK narušuje blokádu </a:t>
            </a:r>
            <a:r>
              <a:rPr lang="cs-CZ" sz="2900" b="1" dirty="0"/>
              <a:t>pašováním</a:t>
            </a:r>
            <a:r>
              <a:rPr lang="cs-CZ" sz="2900" dirty="0"/>
              <a:t> (Helgoland, Soluň, Malta) + růst </a:t>
            </a:r>
            <a:r>
              <a:rPr lang="cs-CZ" sz="2900" b="1" dirty="0"/>
              <a:t>obchodu s mimo E</a:t>
            </a:r>
            <a:r>
              <a:rPr lang="cs-CZ" sz="2900" dirty="0"/>
              <a:t>; GB obchod během blokády vzrostl;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dirty="0"/>
              <a:t>Napoleon musel </a:t>
            </a:r>
            <a:r>
              <a:rPr lang="cs-CZ" sz="3300" b="1" dirty="0"/>
              <a:t>povolit</a:t>
            </a:r>
            <a:r>
              <a:rPr lang="cs-CZ" sz="3300" dirty="0"/>
              <a:t> </a:t>
            </a:r>
            <a:r>
              <a:rPr lang="cs-CZ" sz="3300" b="1" dirty="0"/>
              <a:t>dovozy</a:t>
            </a:r>
            <a:r>
              <a:rPr lang="cs-CZ" sz="3300" dirty="0"/>
              <a:t> vstupů pro </a:t>
            </a:r>
            <a:r>
              <a:rPr lang="cs-CZ" sz="3300" dirty="0" err="1"/>
              <a:t>prům</a:t>
            </a:r>
            <a:r>
              <a:rPr lang="cs-CZ" sz="3300" dirty="0"/>
              <a:t>.+ vývoz </a:t>
            </a:r>
            <a:r>
              <a:rPr lang="cs-CZ" sz="3300" b="1" dirty="0">
                <a:solidFill>
                  <a:srgbClr val="0070C0"/>
                </a:solidFill>
              </a:rPr>
              <a:t>pšenice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b="1" dirty="0">
                <a:solidFill>
                  <a:srgbClr val="0070C0"/>
                </a:solidFill>
              </a:rPr>
              <a:t>1810</a:t>
            </a:r>
            <a:r>
              <a:rPr lang="cs-CZ" sz="3300" dirty="0"/>
              <a:t>; </a:t>
            </a:r>
            <a:r>
              <a:rPr lang="cs-CZ" sz="3300" b="1" dirty="0"/>
              <a:t>UK</a:t>
            </a:r>
            <a:r>
              <a:rPr lang="cs-CZ" sz="3300" dirty="0"/>
              <a:t> situaci zvládá </a:t>
            </a:r>
            <a:r>
              <a:rPr lang="cs-CZ" sz="3300" b="1" dirty="0"/>
              <a:t>cly</a:t>
            </a:r>
            <a:r>
              <a:rPr lang="cs-CZ" sz="3300" dirty="0"/>
              <a:t>, </a:t>
            </a:r>
            <a:r>
              <a:rPr lang="cs-CZ" sz="3300" b="1" dirty="0"/>
              <a:t>zdaněním</a:t>
            </a:r>
            <a:r>
              <a:rPr lang="cs-CZ" sz="3300" dirty="0"/>
              <a:t> a </a:t>
            </a:r>
            <a:r>
              <a:rPr lang="cs-CZ" sz="3300" b="1" dirty="0"/>
              <a:t>půjčkami</a:t>
            </a:r>
            <a:r>
              <a:rPr lang="cs-CZ" sz="33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b="1" dirty="0">
                <a:solidFill>
                  <a:srgbClr val="FF0000"/>
                </a:solidFill>
              </a:rPr>
              <a:t>FRA</a:t>
            </a:r>
            <a:r>
              <a:rPr lang="cs-CZ" sz="3300" dirty="0"/>
              <a:t>: propad cel, neochota zavést daně -&gt; válečné </a:t>
            </a:r>
            <a:r>
              <a:rPr lang="cs-CZ" sz="3300" b="1" dirty="0"/>
              <a:t>retribuce</a:t>
            </a:r>
            <a:r>
              <a:rPr lang="cs-CZ" sz="3300" dirty="0"/>
              <a:t>, země pokrývají </a:t>
            </a:r>
            <a:r>
              <a:rPr lang="cs-CZ" sz="3300" b="1" dirty="0"/>
              <a:t>náklady okupačních armád</a:t>
            </a:r>
            <a:r>
              <a:rPr lang="cs-CZ" sz="3300" dirty="0"/>
              <a:t>, </a:t>
            </a:r>
            <a:r>
              <a:rPr lang="cs-CZ" sz="3300" b="1" dirty="0"/>
              <a:t>bezcelní přístup </a:t>
            </a:r>
            <a:r>
              <a:rPr lang="cs-CZ" sz="3300" dirty="0"/>
              <a:t>na trhy pro FRA zboží; </a:t>
            </a:r>
            <a:r>
              <a:rPr lang="cs-CZ" sz="3300" b="1" dirty="0"/>
              <a:t>italské daně</a:t>
            </a:r>
            <a:r>
              <a:rPr lang="cs-CZ" sz="3300" dirty="0"/>
              <a:t>; </a:t>
            </a:r>
            <a:r>
              <a:rPr lang="cs-CZ" sz="3300" b="1" dirty="0"/>
              <a:t>branná povinnost </a:t>
            </a:r>
            <a:r>
              <a:rPr lang="cs-CZ" sz="3300" dirty="0"/>
              <a:t>od 1793 (obrovská síla);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b="1" dirty="0"/>
              <a:t>Zvrat</a:t>
            </a:r>
            <a:r>
              <a:rPr lang="cs-CZ" sz="3300" dirty="0"/>
              <a:t>: 1810 </a:t>
            </a:r>
            <a:r>
              <a:rPr lang="cs-CZ" sz="3300" b="1" dirty="0">
                <a:solidFill>
                  <a:srgbClr val="FF0000"/>
                </a:solidFill>
              </a:rPr>
              <a:t>RUS</a:t>
            </a:r>
            <a:r>
              <a:rPr lang="cs-CZ" sz="3300" dirty="0">
                <a:solidFill>
                  <a:srgbClr val="FF0000"/>
                </a:solidFill>
              </a:rPr>
              <a:t> </a:t>
            </a:r>
            <a:r>
              <a:rPr lang="cs-CZ" sz="3300" dirty="0"/>
              <a:t>neakceptují škody z přerušení obchodu, otevírají přístavy neutrálním lodím; </a:t>
            </a:r>
            <a:r>
              <a:rPr lang="cs-CZ" sz="3300" b="1" dirty="0">
                <a:solidFill>
                  <a:srgbClr val="0070C0"/>
                </a:solidFill>
              </a:rPr>
              <a:t>1812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b="1" dirty="0"/>
              <a:t>invaze</a:t>
            </a:r>
            <a:r>
              <a:rPr lang="cs-CZ" sz="3300" dirty="0"/>
              <a:t> Napoleona do RUS – </a:t>
            </a:r>
            <a:r>
              <a:rPr lang="cs-CZ" sz="3300" b="1" dirty="0"/>
              <a:t>katastrofa</a:t>
            </a:r>
            <a:r>
              <a:rPr lang="cs-CZ" sz="3300" dirty="0"/>
              <a:t>; prohra u </a:t>
            </a:r>
            <a:r>
              <a:rPr lang="cs-CZ" sz="3300" b="1" dirty="0"/>
              <a:t>Lipska</a:t>
            </a:r>
            <a:r>
              <a:rPr lang="cs-CZ" sz="3300" dirty="0"/>
              <a:t> (</a:t>
            </a:r>
            <a:r>
              <a:rPr lang="cs-CZ" sz="3300" b="1" dirty="0"/>
              <a:t>1813</a:t>
            </a:r>
            <a:r>
              <a:rPr lang="cs-CZ" sz="3300" dirty="0"/>
              <a:t>) a </a:t>
            </a:r>
            <a:r>
              <a:rPr lang="cs-CZ" sz="3300" b="1" dirty="0"/>
              <a:t>invaze</a:t>
            </a:r>
            <a:r>
              <a:rPr lang="cs-CZ" sz="3300" dirty="0"/>
              <a:t> do </a:t>
            </a:r>
            <a:r>
              <a:rPr lang="cs-CZ" sz="3300" b="1" dirty="0"/>
              <a:t>FRA</a:t>
            </a:r>
            <a:r>
              <a:rPr lang="cs-CZ" sz="33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b="1" dirty="0"/>
              <a:t>UK</a:t>
            </a:r>
            <a:r>
              <a:rPr lang="cs-CZ" sz="3300" dirty="0"/>
              <a:t> obchod zasažen málo, </a:t>
            </a:r>
            <a:r>
              <a:rPr lang="cs-CZ" sz="3300" b="1" dirty="0"/>
              <a:t>FRA</a:t>
            </a:r>
            <a:r>
              <a:rPr lang="cs-CZ" sz="3300" dirty="0"/>
              <a:t> pokles na polovinu;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0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dirty="0"/>
              <a:t>Válka -&gt; utrpení, ale také zásadní </a:t>
            </a:r>
            <a:r>
              <a:rPr lang="cs-CZ" sz="3300" b="1" dirty="0">
                <a:solidFill>
                  <a:srgbClr val="0070C0"/>
                </a:solidFill>
              </a:rPr>
              <a:t>externí šok</a:t>
            </a:r>
            <a:r>
              <a:rPr lang="cs-CZ" sz="3300" dirty="0"/>
              <a:t>, který </a:t>
            </a:r>
            <a:r>
              <a:rPr lang="cs-CZ" sz="3300" b="1" dirty="0"/>
              <a:t>změnil</a:t>
            </a:r>
            <a:r>
              <a:rPr lang="cs-CZ" sz="3300" dirty="0"/>
              <a:t> absolutistické </a:t>
            </a:r>
            <a:r>
              <a:rPr lang="cs-CZ" sz="3300" b="1" dirty="0">
                <a:solidFill>
                  <a:srgbClr val="0070C0"/>
                </a:solidFill>
              </a:rPr>
              <a:t>feudální režimy</a:t>
            </a:r>
            <a:r>
              <a:rPr lang="cs-CZ" sz="33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900" dirty="0"/>
              <a:t>Prusko, Belgie, Nizozemí, Německo, Švýcarsko – </a:t>
            </a:r>
            <a:r>
              <a:rPr lang="cs-CZ" sz="2900" b="1" dirty="0"/>
              <a:t>radikální reformy</a:t>
            </a:r>
            <a:r>
              <a:rPr lang="cs-CZ" sz="2900" dirty="0"/>
              <a:t> (zrušeny feudální pozemkové vztahy a cechy, rovnost před zákonem, klérus zbaven výsad, zlomeny cechy); změny </a:t>
            </a:r>
            <a:r>
              <a:rPr lang="cs-CZ" sz="2900" b="1" dirty="0"/>
              <a:t>přežily</a:t>
            </a:r>
            <a:r>
              <a:rPr lang="cs-CZ" sz="2900" dirty="0"/>
              <a:t> i </a:t>
            </a:r>
            <a:r>
              <a:rPr lang="cs-CZ" sz="2900" b="1" dirty="0"/>
              <a:t>restaurace</a:t>
            </a:r>
            <a:r>
              <a:rPr lang="cs-CZ" sz="2900" dirty="0"/>
              <a:t>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3300" dirty="0"/>
              <a:t>Blokády nastartovaly </a:t>
            </a:r>
            <a:r>
              <a:rPr lang="cs-CZ" sz="3300" b="1" dirty="0"/>
              <a:t>protekcionistickou </a:t>
            </a:r>
            <a:r>
              <a:rPr lang="cs-CZ" sz="3300" b="1" dirty="0">
                <a:solidFill>
                  <a:srgbClr val="0070C0"/>
                </a:solidFill>
              </a:rPr>
              <a:t>průmyslovou loby</a:t>
            </a:r>
            <a:r>
              <a:rPr lang="cs-CZ" sz="3300" dirty="0"/>
              <a:t>:</a:t>
            </a:r>
            <a:endParaRPr lang="cs-CZ" sz="3300" b="1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900" b="1" dirty="0"/>
              <a:t>absence</a:t>
            </a:r>
            <a:r>
              <a:rPr lang="cs-CZ" sz="2900" dirty="0"/>
              <a:t> </a:t>
            </a:r>
            <a:r>
              <a:rPr lang="cs-CZ" sz="2900" b="1" dirty="0"/>
              <a:t>UK</a:t>
            </a:r>
            <a:r>
              <a:rPr lang="cs-CZ" sz="2900" dirty="0"/>
              <a:t> (strojní) </a:t>
            </a:r>
            <a:r>
              <a:rPr lang="cs-CZ" sz="2900" b="1" dirty="0"/>
              <a:t>konkurence</a:t>
            </a:r>
            <a:r>
              <a:rPr lang="cs-CZ" sz="2900" dirty="0"/>
              <a:t>; ve </a:t>
            </a:r>
            <a:r>
              <a:rPr lang="cs-CZ" sz="2900" b="1" dirty="0"/>
              <a:t>FRA</a:t>
            </a:r>
            <a:r>
              <a:rPr lang="cs-CZ" sz="2900" dirty="0"/>
              <a:t> přesun zpracovatelských odvětví z Atlantického pobřeží (cukr, len, oděvy pro Karibik) do </a:t>
            </a:r>
            <a:r>
              <a:rPr lang="cs-CZ" sz="2900" b="1" dirty="0"/>
              <a:t>vnitrozemí</a:t>
            </a:r>
            <a:r>
              <a:rPr lang="cs-CZ" sz="2900" dirty="0"/>
              <a:t> a SZM – </a:t>
            </a:r>
            <a:r>
              <a:rPr lang="cs-CZ" sz="2900" b="1" dirty="0"/>
              <a:t>reorientace</a:t>
            </a:r>
            <a:r>
              <a:rPr lang="cs-CZ" sz="2900" dirty="0"/>
              <a:t> na </a:t>
            </a:r>
            <a:r>
              <a:rPr lang="cs-CZ" sz="2900" b="1" dirty="0"/>
              <a:t>E trh</a:t>
            </a:r>
            <a:r>
              <a:rPr lang="cs-CZ" sz="2900" dirty="0"/>
              <a:t>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900" dirty="0"/>
              <a:t>po válce </a:t>
            </a:r>
            <a:r>
              <a:rPr lang="cs-CZ" sz="2900" b="1" dirty="0"/>
              <a:t>návrat GB </a:t>
            </a:r>
            <a:r>
              <a:rPr lang="cs-CZ" sz="2900" dirty="0"/>
              <a:t>a požadavek </a:t>
            </a:r>
            <a:r>
              <a:rPr lang="cs-CZ" sz="2900" b="1" dirty="0"/>
              <a:t>ochrany</a:t>
            </a:r>
            <a:r>
              <a:rPr lang="cs-CZ" sz="2900" dirty="0"/>
              <a:t>; klíčovým odvětvím pak zpracování bavlny.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5310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Charles Meynier - Napoleon in Berli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29" y="306264"/>
            <a:ext cx="8885466" cy="593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738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44624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+mn-lt"/>
              </a:rPr>
              <a:t>Atlantický, baltský a středomořský </a:t>
            </a:r>
            <a:r>
              <a:rPr lang="cs-CZ" sz="3200" b="1" dirty="0">
                <a:solidFill>
                  <a:srgbClr val="F67A48"/>
                </a:solidFill>
                <a:latin typeface="+mn-lt"/>
              </a:rPr>
              <a:t>obchod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4144" y="980728"/>
            <a:ext cx="10284644" cy="568863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Atlantik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jen dílčí úspěchy; dobyli pevnost </a:t>
            </a:r>
            <a:r>
              <a:rPr lang="cs-CZ" dirty="0" err="1"/>
              <a:t>Bahia</a:t>
            </a:r>
            <a:r>
              <a:rPr lang="cs-CZ" dirty="0"/>
              <a:t> (</a:t>
            </a:r>
            <a:r>
              <a:rPr lang="cs-CZ" dirty="0" err="1"/>
              <a:t>Braz</a:t>
            </a:r>
            <a:r>
              <a:rPr lang="cs-CZ" dirty="0"/>
              <a:t>.), </a:t>
            </a:r>
            <a:r>
              <a:rPr lang="cs-CZ" dirty="0" err="1"/>
              <a:t>Recif</a:t>
            </a:r>
            <a:r>
              <a:rPr lang="cs-CZ" dirty="0"/>
              <a:t> a </a:t>
            </a:r>
            <a:r>
              <a:rPr lang="cs-CZ" dirty="0" err="1"/>
              <a:t>Pernambuco</a:t>
            </a:r>
            <a:r>
              <a:rPr lang="cs-CZ" dirty="0"/>
              <a:t> – třtinové plantáže (1630); </a:t>
            </a:r>
          </a:p>
          <a:p>
            <a:pPr lvl="1"/>
            <a:r>
              <a:rPr lang="cs-CZ" b="1" dirty="0"/>
              <a:t>1654 ztratili Brazílii</a:t>
            </a:r>
            <a:r>
              <a:rPr lang="cs-CZ" dirty="0"/>
              <a:t> v důsledku povstání; WIC ztrátová, reorientace na obchod s otroky;</a:t>
            </a:r>
          </a:p>
          <a:p>
            <a:endParaRPr lang="cs-CZ" sz="1500" dirty="0"/>
          </a:p>
          <a:p>
            <a:r>
              <a:rPr lang="cs-CZ" dirty="0"/>
              <a:t>V </a:t>
            </a:r>
            <a:r>
              <a:rPr lang="cs-CZ" b="1" dirty="0"/>
              <a:t>SZM</a:t>
            </a:r>
            <a:r>
              <a:rPr lang="cs-CZ" dirty="0"/>
              <a:t> ukončili</a:t>
            </a:r>
            <a:r>
              <a:rPr lang="cs-CZ" b="1" dirty="0"/>
              <a:t> benátskou dominanci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po dobití </a:t>
            </a:r>
            <a:r>
              <a:rPr lang="cs-CZ" b="1" dirty="0"/>
              <a:t>Egypta Otomany 1517</a:t>
            </a:r>
            <a:r>
              <a:rPr lang="cs-CZ" dirty="0"/>
              <a:t> - snaha nových vládců zajistit příjem z rent z koření (obrana Adenu); kompromis s POR; s udržením Otomanů se udržely Benátky;</a:t>
            </a:r>
          </a:p>
          <a:p>
            <a:pPr lvl="1"/>
            <a:r>
              <a:rPr lang="cs-CZ" dirty="0"/>
              <a:t>to se změnilo s </a:t>
            </a:r>
            <a:r>
              <a:rPr lang="cs-CZ" b="1" dirty="0"/>
              <a:t>NED monopolem </a:t>
            </a:r>
            <a:r>
              <a:rPr lang="cs-CZ" dirty="0"/>
              <a:t>– dodávky o 30-40% levnější než POR; stačilo na </a:t>
            </a:r>
            <a:r>
              <a:rPr lang="cs-CZ" b="1" dirty="0"/>
              <a:t>vytlačení</a:t>
            </a:r>
            <a:r>
              <a:rPr lang="cs-CZ" dirty="0"/>
              <a:t> </a:t>
            </a:r>
            <a:r>
              <a:rPr lang="cs-CZ" b="1" dirty="0"/>
              <a:t>BEN</a:t>
            </a:r>
            <a:r>
              <a:rPr lang="cs-CZ" dirty="0"/>
              <a:t> a </a:t>
            </a:r>
            <a:r>
              <a:rPr lang="cs-CZ" b="1" dirty="0"/>
              <a:t>Levantského obchodu</a:t>
            </a:r>
            <a:r>
              <a:rPr lang="cs-CZ" dirty="0"/>
              <a:t>; VOC se primárně nesnažila maximalizovat zisk, ale udržet pozici primárního dodavatele;</a:t>
            </a:r>
          </a:p>
          <a:p>
            <a:pPr lvl="1"/>
            <a:r>
              <a:rPr lang="cs-CZ" dirty="0"/>
              <a:t>další rána pro Benátky je </a:t>
            </a:r>
            <a:r>
              <a:rPr lang="cs-CZ" b="1" dirty="0"/>
              <a:t>konkurence</a:t>
            </a:r>
            <a:r>
              <a:rPr lang="cs-CZ" dirty="0"/>
              <a:t> jejich </a:t>
            </a:r>
            <a:r>
              <a:rPr lang="cs-CZ" b="1" dirty="0"/>
              <a:t>exportu vlněných látek </a:t>
            </a:r>
            <a:r>
              <a:rPr lang="cs-CZ" dirty="0"/>
              <a:t>do Egypta a Levanty; italské gildy trvají na exportu drahých těžkých látek, západ (NED a ENG) dodávají levnější a lehčí zboží (masová poptávka); padělání značek a nižší dopravní náklady;</a:t>
            </a:r>
          </a:p>
          <a:p>
            <a:pPr lvl="1"/>
            <a:r>
              <a:rPr lang="cs-CZ" dirty="0"/>
              <a:t>po porážce u </a:t>
            </a:r>
            <a:r>
              <a:rPr lang="cs-CZ" b="1" dirty="0" err="1"/>
              <a:t>Lepanta</a:t>
            </a:r>
            <a:r>
              <a:rPr lang="cs-CZ" dirty="0"/>
              <a:t> </a:t>
            </a:r>
            <a:r>
              <a:rPr lang="cs-CZ" b="1" dirty="0"/>
              <a:t>1571</a:t>
            </a:r>
            <a:r>
              <a:rPr lang="cs-CZ" dirty="0"/>
              <a:t> byli </a:t>
            </a:r>
            <a:r>
              <a:rPr lang="cs-CZ" dirty="0" err="1"/>
              <a:t>Otomani</a:t>
            </a:r>
            <a:r>
              <a:rPr lang="cs-CZ" dirty="0"/>
              <a:t> ochotni spojit se s </a:t>
            </a:r>
            <a:r>
              <a:rPr lang="cs-CZ" b="1" dirty="0"/>
              <a:t>protestanty</a:t>
            </a:r>
            <a:r>
              <a:rPr lang="cs-CZ" dirty="0"/>
              <a:t> proti společnému nepříteli – katolickým Habsburkům; obchodní koncese na úkor Benátek;</a:t>
            </a:r>
          </a:p>
          <a:p>
            <a:pPr lvl="1"/>
            <a:endParaRPr lang="cs-CZ" sz="1500" dirty="0"/>
          </a:p>
          <a:p>
            <a:r>
              <a:rPr lang="cs-CZ" dirty="0"/>
              <a:t>Drastické </a:t>
            </a:r>
            <a:r>
              <a:rPr lang="cs-CZ" b="1" dirty="0"/>
              <a:t>důsledky válek </a:t>
            </a:r>
            <a:r>
              <a:rPr lang="cs-CZ" dirty="0"/>
              <a:t>mezi NED a Habsburky: </a:t>
            </a:r>
          </a:p>
          <a:p>
            <a:pPr lvl="1"/>
            <a:r>
              <a:rPr lang="cs-CZ" b="1" dirty="0"/>
              <a:t>SPA</a:t>
            </a:r>
            <a:r>
              <a:rPr lang="cs-CZ" dirty="0"/>
              <a:t> utratilo mnohem víc než získalo z Nového světa (tvrdé zdanění zemědělství a </a:t>
            </a:r>
            <a:r>
              <a:rPr lang="cs-CZ" b="1" dirty="0"/>
              <a:t>půjčky</a:t>
            </a:r>
            <a:r>
              <a:rPr lang="cs-CZ" dirty="0"/>
              <a:t> z Itálie); </a:t>
            </a:r>
          </a:p>
          <a:p>
            <a:pPr lvl="1"/>
            <a:r>
              <a:rPr lang="cs-CZ" dirty="0"/>
              <a:t>také </a:t>
            </a:r>
            <a:r>
              <a:rPr lang="cs-CZ" b="1" dirty="0"/>
              <a:t>NED</a:t>
            </a:r>
            <a:r>
              <a:rPr lang="cs-CZ" dirty="0"/>
              <a:t> růst státního </a:t>
            </a:r>
            <a:r>
              <a:rPr lang="cs-CZ" b="1" dirty="0"/>
              <a:t>dluhu a daní</a:t>
            </a:r>
            <a:r>
              <a:rPr lang="cs-CZ" dirty="0"/>
              <a:t>, ale půjčují si v Amsterodamu a úroky (s blížícím se vítězstvím) klesají;</a:t>
            </a:r>
          </a:p>
          <a:p>
            <a:r>
              <a:rPr lang="cs-CZ" dirty="0"/>
              <a:t>I přes prestiž </a:t>
            </a:r>
            <a:r>
              <a:rPr lang="cs-CZ" b="1" dirty="0"/>
              <a:t>obchodu s Asií </a:t>
            </a:r>
            <a:r>
              <a:rPr lang="cs-CZ" dirty="0"/>
              <a:t>zřejmě nikdy nebyl tak důležitý jako </a:t>
            </a:r>
            <a:r>
              <a:rPr lang="cs-CZ" b="1" dirty="0"/>
              <a:t>obchod s Baltem</a:t>
            </a:r>
            <a:r>
              <a:rPr lang="cs-CZ" dirty="0"/>
              <a:t>, lov sleďů ani obchod ve </a:t>
            </a:r>
            <a:r>
              <a:rPr lang="cs-CZ" b="1" dirty="0"/>
              <a:t>SZM</a:t>
            </a:r>
            <a:r>
              <a:rPr lang="cs-CZ" dirty="0"/>
              <a:t>;  </a:t>
            </a:r>
          </a:p>
        </p:txBody>
      </p:sp>
    </p:spTree>
    <p:extLst>
      <p:ext uri="{BB962C8B-B14F-4D97-AF65-F5344CB8AC3E}">
        <p14:creationId xmlns:p14="http://schemas.microsoft.com/office/powerpoint/2010/main" val="3127909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napoleon conquest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"/>
            <a:ext cx="7125296" cy="673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492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B2A34967-A6B2-4E30-93F1-60FEC26483CC}"/>
              </a:ext>
            </a:extLst>
          </p:cNvPr>
          <p:cNvSpPr/>
          <p:nvPr/>
        </p:nvSpPr>
        <p:spPr>
          <a:xfrm>
            <a:off x="3004191" y="6216516"/>
            <a:ext cx="7561263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Branci</a:t>
            </a:r>
            <a:r>
              <a:rPr lang="en-US" sz="105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sz="105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roku</a:t>
            </a:r>
            <a:r>
              <a:rPr lang="en-US" sz="105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1807 </a:t>
            </a:r>
            <a:r>
              <a:rPr lang="en-US" sz="105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procházejí</a:t>
            </a:r>
            <a:r>
              <a:rPr lang="en-US" sz="105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</a:t>
            </a:r>
            <a:r>
              <a:rPr lang="en-US" sz="105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pařížskou</a:t>
            </a:r>
            <a:r>
              <a:rPr lang="en-US" sz="105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Porte Saint Denis (Louis Leopold </a:t>
            </a:r>
            <a:r>
              <a:rPr lang="en-US" sz="105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Boilly</a:t>
            </a:r>
            <a:r>
              <a:rPr lang="en-US" sz="105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cs-CZ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675" name="Obrázek 4">
            <a:extLst>
              <a:ext uri="{FF2B5EF4-FFF2-40B4-BE49-F238E27FC236}">
                <a16:creationId xmlns:a16="http://schemas.microsoft.com/office/drawing/2014/main" id="{57BAF28D-747B-420F-BBDC-7FFF48816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250"/>
            <a:ext cx="9144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722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geofrevolution.org/wp-content/uploads/2015/05/Minard.jpg">
            <a:extLst>
              <a:ext uri="{FF2B5EF4-FFF2-40B4-BE49-F238E27FC236}">
                <a16:creationId xmlns:a16="http://schemas.microsoft.com/office/drawing/2014/main" id="{68514E40-F006-4832-BE3C-286F80EEB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4" y="-602932"/>
            <a:ext cx="10768618" cy="80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496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d/db/Redrawing_of_Minard%27s_Napoleon_map.svg/1920px-Redrawing_of_Minard%27s_Napoleon_map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358"/>
            <a:ext cx="12040225" cy="55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475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redd.it/bc2jmrw3klh51.jpg">
            <a:extLst>
              <a:ext uri="{FF2B5EF4-FFF2-40B4-BE49-F238E27FC236}">
                <a16:creationId xmlns:a16="http://schemas.microsoft.com/office/drawing/2014/main" id="{B7CC09C6-D922-4AAB-9E95-4013DA2A7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34" y="0"/>
            <a:ext cx="9720485" cy="6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B307D0A-42FF-49B8-9360-435787D5DA6D}"/>
              </a:ext>
            </a:extLst>
          </p:cNvPr>
          <p:cNvSpPr/>
          <p:nvPr/>
        </p:nvSpPr>
        <p:spPr>
          <a:xfrm>
            <a:off x="1350334" y="6437604"/>
            <a:ext cx="119155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HMS Victory, HMS </a:t>
            </a:r>
            <a:r>
              <a:rPr lang="en-US" sz="1400" dirty="0" err="1"/>
              <a:t>Temeraire</a:t>
            </a:r>
            <a:r>
              <a:rPr lang="en-US" sz="1400" dirty="0"/>
              <a:t> a HMS Neptune </a:t>
            </a:r>
            <a:r>
              <a:rPr lang="en-US" sz="1400" dirty="0" err="1"/>
              <a:t>vedou</a:t>
            </a:r>
            <a:r>
              <a:rPr lang="en-US" sz="1400" dirty="0"/>
              <a:t> </a:t>
            </a:r>
            <a:r>
              <a:rPr lang="en-US" sz="1400" dirty="0" err="1"/>
              <a:t>kolonu</a:t>
            </a:r>
            <a:r>
              <a:rPr lang="en-US" sz="1400" dirty="0"/>
              <a:t> </a:t>
            </a:r>
            <a:r>
              <a:rPr lang="cs-CZ" sz="1400" dirty="0"/>
              <a:t>proti</a:t>
            </a:r>
            <a:r>
              <a:rPr lang="en-US" sz="1400" dirty="0"/>
              <a:t> </a:t>
            </a:r>
            <a:r>
              <a:rPr lang="cs-CZ" sz="1400" dirty="0"/>
              <a:t>Francouzsko-španělskému</a:t>
            </a:r>
            <a:r>
              <a:rPr lang="en-US" sz="1400" dirty="0"/>
              <a:t> </a:t>
            </a:r>
            <a:r>
              <a:rPr lang="en-US" sz="1400" dirty="0" err="1"/>
              <a:t>loďstvu</a:t>
            </a:r>
            <a:r>
              <a:rPr lang="en-US" sz="1400" dirty="0"/>
              <a:t> u </a:t>
            </a:r>
            <a:r>
              <a:rPr lang="en-US" sz="1400" dirty="0" err="1"/>
              <a:t>mysu</a:t>
            </a:r>
            <a:r>
              <a:rPr lang="en-US" sz="1400" dirty="0"/>
              <a:t> Trafalgar, 21. </a:t>
            </a:r>
            <a:r>
              <a:rPr lang="en-US" sz="1400" dirty="0" err="1"/>
              <a:t>října</a:t>
            </a:r>
            <a:r>
              <a:rPr lang="en-US" sz="1400" dirty="0"/>
              <a:t> 1805 (Geoff Hunt)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11118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gohighbrow.com/wp-content/uploads/2015/03/4-The-Haitian-Revolution.jpe">
            <a:extLst>
              <a:ext uri="{FF2B5EF4-FFF2-40B4-BE49-F238E27FC236}">
                <a16:creationId xmlns:a16="http://schemas.microsoft.com/office/drawing/2014/main" id="{707FCF94-1634-4986-AEEB-F62D04C99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82" y="460538"/>
            <a:ext cx="9499077" cy="593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793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4505" y="2131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Hospodářský a politický vývoj </a:t>
            </a:r>
            <a:r>
              <a:rPr lang="cs-CZ" sz="3200" b="1" dirty="0">
                <a:solidFill>
                  <a:srgbClr val="0070C0"/>
                </a:solidFill>
                <a:latin typeface="+mn-lt"/>
              </a:rPr>
              <a:t>Francie </a:t>
            </a:r>
            <a:r>
              <a:rPr lang="cs-CZ" sz="3200" b="1" dirty="0">
                <a:latin typeface="+mn-lt"/>
              </a:rPr>
              <a:t>po restauraci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1790" y="1292843"/>
            <a:ext cx="10232010" cy="4785395"/>
          </a:xfrm>
        </p:spPr>
        <p:txBody>
          <a:bodyPr>
            <a:normAutofit/>
          </a:bodyPr>
          <a:lstStyle/>
          <a:p>
            <a:r>
              <a:rPr lang="cs-CZ" sz="2400" dirty="0"/>
              <a:t>FRA: restaurace </a:t>
            </a:r>
            <a:r>
              <a:rPr lang="cs-CZ" sz="2400" b="1" dirty="0"/>
              <a:t>Bourbonů</a:t>
            </a:r>
            <a:r>
              <a:rPr lang="cs-CZ" sz="2400" dirty="0"/>
              <a:t>:</a:t>
            </a:r>
          </a:p>
          <a:p>
            <a:pPr lvl="1"/>
            <a:r>
              <a:rPr lang="cs-CZ" sz="2000" dirty="0"/>
              <a:t>L.XVIII (1815-24) a </a:t>
            </a:r>
            <a:r>
              <a:rPr lang="cs-CZ" sz="2000" b="1" u="sng" dirty="0"/>
              <a:t>Karel X.</a:t>
            </a:r>
            <a:r>
              <a:rPr lang="cs-CZ" sz="2000" dirty="0"/>
              <a:t> (1824-30) – </a:t>
            </a:r>
            <a:r>
              <a:rPr lang="cs-CZ" sz="2000" b="1" dirty="0"/>
              <a:t>konzervativní</a:t>
            </a:r>
            <a:r>
              <a:rPr lang="cs-CZ" sz="2000" dirty="0"/>
              <a:t>, katolická politika, snaha o </a:t>
            </a:r>
            <a:r>
              <a:rPr lang="cs-CZ" sz="2000" b="1" dirty="0"/>
              <a:t>revizi</a:t>
            </a:r>
            <a:r>
              <a:rPr lang="cs-CZ" sz="2000" dirty="0"/>
              <a:t> volebního práva -&gt; </a:t>
            </a:r>
            <a:r>
              <a:rPr lang="cs-CZ" sz="2000" dirty="0">
                <a:solidFill>
                  <a:srgbClr val="FF0000"/>
                </a:solidFill>
              </a:rPr>
              <a:t>červencová</a:t>
            </a:r>
            <a:r>
              <a:rPr lang="cs-CZ" sz="2000" b="1" dirty="0">
                <a:solidFill>
                  <a:srgbClr val="FF0000"/>
                </a:solidFill>
              </a:rPr>
              <a:t> revoluce </a:t>
            </a:r>
            <a:r>
              <a:rPr lang="cs-CZ" sz="2000" dirty="0">
                <a:solidFill>
                  <a:srgbClr val="FF0000"/>
                </a:solidFill>
              </a:rPr>
              <a:t>1830</a:t>
            </a:r>
            <a:r>
              <a:rPr lang="cs-CZ" sz="2000" dirty="0"/>
              <a:t>;</a:t>
            </a:r>
          </a:p>
          <a:p>
            <a:pPr lvl="1"/>
            <a:r>
              <a:rPr lang="cs-CZ" sz="2000" dirty="0"/>
              <a:t>nástup </a:t>
            </a:r>
            <a:r>
              <a:rPr lang="cs-CZ" sz="2000" b="1" dirty="0"/>
              <a:t>liberálního</a:t>
            </a:r>
            <a:r>
              <a:rPr lang="cs-CZ" sz="2000" dirty="0"/>
              <a:t> „občanského“ krále </a:t>
            </a:r>
            <a:r>
              <a:rPr lang="cs-CZ" sz="2000" u="sng" dirty="0"/>
              <a:t>Ludvíka </a:t>
            </a:r>
            <a:r>
              <a:rPr lang="cs-CZ" sz="2000" b="1" u="sng" dirty="0"/>
              <a:t>Filipa Orleánského </a:t>
            </a:r>
            <a:r>
              <a:rPr lang="cs-CZ" sz="2000" dirty="0"/>
              <a:t>1830-1848, reformy; </a:t>
            </a:r>
          </a:p>
          <a:p>
            <a:pPr lvl="1"/>
            <a:r>
              <a:rPr lang="cs-CZ" sz="2000" dirty="0"/>
              <a:t>abdikace po </a:t>
            </a:r>
            <a:r>
              <a:rPr lang="cs-CZ" sz="2000" b="1" dirty="0">
                <a:solidFill>
                  <a:srgbClr val="FF0000"/>
                </a:solidFill>
              </a:rPr>
              <a:t>revoluci 1848 </a:t>
            </a:r>
            <a:r>
              <a:rPr lang="cs-CZ" sz="2000" dirty="0"/>
              <a:t>(buržoazie a dělnictvo proti šlechtě), volba </a:t>
            </a:r>
            <a:r>
              <a:rPr lang="cs-CZ" sz="2000" b="1" dirty="0"/>
              <a:t>prezidenta</a:t>
            </a:r>
            <a:r>
              <a:rPr lang="cs-CZ" sz="2000" dirty="0"/>
              <a:t> </a:t>
            </a:r>
            <a:r>
              <a:rPr lang="cs-CZ" sz="2000" b="1" dirty="0"/>
              <a:t>Ludvíka Napoleona </a:t>
            </a:r>
            <a:r>
              <a:rPr lang="cs-CZ" sz="2000" dirty="0"/>
              <a:t>- </a:t>
            </a:r>
            <a:r>
              <a:rPr lang="cs-CZ" sz="2000" dirty="0">
                <a:solidFill>
                  <a:srgbClr val="0070C0"/>
                </a:solidFill>
              </a:rPr>
              <a:t>druhá </a:t>
            </a:r>
            <a:r>
              <a:rPr lang="cs-CZ" sz="2000" b="1" dirty="0">
                <a:solidFill>
                  <a:srgbClr val="0070C0"/>
                </a:solidFill>
              </a:rPr>
              <a:t>republika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(1848-1852); </a:t>
            </a:r>
          </a:p>
          <a:p>
            <a:pPr lvl="1"/>
            <a:r>
              <a:rPr lang="cs-CZ" sz="2000" dirty="0"/>
              <a:t>svržena 1852 a nastolení </a:t>
            </a:r>
            <a:r>
              <a:rPr lang="cs-CZ" sz="2000" b="1" dirty="0">
                <a:solidFill>
                  <a:srgbClr val="0070C0"/>
                </a:solidFill>
              </a:rPr>
              <a:t>císařství</a:t>
            </a:r>
            <a:r>
              <a:rPr lang="cs-CZ" sz="2000" dirty="0"/>
              <a:t>, do </a:t>
            </a:r>
            <a:r>
              <a:rPr lang="cs-CZ" sz="2000" b="1" dirty="0">
                <a:solidFill>
                  <a:srgbClr val="FF0000"/>
                </a:solidFill>
              </a:rPr>
              <a:t>války s Pruskem 1870</a:t>
            </a:r>
            <a:r>
              <a:rPr lang="cs-CZ" sz="2000" dirty="0"/>
              <a:t>; ta vedla k </a:t>
            </a:r>
            <a:r>
              <a:rPr lang="cs-CZ" sz="2000" b="1" dirty="0"/>
              <a:t>sjednocení</a:t>
            </a:r>
            <a:r>
              <a:rPr lang="cs-CZ" sz="2000" dirty="0"/>
              <a:t> </a:t>
            </a:r>
            <a:r>
              <a:rPr lang="cs-CZ" sz="2000" b="1" dirty="0"/>
              <a:t>Německa</a:t>
            </a:r>
            <a:r>
              <a:rPr lang="cs-CZ" sz="2000" dirty="0"/>
              <a:t>, </a:t>
            </a:r>
            <a:r>
              <a:rPr lang="cs-CZ" sz="2000" b="1" dirty="0"/>
              <a:t>Itálie</a:t>
            </a:r>
            <a:r>
              <a:rPr lang="cs-CZ" sz="2000" dirty="0"/>
              <a:t> a svržení </a:t>
            </a:r>
            <a:r>
              <a:rPr lang="cs-CZ" sz="2000" b="1" u="sng" dirty="0"/>
              <a:t>Napoleona III.</a:t>
            </a:r>
            <a:r>
              <a:rPr lang="cs-CZ" sz="2000" b="1" dirty="0"/>
              <a:t> </a:t>
            </a:r>
            <a:r>
              <a:rPr lang="cs-CZ" sz="2000" dirty="0"/>
              <a:t>–&gt; </a:t>
            </a:r>
            <a:r>
              <a:rPr lang="cs-CZ" sz="2000" b="1" dirty="0">
                <a:solidFill>
                  <a:srgbClr val="0070C0"/>
                </a:solidFill>
              </a:rPr>
              <a:t>třetí republika </a:t>
            </a:r>
            <a:r>
              <a:rPr lang="cs-CZ" sz="2000" dirty="0"/>
              <a:t>do 1940;</a:t>
            </a:r>
          </a:p>
          <a:p>
            <a:r>
              <a:rPr lang="cs-CZ" sz="2000" dirty="0"/>
              <a:t>Orientace na produkci s vysokým podílem </a:t>
            </a:r>
            <a:r>
              <a:rPr lang="cs-CZ" sz="2000" b="1" dirty="0"/>
              <a:t>řemeslné práce </a:t>
            </a:r>
            <a:r>
              <a:rPr lang="cs-CZ" sz="2000" dirty="0"/>
              <a:t>a </a:t>
            </a:r>
            <a:r>
              <a:rPr lang="cs-CZ" sz="2000" b="1" dirty="0"/>
              <a:t>luxusní zboží</a:t>
            </a:r>
            <a:r>
              <a:rPr lang="cs-CZ" sz="2000" dirty="0"/>
              <a:t>;</a:t>
            </a:r>
          </a:p>
          <a:p>
            <a:r>
              <a:rPr lang="cs-CZ" sz="2000" dirty="0"/>
              <a:t>Revoluční garance </a:t>
            </a:r>
            <a:r>
              <a:rPr lang="cs-CZ" sz="2000" b="1" dirty="0"/>
              <a:t>vlastnictví půdy </a:t>
            </a:r>
            <a:r>
              <a:rPr lang="cs-CZ" sz="2000" dirty="0"/>
              <a:t>– neochota </a:t>
            </a:r>
            <a:r>
              <a:rPr lang="cs-CZ" sz="2000" b="1" dirty="0"/>
              <a:t>rolníků</a:t>
            </a:r>
            <a:r>
              <a:rPr lang="cs-CZ" sz="2000" dirty="0"/>
              <a:t> k přechodu do měst (proletariát); potravinová </a:t>
            </a:r>
            <a:r>
              <a:rPr lang="cs-CZ" sz="2000" b="1" dirty="0"/>
              <a:t>soběstačnost</a:t>
            </a:r>
            <a:r>
              <a:rPr lang="cs-CZ" sz="2000" dirty="0"/>
              <a:t> (vs. potřeba IT); dostatek dřeva (vs. koks);</a:t>
            </a:r>
          </a:p>
          <a:p>
            <a:r>
              <a:rPr lang="cs-CZ" sz="2000" dirty="0"/>
              <a:t>Za císařství </a:t>
            </a:r>
            <a:r>
              <a:rPr lang="cs-CZ" sz="2000" b="1" dirty="0"/>
              <a:t>programy</a:t>
            </a:r>
            <a:r>
              <a:rPr lang="cs-CZ" sz="2000" dirty="0"/>
              <a:t> budování </a:t>
            </a:r>
            <a:r>
              <a:rPr lang="cs-CZ" sz="2000" b="1" dirty="0"/>
              <a:t>cest</a:t>
            </a:r>
            <a:r>
              <a:rPr lang="cs-CZ" sz="2000" dirty="0"/>
              <a:t>, </a:t>
            </a:r>
            <a:r>
              <a:rPr lang="cs-CZ" sz="2000" b="1" dirty="0"/>
              <a:t>kanálů</a:t>
            </a:r>
            <a:r>
              <a:rPr lang="cs-CZ" sz="2000" dirty="0"/>
              <a:t> a </a:t>
            </a:r>
            <a:r>
              <a:rPr lang="cs-CZ" sz="2000" b="1" dirty="0"/>
              <a:t>železnic</a:t>
            </a:r>
            <a:r>
              <a:rPr lang="cs-CZ" sz="2000" dirty="0"/>
              <a:t> (2,5k km v 1820 a 17,5k km v 1850), rozvoj průmyslu zpracování železa, investičního bankovnictví a inženýrských odvětví;  </a:t>
            </a:r>
          </a:p>
        </p:txBody>
      </p:sp>
    </p:spTree>
    <p:extLst>
      <p:ext uri="{BB962C8B-B14F-4D97-AF65-F5344CB8AC3E}">
        <p14:creationId xmlns:p14="http://schemas.microsoft.com/office/powerpoint/2010/main" val="1951626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rtrét">
            <a:extLst>
              <a:ext uri="{FF2B5EF4-FFF2-40B4-BE49-F238E27FC236}">
                <a16:creationId xmlns:a16="http://schemas.microsoft.com/office/drawing/2014/main" id="{CA18ADCE-02AB-4346-9E99-8DE1C9F43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0"/>
            <a:ext cx="4435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ortrét">
            <a:extLst>
              <a:ext uri="{FF2B5EF4-FFF2-40B4-BE49-F238E27FC236}">
                <a16:creationId xmlns:a16="http://schemas.microsoft.com/office/drawing/2014/main" id="{D13FED8C-0D3D-4629-B3FC-5CAA71740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0"/>
            <a:ext cx="4889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enua 1st Great">
            <a:extLst>
              <a:ext uri="{FF2B5EF4-FFF2-40B4-BE49-F238E27FC236}">
                <a16:creationId xmlns:a16="http://schemas.microsoft.com/office/drawing/2014/main" id="{1AE49532-A66F-4F79-8C88-2F9A729A2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0"/>
            <a:ext cx="4398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327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{{{alt}}}">
            <a:extLst>
              <a:ext uri="{FF2B5EF4-FFF2-40B4-BE49-F238E27FC236}">
                <a16:creationId xmlns:a16="http://schemas.microsoft.com/office/drawing/2014/main" id="{DC9243E1-5F17-4098-8B49-92F3E9E7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575"/>
            <a:ext cx="12192000" cy="629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43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063553" y="332652"/>
          <a:ext cx="6984775" cy="5976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8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6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>
                          <a:solidFill>
                            <a:schemeClr val="tx1"/>
                          </a:solidFill>
                          <a:effectLst/>
                        </a:rPr>
                        <a:t>Dynastie a politické zřízení</a:t>
                      </a:r>
                      <a:endParaRPr lang="cs-CZ" sz="1600" b="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>
                          <a:solidFill>
                            <a:schemeClr val="tx1"/>
                          </a:solidFill>
                          <a:effectLst/>
                        </a:rPr>
                        <a:t>Někteří významní panovníci a hlavy státu</a:t>
                      </a:r>
                      <a:endParaRPr lang="cs-CZ" sz="1600" b="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Francouzské království (do 1848)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Karlovci 843 - 987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Kapetovci 987-1328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Valois 1328-1589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1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Bourboni 1589-1792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Ludvík XIV 1643-1715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Ludvík XV 1715-1774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Ludvík XVI 1774-1792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První republika 1792-1804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První císařství 1804-1814, 1815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Bonapartové 1804-1814, 1815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Napoleon I. 1804-1814, 1815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Restaurace Bourbonů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17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Bourboni 1814-1830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Ludvík XVIII 1814-1824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Karel X 1824-1830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Bourbon-Orléans 1830-1848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Ludvík Filip 1830-1848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Druhá republika 1848-1852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Druhé císařství 1852-1870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2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Napoleon III. 1852-1870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Třetí republika 1870-1940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Čtvrtá republika 1946-1958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Pátá republika 1958-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410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927649" y="980728"/>
          <a:ext cx="4987005" cy="468096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Počet lodí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Průměrná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kapacita lodi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(tuny)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Norsko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Archangelsk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25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360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Grónsko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150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267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Středomoří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200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360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Baltský obchod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735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282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Lov sleďů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r>
                        <a:rPr lang="cs-CZ" sz="2000" b="1" dirty="0">
                          <a:effectLst/>
                        </a:rPr>
                        <a:t>000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60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Pobřežní obchod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r>
                        <a:rPr lang="cs-CZ" sz="2000" b="1" dirty="0">
                          <a:effectLst/>
                        </a:rPr>
                        <a:t>000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40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Západní Afrika a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Západní Indie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Asie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Celkem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3 510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162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6806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2434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Německo</a:t>
            </a:r>
            <a:r>
              <a:rPr lang="cs-CZ" sz="3200" b="1" dirty="0">
                <a:latin typeface="+mn-lt"/>
              </a:rPr>
              <a:t> </a:t>
            </a:r>
            <a:r>
              <a:rPr lang="cs-CZ" sz="2800" dirty="0">
                <a:latin typeface="+mn-lt"/>
              </a:rPr>
              <a:t>a další země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4717" y="764704"/>
            <a:ext cx="10595727" cy="5616624"/>
          </a:xfrm>
        </p:spPr>
        <p:txBody>
          <a:bodyPr>
            <a:noAutofit/>
          </a:bodyPr>
          <a:lstStyle/>
          <a:p>
            <a:r>
              <a:rPr lang="cs-CZ" sz="1800" dirty="0"/>
              <a:t>Místo SŘŘ vzniká </a:t>
            </a:r>
            <a:r>
              <a:rPr lang="cs-CZ" sz="1800" b="1" dirty="0"/>
              <a:t>Německý spolek </a:t>
            </a:r>
            <a:r>
              <a:rPr lang="cs-CZ" sz="1800" dirty="0"/>
              <a:t>(39 států v čele s RAK); </a:t>
            </a:r>
          </a:p>
          <a:p>
            <a:pPr lvl="1"/>
            <a:r>
              <a:rPr lang="cs-CZ" sz="1600" dirty="0"/>
              <a:t>1834 </a:t>
            </a:r>
            <a:r>
              <a:rPr lang="cs-CZ" sz="1600" b="1" dirty="0"/>
              <a:t>celní unie </a:t>
            </a:r>
            <a:r>
              <a:rPr lang="cs-CZ" sz="1600" dirty="0"/>
              <a:t>-&gt;</a:t>
            </a:r>
            <a:r>
              <a:rPr lang="cs-CZ" sz="1600" b="1" dirty="0"/>
              <a:t> </a:t>
            </a:r>
            <a:r>
              <a:rPr lang="cs-CZ" sz="1600" dirty="0"/>
              <a:t>rychlý růst a budování </a:t>
            </a:r>
            <a:r>
              <a:rPr lang="cs-CZ" sz="1600" b="1" dirty="0"/>
              <a:t>železnic</a:t>
            </a:r>
            <a:r>
              <a:rPr lang="cs-CZ" sz="1600" dirty="0"/>
              <a:t>;</a:t>
            </a:r>
          </a:p>
          <a:p>
            <a:pPr lvl="1"/>
            <a:r>
              <a:rPr lang="cs-CZ" sz="1600" dirty="0"/>
              <a:t>1862 pruským premiérem </a:t>
            </a:r>
            <a:r>
              <a:rPr lang="cs-CZ" sz="1600" b="1" dirty="0">
                <a:solidFill>
                  <a:srgbClr val="0070C0"/>
                </a:solidFill>
              </a:rPr>
              <a:t>Bismarck</a:t>
            </a:r>
            <a:r>
              <a:rPr lang="cs-CZ" sz="1600" dirty="0"/>
              <a:t>, společná správa Šlesvicko-</a:t>
            </a:r>
            <a:r>
              <a:rPr lang="cs-CZ" sz="1600" dirty="0" err="1"/>
              <a:t>Hoštýnska</a:t>
            </a:r>
            <a:r>
              <a:rPr lang="cs-CZ" sz="1600" dirty="0"/>
              <a:t> s RAK konfliktní –&gt; </a:t>
            </a:r>
            <a:r>
              <a:rPr lang="cs-CZ" sz="1600" b="1" dirty="0">
                <a:solidFill>
                  <a:srgbClr val="0070C0"/>
                </a:solidFill>
              </a:rPr>
              <a:t>prusko-rakouská</a:t>
            </a:r>
            <a:r>
              <a:rPr lang="cs-CZ" sz="1600" b="1" dirty="0"/>
              <a:t> válka </a:t>
            </a:r>
            <a:r>
              <a:rPr lang="cs-CZ" sz="1600" dirty="0"/>
              <a:t>(1866);</a:t>
            </a:r>
          </a:p>
          <a:p>
            <a:pPr lvl="1"/>
            <a:r>
              <a:rPr lang="cs-CZ" sz="1600" b="1" dirty="0"/>
              <a:t>Severoněmecké konfederace </a:t>
            </a:r>
            <a:r>
              <a:rPr lang="cs-CZ" sz="1600" dirty="0"/>
              <a:t>–&gt; RAK ztrácí pozici (R-U);</a:t>
            </a:r>
          </a:p>
          <a:p>
            <a:pPr lvl="1"/>
            <a:r>
              <a:rPr lang="cs-CZ" sz="1600" dirty="0"/>
              <a:t>Neshody </a:t>
            </a:r>
            <a:r>
              <a:rPr lang="cs-CZ" sz="1600" b="1" dirty="0">
                <a:solidFill>
                  <a:srgbClr val="0070C0"/>
                </a:solidFill>
              </a:rPr>
              <a:t>PRU s FRA </a:t>
            </a:r>
            <a:r>
              <a:rPr lang="cs-CZ" sz="1600" dirty="0"/>
              <a:t>(nástupnictví na SPA trůn) – </a:t>
            </a:r>
            <a:r>
              <a:rPr lang="cs-CZ" sz="1600" b="1" dirty="0"/>
              <a:t>válka</a:t>
            </a:r>
            <a:r>
              <a:rPr lang="cs-CZ" sz="1600" dirty="0"/>
              <a:t> (1870-1871) – GER získává </a:t>
            </a:r>
            <a:r>
              <a:rPr lang="cs-CZ" sz="1600" b="1" dirty="0"/>
              <a:t>Alsasko</a:t>
            </a:r>
            <a:r>
              <a:rPr lang="cs-CZ" sz="1600" dirty="0"/>
              <a:t> a </a:t>
            </a:r>
            <a:r>
              <a:rPr lang="cs-CZ" sz="1600" b="1" dirty="0"/>
              <a:t>Lotrinsko</a:t>
            </a:r>
            <a:r>
              <a:rPr lang="cs-CZ" sz="1600" dirty="0"/>
              <a:t> (průmyslový region), Vilém I. císařem </a:t>
            </a:r>
            <a:r>
              <a:rPr lang="cs-CZ" sz="1600" b="1" dirty="0"/>
              <a:t>Německé říše</a:t>
            </a:r>
            <a:r>
              <a:rPr lang="cs-CZ" sz="1600" dirty="0"/>
              <a:t>;</a:t>
            </a:r>
          </a:p>
          <a:p>
            <a:pPr lvl="1"/>
            <a:r>
              <a:rPr lang="cs-CZ" sz="1600" dirty="0"/>
              <a:t>Bismarckova </a:t>
            </a:r>
            <a:r>
              <a:rPr lang="cs-CZ" sz="1600" b="1" dirty="0">
                <a:solidFill>
                  <a:srgbClr val="0070C0"/>
                </a:solidFill>
              </a:rPr>
              <a:t>průmyslová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b="1" dirty="0">
                <a:solidFill>
                  <a:srgbClr val="0070C0"/>
                </a:solidFill>
              </a:rPr>
              <a:t>politika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industrializace a protekcionizmus je úspěšná (List); </a:t>
            </a:r>
            <a:r>
              <a:rPr lang="cs-CZ" sz="1600" dirty="0" err="1"/>
              <a:t>zahr</a:t>
            </a:r>
            <a:r>
              <a:rPr lang="cs-CZ" sz="1600" dirty="0"/>
              <a:t>. politika – rovnováha moci, </a:t>
            </a:r>
            <a:r>
              <a:rPr lang="cs-CZ" sz="1600" b="1" dirty="0"/>
              <a:t>izolace FRA</a:t>
            </a:r>
            <a:r>
              <a:rPr lang="cs-CZ" sz="1600" dirty="0"/>
              <a:t>;</a:t>
            </a:r>
          </a:p>
          <a:p>
            <a:pPr lvl="1"/>
            <a:endParaRPr lang="cs-CZ" sz="800" dirty="0"/>
          </a:p>
          <a:p>
            <a:r>
              <a:rPr lang="cs-CZ" sz="1800" b="1" dirty="0">
                <a:solidFill>
                  <a:srgbClr val="0070C0"/>
                </a:solidFill>
              </a:rPr>
              <a:t>Švýcarsko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– nemá uhlí ani rudu, nemá přístup k moři, obklopeno protekcionisty; </a:t>
            </a:r>
          </a:p>
          <a:p>
            <a:pPr lvl="1"/>
            <a:r>
              <a:rPr lang="cs-CZ" sz="1600" dirty="0"/>
              <a:t>vzdělaná </a:t>
            </a:r>
            <a:r>
              <a:rPr lang="cs-CZ" sz="1600" dirty="0" err="1"/>
              <a:t>prac.síla</a:t>
            </a:r>
            <a:r>
              <a:rPr lang="cs-CZ" sz="1600" dirty="0"/>
              <a:t> (kalvinismus) a zkušenosti s obchodem; </a:t>
            </a:r>
          </a:p>
          <a:p>
            <a:pPr lvl="1"/>
            <a:r>
              <a:rPr lang="cs-CZ" sz="1600" dirty="0"/>
              <a:t>orientace na segment vysoké kvality, živočišnou výrobu a obchod; zaměření na extra-E trhy (64% exportu do zámoří);</a:t>
            </a:r>
          </a:p>
          <a:p>
            <a:pPr lvl="1"/>
            <a:endParaRPr lang="cs-CZ" sz="800" dirty="0"/>
          </a:p>
          <a:p>
            <a:r>
              <a:rPr lang="cs-CZ" sz="1800" b="1" dirty="0">
                <a:solidFill>
                  <a:srgbClr val="0070C0"/>
                </a:solidFill>
              </a:rPr>
              <a:t>Belgie</a:t>
            </a:r>
            <a:r>
              <a:rPr lang="cs-CZ" sz="1800" dirty="0"/>
              <a:t>: uhlí, ruda – GB model, budování železnic, otevřenost v IT;</a:t>
            </a:r>
          </a:p>
          <a:p>
            <a:r>
              <a:rPr lang="cs-CZ" sz="1800" dirty="0"/>
              <a:t>Dále severní ITA a Skandinávie;</a:t>
            </a:r>
          </a:p>
          <a:p>
            <a:endParaRPr lang="cs-CZ" sz="800" dirty="0"/>
          </a:p>
          <a:p>
            <a:r>
              <a:rPr lang="cs-CZ" sz="1800" dirty="0"/>
              <a:t>Naopak </a:t>
            </a:r>
            <a:r>
              <a:rPr lang="cs-CZ" sz="1800" b="1" dirty="0">
                <a:solidFill>
                  <a:srgbClr val="0070C0"/>
                </a:solidFill>
              </a:rPr>
              <a:t>absolutismus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RAK-UH</a:t>
            </a:r>
            <a:r>
              <a:rPr lang="cs-CZ" sz="1800" dirty="0"/>
              <a:t> a </a:t>
            </a:r>
            <a:r>
              <a:rPr lang="cs-CZ" sz="1800" b="1" dirty="0">
                <a:solidFill>
                  <a:srgbClr val="0070C0"/>
                </a:solidFill>
              </a:rPr>
              <a:t>Ruska</a:t>
            </a:r>
            <a:r>
              <a:rPr lang="cs-CZ" sz="1800" dirty="0"/>
              <a:t>: </a:t>
            </a:r>
          </a:p>
          <a:p>
            <a:pPr lvl="1"/>
            <a:r>
              <a:rPr lang="cs-CZ" sz="1600" dirty="0"/>
              <a:t>ostražitost vůči průmyslu, povolování či zákaz budování továren, omezení na stavbu železnic; konze…</a:t>
            </a:r>
            <a:r>
              <a:rPr lang="cs-CZ" sz="1600" dirty="0" err="1"/>
              <a:t>vace</a:t>
            </a:r>
            <a:r>
              <a:rPr lang="cs-CZ" sz="1600" dirty="0"/>
              <a:t> společnosti a explicitní politika minimálních změn;</a:t>
            </a:r>
          </a:p>
        </p:txBody>
      </p:sp>
    </p:spTree>
    <p:extLst>
      <p:ext uri="{BB962C8B-B14F-4D97-AF65-F5344CB8AC3E}">
        <p14:creationId xmlns:p14="http://schemas.microsoft.com/office/powerpoint/2010/main" val="8389847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063552" y="1124745"/>
          <a:ext cx="8058278" cy="46092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1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4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Politické zřízení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Některé hlavy státu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Německé království – Svatá říše římská 843-1806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Rýnský spolek 1806-1813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Napoleon I. (císař francouzský) 1806-1813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11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Německý spolek 1815-1866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František I. (císař rakouský) 1815-1835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Ferdinand I. (císař rakouský) 1835-1848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Jan (arcivévoda rakouský) 1848-1849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Fridrich Vilém IV. (král pruský) 1849-1850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František Josef I. (císař rakouský) 1850-1866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3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Severoněmecká konfederace 1867-1871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Vilém I. (král Pruska) 1867-1871,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3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Německá říše 1871-1918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Vilém I. 1861-1888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Vilém II. 1888-1918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4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Výmarská republika 1918-1933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7328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2867EDD-B3DC-4A61-A578-8FE64345B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561" y="1251858"/>
            <a:ext cx="3200400" cy="2724150"/>
          </a:xfrm>
          <a:prstGeom prst="rect">
            <a:avLst/>
          </a:prstGeom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id="{BC363193-E522-4420-8563-B5928CDB7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127" y="0"/>
            <a:ext cx="5459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4B7C45C-04EC-40CF-8E89-B9FE58173BF8}"/>
              </a:ext>
            </a:extLst>
          </p:cNvPr>
          <p:cNvSpPr txBox="1"/>
          <p:nvPr/>
        </p:nvSpPr>
        <p:spPr>
          <a:xfrm>
            <a:off x="7622561" y="391886"/>
            <a:ext cx="30659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Bitva u </a:t>
            </a:r>
            <a:r>
              <a:rPr lang="cs-CZ" dirty="0" err="1"/>
              <a:t>Lepanta</a:t>
            </a:r>
            <a:r>
              <a:rPr lang="cs-CZ" dirty="0"/>
              <a:t> (1571) </a:t>
            </a:r>
          </a:p>
          <a:p>
            <a:r>
              <a:rPr lang="cs-CZ" sz="1600" i="1" dirty="0"/>
              <a:t>Paolo </a:t>
            </a:r>
            <a:r>
              <a:rPr lang="cs-CZ" sz="1600" i="1" dirty="0" err="1"/>
              <a:t>Veronese</a:t>
            </a:r>
            <a:endParaRPr lang="cs-CZ" sz="1600" i="1" dirty="0"/>
          </a:p>
        </p:txBody>
      </p:sp>
    </p:spTree>
    <p:extLst>
      <p:ext uri="{BB962C8B-B14F-4D97-AF65-F5344CB8AC3E}">
        <p14:creationId xmlns:p14="http://schemas.microsoft.com/office/powerpoint/2010/main" val="428091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2434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latin typeface="+mn-lt"/>
              </a:rPr>
              <a:t>Anglie</a:t>
            </a:r>
            <a:r>
              <a:rPr lang="cs-CZ" sz="3200" b="1" dirty="0">
                <a:latin typeface="+mn-lt"/>
              </a:rPr>
              <a:t> </a:t>
            </a:r>
            <a:r>
              <a:rPr lang="cs-CZ" sz="2800" b="1" dirty="0">
                <a:latin typeface="+mn-lt"/>
              </a:rPr>
              <a:t>– politický vývoj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2998" y="614668"/>
            <a:ext cx="10803117" cy="583264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1800" dirty="0"/>
              <a:t>1215 </a:t>
            </a:r>
            <a:r>
              <a:rPr lang="cs-CZ" sz="1800" b="1" dirty="0"/>
              <a:t>Magna charta</a:t>
            </a:r>
            <a:r>
              <a:rPr lang="cs-CZ" sz="1800" dirty="0"/>
              <a:t>, neúspěch Jana Bezzemka (</a:t>
            </a:r>
            <a:r>
              <a:rPr lang="cs-CZ" sz="1800" dirty="0" err="1"/>
              <a:t>Plantageneti</a:t>
            </a:r>
            <a:r>
              <a:rPr lang="cs-CZ" sz="1800" dirty="0"/>
              <a:t>) – nutnost </a:t>
            </a:r>
            <a:r>
              <a:rPr lang="cs-CZ" sz="1800" b="1" dirty="0"/>
              <a:t>konzultovat daně</a:t>
            </a:r>
            <a:r>
              <a:rPr lang="cs-CZ" sz="1800" dirty="0"/>
              <a:t>; od 1265 šlechtou volený </a:t>
            </a:r>
            <a:r>
              <a:rPr lang="cs-CZ" sz="1800" b="1" dirty="0"/>
              <a:t>parlament</a:t>
            </a:r>
            <a:r>
              <a:rPr lang="cs-CZ" sz="1800" dirty="0"/>
              <a:t>; </a:t>
            </a:r>
            <a:r>
              <a:rPr lang="cs-CZ" sz="1800" b="1" dirty="0" err="1"/>
              <a:t>gentry</a:t>
            </a:r>
            <a:r>
              <a:rPr lang="cs-CZ" sz="1800" dirty="0"/>
              <a:t> a </a:t>
            </a:r>
            <a:r>
              <a:rPr lang="cs-CZ" sz="1800" b="1" dirty="0"/>
              <a:t>obchodníci</a:t>
            </a:r>
            <a:r>
              <a:rPr lang="cs-CZ" sz="1800" dirty="0"/>
              <a:t>;</a:t>
            </a:r>
          </a:p>
          <a:p>
            <a:pPr>
              <a:spcBef>
                <a:spcPts val="0"/>
              </a:spcBef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Tudorovci</a:t>
            </a:r>
            <a:r>
              <a:rPr lang="cs-CZ" sz="1800" dirty="0"/>
              <a:t>: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Jindřich VII. </a:t>
            </a:r>
            <a:r>
              <a:rPr lang="cs-CZ" sz="1600" dirty="0"/>
              <a:t>Tudor (1485-1509) – centralizace, </a:t>
            </a:r>
            <a:r>
              <a:rPr lang="cs-CZ" sz="1600" b="1" dirty="0"/>
              <a:t>odzbrojení šlechty</a:t>
            </a:r>
            <a:r>
              <a:rPr lang="cs-CZ" sz="1600" dirty="0"/>
              <a:t>; </a:t>
            </a:r>
          </a:p>
          <a:p>
            <a:pPr lvl="1">
              <a:spcBef>
                <a:spcPts val="0"/>
              </a:spcBef>
            </a:pPr>
            <a:r>
              <a:rPr lang="cs-CZ" sz="1600" b="1" dirty="0" err="1"/>
              <a:t>Jidřich</a:t>
            </a:r>
            <a:r>
              <a:rPr lang="cs-CZ" sz="1600" b="1" dirty="0"/>
              <a:t> VIII</a:t>
            </a:r>
            <a:r>
              <a:rPr lang="cs-CZ" sz="1600" dirty="0"/>
              <a:t>.(1509-1547) budování byrokratické správy a </a:t>
            </a:r>
            <a:r>
              <a:rPr lang="cs-CZ" sz="1600" b="1" dirty="0"/>
              <a:t>odluka církve </a:t>
            </a:r>
            <a:r>
              <a:rPr lang="cs-CZ" sz="1600" dirty="0"/>
              <a:t>(zrušení klášterů); možnost absolutismu – soupeření o kontrolu nových mocenských nástrojů, </a:t>
            </a:r>
            <a:r>
              <a:rPr lang="cs-CZ" sz="1600" b="1" dirty="0"/>
              <a:t>silný třetí stav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Marie I.</a:t>
            </a:r>
            <a:r>
              <a:rPr lang="cs-CZ" sz="1600" dirty="0"/>
              <a:t> </a:t>
            </a:r>
            <a:r>
              <a:rPr lang="cs-CZ" sz="1600" dirty="0" err="1"/>
              <a:t>Tudorovna</a:t>
            </a:r>
            <a:r>
              <a:rPr lang="cs-CZ" sz="1600" dirty="0"/>
              <a:t> (1553-1558), katolička, manžel </a:t>
            </a:r>
            <a:r>
              <a:rPr lang="cs-CZ" sz="1600" b="1" dirty="0"/>
              <a:t>Filip II. </a:t>
            </a:r>
            <a:r>
              <a:rPr lang="cs-CZ" sz="1600" dirty="0"/>
              <a:t>španělský – krvavé potlačení povstání;</a:t>
            </a:r>
          </a:p>
          <a:p>
            <a:pPr lvl="1">
              <a:spcBef>
                <a:spcPts val="0"/>
              </a:spcBef>
            </a:pPr>
            <a:r>
              <a:rPr lang="cs-CZ" sz="1600" b="1" dirty="0">
                <a:solidFill>
                  <a:srgbClr val="0070C0"/>
                </a:solidFill>
              </a:rPr>
              <a:t>Alžběta</a:t>
            </a:r>
            <a:r>
              <a:rPr lang="cs-CZ" sz="1600" b="1" dirty="0"/>
              <a:t> </a:t>
            </a:r>
            <a:r>
              <a:rPr lang="cs-CZ" sz="1600" b="1" dirty="0">
                <a:solidFill>
                  <a:srgbClr val="0070C0"/>
                </a:solidFill>
              </a:rPr>
              <a:t>I.</a:t>
            </a:r>
            <a:r>
              <a:rPr lang="cs-CZ" sz="1600" b="1" dirty="0"/>
              <a:t> </a:t>
            </a:r>
            <a:r>
              <a:rPr lang="cs-CZ" sz="1600" dirty="0"/>
              <a:t>(1558-1603) – urovnala rozpory, omezila moc šlechty a posílila kabinet; </a:t>
            </a:r>
            <a:r>
              <a:rPr lang="cs-CZ" sz="1600" b="1" dirty="0"/>
              <a:t>válka se SPA </a:t>
            </a:r>
            <a:r>
              <a:rPr lang="cs-CZ" sz="1600" dirty="0"/>
              <a:t>(</a:t>
            </a:r>
            <a:r>
              <a:rPr lang="cs-CZ" sz="1600" b="1" dirty="0"/>
              <a:t>1588</a:t>
            </a:r>
            <a:r>
              <a:rPr lang="cs-CZ" sz="1600" dirty="0"/>
              <a:t> Neporazitelná </a:t>
            </a:r>
            <a:r>
              <a:rPr lang="cs-CZ" sz="1600" dirty="0" err="1"/>
              <a:t>Armada</a:t>
            </a:r>
            <a:r>
              <a:rPr lang="cs-CZ" sz="1600" dirty="0"/>
              <a:t>);</a:t>
            </a:r>
          </a:p>
          <a:p>
            <a:pPr lvl="1">
              <a:spcBef>
                <a:spcPts val="0"/>
              </a:spcBef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sz="1800" dirty="0"/>
              <a:t>ENG nová </a:t>
            </a:r>
            <a:r>
              <a:rPr lang="cs-CZ" sz="1800" b="1" dirty="0"/>
              <a:t>námořní velmoc </a:t>
            </a:r>
            <a:r>
              <a:rPr lang="cs-CZ" sz="1800" dirty="0"/>
              <a:t>– bohatnou </a:t>
            </a:r>
            <a:r>
              <a:rPr lang="cs-CZ" sz="1800" b="1" dirty="0"/>
              <a:t>obchodníci</a:t>
            </a:r>
            <a:r>
              <a:rPr lang="cs-CZ" sz="1800" dirty="0"/>
              <a:t> a </a:t>
            </a:r>
            <a:r>
              <a:rPr lang="cs-CZ" sz="1800" b="1" dirty="0"/>
              <a:t>města</a:t>
            </a:r>
            <a:r>
              <a:rPr lang="cs-CZ" sz="1800" dirty="0"/>
              <a:t>;</a:t>
            </a:r>
          </a:p>
          <a:p>
            <a:pPr>
              <a:spcBef>
                <a:spcPts val="0"/>
              </a:spcBef>
            </a:pPr>
            <a:endParaRPr lang="cs-CZ" sz="900" b="1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Stuartovci</a:t>
            </a:r>
            <a:r>
              <a:rPr lang="cs-CZ" sz="1800" dirty="0"/>
              <a:t>:</a:t>
            </a:r>
            <a:endParaRPr lang="cs-CZ" sz="1800" b="1" dirty="0"/>
          </a:p>
          <a:p>
            <a:pPr lvl="1">
              <a:spcBef>
                <a:spcPts val="0"/>
              </a:spcBef>
            </a:pPr>
            <a:r>
              <a:rPr lang="cs-CZ" sz="1600" b="1" dirty="0"/>
              <a:t>Jakub I.</a:t>
            </a:r>
            <a:r>
              <a:rPr lang="cs-CZ" sz="1600" dirty="0"/>
              <a:t> </a:t>
            </a:r>
            <a:r>
              <a:rPr lang="cs-CZ" sz="1600" dirty="0" err="1"/>
              <a:t>Stuart</a:t>
            </a:r>
            <a:r>
              <a:rPr lang="cs-CZ" sz="1600" dirty="0"/>
              <a:t> (1603-1625) – snaha o oslabení parlamentu, spor o </a:t>
            </a:r>
            <a:r>
              <a:rPr lang="cs-CZ" sz="1600" b="1" dirty="0"/>
              <a:t>monopoly</a:t>
            </a:r>
            <a:r>
              <a:rPr lang="cs-CZ" sz="1600" dirty="0"/>
              <a:t> (700 položek 1621); 1623 parlament upírá koruně monopoly v domácím obchodě;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Karel I.</a:t>
            </a:r>
            <a:r>
              <a:rPr lang="cs-CZ" sz="1600" dirty="0"/>
              <a:t> (1625-1649) – nesvolává</a:t>
            </a:r>
            <a:r>
              <a:rPr lang="cs-CZ" sz="1600" b="1" dirty="0"/>
              <a:t> parlament</a:t>
            </a:r>
            <a:r>
              <a:rPr lang="cs-CZ" sz="1600" dirty="0"/>
              <a:t>, financuje vynucenými půjčkami a monopoly na IT; válka se Skotskem – nucen svolat Parlament, ten odmítá spolupráci; znovu svolán kvůli neúspěchu ve válce (Skot.) 1642, odmítá se rozpustit a po </a:t>
            </a:r>
            <a:r>
              <a:rPr lang="cs-CZ" sz="1600" dirty="0" err="1"/>
              <a:t>Naseby</a:t>
            </a:r>
            <a:r>
              <a:rPr lang="cs-CZ" sz="1600" dirty="0"/>
              <a:t> (1645) král zajat a </a:t>
            </a:r>
            <a:r>
              <a:rPr lang="cs-CZ" sz="1600" b="1" dirty="0"/>
              <a:t>1649 popraven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Republika</a:t>
            </a:r>
            <a:r>
              <a:rPr lang="cs-CZ" sz="1600" dirty="0"/>
              <a:t> pod protektorem </a:t>
            </a:r>
            <a:r>
              <a:rPr lang="cs-CZ" sz="1600" b="1" dirty="0"/>
              <a:t>Cromwellem</a:t>
            </a:r>
            <a:r>
              <a:rPr lang="cs-CZ" sz="1600" dirty="0"/>
              <a:t> (od 1653), </a:t>
            </a:r>
            <a:r>
              <a:rPr lang="cs-CZ" sz="1600" b="1" dirty="0"/>
              <a:t>1660</a:t>
            </a:r>
            <a:r>
              <a:rPr lang="cs-CZ" sz="1600" dirty="0"/>
              <a:t> obnovena </a:t>
            </a:r>
            <a:r>
              <a:rPr lang="cs-CZ" sz="1600" b="1" dirty="0"/>
              <a:t>monarchie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Karel II. a </a:t>
            </a:r>
            <a:r>
              <a:rPr lang="cs-CZ" sz="1600" b="1" dirty="0"/>
              <a:t>Jakub II. </a:t>
            </a:r>
            <a:r>
              <a:rPr lang="cs-CZ" sz="1600" dirty="0"/>
              <a:t>(1685-1688), snaha o </a:t>
            </a:r>
            <a:r>
              <a:rPr lang="cs-CZ" sz="1600" b="1" dirty="0"/>
              <a:t>absolutismus</a:t>
            </a:r>
            <a:r>
              <a:rPr lang="cs-CZ" sz="1600" dirty="0"/>
              <a:t> – další válka a </a:t>
            </a:r>
            <a:r>
              <a:rPr lang="cs-CZ" sz="1600" b="1" dirty="0">
                <a:solidFill>
                  <a:srgbClr val="0070C0"/>
                </a:solidFill>
              </a:rPr>
              <a:t>Slavná revoluce 1688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sz="1800" dirty="0"/>
              <a:t>Parlament zve NED </a:t>
            </a:r>
            <a:r>
              <a:rPr lang="cs-CZ" sz="1800" dirty="0" err="1"/>
              <a:t>stadholdera</a:t>
            </a:r>
            <a:r>
              <a:rPr lang="cs-CZ" sz="1800" dirty="0"/>
              <a:t> </a:t>
            </a:r>
            <a:r>
              <a:rPr lang="cs-CZ" sz="1800" b="1" dirty="0"/>
              <a:t>Viléma Oranžského</a:t>
            </a:r>
            <a:r>
              <a:rPr lang="cs-CZ" sz="1800" dirty="0"/>
              <a:t>, ten spolu s Marií II. vládne (1689-1702); 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Listina svobod </a:t>
            </a:r>
            <a:r>
              <a:rPr lang="cs-CZ" sz="1600" dirty="0"/>
              <a:t>podřizuje královskou moc zákonu, </a:t>
            </a:r>
            <a:r>
              <a:rPr lang="cs-CZ" sz="1600" b="1" dirty="0">
                <a:solidFill>
                  <a:srgbClr val="0070C0"/>
                </a:solidFill>
              </a:rPr>
              <a:t>Parlament</a:t>
            </a:r>
            <a:r>
              <a:rPr lang="cs-CZ" sz="1600" dirty="0"/>
              <a:t> rozhoduje v oblasti </a:t>
            </a:r>
            <a:r>
              <a:rPr lang="cs-CZ" sz="1600" b="1" dirty="0"/>
              <a:t>hospodářské politiky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Změna </a:t>
            </a:r>
            <a:r>
              <a:rPr lang="cs-CZ" sz="1600" b="1" dirty="0"/>
              <a:t>daňové politiky </a:t>
            </a:r>
            <a:r>
              <a:rPr lang="cs-CZ" sz="1600" dirty="0"/>
              <a:t>(místo odporu -&gt; </a:t>
            </a:r>
            <a:r>
              <a:rPr lang="cs-CZ" sz="1600" b="1" dirty="0"/>
              <a:t>podpora</a:t>
            </a:r>
            <a:r>
              <a:rPr lang="cs-CZ" sz="1600" dirty="0"/>
              <a:t> zdanění a výdajů- flotila); změna systému výhodného pro pozemkové vlastníky, zrušeny královské </a:t>
            </a:r>
            <a:r>
              <a:rPr lang="cs-CZ" sz="1600" b="1" dirty="0"/>
              <a:t>monopoly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sz="1800" dirty="0"/>
              <a:t>Místo </a:t>
            </a:r>
            <a:r>
              <a:rPr lang="cs-CZ" sz="1800" b="1" dirty="0"/>
              <a:t>obchodních privilegií </a:t>
            </a:r>
            <a:r>
              <a:rPr lang="cs-CZ" sz="1800" dirty="0"/>
              <a:t>pro </a:t>
            </a:r>
            <a:r>
              <a:rPr lang="cs-CZ" sz="1800" b="1" dirty="0"/>
              <a:t>klienty</a:t>
            </a:r>
            <a:r>
              <a:rPr lang="cs-CZ" sz="1800" dirty="0"/>
              <a:t> změna na agresivní </a:t>
            </a:r>
            <a:r>
              <a:rPr lang="cs-CZ" sz="1800" b="1" dirty="0"/>
              <a:t>podporu</a:t>
            </a:r>
            <a:r>
              <a:rPr lang="cs-CZ" sz="1800" dirty="0"/>
              <a:t> </a:t>
            </a:r>
            <a:r>
              <a:rPr lang="cs-CZ" sz="1800" b="1" dirty="0"/>
              <a:t>anglických</a:t>
            </a:r>
            <a:r>
              <a:rPr lang="cs-CZ" sz="1800" dirty="0"/>
              <a:t> obchodníků a </a:t>
            </a:r>
            <a:r>
              <a:rPr lang="cs-CZ" sz="1800" b="1" dirty="0"/>
              <a:t>podnikatelů</a:t>
            </a:r>
            <a:r>
              <a:rPr lang="cs-CZ" sz="1800" dirty="0"/>
              <a:t> – </a:t>
            </a:r>
            <a:r>
              <a:rPr lang="cs-CZ" sz="1800" b="1" dirty="0">
                <a:solidFill>
                  <a:srgbClr val="0070C0"/>
                </a:solidFill>
              </a:rPr>
              <a:t>národní zájmy</a:t>
            </a:r>
            <a:r>
              <a:rPr lang="cs-CZ" sz="1800" dirty="0"/>
              <a:t>;  </a:t>
            </a:r>
          </a:p>
        </p:txBody>
      </p:sp>
    </p:spTree>
    <p:extLst>
      <p:ext uri="{BB962C8B-B14F-4D97-AF65-F5344CB8AC3E}">
        <p14:creationId xmlns:p14="http://schemas.microsoft.com/office/powerpoint/2010/main" val="2418823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4B549AD7-5E97-4B27-8ED7-22AB9DFA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529" y="244690"/>
            <a:ext cx="6104917" cy="48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6B6FD0C-B265-4533-8E9B-5FF962CB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5" y="244690"/>
            <a:ext cx="3306832" cy="330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ndefined">
            <a:extLst>
              <a:ext uri="{FF2B5EF4-FFF2-40B4-BE49-F238E27FC236}">
                <a16:creationId xmlns:a16="http://schemas.microsoft.com/office/drawing/2014/main" id="{E21C7E20-9347-4D87-9613-450610459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84" y="4031127"/>
            <a:ext cx="2278140" cy="22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undefined">
            <a:extLst>
              <a:ext uri="{FF2B5EF4-FFF2-40B4-BE49-F238E27FC236}">
                <a16:creationId xmlns:a16="http://schemas.microsoft.com/office/drawing/2014/main" id="{1B1298AB-62DA-4416-A43A-124BF1836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143" y="244690"/>
            <a:ext cx="2604857" cy="474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114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tic.wikia.nocookie.net/shipsandthings/images/c/c8/Racing-ship.jpg/revision/latest/scale-to-width-down/600?cb=20111110150210">
            <a:extLst>
              <a:ext uri="{FF2B5EF4-FFF2-40B4-BE49-F238E27FC236}">
                <a16:creationId xmlns:a16="http://schemas.microsoft.com/office/drawing/2014/main" id="{2B33C38F-65BD-44FD-9D2F-4837A5AEB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9" y="414938"/>
            <a:ext cx="7390484" cy="60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C7DED30-608A-42B1-B7E8-2336F8E35B7A}"/>
              </a:ext>
            </a:extLst>
          </p:cNvPr>
          <p:cNvSpPr txBox="1"/>
          <p:nvPr/>
        </p:nvSpPr>
        <p:spPr>
          <a:xfrm>
            <a:off x="8719793" y="603315"/>
            <a:ext cx="2944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Ark </a:t>
            </a:r>
            <a:r>
              <a:rPr lang="cs-CZ" dirty="0" err="1"/>
              <a:t>Roayal</a:t>
            </a:r>
            <a:r>
              <a:rPr lang="cs-CZ" dirty="0"/>
              <a:t> (1587)</a:t>
            </a:r>
          </a:p>
          <a:p>
            <a:r>
              <a:rPr lang="cs-CZ" b="1" dirty="0"/>
              <a:t>Anglická galeona 2/2 16st</a:t>
            </a:r>
            <a:r>
              <a:rPr lang="cs-CZ" dirty="0"/>
              <a:t>.</a:t>
            </a:r>
          </a:p>
        </p:txBody>
      </p:sp>
      <p:pic>
        <p:nvPicPr>
          <p:cNvPr id="3076" name="Picture 4" descr="https://i.pinimg.com/originals/74/12/0e/74120edfb887ebb4841e286dec178f4f.jpg">
            <a:extLst>
              <a:ext uri="{FF2B5EF4-FFF2-40B4-BE49-F238E27FC236}">
                <a16:creationId xmlns:a16="http://schemas.microsoft.com/office/drawing/2014/main" id="{209549B8-51E0-4377-9938-24A407BEA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934" y="4496021"/>
            <a:ext cx="3207698" cy="195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d/df/HMS_Ark_Royal_h85716.jpg">
            <a:extLst>
              <a:ext uri="{FF2B5EF4-FFF2-40B4-BE49-F238E27FC236}">
                <a16:creationId xmlns:a16="http://schemas.microsoft.com/office/drawing/2014/main" id="{69F5A3FF-09E1-4BF1-AEF6-8D5FCF77B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934" y="1666748"/>
            <a:ext cx="3207699" cy="213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288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err="1">
                <a:solidFill>
                  <a:srgbClr val="0070C0"/>
                </a:solidFill>
                <a:latin typeface="+mn-lt"/>
              </a:rPr>
              <a:t>Anglo</a:t>
            </a:r>
            <a:r>
              <a:rPr lang="cs-CZ" sz="28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800" b="1" dirty="0">
                <a:latin typeface="+mn-lt"/>
              </a:rPr>
              <a:t>- </a:t>
            </a:r>
            <a:r>
              <a:rPr lang="cs-CZ" sz="2800" b="1" dirty="0">
                <a:solidFill>
                  <a:srgbClr val="F56E49"/>
                </a:solidFill>
                <a:latin typeface="+mn-lt"/>
              </a:rPr>
              <a:t>nizozemské </a:t>
            </a:r>
            <a:r>
              <a:rPr lang="cs-CZ" sz="2800" b="1" dirty="0">
                <a:latin typeface="+mn-lt"/>
              </a:rPr>
              <a:t>války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4723" y="692696"/>
            <a:ext cx="10999099" cy="6048672"/>
          </a:xfrm>
        </p:spPr>
        <p:txBody>
          <a:bodyPr>
            <a:normAutofit fontScale="92500" lnSpcReduction="20000"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dirty="0"/>
              <a:t>Po vítězství ve válce o nezávislost - na </a:t>
            </a:r>
            <a:r>
              <a:rPr lang="cs-CZ" sz="1900" b="1" dirty="0"/>
              <a:t>zenitu</a:t>
            </a:r>
            <a:r>
              <a:rPr lang="cs-CZ" sz="1900" dirty="0"/>
              <a:t> moci; NED pro Cromwella jediný </a:t>
            </a:r>
            <a:r>
              <a:rPr lang="cs-CZ" sz="1900" b="1" dirty="0"/>
              <a:t>protestantský spojenec</a:t>
            </a:r>
            <a:r>
              <a:rPr lang="cs-CZ" sz="1900" dirty="0"/>
              <a:t>; kombinace obdivu a závisti…;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cs-CZ" sz="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b="1" dirty="0"/>
              <a:t>Anglická </a:t>
            </a:r>
            <a:r>
              <a:rPr lang="cs-CZ" sz="1900" dirty="0"/>
              <a:t>výchozí</a:t>
            </a:r>
            <a:r>
              <a:rPr lang="cs-CZ" sz="1900" b="1" dirty="0"/>
              <a:t> pozice</a:t>
            </a:r>
            <a:r>
              <a:rPr lang="cs-CZ" sz="1900" dirty="0"/>
              <a:t>:</a:t>
            </a:r>
            <a:r>
              <a:rPr lang="cs-CZ" sz="1900" b="1" dirty="0"/>
              <a:t>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700" dirty="0"/>
              <a:t>populace, </a:t>
            </a:r>
            <a:r>
              <a:rPr lang="cs-CZ" sz="1700" b="1" dirty="0"/>
              <a:t>zdroje</a:t>
            </a:r>
            <a:r>
              <a:rPr lang="cs-CZ" sz="1700" dirty="0"/>
              <a:t>, soběstačnost v potravinách;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700" dirty="0"/>
              <a:t>produkuje ale jen </a:t>
            </a:r>
            <a:r>
              <a:rPr lang="cs-CZ" sz="1700" b="1" dirty="0">
                <a:solidFill>
                  <a:srgbClr val="0070C0"/>
                </a:solidFill>
              </a:rPr>
              <a:t>nezpracované vlněné látky</a:t>
            </a:r>
            <a:r>
              <a:rPr lang="cs-CZ" sz="1700" dirty="0">
                <a:solidFill>
                  <a:srgbClr val="0070C0"/>
                </a:solidFill>
              </a:rPr>
              <a:t> </a:t>
            </a:r>
            <a:r>
              <a:rPr lang="cs-CZ" sz="1700" dirty="0"/>
              <a:t>+ NED loví </a:t>
            </a:r>
            <a:r>
              <a:rPr lang="cs-CZ" sz="1700" b="1" dirty="0"/>
              <a:t>sledě</a:t>
            </a:r>
            <a:r>
              <a:rPr lang="cs-CZ" sz="1700" dirty="0"/>
              <a:t> v severním moři;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700" dirty="0"/>
              <a:t>ENG producenti </a:t>
            </a:r>
            <a:r>
              <a:rPr lang="cs-CZ" sz="1700" b="1" dirty="0"/>
              <a:t>nedokáží NED nahradit </a:t>
            </a:r>
            <a:r>
              <a:rPr lang="cs-CZ" sz="1700" dirty="0"/>
              <a:t>(zkušenosti, služby, konexe, kapitál);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700" dirty="0"/>
              <a:t>Ale silná sebevědomá </a:t>
            </a:r>
            <a:r>
              <a:rPr lang="cs-CZ" sz="1700" b="1" dirty="0"/>
              <a:t>střední třída</a:t>
            </a:r>
            <a:r>
              <a:rPr lang="cs-CZ" sz="1700" dirty="0"/>
              <a:t>;</a:t>
            </a: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endParaRPr lang="cs-CZ" sz="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b="1" dirty="0">
                <a:solidFill>
                  <a:srgbClr val="0070C0"/>
                </a:solidFill>
              </a:rPr>
              <a:t>Zákony o plavbě </a:t>
            </a:r>
            <a:r>
              <a:rPr lang="cs-CZ" sz="1900" dirty="0"/>
              <a:t>(1651) – přepadání NED lodí; </a:t>
            </a:r>
            <a:r>
              <a:rPr lang="cs-CZ" sz="1900" b="1" dirty="0"/>
              <a:t>první válka </a:t>
            </a:r>
            <a:r>
              <a:rPr lang="cs-CZ" sz="1900" dirty="0"/>
              <a:t>(1652-1654) – nerozhodné střety (řadová taktika); vyčerpání (</a:t>
            </a:r>
            <a:r>
              <a:rPr lang="cs-CZ" sz="1900" i="1" dirty="0"/>
              <a:t>dohoda o Vilémovi</a:t>
            </a:r>
            <a:r>
              <a:rPr lang="cs-CZ" sz="1900" dirty="0"/>
              <a:t>);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cs-CZ" sz="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dirty="0"/>
              <a:t>Karel II. – pokus o dosazení synovce na </a:t>
            </a:r>
            <a:r>
              <a:rPr lang="cs-CZ" sz="1900" dirty="0" err="1"/>
              <a:t>Stadtholdera</a:t>
            </a:r>
            <a:r>
              <a:rPr lang="cs-CZ" sz="1900" dirty="0"/>
              <a:t> – </a:t>
            </a:r>
            <a:r>
              <a:rPr lang="cs-CZ" sz="1900" b="1" dirty="0"/>
              <a:t>druhá válka </a:t>
            </a:r>
            <a:r>
              <a:rPr lang="cs-CZ" sz="1900" dirty="0"/>
              <a:t>(1665-1667) (Čtyřdenní bitva a </a:t>
            </a:r>
            <a:r>
              <a:rPr lang="cs-CZ" sz="1900" dirty="0" err="1"/>
              <a:t>Medway</a:t>
            </a:r>
            <a:r>
              <a:rPr lang="cs-CZ" sz="1900" dirty="0"/>
              <a:t>, </a:t>
            </a:r>
            <a:r>
              <a:rPr lang="cs-CZ" sz="1900" i="1" dirty="0"/>
              <a:t>de </a:t>
            </a:r>
            <a:r>
              <a:rPr lang="cs-CZ" sz="1900" i="1" dirty="0" err="1"/>
              <a:t>Ruyter</a:t>
            </a:r>
            <a:r>
              <a:rPr lang="cs-CZ" sz="1900" dirty="0"/>
              <a:t>); otřesené sebevědomí;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cs-CZ" sz="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dirty="0"/>
              <a:t>Karel II. vázán </a:t>
            </a:r>
            <a:r>
              <a:rPr lang="cs-CZ" sz="1900" b="1" dirty="0"/>
              <a:t>dohodou</a:t>
            </a:r>
            <a:r>
              <a:rPr lang="cs-CZ" sz="1900" dirty="0"/>
              <a:t> s </a:t>
            </a:r>
            <a:r>
              <a:rPr lang="cs-CZ" sz="1900" b="1" dirty="0">
                <a:solidFill>
                  <a:srgbClr val="0070C0"/>
                </a:solidFill>
              </a:rPr>
              <a:t>Ludvíkem XIV. </a:t>
            </a:r>
            <a:r>
              <a:rPr lang="cs-CZ" sz="1900" dirty="0"/>
              <a:t>(FRA) – </a:t>
            </a:r>
            <a:r>
              <a:rPr lang="cs-CZ" sz="1900" b="1" dirty="0"/>
              <a:t>společný útok </a:t>
            </a:r>
            <a:r>
              <a:rPr lang="cs-CZ" sz="1900" dirty="0"/>
              <a:t>na </a:t>
            </a:r>
            <a:r>
              <a:rPr lang="cs-CZ" sz="1900" b="1" dirty="0"/>
              <a:t>NED</a:t>
            </a:r>
            <a:r>
              <a:rPr lang="cs-CZ" sz="1900" dirty="0"/>
              <a:t> (1672 hrozivá situace – ale strategické vítězství, zapojení SPA a RAK – </a:t>
            </a:r>
            <a:r>
              <a:rPr lang="cs-CZ" sz="1900" b="1" dirty="0"/>
              <a:t>separátní mír </a:t>
            </a:r>
            <a:r>
              <a:rPr lang="cs-CZ" sz="1900" dirty="0"/>
              <a:t>pro ENG 1674);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cs-CZ" sz="1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dirty="0"/>
              <a:t>Pro </a:t>
            </a:r>
            <a:r>
              <a:rPr lang="cs-CZ" sz="1900" b="1" dirty="0"/>
              <a:t>NED</a:t>
            </a:r>
            <a:r>
              <a:rPr lang="cs-CZ" sz="1900" dirty="0"/>
              <a:t> </a:t>
            </a:r>
            <a:r>
              <a:rPr lang="cs-CZ" sz="1900" b="1" dirty="0"/>
              <a:t>uspokojivé výsledky </a:t>
            </a:r>
            <a:r>
              <a:rPr lang="cs-CZ" sz="1900" dirty="0"/>
              <a:t>vojensky, ale blokády </a:t>
            </a:r>
            <a:r>
              <a:rPr lang="cs-CZ" sz="1900" b="1" dirty="0">
                <a:solidFill>
                  <a:srgbClr val="0070C0"/>
                </a:solidFill>
              </a:rPr>
              <a:t>narušily ochod </a:t>
            </a:r>
            <a:r>
              <a:rPr lang="cs-CZ" sz="1900" dirty="0"/>
              <a:t>(roste cena sleďů a obilí), riziko – vyčerpávající </a:t>
            </a:r>
            <a:r>
              <a:rPr lang="cs-CZ" sz="1900" b="1" dirty="0"/>
              <a:t>ochrana flotil</a:t>
            </a:r>
            <a:r>
              <a:rPr lang="cs-CZ" sz="1900" dirty="0"/>
              <a:t>;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cs-CZ" sz="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2100" b="1" dirty="0"/>
              <a:t>Vstup</a:t>
            </a:r>
            <a:r>
              <a:rPr lang="cs-CZ" sz="2100" dirty="0"/>
              <a:t> ambiciózní </a:t>
            </a:r>
            <a:r>
              <a:rPr lang="cs-CZ" sz="2100" b="1" u="sng" dirty="0">
                <a:solidFill>
                  <a:srgbClr val="0070C0"/>
                </a:solidFill>
              </a:rPr>
              <a:t>Francie</a:t>
            </a:r>
            <a:r>
              <a:rPr lang="cs-CZ" sz="2100" dirty="0"/>
              <a:t>: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700" b="1" dirty="0" err="1">
                <a:solidFill>
                  <a:srgbClr val="0070C0"/>
                </a:solidFill>
              </a:rPr>
              <a:t>Colbert</a:t>
            </a:r>
            <a:r>
              <a:rPr lang="cs-CZ" sz="1700" dirty="0">
                <a:solidFill>
                  <a:srgbClr val="0070C0"/>
                </a:solidFill>
              </a:rPr>
              <a:t> </a:t>
            </a:r>
            <a:r>
              <a:rPr lang="cs-CZ" sz="1700" dirty="0"/>
              <a:t>(1661-1683) se snaží vymanit z </a:t>
            </a:r>
            <a:r>
              <a:rPr lang="cs-CZ" sz="1700" b="1" dirty="0"/>
              <a:t>dovozů</a:t>
            </a:r>
            <a:r>
              <a:rPr lang="cs-CZ" sz="1700" dirty="0"/>
              <a:t> oděvů, sýrů, ryb, oleje a cukru – budování </a:t>
            </a:r>
            <a:r>
              <a:rPr lang="cs-CZ" sz="1700" b="1" dirty="0"/>
              <a:t>moderních sektorů</a:t>
            </a:r>
            <a:r>
              <a:rPr lang="cs-CZ" sz="1700" dirty="0"/>
              <a:t>;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700" dirty="0"/>
              <a:t>FRA 1664, 1667 </a:t>
            </a:r>
            <a:r>
              <a:rPr lang="cs-CZ" sz="1700" b="1" dirty="0"/>
              <a:t>zvýšení cel </a:t>
            </a:r>
            <a:r>
              <a:rPr lang="cs-CZ" sz="1700" dirty="0"/>
              <a:t>na klíčové </a:t>
            </a:r>
            <a:r>
              <a:rPr lang="cs-CZ" sz="1700" b="1" dirty="0"/>
              <a:t>NED exporty </a:t>
            </a:r>
            <a:r>
              <a:rPr lang="cs-CZ" sz="1700" dirty="0"/>
              <a:t>– </a:t>
            </a:r>
            <a:r>
              <a:rPr lang="cs-CZ" sz="1700" b="1" dirty="0"/>
              <a:t>válka 1672-1678</a:t>
            </a:r>
            <a:r>
              <a:rPr lang="cs-CZ" sz="1700" dirty="0"/>
              <a:t>;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700" dirty="0"/>
              <a:t>po válce dokonce </a:t>
            </a:r>
            <a:r>
              <a:rPr lang="cs-CZ" sz="1700" b="1" dirty="0"/>
              <a:t>odvolaní FRA cel</a:t>
            </a:r>
            <a:r>
              <a:rPr lang="cs-CZ" sz="1700" dirty="0"/>
              <a:t>, ale hospodářský </a:t>
            </a:r>
            <a:r>
              <a:rPr lang="cs-CZ" sz="1700" b="1" dirty="0"/>
              <a:t>systém</a:t>
            </a:r>
            <a:r>
              <a:rPr lang="cs-CZ" sz="1700" dirty="0"/>
              <a:t> </a:t>
            </a:r>
            <a:r>
              <a:rPr lang="cs-CZ" sz="1700" b="1" dirty="0"/>
              <a:t>NED</a:t>
            </a:r>
            <a:r>
              <a:rPr lang="cs-CZ" sz="1700" dirty="0"/>
              <a:t> trvalý tlak </a:t>
            </a:r>
            <a:r>
              <a:rPr lang="cs-CZ" sz="1700" b="1" dirty="0"/>
              <a:t>nevydržel</a:t>
            </a:r>
            <a:r>
              <a:rPr lang="cs-CZ" sz="1700" dirty="0"/>
              <a:t>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cs-CZ" sz="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dirty="0"/>
              <a:t>Část obchodní elity se přesunuje do Londýna, </a:t>
            </a:r>
            <a:r>
              <a:rPr lang="cs-CZ" sz="1900" b="1" dirty="0"/>
              <a:t>růst </a:t>
            </a:r>
            <a:r>
              <a:rPr lang="cs-CZ" sz="1900" b="1" dirty="0">
                <a:solidFill>
                  <a:srgbClr val="0070C0"/>
                </a:solidFill>
              </a:rPr>
              <a:t>NED zpomaluje</a:t>
            </a:r>
            <a:r>
              <a:rPr lang="cs-CZ" sz="1900" dirty="0"/>
              <a:t>; </a:t>
            </a:r>
            <a:r>
              <a:rPr lang="cs-CZ" sz="1900" b="1" dirty="0"/>
              <a:t>1780 UK </a:t>
            </a:r>
            <a:r>
              <a:rPr lang="cs-CZ" sz="1900" dirty="0"/>
              <a:t>definitivně </a:t>
            </a:r>
            <a:r>
              <a:rPr lang="cs-CZ" sz="1900" b="1" dirty="0"/>
              <a:t>předstihuje</a:t>
            </a:r>
            <a:r>
              <a:rPr lang="cs-CZ" sz="1900" dirty="0"/>
              <a:t> NED v příjmu na obyvatele, válečná flotila NED se v 18st. stává zanedbatelnou silou;</a:t>
            </a:r>
          </a:p>
        </p:txBody>
      </p:sp>
    </p:spTree>
    <p:extLst>
      <p:ext uri="{BB962C8B-B14F-4D97-AF65-F5344CB8AC3E}">
        <p14:creationId xmlns:p14="http://schemas.microsoft.com/office/powerpoint/2010/main" val="15943335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8136</TotalTime>
  <Words>3951</Words>
  <Application>Microsoft Office PowerPoint</Application>
  <PresentationFormat>Širokoúhlá obrazovka</PresentationFormat>
  <Paragraphs>439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Tate regular</vt:lpstr>
      <vt:lpstr>Motiv Office</vt:lpstr>
      <vt:lpstr>Merkantilistické války: Anglo-nizozemské a Anglo-francouzské; Britské impérium</vt:lpstr>
      <vt:lpstr>Budování impéria v Asii</vt:lpstr>
      <vt:lpstr>Atlantický, baltský a středomořský obchod</vt:lpstr>
      <vt:lpstr>Prezentace aplikace PowerPoint</vt:lpstr>
      <vt:lpstr>Prezentace aplikace PowerPoint</vt:lpstr>
      <vt:lpstr>Anglie – politický vývoj</vt:lpstr>
      <vt:lpstr>Prezentace aplikace PowerPoint</vt:lpstr>
      <vt:lpstr>Prezentace aplikace PowerPoint</vt:lpstr>
      <vt:lpstr>Anglo - nizozemské války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Anglická expanze - Amerika</vt:lpstr>
      <vt:lpstr>Prezentace aplikace PowerPoint</vt:lpstr>
      <vt:lpstr>Soupeření Británie a Francie o zámořské impérium</vt:lpstr>
      <vt:lpstr>Prezentace aplikace PowerPoint</vt:lpstr>
      <vt:lpstr>Prezentace aplikace PowerPoint</vt:lpstr>
      <vt:lpstr>Britské impérium v Asii</vt:lpstr>
      <vt:lpstr>Prezentace aplikace PowerPoint</vt:lpstr>
      <vt:lpstr>Prezentace aplikace PowerPoint</vt:lpstr>
      <vt:lpstr>Prezentace aplikace PowerPoint</vt:lpstr>
      <vt:lpstr>Komoditní složení evropských exportů z Asie do Evropy </vt:lpstr>
      <vt:lpstr>Prezentace aplikace PowerPoint</vt:lpstr>
      <vt:lpstr>Prezentace aplikace PowerPoint</vt:lpstr>
      <vt:lpstr>Politický vývoj ve Francii, UK</vt:lpstr>
      <vt:lpstr>Napoleonské války a kontinentální blokáda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Hospodářský a politický vývoj Francie po restauraci </vt:lpstr>
      <vt:lpstr>Prezentace aplikace PowerPoint</vt:lpstr>
      <vt:lpstr>Prezentace aplikace PowerPoint</vt:lpstr>
      <vt:lpstr>Prezentace aplikace PowerPoint</vt:lpstr>
      <vt:lpstr>Německo a další země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Evropská expanze – italské městské státy, Portugalské impérium</dc:title>
  <dc:creator>Julie Krpcová</dc:creator>
  <cp:lastModifiedBy>Oldřich Krpec</cp:lastModifiedBy>
  <cp:revision>75</cp:revision>
  <cp:lastPrinted>2022-02-28T10:39:42Z</cp:lastPrinted>
  <dcterms:created xsi:type="dcterms:W3CDTF">2021-03-14T14:30:18Z</dcterms:created>
  <dcterms:modified xsi:type="dcterms:W3CDTF">2023-03-20T10:55:41Z</dcterms:modified>
</cp:coreProperties>
</file>