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80" r:id="rId23"/>
    <p:sldId id="285" r:id="rId24"/>
    <p:sldId id="286" r:id="rId25"/>
    <p:sldId id="287" r:id="rId26"/>
    <p:sldId id="290" r:id="rId27"/>
    <p:sldId id="288" r:id="rId28"/>
    <p:sldId id="289" r:id="rId29"/>
    <p:sldId id="291" r:id="rId30"/>
    <p:sldId id="292" r:id="rId31"/>
    <p:sldId id="293" r:id="rId32"/>
    <p:sldId id="295" r:id="rId33"/>
    <p:sldId id="296" r:id="rId34"/>
    <p:sldId id="297" r:id="rId35"/>
    <p:sldId id="298" r:id="rId36"/>
    <p:sldId id="294" r:id="rId37"/>
    <p:sldId id="300" r:id="rId38"/>
    <p:sldId id="301" r:id="rId39"/>
    <p:sldId id="303" r:id="rId40"/>
    <p:sldId id="302" r:id="rId41"/>
    <p:sldId id="304" r:id="rId42"/>
    <p:sldId id="305" r:id="rId4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DACBA4-90C2-43F0-8FB8-AEF343E035B7}" v="6" dt="2023-03-10T21:24:06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4441E1DC-4864-4AEC-A450-971C8F995EC8}"/>
    <pc:docChg chg="undo custSel addSld delSld modSld">
      <pc:chgData name="Peter Spáč" userId="2e8d26cd-55d7-4d78-8227-1866407259d9" providerId="ADAL" clId="{4441E1DC-4864-4AEC-A450-971C8F995EC8}" dt="2023-03-06T16:55:38.134" v="50" actId="2696"/>
      <pc:docMkLst>
        <pc:docMk/>
      </pc:docMkLst>
      <pc:sldChg chg="modSp">
        <pc:chgData name="Peter Spáč" userId="2e8d26cd-55d7-4d78-8227-1866407259d9" providerId="ADAL" clId="{4441E1DC-4864-4AEC-A450-971C8F995EC8}" dt="2023-03-06T13:49:54.725" v="33" actId="20577"/>
        <pc:sldMkLst>
          <pc:docMk/>
          <pc:sldMk cId="3239390605" sldId="256"/>
        </pc:sldMkLst>
        <pc:spChg chg="mod">
          <ac:chgData name="Peter Spáč" userId="2e8d26cd-55d7-4d78-8227-1866407259d9" providerId="ADAL" clId="{4441E1DC-4864-4AEC-A450-971C8F995EC8}" dt="2023-03-06T13:49:54.725" v="33" actId="20577"/>
          <ac:spMkLst>
            <pc:docMk/>
            <pc:sldMk cId="3239390605" sldId="256"/>
            <ac:spMk id="3" creationId="{62C5D290-D150-4AD6-AA52-0792A66A7259}"/>
          </ac:spMkLst>
        </pc:spChg>
      </pc:sldChg>
      <pc:sldChg chg="addSp modSp">
        <pc:chgData name="Peter Spáč" userId="2e8d26cd-55d7-4d78-8227-1866407259d9" providerId="ADAL" clId="{4441E1DC-4864-4AEC-A450-971C8F995EC8}" dt="2023-03-06T13:49:24.375" v="15" actId="1076"/>
        <pc:sldMkLst>
          <pc:docMk/>
          <pc:sldMk cId="29489521" sldId="258"/>
        </pc:sldMkLst>
        <pc:picChg chg="mod">
          <ac:chgData name="Peter Spáč" userId="2e8d26cd-55d7-4d78-8227-1866407259d9" providerId="ADAL" clId="{4441E1DC-4864-4AEC-A450-971C8F995EC8}" dt="2023-03-06T13:49:24.375" v="15" actId="1076"/>
          <ac:picMkLst>
            <pc:docMk/>
            <pc:sldMk cId="29489521" sldId="258"/>
            <ac:picMk id="1026" creationId="{12FD6025-4712-483F-A129-6FC54B6C709A}"/>
          </ac:picMkLst>
        </pc:picChg>
        <pc:picChg chg="add mod">
          <ac:chgData name="Peter Spáč" userId="2e8d26cd-55d7-4d78-8227-1866407259d9" providerId="ADAL" clId="{4441E1DC-4864-4AEC-A450-971C8F995EC8}" dt="2023-03-06T13:49:21.583" v="14" actId="1076"/>
          <ac:picMkLst>
            <pc:docMk/>
            <pc:sldMk cId="29489521" sldId="258"/>
            <ac:picMk id="2050" creationId="{1BD427BA-EA76-44F8-A3FF-5A337FF4408F}"/>
          </ac:picMkLst>
        </pc:picChg>
      </pc:sldChg>
      <pc:sldChg chg="modSp add">
        <pc:chgData name="Peter Spáč" userId="2e8d26cd-55d7-4d78-8227-1866407259d9" providerId="ADAL" clId="{4441E1DC-4864-4AEC-A450-971C8F995EC8}" dt="2023-03-06T16:51:36.687" v="49" actId="20577"/>
        <pc:sldMkLst>
          <pc:docMk/>
          <pc:sldMk cId="2667984942" sldId="261"/>
        </pc:sldMkLst>
        <pc:spChg chg="mod">
          <ac:chgData name="Peter Spáč" userId="2e8d26cd-55d7-4d78-8227-1866407259d9" providerId="ADAL" clId="{4441E1DC-4864-4AEC-A450-971C8F995EC8}" dt="2023-03-06T16:51:36.687" v="49" actId="20577"/>
          <ac:spMkLst>
            <pc:docMk/>
            <pc:sldMk cId="2667984942" sldId="261"/>
            <ac:spMk id="2" creationId="{BFB15EFD-ED2C-41B6-8A46-380464B91C1F}"/>
          </ac:spMkLst>
        </pc:spChg>
      </pc:sldChg>
      <pc:sldChg chg="del">
        <pc:chgData name="Peter Spáč" userId="2e8d26cd-55d7-4d78-8227-1866407259d9" providerId="ADAL" clId="{4441E1DC-4864-4AEC-A450-971C8F995EC8}" dt="2023-03-06T13:50:40.736" v="35" actId="2696"/>
        <pc:sldMkLst>
          <pc:docMk/>
          <pc:sldMk cId="4049064507" sldId="261"/>
        </pc:sldMkLst>
      </pc:sldChg>
      <pc:sldChg chg="del">
        <pc:chgData name="Peter Spáč" userId="2e8d26cd-55d7-4d78-8227-1866407259d9" providerId="ADAL" clId="{4441E1DC-4864-4AEC-A450-971C8F995EC8}" dt="2023-03-06T16:55:38.134" v="50" actId="2696"/>
        <pc:sldMkLst>
          <pc:docMk/>
          <pc:sldMk cId="913327483" sldId="268"/>
        </pc:sldMkLst>
      </pc:sldChg>
      <pc:sldChg chg="addSp delSp modSp">
        <pc:chgData name="Peter Spáč" userId="2e8d26cd-55d7-4d78-8227-1866407259d9" providerId="ADAL" clId="{4441E1DC-4864-4AEC-A450-971C8F995EC8}" dt="2023-03-06T13:48:50.649" v="5"/>
        <pc:sldMkLst>
          <pc:docMk/>
          <pc:sldMk cId="318562211" sldId="272"/>
        </pc:sldMkLst>
        <pc:picChg chg="mod">
          <ac:chgData name="Peter Spáč" userId="2e8d26cd-55d7-4d78-8227-1866407259d9" providerId="ADAL" clId="{4441E1DC-4864-4AEC-A450-971C8F995EC8}" dt="2023-03-06T13:48:49.811" v="3" actId="1076"/>
          <ac:picMkLst>
            <pc:docMk/>
            <pc:sldMk cId="318562211" sldId="272"/>
            <ac:picMk id="5" creationId="{D39E537A-C19E-4E66-97C8-47A03F4A3684}"/>
          </ac:picMkLst>
        </pc:picChg>
        <pc:picChg chg="add del mod">
          <ac:chgData name="Peter Spáč" userId="2e8d26cd-55d7-4d78-8227-1866407259d9" providerId="ADAL" clId="{4441E1DC-4864-4AEC-A450-971C8F995EC8}" dt="2023-03-06T13:48:50.649" v="5"/>
          <ac:picMkLst>
            <pc:docMk/>
            <pc:sldMk cId="318562211" sldId="272"/>
            <ac:picMk id="1026" creationId="{CD307F8E-F6E6-4723-9825-D99A2C9780E7}"/>
          </ac:picMkLst>
        </pc:picChg>
      </pc:sldChg>
      <pc:sldChg chg="del">
        <pc:chgData name="Peter Spáč" userId="2e8d26cd-55d7-4d78-8227-1866407259d9" providerId="ADAL" clId="{4441E1DC-4864-4AEC-A450-971C8F995EC8}" dt="2023-03-06T13:50:40.729" v="34" actId="2696"/>
        <pc:sldMkLst>
          <pc:docMk/>
          <pc:sldMk cId="365476199" sldId="306"/>
        </pc:sldMkLst>
      </pc:sldChg>
      <pc:sldChg chg="add">
        <pc:chgData name="Peter Spáč" userId="2e8d26cd-55d7-4d78-8227-1866407259d9" providerId="ADAL" clId="{4441E1DC-4864-4AEC-A450-971C8F995EC8}" dt="2023-03-06T13:50:41.738" v="36"/>
        <pc:sldMkLst>
          <pc:docMk/>
          <pc:sldMk cId="1534266444" sldId="306"/>
        </pc:sldMkLst>
      </pc:sldChg>
    </pc:docChg>
  </pc:docChgLst>
  <pc:docChgLst>
    <pc:chgData name="Peter" userId="2e8d26cd-55d7-4d78-8227-1866407259d9" providerId="ADAL" clId="{DEDACBA4-90C2-43F0-8FB8-AEF343E035B7}"/>
    <pc:docChg chg="undo custSel addSld delSld modSld">
      <pc:chgData name="Peter" userId="2e8d26cd-55d7-4d78-8227-1866407259d9" providerId="ADAL" clId="{DEDACBA4-90C2-43F0-8FB8-AEF343E035B7}" dt="2023-03-10T21:24:06.798" v="19"/>
      <pc:docMkLst>
        <pc:docMk/>
      </pc:docMkLst>
      <pc:sldChg chg="del">
        <pc:chgData name="Peter" userId="2e8d26cd-55d7-4d78-8227-1866407259d9" providerId="ADAL" clId="{DEDACBA4-90C2-43F0-8FB8-AEF343E035B7}" dt="2023-03-10T21:23:15.650" v="1" actId="47"/>
        <pc:sldMkLst>
          <pc:docMk/>
          <pc:sldMk cId="2667984942" sldId="261"/>
        </pc:sldMkLst>
      </pc:sldChg>
      <pc:sldChg chg="modAnim">
        <pc:chgData name="Peter" userId="2e8d26cd-55d7-4d78-8227-1866407259d9" providerId="ADAL" clId="{DEDACBA4-90C2-43F0-8FB8-AEF343E035B7}" dt="2023-03-10T21:23:28.975" v="4"/>
        <pc:sldMkLst>
          <pc:docMk/>
          <pc:sldMk cId="3033153255" sldId="274"/>
        </pc:sldMkLst>
      </pc:sldChg>
      <pc:sldChg chg="add del">
        <pc:chgData name="Peter" userId="2e8d26cd-55d7-4d78-8227-1866407259d9" providerId="ADAL" clId="{DEDACBA4-90C2-43F0-8FB8-AEF343E035B7}" dt="2023-03-10T21:23:43.925" v="11" actId="47"/>
        <pc:sldMkLst>
          <pc:docMk/>
          <pc:sldMk cId="3618304114" sldId="281"/>
        </pc:sldMkLst>
      </pc:sldChg>
      <pc:sldChg chg="add del">
        <pc:chgData name="Peter" userId="2e8d26cd-55d7-4d78-8227-1866407259d9" providerId="ADAL" clId="{DEDACBA4-90C2-43F0-8FB8-AEF343E035B7}" dt="2023-03-10T21:23:49.027" v="15" actId="47"/>
        <pc:sldMkLst>
          <pc:docMk/>
          <pc:sldMk cId="2705260220" sldId="282"/>
        </pc:sldMkLst>
      </pc:sldChg>
      <pc:sldChg chg="add del">
        <pc:chgData name="Peter" userId="2e8d26cd-55d7-4d78-8227-1866407259d9" providerId="ADAL" clId="{DEDACBA4-90C2-43F0-8FB8-AEF343E035B7}" dt="2023-03-10T21:23:44.674" v="12" actId="47"/>
        <pc:sldMkLst>
          <pc:docMk/>
          <pc:sldMk cId="4017771862" sldId="283"/>
        </pc:sldMkLst>
      </pc:sldChg>
      <pc:sldChg chg="del">
        <pc:chgData name="Peter" userId="2e8d26cd-55d7-4d78-8227-1866407259d9" providerId="ADAL" clId="{DEDACBA4-90C2-43F0-8FB8-AEF343E035B7}" dt="2023-03-10T21:23:46.031" v="13" actId="47"/>
        <pc:sldMkLst>
          <pc:docMk/>
          <pc:sldMk cId="483139996" sldId="284"/>
        </pc:sldMkLst>
      </pc:sldChg>
      <pc:sldChg chg="modAnim">
        <pc:chgData name="Peter" userId="2e8d26cd-55d7-4d78-8227-1866407259d9" providerId="ADAL" clId="{DEDACBA4-90C2-43F0-8FB8-AEF343E035B7}" dt="2023-03-10T21:24:06.798" v="19"/>
        <pc:sldMkLst>
          <pc:docMk/>
          <pc:sldMk cId="3747689714" sldId="304"/>
        </pc:sldMkLst>
      </pc:sldChg>
      <pc:sldChg chg="del">
        <pc:chgData name="Peter" userId="2e8d26cd-55d7-4d78-8227-1866407259d9" providerId="ADAL" clId="{DEDACBA4-90C2-43F0-8FB8-AEF343E035B7}" dt="2023-03-10T21:23:14.960" v="0" actId="47"/>
        <pc:sldMkLst>
          <pc:docMk/>
          <pc:sldMk cId="1534266444" sldId="306"/>
        </pc:sldMkLst>
      </pc:sldChg>
      <pc:sldChg chg="del">
        <pc:chgData name="Peter" userId="2e8d26cd-55d7-4d78-8227-1866407259d9" providerId="ADAL" clId="{DEDACBA4-90C2-43F0-8FB8-AEF343E035B7}" dt="2023-03-10T21:23:50.541" v="16" actId="47"/>
        <pc:sldMkLst>
          <pc:docMk/>
          <pc:sldMk cId="1887565564" sldId="309"/>
        </pc:sldMkLst>
      </pc:sldChg>
      <pc:sldChg chg="del">
        <pc:chgData name="Peter" userId="2e8d26cd-55d7-4d78-8227-1866407259d9" providerId="ADAL" clId="{DEDACBA4-90C2-43F0-8FB8-AEF343E035B7}" dt="2023-03-10T21:23:46.990" v="14" actId="47"/>
        <pc:sldMkLst>
          <pc:docMk/>
          <pc:sldMk cId="2282658389" sldId="31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Bakal&#225;rske%20predmety\Money%20and%20Politics\Predn&#225;&#353;ky\Predn&#225;&#353;ka%202%20-%20real%20politics\Gra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'Skutočné čísla'!$B$8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'Skutočné čísla'!$A$9:$A$12</c:f>
              <c:strCache>
                <c:ptCount val="4"/>
                <c:pt idx="0">
                  <c:v>Mayor GOV</c:v>
                </c:pt>
                <c:pt idx="1">
                  <c:v>Mayor MIX</c:v>
                </c:pt>
                <c:pt idx="2">
                  <c:v>Mayor IND</c:v>
                </c:pt>
                <c:pt idx="3">
                  <c:v>Mayor OPP</c:v>
                </c:pt>
              </c:strCache>
            </c:strRef>
          </c:cat>
          <c:val>
            <c:numRef>
              <c:f>'Skutočné čísla'!$B$9:$B$12</c:f>
              <c:numCache>
                <c:formatCode>General</c:formatCode>
                <c:ptCount val="4"/>
                <c:pt idx="0">
                  <c:v>25</c:v>
                </c:pt>
                <c:pt idx="1">
                  <c:v>12.2</c:v>
                </c:pt>
                <c:pt idx="2">
                  <c:v>42.6</c:v>
                </c:pt>
                <c:pt idx="3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0-44DB-8782-0B62C2FED1AF}"/>
            </c:ext>
          </c:extLst>
        </c:ser>
        <c:ser>
          <c:idx val="1"/>
          <c:order val="1"/>
          <c:tx>
            <c:strRef>
              <c:f>'Skutočné čísla'!$C$8</c:f>
              <c:strCache>
                <c:ptCount val="1"/>
                <c:pt idx="0">
                  <c:v>Successful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'Skutočné čísla'!$A$9:$A$12</c:f>
              <c:strCache>
                <c:ptCount val="4"/>
                <c:pt idx="0">
                  <c:v>Mayor GOV</c:v>
                </c:pt>
                <c:pt idx="1">
                  <c:v>Mayor MIX</c:v>
                </c:pt>
                <c:pt idx="2">
                  <c:v>Mayor IND</c:v>
                </c:pt>
                <c:pt idx="3">
                  <c:v>Mayor OPP</c:v>
                </c:pt>
              </c:strCache>
            </c:strRef>
          </c:cat>
          <c:val>
            <c:numRef>
              <c:f>'Skutočné čísla'!$C$9:$C$12</c:f>
              <c:numCache>
                <c:formatCode>General</c:formatCode>
                <c:ptCount val="4"/>
                <c:pt idx="0">
                  <c:v>35.799999999999997</c:v>
                </c:pt>
                <c:pt idx="1">
                  <c:v>25.3</c:v>
                </c:pt>
                <c:pt idx="2">
                  <c:v>35.799999999999997</c:v>
                </c:pt>
                <c:pt idx="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D0-44DB-8782-0B62C2FED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316896"/>
        <c:axId val="335321816"/>
      </c:barChart>
      <c:catAx>
        <c:axId val="33531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35321816"/>
        <c:crosses val="autoZero"/>
        <c:auto val="1"/>
        <c:lblAlgn val="ctr"/>
        <c:lblOffset val="100"/>
        <c:noMultiLvlLbl val="0"/>
      </c:catAx>
      <c:valAx>
        <c:axId val="335321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3531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E8277-3042-49D7-8543-F5C73709C6F4}" type="datetimeFigureOut">
              <a:rPr lang="sk-SK" smtClean="0"/>
              <a:t>10. 3. 2023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A1D52-25CA-4208-8606-1C61455D4E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78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A1D52-25CA-4208-8606-1C61455D4EF2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000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F44C9-DCA7-442C-8AEB-B44833C18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CDD5FBB-7E9C-47DD-BC3A-5C8EFE67D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ABEB025-6B5F-4E13-816E-7D8613FE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10. 3. 2023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5D2E72E-13DB-49FF-A7B7-F653C58E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9A8B95B-CB57-475C-B630-EC9AE212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247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7DC2B-E0F0-46F0-A744-68F1C7BF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80D34CB6-49D5-40D7-8059-1B730388E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AD52BFD-224A-49B0-8DC1-49BA84DB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10. 3. 2023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753D9EF-F798-46E9-B287-8DD879D6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DC3EECD-5573-45B5-81E3-B4103A8C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348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2609F9E-62F9-437C-9166-BEB280500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72D9EC4F-31EB-482A-80AA-EF1FA298E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69E56CC-A5E6-4426-9B88-C827868F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10. 3. 2023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DCC6858-832B-41B4-A7B9-4AC85EFC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ACEE2B7-131C-4641-AC6E-1F47C6EB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59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96101F-39BF-4B25-A88C-6DA80DE4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8C3E0A-FD29-4E14-AD85-965A7A7FA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F9F84A1-6982-4F09-B9D4-6A206282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10. 3. 2023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835AEE2-DE23-4EC8-A904-C12C0FF87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B55AC7E-CF79-4794-BB5F-FC8BED40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232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4F9CB-9D72-4A63-91BF-3E89FB60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76FDC78C-2767-418C-9F34-4685EC951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35D0705-251A-4B88-A447-6DCBBB091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10. 3. 2023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7712CF9-4392-4E8D-9708-00F2A577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1BAC724-D052-40BF-8AB0-8CC7FBC9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151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67957B-B520-4DB3-BEFA-B9B52279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484389-A8B8-461C-8E4D-53B184589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96E0758-59DF-4FFF-8692-FC47FF589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3DDC562-FDD4-467C-BB92-5E6B8069D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10. 3. 2023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45D041A-FC4A-4088-AE1C-954A8667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CCC8A15-57C4-4154-AD78-38DA87AF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880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22CFE-8296-4C61-84B1-4A1C644E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126CBC1-72E2-49C3-B98A-A1C2EEB8B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7FFA722-80CF-4869-9769-CB47288F0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6CCFA9BB-3A57-4101-A13B-D536D1E4E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871EF1B-D859-4362-BEE2-A31CB978D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CB4C0D9A-F5E4-434B-82CA-F91DC06A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10. 3. 2023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8BDE3FCE-A1FB-49B8-AADE-BB55E3412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2CCBF67-DBC9-4D2A-B636-712467F49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516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E6093A-58A6-473C-98A6-AC07D9CDB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D52F07F-929B-4B47-9FCB-38676FF4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10. 3. 2023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D282824-6C3D-4444-B43B-146665F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1D83F9F-AE6D-467B-A2FA-1078DEF7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054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4B692CA-610F-40DA-AFA8-BEFF74D2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10. 3. 2023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816821A-A1B2-4747-B615-88D0D02C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9A59E64-4411-4463-9237-292EB5C0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001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90C8D-7429-4F24-9EB7-D099F630C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FE4CA8F-05BD-4628-A45D-E72E6EE9B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1E194C86-B000-426B-BB54-953348831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5F7EABD-3D96-431F-AFEA-F0C4437F1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10. 3. 2023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0212092-FA02-45EB-BAB0-EE583F10A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0C7CDC5-A3CA-4E23-B523-303172CD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246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6E040-F425-44A4-85E3-32DAE21C5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E831EBE-728F-4E34-B437-F6D310162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AFADF960-5682-469A-B051-F893E4A52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C93C1BC-6172-4158-9603-E47D574B6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10. 3. 2023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A204564-AE87-4F99-BC0D-E8954EFC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A3DC389-5105-4F3F-9554-8BE63DCE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996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866DA2F-4DAF-45D7-9D1B-B8AB01EA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926D46F-35C2-4D31-831E-D822B794F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B55C6C1-D3CF-43B4-A33B-0ACEA17A9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06B16-6892-4F55-A490-F57E4B693D88}" type="datetimeFigureOut">
              <a:rPr lang="sk-SK" smtClean="0"/>
              <a:t>10. 3. 2023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444122B-4544-4A4F-8428-E42083533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8432853-EF80-42DC-AA0F-0467B0369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250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4887C-EFC3-4112-B0DF-DFCA05C506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Pork Barrel Logic </a:t>
            </a:r>
            <a:br>
              <a:rPr lang="en-US" dirty="0"/>
            </a:br>
            <a:r>
              <a:rPr lang="en-US" dirty="0"/>
              <a:t>of Real Politics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C5D290-D150-4AD6-AA52-0792A66A7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76316"/>
            <a:ext cx="9144000" cy="1655762"/>
          </a:xfrm>
        </p:spPr>
        <p:txBody>
          <a:bodyPr/>
          <a:lstStyle/>
          <a:p>
            <a:r>
              <a:rPr lang="sk-SK" dirty="0"/>
              <a:t>PMCb1113</a:t>
            </a:r>
            <a:r>
              <a:rPr lang="en-US" dirty="0"/>
              <a:t> Money and Politics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9390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ranch Tree Leaves - Free vector graphic on Pixabay">
            <a:extLst>
              <a:ext uri="{FF2B5EF4-FFF2-40B4-BE49-F238E27FC236}">
                <a16:creationId xmlns:a16="http://schemas.microsoft.com/office/drawing/2014/main" id="{5AA668A5-828B-4B81-9BFA-7BEAD6801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72206">
            <a:off x="7696792" y="903425"/>
            <a:ext cx="4598670" cy="229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6243FF4-F17A-4C37-A1B2-71B130FF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Secure Votes?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EDF917-B382-43F2-A18A-9523F807C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Carrot and stick</a:t>
            </a:r>
          </a:p>
          <a:p>
            <a:endParaRPr lang="en-US" dirty="0"/>
          </a:p>
          <a:p>
            <a:r>
              <a:rPr lang="en-US" dirty="0"/>
              <a:t>Inducements:</a:t>
            </a:r>
          </a:p>
          <a:p>
            <a:pPr lvl="1"/>
            <a:r>
              <a:rPr lang="en-US" dirty="0"/>
              <a:t>Positive – help in campaign, fundraising, media influence</a:t>
            </a:r>
          </a:p>
          <a:p>
            <a:pPr lvl="1"/>
            <a:r>
              <a:rPr lang="en-US" dirty="0"/>
              <a:t>Negative – loss of offices, redistricting of constituencies</a:t>
            </a:r>
          </a:p>
          <a:p>
            <a:endParaRPr lang="en-US" dirty="0"/>
          </a:p>
          <a:p>
            <a:r>
              <a:rPr lang="en-US" dirty="0"/>
              <a:t>Negative inducements mostly applicable only on members of own party (opposition does not hold offices) </a:t>
            </a:r>
            <a:endParaRPr lang="sk-SK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71E2953-90EA-45CA-9894-6F1F9D419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10175">
            <a:off x="8177516" y="1026674"/>
            <a:ext cx="45529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883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EC6D2C-0BD6-4BB5-9639-BB3FB0B1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for Barnes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A9BC60-C88E-4806-BCF7-96D0F0C43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funding for new classrooms in 2001 budget worth 562 mil. USD</a:t>
            </a:r>
          </a:p>
          <a:p>
            <a:endParaRPr lang="en-US" dirty="0"/>
          </a:p>
          <a:p>
            <a:r>
              <a:rPr lang="en-US" dirty="0"/>
              <a:t>Main tool in persuading members of assembly to support the agenda</a:t>
            </a:r>
          </a:p>
          <a:p>
            <a:endParaRPr lang="en-US" dirty="0"/>
          </a:p>
          <a:p>
            <a:r>
              <a:rPr lang="en-US" dirty="0"/>
              <a:t>Time restraints allowed to effectively use pork to affect the vote in Senate</a:t>
            </a:r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9872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567FA7-63F9-442B-8AD5-E0369082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5070"/>
            <a:ext cx="10515600" cy="1325563"/>
          </a:xfrm>
        </p:spPr>
        <p:txBody>
          <a:bodyPr/>
          <a:lstStyle/>
          <a:p>
            <a:r>
              <a:rPr lang="en-US" dirty="0"/>
              <a:t>The Effect of Pork (Bullock and Hood 2005)</a:t>
            </a:r>
            <a:endParaRPr lang="sk-SK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08345048-63C7-43A3-91B9-9F3EC8802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833" y="1461155"/>
            <a:ext cx="8435516" cy="53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73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E0FB2-C313-405E-BF8D-26484F3B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Aftermath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A5FE5-0EF3-4099-A6E8-CD584262A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Assembly voted for the change of the flag</a:t>
            </a:r>
          </a:p>
          <a:p>
            <a:endParaRPr lang="en-US" dirty="0"/>
          </a:p>
          <a:p>
            <a:r>
              <a:rPr lang="en-US" dirty="0"/>
              <a:t>In the upcoming election Barnes lost to his Republican challenger Sonny Perdue</a:t>
            </a:r>
          </a:p>
          <a:p>
            <a:endParaRPr lang="en-US" dirty="0"/>
          </a:p>
          <a:p>
            <a:r>
              <a:rPr lang="en-US" dirty="0"/>
              <a:t>First Republican governor of Georgia since 1872</a:t>
            </a:r>
          </a:p>
          <a:p>
            <a:endParaRPr lang="en-US" dirty="0"/>
          </a:p>
          <a:p>
            <a:r>
              <a:rPr lang="en-US" dirty="0"/>
              <a:t>Referendum in 2004 supported a modified version of the flag (73 per cent voters for the flag)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33710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3307D6-645C-4329-BE4B-FA661CC35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Flag of Georgia</a:t>
            </a:r>
          </a:p>
        </p:txBody>
      </p:sp>
      <p:pic>
        <p:nvPicPr>
          <p:cNvPr id="5" name="Picture 2" descr="VÃ½sledek obrÃ¡zku pro usa georgia flag">
            <a:extLst>
              <a:ext uri="{FF2B5EF4-FFF2-40B4-BE49-F238E27FC236}">
                <a16:creationId xmlns:a16="http://schemas.microsoft.com/office/drawing/2014/main" id="{D39E537A-C19E-4E66-97C8-47A03F4A36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90" y="1994344"/>
            <a:ext cx="6396220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62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E0FB2-C313-405E-BF8D-26484F3B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Flag of Georgia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A5FE5-0EF3-4099-A6E8-CD584262A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aim of pork barrel politics?</a:t>
            </a:r>
          </a:p>
          <a:p>
            <a:endParaRPr lang="en-US" dirty="0"/>
          </a:p>
          <a:p>
            <a:r>
              <a:rPr lang="en-US" dirty="0"/>
              <a:t>What was the procedure?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4899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5F7E8-9211-4992-937B-6811BE2D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</a:t>
            </a:r>
            <a:r>
              <a:rPr lang="sk-SK" dirty="0"/>
              <a:t>s</a:t>
            </a:r>
            <a:r>
              <a:rPr lang="en-US" dirty="0"/>
              <a:t> Grants</a:t>
            </a:r>
            <a:endParaRPr lang="sk-SK" dirty="0"/>
          </a:p>
        </p:txBody>
      </p:sp>
      <p:pic>
        <p:nvPicPr>
          <p:cNvPr id="1026" name="Picture 2" descr="VÃ½sledek obrÃ¡zku pro football">
            <a:extLst>
              <a:ext uri="{FF2B5EF4-FFF2-40B4-BE49-F238E27FC236}">
                <a16:creationId xmlns:a16="http://schemas.microsoft.com/office/drawing/2014/main" id="{FF41BB50-0AB2-4652-92BD-CC8F529F7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548">
            <a:off x="5214025" y="729196"/>
            <a:ext cx="5827544" cy="388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volleyball">
            <a:extLst>
              <a:ext uri="{FF2B5EF4-FFF2-40B4-BE49-F238E27FC236}">
                <a16:creationId xmlns:a16="http://schemas.microsoft.com/office/drawing/2014/main" id="{62FCC668-BCBD-40FF-A4E9-9F7B8EFDA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899">
            <a:off x="1699098" y="1760706"/>
            <a:ext cx="4396902" cy="439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Ã½sledek obrÃ¡zku pro tennis">
            <a:extLst>
              <a:ext uri="{FF2B5EF4-FFF2-40B4-BE49-F238E27FC236}">
                <a16:creationId xmlns:a16="http://schemas.microsoft.com/office/drawing/2014/main" id="{D49C9AD5-DDA2-4B36-A9CC-9D8E3C9B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9336">
            <a:off x="4753321" y="3812972"/>
            <a:ext cx="6436730" cy="248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153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580D27-DE9C-4EFA-9641-CBAD7A368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</a:t>
            </a:r>
            <a:r>
              <a:rPr lang="sk-SK" dirty="0"/>
              <a:t>s</a:t>
            </a:r>
            <a:r>
              <a:rPr lang="en-US" dirty="0"/>
              <a:t> Grants in Slovakia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165A3D9-517D-4186-8E3E-07D7EA6DA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2015 a single-party government in Slovakia launched a Support of Sport Development (</a:t>
            </a:r>
            <a:r>
              <a:rPr lang="en-US" dirty="0" err="1"/>
              <a:t>SoSD</a:t>
            </a:r>
            <a:r>
              <a:rPr lang="en-US" dirty="0"/>
              <a:t>) funding program</a:t>
            </a:r>
          </a:p>
          <a:p>
            <a:endParaRPr lang="en-US" dirty="0"/>
          </a:p>
          <a:p>
            <a:r>
              <a:rPr lang="en-US" dirty="0"/>
              <a:t>Grants for establishment of sport facilities for (at least) football and volleyball</a:t>
            </a:r>
          </a:p>
          <a:p>
            <a:endParaRPr lang="en-US" dirty="0"/>
          </a:p>
          <a:p>
            <a:r>
              <a:rPr lang="en-US" dirty="0"/>
              <a:t>A total of 4 million EUR</a:t>
            </a:r>
          </a:p>
          <a:p>
            <a:endParaRPr lang="en-US" dirty="0"/>
          </a:p>
          <a:p>
            <a:r>
              <a:rPr lang="en-US" dirty="0"/>
              <a:t>Expected support of 40 thousand EUR for each facility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50191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80840-83BB-46A6-8D90-A1E53D163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SoSD</a:t>
            </a:r>
            <a:r>
              <a:rPr lang="en-US" dirty="0"/>
              <a:t> program – basic rules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99C307-A9A6-4E4A-B840-D8AD7CE82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Official aim to provide support for sport facilities for young people</a:t>
            </a:r>
          </a:p>
          <a:p>
            <a:endParaRPr lang="en-US" dirty="0"/>
          </a:p>
          <a:p>
            <a:r>
              <a:rPr lang="en-US" dirty="0"/>
              <a:t>Organization:</a:t>
            </a:r>
          </a:p>
          <a:p>
            <a:pPr lvl="1"/>
            <a:r>
              <a:rPr lang="en-US" dirty="0"/>
              <a:t>Directly organized by national government</a:t>
            </a:r>
          </a:p>
          <a:p>
            <a:pPr lvl="1"/>
            <a:r>
              <a:rPr lang="en-US" dirty="0"/>
              <a:t>Executive </a:t>
            </a:r>
            <a:r>
              <a:rPr lang="sk-SK" dirty="0"/>
              <a:t>management</a:t>
            </a:r>
            <a:r>
              <a:rPr lang="en-US" dirty="0"/>
              <a:t> </a:t>
            </a:r>
            <a:r>
              <a:rPr lang="sk-SK" dirty="0"/>
              <a:t>b</a:t>
            </a:r>
            <a:r>
              <a:rPr lang="en-US" dirty="0"/>
              <a:t>y governmental representative and also </a:t>
            </a:r>
            <a:r>
              <a:rPr lang="sk-SK" dirty="0"/>
              <a:t>a </a:t>
            </a:r>
            <a:r>
              <a:rPr lang="en-US" dirty="0"/>
              <a:t>gov MP</a:t>
            </a:r>
          </a:p>
          <a:p>
            <a:pPr lvl="1"/>
            <a:r>
              <a:rPr lang="en-US" dirty="0"/>
              <a:t>Selection committee (members appointed by the government)</a:t>
            </a:r>
          </a:p>
          <a:p>
            <a:endParaRPr lang="en-US" dirty="0"/>
          </a:p>
          <a:p>
            <a:r>
              <a:rPr lang="en-US" dirty="0"/>
              <a:t>Who could apply:</a:t>
            </a:r>
          </a:p>
          <a:p>
            <a:pPr lvl="1"/>
            <a:r>
              <a:rPr lang="en-US" dirty="0"/>
              <a:t>Municipalities, regions, civic associations, foundations, Church, schools etc.</a:t>
            </a:r>
          </a:p>
          <a:p>
            <a:pPr lvl="1"/>
            <a:r>
              <a:rPr lang="en-US" dirty="0"/>
              <a:t>A formal request required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448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80840-83BB-46A6-8D90-A1E53D163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SoSD</a:t>
            </a:r>
            <a:r>
              <a:rPr lang="en-US" dirty="0"/>
              <a:t> program – the selection process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99C307-A9A6-4E4A-B840-D8AD7CE82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Officially an anonymous evaluation of requests</a:t>
            </a:r>
          </a:p>
          <a:p>
            <a:endParaRPr lang="en-US" dirty="0"/>
          </a:p>
          <a:p>
            <a:r>
              <a:rPr lang="en-US" dirty="0"/>
              <a:t>Criteria (each score 0 – 5 points):</a:t>
            </a:r>
          </a:p>
          <a:p>
            <a:pPr lvl="1"/>
            <a:r>
              <a:rPr lang="en-US" dirty="0"/>
              <a:t>Relevancy of the project and its aims</a:t>
            </a:r>
          </a:p>
          <a:p>
            <a:pPr lvl="1"/>
            <a:r>
              <a:rPr lang="en-US" dirty="0"/>
              <a:t>Quality and excellence</a:t>
            </a:r>
          </a:p>
          <a:p>
            <a:pPr lvl="1"/>
            <a:r>
              <a:rPr lang="en-US" dirty="0"/>
              <a:t>Tradition and continuity</a:t>
            </a:r>
          </a:p>
          <a:p>
            <a:pPr lvl="1"/>
            <a:r>
              <a:rPr lang="en-US" dirty="0"/>
              <a:t>Sporting and societal importance</a:t>
            </a:r>
          </a:p>
          <a:p>
            <a:pPr lvl="1"/>
            <a:r>
              <a:rPr lang="en-US" dirty="0"/>
              <a:t>Target groups</a:t>
            </a:r>
          </a:p>
          <a:p>
            <a:pPr lvl="1"/>
            <a:r>
              <a:rPr lang="en-US" dirty="0"/>
              <a:t>Feasibility of the budget</a:t>
            </a:r>
          </a:p>
          <a:p>
            <a:endParaRPr lang="en-US" dirty="0"/>
          </a:p>
          <a:p>
            <a:r>
              <a:rPr lang="en-US" dirty="0"/>
              <a:t>Each request could score up to 30 points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5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FCB06-714B-445F-9908-36155BA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Faces of Pork Barrel Politics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6E5C030-58E6-44D8-813B-A84D7ED57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r>
              <a:rPr lang="en-US" dirty="0"/>
              <a:t>Context dependency</a:t>
            </a:r>
          </a:p>
          <a:p>
            <a:endParaRPr lang="en-US" dirty="0"/>
          </a:p>
          <a:p>
            <a:r>
              <a:rPr lang="en-US" dirty="0"/>
              <a:t>What are the main aims?</a:t>
            </a:r>
          </a:p>
          <a:p>
            <a:endParaRPr lang="en-US" dirty="0"/>
          </a:p>
          <a:p>
            <a:r>
              <a:rPr lang="en-US" dirty="0"/>
              <a:t>What are the procedures?</a:t>
            </a:r>
          </a:p>
          <a:p>
            <a:endParaRPr lang="en-US" dirty="0"/>
          </a:p>
          <a:p>
            <a:r>
              <a:rPr lang="en-US" dirty="0"/>
              <a:t>In other words, why and how is pork barrel politics performed</a:t>
            </a:r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03485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80840-83BB-46A6-8D90-A1E53D163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SoSD</a:t>
            </a:r>
            <a:r>
              <a:rPr lang="en-US" dirty="0"/>
              <a:t> program – results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99C307-A9A6-4E4A-B840-D8AD7CE82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524 municipalities filed a formal request for grants</a:t>
            </a:r>
          </a:p>
          <a:p>
            <a:endParaRPr lang="en-US" dirty="0"/>
          </a:p>
          <a:p>
            <a:r>
              <a:rPr lang="en-US" dirty="0"/>
              <a:t>95 (out of 100) grants given to municipalities</a:t>
            </a:r>
          </a:p>
          <a:p>
            <a:endParaRPr lang="en-US" dirty="0"/>
          </a:p>
          <a:p>
            <a:r>
              <a:rPr lang="en-US" dirty="0"/>
              <a:t>429 requests from municipalities refused (due to low score)</a:t>
            </a:r>
          </a:p>
          <a:p>
            <a:endParaRPr lang="en-US" dirty="0"/>
          </a:p>
          <a:p>
            <a:r>
              <a:rPr lang="en-US" dirty="0"/>
              <a:t>Mean success rate of 18 per cent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61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16600-8C5A-4F54-8E1A-F0A0D5C1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SoSD</a:t>
            </a:r>
            <a:r>
              <a:rPr lang="en-US" dirty="0"/>
              <a:t> program – political background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F486C26-8E75-4318-AC26-FBFA18D9E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Mayors as highest municipal representatives</a:t>
            </a:r>
          </a:p>
          <a:p>
            <a:r>
              <a:rPr lang="en-US" dirty="0"/>
              <a:t>Directly elected for four years (FPTP)</a:t>
            </a:r>
          </a:p>
          <a:p>
            <a:endParaRPr lang="en-US" dirty="0"/>
          </a:p>
          <a:p>
            <a:r>
              <a:rPr lang="en-US" dirty="0"/>
              <a:t>Partisan background of mayors:</a:t>
            </a:r>
          </a:p>
          <a:p>
            <a:pPr lvl="1"/>
            <a:r>
              <a:rPr lang="en-US" dirty="0"/>
              <a:t>GOV – nominated only by gov party</a:t>
            </a:r>
          </a:p>
          <a:p>
            <a:pPr lvl="1"/>
            <a:r>
              <a:rPr lang="en-US" dirty="0"/>
              <a:t>MIX – nominated by gov party and </a:t>
            </a:r>
            <a:r>
              <a:rPr lang="en-US" dirty="0" err="1"/>
              <a:t>opp</a:t>
            </a:r>
            <a:r>
              <a:rPr lang="en-US" dirty="0"/>
              <a:t> parties</a:t>
            </a:r>
          </a:p>
          <a:p>
            <a:pPr lvl="1"/>
            <a:r>
              <a:rPr lang="en-US" dirty="0"/>
              <a:t>OPP – nominated only by </a:t>
            </a:r>
            <a:r>
              <a:rPr lang="en-US" dirty="0" err="1"/>
              <a:t>opp</a:t>
            </a:r>
            <a:r>
              <a:rPr lang="en-US" dirty="0"/>
              <a:t> parties</a:t>
            </a:r>
          </a:p>
          <a:p>
            <a:pPr lvl="1"/>
            <a:r>
              <a:rPr lang="en-US" dirty="0"/>
              <a:t>IND – independent candidate</a:t>
            </a:r>
          </a:p>
          <a:p>
            <a:endParaRPr lang="en-US" dirty="0"/>
          </a:p>
          <a:p>
            <a:r>
              <a:rPr lang="en-US" dirty="0"/>
              <a:t>Any impact on the distribution?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1607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DAB3A013-5368-4020-B483-908CB5A74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748100"/>
              </p:ext>
            </p:extLst>
          </p:nvPr>
        </p:nvGraphicFramePr>
        <p:xfrm>
          <a:off x="838200" y="1828800"/>
          <a:ext cx="10515600" cy="3355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16249734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872390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1126518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34897020"/>
                    </a:ext>
                  </a:extLst>
                </a:gridCol>
              </a:tblGrid>
              <a:tr h="1011600"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Unsuccessful requests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(N = 429)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Successful requests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(N = 95)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Total requests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(N = 524)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582065"/>
                  </a:ext>
                </a:extLst>
              </a:tr>
              <a:tr h="586086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Mayor GOV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97 (74.0 %)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34 (26.0 %)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929904"/>
                  </a:ext>
                </a:extLst>
              </a:tr>
              <a:tr h="586086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Mayor MIX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40 (62.3 %)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24 (37.5 %)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273773"/>
                  </a:ext>
                </a:extLst>
              </a:tr>
              <a:tr h="586086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Mayor IND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189 (84.8 %)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34 (15.2 %)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223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702447"/>
                  </a:ext>
                </a:extLst>
              </a:tr>
              <a:tr h="586086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Mayor OPP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103 (97.1 %)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 (2.9 %)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076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272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840721DF-A0DA-4C0C-81FC-CCFAC89D75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035902"/>
              </p:ext>
            </p:extLst>
          </p:nvPr>
        </p:nvGraphicFramePr>
        <p:xfrm>
          <a:off x="838200" y="603115"/>
          <a:ext cx="10515600" cy="557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8373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4D4CC-C6E3-449C-9728-552F64D1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SoSD</a:t>
            </a:r>
            <a:r>
              <a:rPr lang="en-US" dirty="0"/>
              <a:t> program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382550-1AAB-4266-B021-05E4FF99E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aim of pork barrel politics?</a:t>
            </a:r>
          </a:p>
          <a:p>
            <a:endParaRPr lang="en-US" dirty="0"/>
          </a:p>
          <a:p>
            <a:r>
              <a:rPr lang="en-US" dirty="0"/>
              <a:t>What was the procedure?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445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1CC0A9-3FD5-4B14-895A-3D2786E9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Sport</a:t>
            </a:r>
            <a:r>
              <a:rPr lang="sk-SK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Grants in Australia</a:t>
            </a:r>
          </a:p>
        </p:txBody>
      </p:sp>
      <p:pic>
        <p:nvPicPr>
          <p:cNvPr id="2050" name="Picture 2" descr="VÃ½sledek obrÃ¡zku pro kangaroo">
            <a:extLst>
              <a:ext uri="{FF2B5EF4-FFF2-40B4-BE49-F238E27FC236}">
                <a16:creationId xmlns:a16="http://schemas.microsoft.com/office/drawing/2014/main" id="{3B9D7627-F22A-456C-9577-EA925C213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46" y="1675227"/>
            <a:ext cx="7002707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57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099BBC-F18F-4A66-905C-6C0D50E9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Background of Australia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F60449-F570-4E6D-957D-659E436AA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Parliamentary democracy</a:t>
            </a:r>
          </a:p>
          <a:p>
            <a:endParaRPr lang="en-US" dirty="0"/>
          </a:p>
          <a:p>
            <a:r>
              <a:rPr lang="en-US" dirty="0"/>
              <a:t>Three party system – ALP vs. National/Liberal coalition</a:t>
            </a:r>
          </a:p>
          <a:p>
            <a:endParaRPr lang="en-US" dirty="0"/>
          </a:p>
          <a:p>
            <a:r>
              <a:rPr lang="en-US" dirty="0"/>
              <a:t>Strong parties and partisan loyalty</a:t>
            </a:r>
          </a:p>
          <a:p>
            <a:endParaRPr lang="en-US" dirty="0"/>
          </a:p>
          <a:p>
            <a:r>
              <a:rPr lang="en-US" dirty="0"/>
              <a:t>‘European’ incentives for pork barrel politics – collective centralized goals over individual interests of representatives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3489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9F01BD-8CFF-4670-8CFA-EE7334D2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</a:t>
            </a:r>
            <a:r>
              <a:rPr lang="sk-SK" dirty="0"/>
              <a:t>s</a:t>
            </a:r>
            <a:r>
              <a:rPr lang="en-US" dirty="0"/>
              <a:t> Grants in Australia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C127A8F-1CD5-470E-A8F2-422BF0437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Community Recreational and Sporting Facilities Program (CRSFP)</a:t>
            </a:r>
          </a:p>
          <a:p>
            <a:r>
              <a:rPr lang="en-US" dirty="0"/>
              <a:t>Established in 1988 by </a:t>
            </a:r>
            <a:r>
              <a:rPr lang="en-US"/>
              <a:t>Labor government (ALP)</a:t>
            </a:r>
            <a:endParaRPr lang="en-US" dirty="0"/>
          </a:p>
          <a:p>
            <a:endParaRPr lang="en-US" dirty="0"/>
          </a:p>
          <a:p>
            <a:r>
              <a:rPr lang="en-US" dirty="0"/>
              <a:t>Distribution of money in four waves</a:t>
            </a:r>
          </a:p>
          <a:p>
            <a:r>
              <a:rPr lang="en-US" dirty="0"/>
              <a:t>Total of 1,447 grants worth more than 60 mil. AUS dollars</a:t>
            </a:r>
          </a:p>
          <a:p>
            <a:endParaRPr lang="en-US" dirty="0"/>
          </a:p>
          <a:p>
            <a:r>
              <a:rPr lang="en-US" dirty="0"/>
              <a:t>Two waves realized before federal elections in 1990 and 1993</a:t>
            </a:r>
          </a:p>
          <a:p>
            <a:r>
              <a:rPr lang="en-US" dirty="0"/>
              <a:t>Opportunity for pork barrel politics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45184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8B4E82-0017-4004-BCF7-9D6939EB2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CRFSP - rules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6D8384A-9D7D-4E6E-9D75-21C3AD8A3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program aimed at supporting local area projects especially in weaker socioeconomic environment (high unemployment)</a:t>
            </a:r>
          </a:p>
          <a:p>
            <a:r>
              <a:rPr lang="en-US" dirty="0"/>
              <a:t>Organized by Ministry of Sport</a:t>
            </a:r>
          </a:p>
          <a:p>
            <a:endParaRPr lang="en-US" dirty="0"/>
          </a:p>
          <a:p>
            <a:r>
              <a:rPr lang="en-US" dirty="0"/>
              <a:t>Criteria:</a:t>
            </a:r>
          </a:p>
          <a:p>
            <a:pPr lvl="1"/>
            <a:r>
              <a:rPr lang="en-US" dirty="0"/>
              <a:t>Population distribution, availability of sporting facilities in region</a:t>
            </a:r>
          </a:p>
          <a:p>
            <a:pPr lvl="1"/>
            <a:r>
              <a:rPr lang="en-US" dirty="0"/>
              <a:t>Project size, speed of implementation, employment potential</a:t>
            </a:r>
          </a:p>
          <a:p>
            <a:pPr lvl="1"/>
            <a:r>
              <a:rPr lang="en-US" dirty="0"/>
              <a:t>Impact on priority groups and disadvantaged groups (youth, rural areas, Aboriginal communities, high unemployment, high share of migrants)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17202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6DFE9-770E-404E-8509-4EF6F4BC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CRFSP – Distribution of Grants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7E14BD-BD55-418D-AB8E-1097DC609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Overrepresentation of grants awarded to ALP held districts:</a:t>
            </a:r>
          </a:p>
          <a:p>
            <a:pPr lvl="1"/>
            <a:r>
              <a:rPr lang="en-US" dirty="0"/>
              <a:t>1990 – ALP held 52.7 % of districts and gained 70 % of resources</a:t>
            </a:r>
          </a:p>
          <a:p>
            <a:pPr lvl="1"/>
            <a:r>
              <a:rPr lang="en-US" dirty="0"/>
              <a:t>1993 – ALP held 54.4 % of districts and gained 67 % of resources</a:t>
            </a:r>
          </a:p>
          <a:p>
            <a:endParaRPr lang="en-US" dirty="0"/>
          </a:p>
          <a:p>
            <a:r>
              <a:rPr lang="en-US" dirty="0"/>
              <a:t>Mean sum of grants awarded to ALP districts around twice the size the grants awarded to Coalition districts</a:t>
            </a:r>
          </a:p>
          <a:p>
            <a:endParaRPr lang="en-US" dirty="0"/>
          </a:p>
          <a:p>
            <a:r>
              <a:rPr lang="en-US" dirty="0"/>
              <a:t> The question of marginal seats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581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3307D6-645C-4329-BE4B-FA661CC35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Flag of Georgia</a:t>
            </a:r>
          </a:p>
        </p:txBody>
      </p:sp>
      <p:pic>
        <p:nvPicPr>
          <p:cNvPr id="1026" name="Picture 2" descr="Flag of the State of Georgia (1956â2001).svg">
            <a:extLst>
              <a:ext uri="{FF2B5EF4-FFF2-40B4-BE49-F238E27FC236}">
                <a16:creationId xmlns:a16="http://schemas.microsoft.com/office/drawing/2014/main" id="{12FD6025-4712-483F-A129-6FC54B6C7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1" y="2159780"/>
            <a:ext cx="5454641" cy="36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1BD427BA-EA76-44F8-A3FF-5A337FF44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16" y="2161518"/>
            <a:ext cx="5454641" cy="363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C8F9478B-C0CA-4B75-8029-927E11A76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328" y="259248"/>
            <a:ext cx="9319098" cy="591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16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280E714-128F-4244-B0D2-869CDFBF5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973" y="147951"/>
            <a:ext cx="9248556" cy="60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89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4D4CC-C6E3-449C-9728-552F64D1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Aftermath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382550-1AAB-4266-B021-05E4FF99E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1993 the Auditor-General made an audit with important findings</a:t>
            </a:r>
          </a:p>
          <a:p>
            <a:endParaRPr lang="en-US" dirty="0"/>
          </a:p>
          <a:p>
            <a:r>
              <a:rPr lang="en-US" dirty="0"/>
              <a:t>Audit showed that Ministry of Sport was unable to explain part of the grants</a:t>
            </a:r>
          </a:p>
          <a:p>
            <a:endParaRPr lang="en-US" dirty="0"/>
          </a:p>
          <a:p>
            <a:r>
              <a:rPr lang="en-US" dirty="0"/>
              <a:t>Minister Kelly resigned but refused any pork barrel practices</a:t>
            </a:r>
          </a:p>
          <a:p>
            <a:endParaRPr lang="en-US" dirty="0"/>
          </a:p>
          <a:p>
            <a:r>
              <a:rPr lang="en-US" dirty="0"/>
              <a:t>ALP defended the distribution by claiming that targeted localities fit the characteristics of regions with higher ALP support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37145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245D02-DAC0-43E4-8CF2-659A16B0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Grants in Canada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34B78D4-FDFA-4289-84F4-511A581EC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Similar story as in Australia</a:t>
            </a:r>
          </a:p>
          <a:p>
            <a:endParaRPr lang="en-US" dirty="0"/>
          </a:p>
          <a:p>
            <a:r>
              <a:rPr lang="en-US" dirty="0"/>
              <a:t>Analyzed grants:</a:t>
            </a:r>
          </a:p>
          <a:p>
            <a:pPr lvl="1"/>
            <a:r>
              <a:rPr lang="en-US" dirty="0"/>
              <a:t>Regional grants in Canada in 1988-2001</a:t>
            </a:r>
          </a:p>
          <a:p>
            <a:pPr lvl="1"/>
            <a:r>
              <a:rPr lang="en-US" dirty="0"/>
              <a:t>42 thousand grants</a:t>
            </a:r>
          </a:p>
          <a:p>
            <a:pPr lvl="1"/>
            <a:r>
              <a:rPr lang="en-US" dirty="0"/>
              <a:t>Each year grants worth several hundred millions CAD</a:t>
            </a:r>
          </a:p>
          <a:p>
            <a:endParaRPr lang="en-US" dirty="0"/>
          </a:p>
          <a:p>
            <a:r>
              <a:rPr lang="en-US" dirty="0"/>
              <a:t>Confirmed marginal seat theory and special attention given to high ranked officials and new MPs</a:t>
            </a:r>
          </a:p>
          <a:p>
            <a:endParaRPr lang="sk-SK" dirty="0"/>
          </a:p>
        </p:txBody>
      </p:sp>
      <p:pic>
        <p:nvPicPr>
          <p:cNvPr id="3074" name="Picture 2" descr="VÃ½sledek obrÃ¡zku pro canada flag">
            <a:extLst>
              <a:ext uri="{FF2B5EF4-FFF2-40B4-BE49-F238E27FC236}">
                <a16:creationId xmlns:a16="http://schemas.microsoft.com/office/drawing/2014/main" id="{FB453185-D6E6-4122-80B2-8EF79322F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263" y="904587"/>
            <a:ext cx="3414275" cy="17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822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E6AF6-761B-4EA3-98F0-742DE6D4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91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Per Capita Spending (Milligan and Smart 2005)</a:t>
            </a:r>
            <a:endParaRPr lang="sk-SK" sz="3600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5B2761E2-6E80-4DE2-B90E-E8FFCEDF4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085" y="1345425"/>
            <a:ext cx="7993636" cy="53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55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E6AF6-761B-4EA3-98F0-742DE6D4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91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Per Capita Spending (Milligan and Smart 2005)</a:t>
            </a:r>
            <a:endParaRPr lang="sk-SK" sz="360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CD4065E-EFC6-48DD-BB2B-577BB5EE7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66" y="1294187"/>
            <a:ext cx="7943267" cy="52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83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4D4CC-C6E3-449C-9728-552F64D1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 in Australia and Canada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382550-1AAB-4266-B021-05E4FF99E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aim of pork barrel politics?</a:t>
            </a:r>
          </a:p>
          <a:p>
            <a:endParaRPr lang="en-US" dirty="0"/>
          </a:p>
          <a:p>
            <a:r>
              <a:rPr lang="en-US" dirty="0"/>
              <a:t>What was the procedure?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3735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1CC0A9-3FD5-4B14-895A-3D2786E9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Local Favoritism in Norway</a:t>
            </a:r>
          </a:p>
        </p:txBody>
      </p:sp>
      <p:pic>
        <p:nvPicPr>
          <p:cNvPr id="5" name="Picture 2" descr="VÃ½sledek obrÃ¡zku pro norway">
            <a:extLst>
              <a:ext uri="{FF2B5EF4-FFF2-40B4-BE49-F238E27FC236}">
                <a16:creationId xmlns:a16="http://schemas.microsoft.com/office/drawing/2014/main" id="{91DE5D41-8305-4059-86F6-F8E6C1C81F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651" y="1706582"/>
            <a:ext cx="6702221" cy="447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817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D0608D-9408-46A3-97DE-732BE674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theories of Pork Barrel Politics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CB55B26-09F2-45ED-9EB9-8CAD3C927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motives of pork barrel politics lie in reelection of elected representatives</a:t>
            </a:r>
          </a:p>
          <a:p>
            <a:endParaRPr lang="en-US" dirty="0"/>
          </a:p>
          <a:p>
            <a:r>
              <a:rPr lang="en-US" dirty="0"/>
              <a:t>Electoral systems produce various incentives to realize pork barrel spending</a:t>
            </a:r>
          </a:p>
          <a:p>
            <a:endParaRPr lang="en-US" dirty="0"/>
          </a:p>
          <a:p>
            <a:r>
              <a:rPr lang="en-US" dirty="0"/>
              <a:t>What if the electoral rules do not contain such incentives?</a:t>
            </a:r>
          </a:p>
          <a:p>
            <a:endParaRPr lang="en-US" dirty="0"/>
          </a:p>
          <a:p>
            <a:r>
              <a:rPr lang="en-US" dirty="0"/>
              <a:t>Norway as an example (</a:t>
            </a:r>
            <a:r>
              <a:rPr lang="en-US" dirty="0" err="1"/>
              <a:t>Fiva</a:t>
            </a:r>
            <a:r>
              <a:rPr lang="en-US" dirty="0"/>
              <a:t> and </a:t>
            </a:r>
            <a:r>
              <a:rPr lang="en-US" dirty="0" err="1"/>
              <a:t>Halse</a:t>
            </a:r>
            <a:r>
              <a:rPr lang="en-US" dirty="0"/>
              <a:t> 2016)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47542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5F986-4FC2-41BA-8BAE-F9498B9A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Government in Norway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89A5C0-541E-4D5B-9789-9E9F0A858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Unitary state with three gov levels (national, regional, local)</a:t>
            </a:r>
          </a:p>
          <a:p>
            <a:endParaRPr lang="en-US" dirty="0"/>
          </a:p>
          <a:p>
            <a:r>
              <a:rPr lang="en-US" dirty="0"/>
              <a:t>Regions as a strong player in terms of GDP and employment</a:t>
            </a:r>
          </a:p>
          <a:p>
            <a:endParaRPr lang="en-US" dirty="0"/>
          </a:p>
          <a:p>
            <a:r>
              <a:rPr lang="en-US" dirty="0"/>
              <a:t>Regional councils of 35-85 members who elect the governor</a:t>
            </a:r>
          </a:p>
          <a:p>
            <a:endParaRPr lang="en-US" dirty="0"/>
          </a:p>
          <a:p>
            <a:r>
              <a:rPr lang="en-US" dirty="0"/>
              <a:t>Governor is almost always the top candidate of majority party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0050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FCB06-714B-445F-9908-36155BA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6E5C030-58E6-44D8-813B-A84D7ED57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Power division in USA</a:t>
            </a:r>
          </a:p>
          <a:p>
            <a:endParaRPr lang="en-US" dirty="0"/>
          </a:p>
          <a:p>
            <a:r>
              <a:rPr lang="en-US" dirty="0"/>
              <a:t>State level framework resembles the federal level</a:t>
            </a:r>
          </a:p>
          <a:p>
            <a:endParaRPr lang="en-US" dirty="0"/>
          </a:p>
          <a:p>
            <a:r>
              <a:rPr lang="en-US" dirty="0"/>
              <a:t>Strong role of governors in pursuing legislative agenda</a:t>
            </a:r>
          </a:p>
          <a:p>
            <a:endParaRPr lang="en-US" dirty="0"/>
          </a:p>
          <a:p>
            <a:r>
              <a:rPr lang="en-US" dirty="0"/>
              <a:t>State legislature typically follows the ideas of governor</a:t>
            </a:r>
          </a:p>
          <a:p>
            <a:endParaRPr lang="en-US" dirty="0"/>
          </a:p>
          <a:p>
            <a:r>
              <a:rPr lang="en-US" dirty="0"/>
              <a:t>This works especially when the same party has the governor and controls the majority in House and Senate</a:t>
            </a:r>
            <a:endParaRPr lang="sk-SK" dirty="0"/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61654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84B13-A12A-4DCF-9E83-C649109F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Electoral System to Regions in Norway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A705904-ECF8-496B-A93B-90D1ACA8C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Proportional representation</a:t>
            </a:r>
          </a:p>
          <a:p>
            <a:r>
              <a:rPr lang="en-US" dirty="0"/>
              <a:t>Each region represents a single electoral district</a:t>
            </a:r>
          </a:p>
          <a:p>
            <a:endParaRPr lang="en-US" dirty="0"/>
          </a:p>
          <a:p>
            <a:r>
              <a:rPr lang="en-US" dirty="0"/>
              <a:t>1975 – 1999 – closed list system</a:t>
            </a:r>
          </a:p>
          <a:p>
            <a:r>
              <a:rPr lang="en-US" dirty="0"/>
              <a:t>Since 2003 – flexible lists but without any real effect</a:t>
            </a:r>
          </a:p>
          <a:p>
            <a:endParaRPr lang="en-US" dirty="0"/>
          </a:p>
          <a:p>
            <a:r>
              <a:rPr lang="en-US" dirty="0"/>
              <a:t>Who gets a seat completely depends on votes for parties</a:t>
            </a:r>
          </a:p>
          <a:p>
            <a:r>
              <a:rPr lang="en-US" dirty="0"/>
              <a:t>Voters can not reward individual candidates</a:t>
            </a:r>
          </a:p>
        </p:txBody>
      </p:sp>
    </p:spTree>
    <p:extLst>
      <p:ext uri="{BB962C8B-B14F-4D97-AF65-F5344CB8AC3E}">
        <p14:creationId xmlns:p14="http://schemas.microsoft.com/office/powerpoint/2010/main" val="258396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739378-B521-4D29-856B-8EDF82F4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 in Norway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20BAE9-103C-4B81-91AE-79E565D2E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 of 1976 – 2011 found that members of regional councils provide more money to their hometowns</a:t>
            </a:r>
          </a:p>
          <a:p>
            <a:endParaRPr lang="en-US" dirty="0"/>
          </a:p>
          <a:p>
            <a:r>
              <a:rPr lang="en-US" dirty="0"/>
              <a:t>Why would they do that?</a:t>
            </a:r>
          </a:p>
          <a:p>
            <a:endParaRPr lang="en-US" dirty="0"/>
          </a:p>
          <a:p>
            <a:pPr lvl="1"/>
            <a:r>
              <a:rPr lang="en-US" dirty="0"/>
              <a:t>1. sympathy for their hometowns</a:t>
            </a:r>
          </a:p>
          <a:p>
            <a:pPr lvl="1"/>
            <a:r>
              <a:rPr lang="en-US" dirty="0"/>
              <a:t>2. they expect something (electoral support) in return</a:t>
            </a:r>
          </a:p>
          <a:p>
            <a:endParaRPr lang="en-US" dirty="0"/>
          </a:p>
          <a:p>
            <a:r>
              <a:rPr lang="en-US" dirty="0"/>
              <a:t>Career paths in Norwegian politics support the former option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476897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32BC6-0243-48C8-A142-8ED6052B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Types of Pork Barrel Politics?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2D2680-8438-420C-BD12-58D72A8EC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Flag of Georgia – carrot and stick (compensation)</a:t>
            </a:r>
          </a:p>
          <a:p>
            <a:endParaRPr lang="en-US" dirty="0"/>
          </a:p>
          <a:p>
            <a:r>
              <a:rPr lang="en-US" dirty="0"/>
              <a:t>Sport grants in Slovakia – support for allies, punishment for rivals</a:t>
            </a:r>
          </a:p>
          <a:p>
            <a:endParaRPr lang="en-US" dirty="0"/>
          </a:p>
          <a:p>
            <a:r>
              <a:rPr lang="en-US" dirty="0"/>
              <a:t>Sport grants in Australia – marginal seat (collective victory)</a:t>
            </a:r>
          </a:p>
          <a:p>
            <a:endParaRPr lang="en-US" dirty="0"/>
          </a:p>
          <a:p>
            <a:r>
              <a:rPr lang="en-US" dirty="0"/>
              <a:t>Regional grants in Canada – marginal seat, high rank officials</a:t>
            </a:r>
          </a:p>
          <a:p>
            <a:endParaRPr lang="en-US" dirty="0"/>
          </a:p>
          <a:p>
            <a:r>
              <a:rPr lang="en-US" dirty="0"/>
              <a:t>Local grants in Norway – hometown favoritism without electoral interests 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2761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AC50E-3132-4069-8514-67B80F3E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F2DEFD6-17E0-48ED-89E9-D0E81F526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follow the governor is comfortable when the agenda fits the public opinion</a:t>
            </a:r>
          </a:p>
          <a:p>
            <a:endParaRPr lang="en-US" dirty="0"/>
          </a:p>
          <a:p>
            <a:r>
              <a:rPr lang="en-US" dirty="0"/>
              <a:t>But what happens when the governor pursues an agenda that is sharply in contrast to the will of voters?</a:t>
            </a:r>
          </a:p>
          <a:p>
            <a:endParaRPr lang="en-US" dirty="0"/>
          </a:p>
          <a:p>
            <a:r>
              <a:rPr lang="en-US" dirty="0"/>
              <a:t>Dilemma for members of the legislature from constituencies where voters disagree with such agenda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0614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425F8-305D-4F08-B49F-C9BB02A8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56A975-F8E5-4A68-A199-DBCD323FC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Dominance of governors over General Assembly</a:t>
            </a:r>
          </a:p>
          <a:p>
            <a:endParaRPr lang="en-US" dirty="0"/>
          </a:p>
          <a:p>
            <a:r>
              <a:rPr lang="en-US" dirty="0"/>
              <a:t>Very long tradition of Democratic governors</a:t>
            </a:r>
          </a:p>
          <a:p>
            <a:endParaRPr lang="en-US" dirty="0"/>
          </a:p>
          <a:p>
            <a:r>
              <a:rPr lang="en-US" dirty="0"/>
              <a:t>Roy Barnes (elected in 1998):</a:t>
            </a:r>
          </a:p>
          <a:p>
            <a:pPr lvl="1"/>
            <a:r>
              <a:rPr lang="en-US" dirty="0"/>
              <a:t>125 years of Democrats in office</a:t>
            </a:r>
          </a:p>
          <a:p>
            <a:pPr lvl="1"/>
            <a:r>
              <a:rPr lang="en-US" dirty="0"/>
              <a:t>Showed strong position over General Assembly</a:t>
            </a:r>
          </a:p>
          <a:p>
            <a:pPr lvl="1"/>
            <a:r>
              <a:rPr lang="en-US" dirty="0"/>
              <a:t>94 per cent acceptance of his agenda in the assembly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173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7D80EE-16D1-4716-99DF-06D10ABC2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Flag of Georgia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4AC824-1930-4955-A4A2-6921DF66E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Georgia adopted a new flag in </a:t>
            </a:r>
            <a:r>
              <a:rPr lang="sk-SK" dirty="0"/>
              <a:t>1956 </a:t>
            </a:r>
            <a:r>
              <a:rPr lang="en-US" dirty="0"/>
              <a:t>including the St. Andrew’s cross (a reminiscence on the Confederation)</a:t>
            </a:r>
          </a:p>
          <a:p>
            <a:endParaRPr lang="en-US" dirty="0"/>
          </a:p>
          <a:p>
            <a:r>
              <a:rPr lang="en-US" dirty="0"/>
              <a:t>Several initiatives to drop the cross from the flag</a:t>
            </a:r>
          </a:p>
          <a:p>
            <a:endParaRPr lang="en-US" dirty="0"/>
          </a:p>
          <a:p>
            <a:r>
              <a:rPr lang="en-US" dirty="0"/>
              <a:t>2001 – Governor Barnes initiated a change of the flag and adoption of a new one without the Confederate battle cross</a:t>
            </a:r>
          </a:p>
          <a:p>
            <a:endParaRPr lang="en-US" dirty="0"/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7556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046AB-1ABA-406F-B2F5-54C8397D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highly polarizing agenda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D9F4DE-CAEA-44EF-88D3-A9F19E967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middle ground</a:t>
            </a:r>
          </a:p>
          <a:p>
            <a:endParaRPr lang="en-US" dirty="0"/>
          </a:p>
          <a:p>
            <a:r>
              <a:rPr lang="en-US" dirty="0"/>
              <a:t>African Americans:</a:t>
            </a:r>
          </a:p>
          <a:p>
            <a:pPr lvl="1"/>
            <a:r>
              <a:rPr lang="en-US" dirty="0"/>
              <a:t>Dominantly voting for Democrats</a:t>
            </a:r>
          </a:p>
          <a:p>
            <a:pPr lvl="1"/>
            <a:r>
              <a:rPr lang="en-US" dirty="0"/>
              <a:t>More than 75 per cent for the change of the flag</a:t>
            </a:r>
          </a:p>
          <a:p>
            <a:endParaRPr lang="en-US" dirty="0"/>
          </a:p>
          <a:p>
            <a:r>
              <a:rPr lang="en-US" dirty="0"/>
              <a:t>White population:</a:t>
            </a:r>
          </a:p>
          <a:p>
            <a:pPr lvl="1"/>
            <a:r>
              <a:rPr lang="en-US" dirty="0"/>
              <a:t>Democrats – 21 per cent for the change and 58 for keeping the flag</a:t>
            </a:r>
          </a:p>
          <a:p>
            <a:pPr lvl="1"/>
            <a:r>
              <a:rPr lang="en-US" dirty="0"/>
              <a:t>Republicans – two thirds for keeping the flag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94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5322C-4AA6-4398-916B-E8B6F539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Assembly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256052-47D3-4870-8E2B-339C7DB05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House:</a:t>
            </a:r>
          </a:p>
          <a:p>
            <a:pPr lvl="1"/>
            <a:r>
              <a:rPr lang="en-US" dirty="0"/>
              <a:t>102 Dem (66 W, 36 </a:t>
            </a:r>
            <a:r>
              <a:rPr lang="en-US" dirty="0" err="1"/>
              <a:t>AfAm</a:t>
            </a:r>
            <a:r>
              <a:rPr lang="en-US" dirty="0"/>
              <a:t>) - 74 Rep</a:t>
            </a:r>
          </a:p>
          <a:p>
            <a:endParaRPr lang="en-US" dirty="0"/>
          </a:p>
          <a:p>
            <a:r>
              <a:rPr lang="en-US" dirty="0"/>
              <a:t>Senate:</a:t>
            </a:r>
          </a:p>
          <a:p>
            <a:pPr lvl="1"/>
            <a:r>
              <a:rPr lang="en-US" dirty="0"/>
              <a:t>32 Dem (21 W, 11 </a:t>
            </a:r>
            <a:r>
              <a:rPr lang="en-US" dirty="0" err="1"/>
              <a:t>AfAm</a:t>
            </a:r>
            <a:r>
              <a:rPr lang="en-US" dirty="0"/>
              <a:t>) - 24 Rep</a:t>
            </a:r>
          </a:p>
          <a:p>
            <a:endParaRPr lang="en-US" dirty="0"/>
          </a:p>
          <a:p>
            <a:r>
              <a:rPr lang="en-US" dirty="0"/>
              <a:t>True dilemma for part of Democrats – supporting the change of flag and risking a political suicide</a:t>
            </a:r>
          </a:p>
          <a:p>
            <a:endParaRPr lang="en-US" dirty="0"/>
          </a:p>
          <a:p>
            <a:r>
              <a:rPr lang="en-US" dirty="0"/>
              <a:t>Governor Barnes forced to seek support across party lines 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803222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1488</Words>
  <Application>Microsoft Office PowerPoint</Application>
  <PresentationFormat>Širokouhlá</PresentationFormat>
  <Paragraphs>278</Paragraphs>
  <Slides>42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Motív balíka Office</vt:lpstr>
      <vt:lpstr>Pork Barrel Logic  of Real Politics</vt:lpstr>
      <vt:lpstr>Many Faces of Pork Barrel Politics</vt:lpstr>
      <vt:lpstr>The Flag of Georgia</vt:lpstr>
      <vt:lpstr>Georgia</vt:lpstr>
      <vt:lpstr>Georgia</vt:lpstr>
      <vt:lpstr>Georgia</vt:lpstr>
      <vt:lpstr>The Flag of Georgia</vt:lpstr>
      <vt:lpstr>A highly polarizing agenda</vt:lpstr>
      <vt:lpstr>General Assembly</vt:lpstr>
      <vt:lpstr>How to Secure Votes?</vt:lpstr>
      <vt:lpstr>Solution for Barnes</vt:lpstr>
      <vt:lpstr>The Effect of Pork (Bullock and Hood 2005)</vt:lpstr>
      <vt:lpstr>Aftermath</vt:lpstr>
      <vt:lpstr>The Flag of Georgia</vt:lpstr>
      <vt:lpstr>The Flag of Georgia</vt:lpstr>
      <vt:lpstr>Sports Grants</vt:lpstr>
      <vt:lpstr>Sports Grants in Slovakia</vt:lpstr>
      <vt:lpstr>SoSD program – basic rules</vt:lpstr>
      <vt:lpstr>SoSD program – the selection process</vt:lpstr>
      <vt:lpstr>SoSD program – results</vt:lpstr>
      <vt:lpstr>SoSD program – political background</vt:lpstr>
      <vt:lpstr>Prezentácia programu PowerPoint</vt:lpstr>
      <vt:lpstr>Prezentácia programu PowerPoint</vt:lpstr>
      <vt:lpstr>SoSD program</vt:lpstr>
      <vt:lpstr>Sports Grants in Australia</vt:lpstr>
      <vt:lpstr>Political Background of Australia</vt:lpstr>
      <vt:lpstr>Sports Grants in Australia</vt:lpstr>
      <vt:lpstr>CRFSP - rules</vt:lpstr>
      <vt:lpstr>CRFSP – Distribution of Grants</vt:lpstr>
      <vt:lpstr>Prezentácia programu PowerPoint</vt:lpstr>
      <vt:lpstr>Prezentácia programu PowerPoint</vt:lpstr>
      <vt:lpstr>Aftermath</vt:lpstr>
      <vt:lpstr>Grants in Canada</vt:lpstr>
      <vt:lpstr>Per Capita Spending (Milligan and Smart 2005)</vt:lpstr>
      <vt:lpstr>Per Capita Spending (Milligan and Smart 2005)</vt:lpstr>
      <vt:lpstr>Grants in Australia and Canada</vt:lpstr>
      <vt:lpstr>Local Favoritism in Norway</vt:lpstr>
      <vt:lpstr>Main theories of Pork Barrel Politics</vt:lpstr>
      <vt:lpstr>Regional Government in Norway</vt:lpstr>
      <vt:lpstr>Electoral System to Regions in Norway</vt:lpstr>
      <vt:lpstr>Grants in Norway</vt:lpstr>
      <vt:lpstr>How Many Types of Pork Barrel Politics?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Pork Barrel Logic  of Real Politics</dc:title>
  <dc:creator>Peter</dc:creator>
  <cp:lastModifiedBy>Peter</cp:lastModifiedBy>
  <cp:revision>52</cp:revision>
  <dcterms:created xsi:type="dcterms:W3CDTF">2019-03-17T10:37:17Z</dcterms:created>
  <dcterms:modified xsi:type="dcterms:W3CDTF">2023-03-10T21:24:09Z</dcterms:modified>
</cp:coreProperties>
</file>