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8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91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0" r:id="rId27"/>
    <p:sldId id="284" r:id="rId28"/>
    <p:sldId id="285" r:id="rId29"/>
    <p:sldId id="286" r:id="rId30"/>
    <p:sldId id="287" r:id="rId31"/>
    <p:sldId id="276" r:id="rId3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641B5-07D8-4ACE-88C5-303350B3E916}" v="3" dt="2023-03-17T19:19:28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345641B5-07D8-4ACE-88C5-303350B3E916}"/>
    <pc:docChg chg="delSld modSld">
      <pc:chgData name="Peter" userId="2e8d26cd-55d7-4d78-8227-1866407259d9" providerId="ADAL" clId="{345641B5-07D8-4ACE-88C5-303350B3E916}" dt="2023-03-17T19:19:28.519" v="5"/>
      <pc:docMkLst>
        <pc:docMk/>
      </pc:docMkLst>
      <pc:sldChg chg="modAnim">
        <pc:chgData name="Peter" userId="2e8d26cd-55d7-4d78-8227-1866407259d9" providerId="ADAL" clId="{345641B5-07D8-4ACE-88C5-303350B3E916}" dt="2023-03-17T19:19:08.151" v="0"/>
        <pc:sldMkLst>
          <pc:docMk/>
          <pc:sldMk cId="2303485908" sldId="257"/>
        </pc:sldMkLst>
      </pc:sldChg>
      <pc:sldChg chg="del">
        <pc:chgData name="Peter" userId="2e8d26cd-55d7-4d78-8227-1866407259d9" providerId="ADAL" clId="{345641B5-07D8-4ACE-88C5-303350B3E916}" dt="2023-03-17T19:19:24.357" v="2" actId="47"/>
        <pc:sldMkLst>
          <pc:docMk/>
          <pc:sldMk cId="1860508614" sldId="272"/>
        </pc:sldMkLst>
      </pc:sldChg>
      <pc:sldChg chg="del">
        <pc:chgData name="Peter" userId="2e8d26cd-55d7-4d78-8227-1866407259d9" providerId="ADAL" clId="{345641B5-07D8-4ACE-88C5-303350B3E916}" dt="2023-03-17T19:19:25.016" v="3" actId="47"/>
        <pc:sldMkLst>
          <pc:docMk/>
          <pc:sldMk cId="4170820020" sldId="273"/>
        </pc:sldMkLst>
      </pc:sldChg>
      <pc:sldChg chg="del">
        <pc:chgData name="Peter" userId="2e8d26cd-55d7-4d78-8227-1866407259d9" providerId="ADAL" clId="{345641B5-07D8-4ACE-88C5-303350B3E916}" dt="2023-03-17T19:19:25.871" v="4" actId="47"/>
        <pc:sldMkLst>
          <pc:docMk/>
          <pc:sldMk cId="913304652" sldId="274"/>
        </pc:sldMkLst>
      </pc:sldChg>
      <pc:sldChg chg="modTransition">
        <pc:chgData name="Peter" userId="2e8d26cd-55d7-4d78-8227-1866407259d9" providerId="ADAL" clId="{345641B5-07D8-4ACE-88C5-303350B3E916}" dt="2023-03-17T19:19:28.519" v="5"/>
        <pc:sldMkLst>
          <pc:docMk/>
          <pc:sldMk cId="2575511540" sldId="275"/>
        </pc:sldMkLst>
      </pc:sldChg>
      <pc:sldChg chg="modTransition">
        <pc:chgData name="Peter" userId="2e8d26cd-55d7-4d78-8227-1866407259d9" providerId="ADAL" clId="{345641B5-07D8-4ACE-88C5-303350B3E916}" dt="2023-03-17T19:19:12.351" v="1"/>
        <pc:sldMkLst>
          <pc:docMk/>
          <pc:sldMk cId="3026581199" sldId="289"/>
        </pc:sldMkLst>
      </pc:sldChg>
    </pc:docChg>
  </pc:docChgLst>
  <pc:docChgLst>
    <pc:chgData name="Peter Spáč" userId="2e8d26cd-55d7-4d78-8227-1866407259d9" providerId="ADAL" clId="{78EF525F-F212-4578-84B9-EA46B97CF514}"/>
    <pc:docChg chg="custSel addSld modSld">
      <pc:chgData name="Peter Spáč" userId="2e8d26cd-55d7-4d78-8227-1866407259d9" providerId="ADAL" clId="{78EF525F-F212-4578-84B9-EA46B97CF514}" dt="2023-03-13T16:54:10.897" v="398" actId="20577"/>
      <pc:docMkLst>
        <pc:docMk/>
      </pc:docMkLst>
      <pc:sldChg chg="modSp">
        <pc:chgData name="Peter Spáč" userId="2e8d26cd-55d7-4d78-8227-1866407259d9" providerId="ADAL" clId="{78EF525F-F212-4578-84B9-EA46B97CF514}" dt="2023-03-13T16:46:19.263" v="394" actId="20577"/>
        <pc:sldMkLst>
          <pc:docMk/>
          <pc:sldMk cId="3239390605" sldId="256"/>
        </pc:sldMkLst>
        <pc:spChg chg="mod">
          <ac:chgData name="Peter Spáč" userId="2e8d26cd-55d7-4d78-8227-1866407259d9" providerId="ADAL" clId="{78EF525F-F212-4578-84B9-EA46B97CF514}" dt="2023-03-13T16:46:19.263" v="394" actId="20577"/>
          <ac:spMkLst>
            <pc:docMk/>
            <pc:sldMk cId="3239390605" sldId="256"/>
            <ac:spMk id="3" creationId="{62C5D290-D150-4AD6-AA52-0792A66A7259}"/>
          </ac:spMkLst>
        </pc:spChg>
      </pc:sldChg>
      <pc:sldChg chg="modSp">
        <pc:chgData name="Peter Spáč" userId="2e8d26cd-55d7-4d78-8227-1866407259d9" providerId="ADAL" clId="{78EF525F-F212-4578-84B9-EA46B97CF514}" dt="2023-03-13T13:58:48.260" v="0" actId="6549"/>
        <pc:sldMkLst>
          <pc:docMk/>
          <pc:sldMk cId="2211740323" sldId="261"/>
        </pc:sldMkLst>
        <pc:spChg chg="mod">
          <ac:chgData name="Peter Spáč" userId="2e8d26cd-55d7-4d78-8227-1866407259d9" providerId="ADAL" clId="{78EF525F-F212-4578-84B9-EA46B97CF514}" dt="2023-03-13T13:58:48.260" v="0" actId="6549"/>
          <ac:spMkLst>
            <pc:docMk/>
            <pc:sldMk cId="2211740323" sldId="261"/>
            <ac:spMk id="3" creationId="{E4E51EE7-F4F5-494B-A53F-9354FCC84C7E}"/>
          </ac:spMkLst>
        </pc:spChg>
      </pc:sldChg>
      <pc:sldChg chg="modSp">
        <pc:chgData name="Peter Spáč" userId="2e8d26cd-55d7-4d78-8227-1866407259d9" providerId="ADAL" clId="{78EF525F-F212-4578-84B9-EA46B97CF514}" dt="2023-03-13T13:59:56.611" v="2" actId="6549"/>
        <pc:sldMkLst>
          <pc:docMk/>
          <pc:sldMk cId="1543027697" sldId="263"/>
        </pc:sldMkLst>
        <pc:spChg chg="mod">
          <ac:chgData name="Peter Spáč" userId="2e8d26cd-55d7-4d78-8227-1866407259d9" providerId="ADAL" clId="{78EF525F-F212-4578-84B9-EA46B97CF514}" dt="2023-03-13T13:59:56.611" v="2" actId="6549"/>
          <ac:spMkLst>
            <pc:docMk/>
            <pc:sldMk cId="1543027697" sldId="263"/>
            <ac:spMk id="3" creationId="{9998992F-0E05-4AB5-BC08-5821E8453EAB}"/>
          </ac:spMkLst>
        </pc:spChg>
      </pc:sldChg>
      <pc:sldChg chg="modSp">
        <pc:chgData name="Peter Spáč" userId="2e8d26cd-55d7-4d78-8227-1866407259d9" providerId="ADAL" clId="{78EF525F-F212-4578-84B9-EA46B97CF514}" dt="2023-03-13T16:52:34.074" v="397" actId="5793"/>
        <pc:sldMkLst>
          <pc:docMk/>
          <pc:sldMk cId="2240184651" sldId="270"/>
        </pc:sldMkLst>
        <pc:spChg chg="mod">
          <ac:chgData name="Peter Spáč" userId="2e8d26cd-55d7-4d78-8227-1866407259d9" providerId="ADAL" clId="{78EF525F-F212-4578-84B9-EA46B97CF514}" dt="2023-03-13T16:52:34.074" v="397" actId="5793"/>
          <ac:spMkLst>
            <pc:docMk/>
            <pc:sldMk cId="2240184651" sldId="270"/>
            <ac:spMk id="3" creationId="{F22D8AB9-8754-4C55-87C0-29A65078F930}"/>
          </ac:spMkLst>
        </pc:spChg>
      </pc:sldChg>
      <pc:sldChg chg="modSp">
        <pc:chgData name="Peter Spáč" userId="2e8d26cd-55d7-4d78-8227-1866407259d9" providerId="ADAL" clId="{78EF525F-F212-4578-84B9-EA46B97CF514}" dt="2023-03-13T14:05:38.449" v="19"/>
        <pc:sldMkLst>
          <pc:docMk/>
          <pc:sldMk cId="114787295" sldId="271"/>
        </pc:sldMkLst>
        <pc:spChg chg="mod">
          <ac:chgData name="Peter Spáč" userId="2e8d26cd-55d7-4d78-8227-1866407259d9" providerId="ADAL" clId="{78EF525F-F212-4578-84B9-EA46B97CF514}" dt="2023-03-13T14:05:38.449" v="19"/>
          <ac:spMkLst>
            <pc:docMk/>
            <pc:sldMk cId="114787295" sldId="271"/>
            <ac:spMk id="3" creationId="{B6F3E0A2-352B-4175-9396-EDFB5930CC7C}"/>
          </ac:spMkLst>
        </pc:spChg>
      </pc:sldChg>
      <pc:sldChg chg="modSp">
        <pc:chgData name="Peter Spáč" userId="2e8d26cd-55d7-4d78-8227-1866407259d9" providerId="ADAL" clId="{78EF525F-F212-4578-84B9-EA46B97CF514}" dt="2023-03-13T14:05:29.775" v="18" actId="20577"/>
        <pc:sldMkLst>
          <pc:docMk/>
          <pc:sldMk cId="1860508614" sldId="272"/>
        </pc:sldMkLst>
        <pc:spChg chg="mod">
          <ac:chgData name="Peter Spáč" userId="2e8d26cd-55d7-4d78-8227-1866407259d9" providerId="ADAL" clId="{78EF525F-F212-4578-84B9-EA46B97CF514}" dt="2023-03-13T14:05:29.775" v="18" actId="20577"/>
          <ac:spMkLst>
            <pc:docMk/>
            <pc:sldMk cId="1860508614" sldId="272"/>
            <ac:spMk id="3" creationId="{B6F3E0A2-352B-4175-9396-EDFB5930CC7C}"/>
          </ac:spMkLst>
        </pc:spChg>
      </pc:sldChg>
      <pc:sldChg chg="modSp">
        <pc:chgData name="Peter Spáč" userId="2e8d26cd-55d7-4d78-8227-1866407259d9" providerId="ADAL" clId="{78EF525F-F212-4578-84B9-EA46B97CF514}" dt="2023-03-13T16:54:10.897" v="398" actId="20577"/>
        <pc:sldMkLst>
          <pc:docMk/>
          <pc:sldMk cId="1219016693" sldId="277"/>
        </pc:sldMkLst>
        <pc:spChg chg="mod">
          <ac:chgData name="Peter Spáč" userId="2e8d26cd-55d7-4d78-8227-1866407259d9" providerId="ADAL" clId="{78EF525F-F212-4578-84B9-EA46B97CF514}" dt="2023-03-13T16:54:10.897" v="398" actId="20577"/>
          <ac:spMkLst>
            <pc:docMk/>
            <pc:sldMk cId="1219016693" sldId="277"/>
            <ac:spMk id="3" creationId="{A6CF1913-F5D3-45C1-9DCD-27D5C375F23E}"/>
          </ac:spMkLst>
        </pc:spChg>
      </pc:sldChg>
      <pc:sldChg chg="modSp add">
        <pc:chgData name="Peter Spáč" userId="2e8d26cd-55d7-4d78-8227-1866407259d9" providerId="ADAL" clId="{78EF525F-F212-4578-84B9-EA46B97CF514}" dt="2023-03-13T14:15:03.481" v="387" actId="20577"/>
        <pc:sldMkLst>
          <pc:docMk/>
          <pc:sldMk cId="980845635" sldId="291"/>
        </pc:sldMkLst>
        <pc:spChg chg="mod">
          <ac:chgData name="Peter Spáč" userId="2e8d26cd-55d7-4d78-8227-1866407259d9" providerId="ADAL" clId="{78EF525F-F212-4578-84B9-EA46B97CF514}" dt="2023-03-13T14:15:03.481" v="387" actId="20577"/>
          <ac:spMkLst>
            <pc:docMk/>
            <pc:sldMk cId="980845635" sldId="291"/>
            <ac:spMk id="3" creationId="{A6CF1913-F5D3-45C1-9DCD-27D5C375F2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8277-3042-49D7-8543-F5C73709C6F4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1D52-25CA-4208-8606-1C61455D4E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78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A1D52-25CA-4208-8606-1C61455D4EF2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42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F44C9-DCA7-442C-8AEB-B44833C18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DD5FBB-7E9C-47DD-BC3A-5C8EFE67D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ABEB025-6B5F-4E13-816E-7D8613FE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5D2E72E-13DB-49FF-A7B7-F653C58E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9A8B95B-CB57-475C-B630-EC9AE212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47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7DC2B-E0F0-46F0-A744-68F1C7BF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80D34CB6-49D5-40D7-8059-1B730388E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D52BFD-224A-49B0-8DC1-49BA84D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753D9EF-F798-46E9-B287-8DD879D6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C3EECD-5573-45B5-81E3-B4103A8C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4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2609F9E-62F9-437C-9166-BEB280500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2D9EC4F-31EB-482A-80AA-EF1FA298E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69E56CC-A5E6-4426-9B88-C827868F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CC6858-832B-41B4-A7B9-4AC85EFC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ACEE2B7-131C-4641-AC6E-1F47C6EB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59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6101F-39BF-4B25-A88C-6DA80DE4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8C3E0A-FD29-4E14-AD85-965A7A7F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9F84A1-6982-4F09-B9D4-6A206282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835AEE2-DE23-4EC8-A904-C12C0FF8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55AC7E-CF79-4794-BB5F-FC8BED40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232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4F9CB-9D72-4A63-91BF-3E89FB60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6FDC78C-2767-418C-9F34-4685EC951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5D0705-251A-4B88-A447-6DCBBB09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712CF9-4392-4E8D-9708-00F2A577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1BAC724-D052-40BF-8AB0-8CC7FBC9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51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7957B-B520-4DB3-BEFA-B9B52279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484389-A8B8-461C-8E4D-53B184589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96E0758-59DF-4FFF-8692-FC47FF589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3DDC562-FDD4-467C-BB92-5E6B8069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5D041A-FC4A-4088-AE1C-954A8667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CCC8A15-57C4-4154-AD78-38DA87AF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80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22CFE-8296-4C61-84B1-4A1C644E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126CBC1-72E2-49C3-B98A-A1C2EEB8B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7FFA722-80CF-4869-9769-CB47288F0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6CCFA9BB-3A57-4101-A13B-D536D1E4E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871EF1B-D859-4362-BEE2-A31CB978D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B4C0D9A-F5E4-434B-82CA-F91DC06A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BDE3FCE-A1FB-49B8-AADE-BB55E341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2CCBF67-DBC9-4D2A-B636-712467F4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516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6093A-58A6-473C-98A6-AC07D9CD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D52F07F-929B-4B47-9FCB-38676FF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D282824-6C3D-4444-B43B-146665F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1D83F9F-AE6D-467B-A2FA-1078DEF7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54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4B692CA-610F-40DA-AFA8-BEFF74D2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816821A-A1B2-4747-B615-88D0D02C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9A59E64-4411-4463-9237-292EB5C0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0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90C8D-7429-4F24-9EB7-D099F630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E4CA8F-05BD-4628-A45D-E72E6EE9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E194C86-B000-426B-BB54-953348831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5F7EABD-3D96-431F-AFEA-F0C4437F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0212092-FA02-45EB-BAB0-EE583F10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0C7CDC5-A3CA-4E23-B523-303172CD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246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6E040-F425-44A4-85E3-32DAE21C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E831EBE-728F-4E34-B437-F6D310162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FADF960-5682-469A-B051-F893E4A52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C93C1BC-6172-4158-9603-E47D574B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A204564-AE87-4F99-BC0D-E8954EFC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A3DC389-5105-4F3F-9554-8BE63DCE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96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866DA2F-4DAF-45D7-9D1B-B8AB01E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926D46F-35C2-4D31-831E-D822B794F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B55C6C1-D3CF-43B4-A33B-0ACEA17A9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06B16-6892-4F55-A490-F57E4B693D88}" type="datetimeFigureOut">
              <a:rPr lang="sk-SK" smtClean="0"/>
              <a:t>17. 3. 2023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444122B-4544-4A4F-8428-E42083533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8432853-EF80-42DC-AA0F-0467B0369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50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4887C-EFC3-4112-B0DF-DFCA05C50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Incidence of Pork Barrel Politics and its Consequences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C5D290-D150-4AD6-AA52-0792A66A7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76316"/>
            <a:ext cx="9144000" cy="1655762"/>
          </a:xfrm>
        </p:spPr>
        <p:txBody>
          <a:bodyPr/>
          <a:lstStyle/>
          <a:p>
            <a:r>
              <a:rPr lang="cs-CZ" dirty="0"/>
              <a:t>PMC</a:t>
            </a:r>
            <a:r>
              <a:rPr lang="en-US" dirty="0"/>
              <a:t>b11</a:t>
            </a:r>
            <a:r>
              <a:rPr lang="cs-CZ" dirty="0"/>
              <a:t>13</a:t>
            </a:r>
            <a:r>
              <a:rPr lang="en-US" dirty="0"/>
              <a:t> Money and Politics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939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276F0-71D8-4F71-95E0-567A5AC6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Pork Barrel Politics and NAFTA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CC7050-5A55-4E52-8FAA-F34799AC7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Negotiations and proclaimed compromises without substantial effect</a:t>
            </a:r>
          </a:p>
          <a:p>
            <a:endParaRPr lang="en-US" dirty="0"/>
          </a:p>
          <a:p>
            <a:r>
              <a:rPr lang="en-US" dirty="0"/>
              <a:t>Pork barrel politics as the only choice:</a:t>
            </a:r>
          </a:p>
          <a:p>
            <a:pPr lvl="1"/>
            <a:r>
              <a:rPr lang="en-US" dirty="0"/>
              <a:t>Massive launch of deals with members of Congress</a:t>
            </a:r>
          </a:p>
          <a:p>
            <a:pPr lvl="1"/>
            <a:r>
              <a:rPr lang="en-US" dirty="0"/>
              <a:t>Lasted until final day of vote in Congress</a:t>
            </a:r>
          </a:p>
          <a:p>
            <a:endParaRPr lang="en-US" dirty="0"/>
          </a:p>
          <a:p>
            <a:r>
              <a:rPr lang="en-US" dirty="0"/>
              <a:t>Various deals:</a:t>
            </a:r>
          </a:p>
          <a:p>
            <a:pPr lvl="1"/>
            <a:r>
              <a:rPr lang="en-US" dirty="0"/>
              <a:t>Guarantees for agricultural sector in Florida</a:t>
            </a:r>
          </a:p>
          <a:p>
            <a:pPr lvl="1"/>
            <a:r>
              <a:rPr lang="en-US" dirty="0"/>
              <a:t>Governmental purchases of airplanes from Texas</a:t>
            </a:r>
          </a:p>
          <a:p>
            <a:pPr lvl="1"/>
            <a:r>
              <a:rPr lang="en-US" dirty="0"/>
              <a:t>Promise to block subsidized wheat from Canada</a:t>
            </a:r>
          </a:p>
          <a:p>
            <a:pPr lvl="1"/>
            <a:r>
              <a:rPr lang="en-US" dirty="0"/>
              <a:t>Money on customs agents (textile) one day before the vote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058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2BEBE-1F80-49F8-8ECE-0FB6C638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 in Congress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357A9C-23A5-48A1-8C77-25B850B17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Perspective of a clear defeat in October 1993</a:t>
            </a:r>
          </a:p>
          <a:p>
            <a:endParaRPr lang="en-US" dirty="0"/>
          </a:p>
          <a:p>
            <a:r>
              <a:rPr lang="en-US" dirty="0"/>
              <a:t>November 1993 – 234 : 200 in favor of NAFTA</a:t>
            </a:r>
          </a:p>
          <a:p>
            <a:endParaRPr lang="en-US" dirty="0"/>
          </a:p>
          <a:p>
            <a:r>
              <a:rPr lang="en-US" dirty="0"/>
              <a:t>Impact of pork barrel politics?</a:t>
            </a:r>
          </a:p>
        </p:txBody>
      </p:sp>
    </p:spTree>
    <p:extLst>
      <p:ext uri="{BB962C8B-B14F-4D97-AF65-F5344CB8AC3E}">
        <p14:creationId xmlns:p14="http://schemas.microsoft.com/office/powerpoint/2010/main" val="214433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3F4B9-3E66-4DA0-8F6E-0D38330D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 in House on NAFTA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2563EF65-8688-4FF1-BB4E-EC4715BA6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655653"/>
              </p:ext>
            </p:extLst>
          </p:nvPr>
        </p:nvGraphicFramePr>
        <p:xfrm>
          <a:off x="838200" y="2666450"/>
          <a:ext cx="1051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8168353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4645102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12931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Vote on NAFTA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Members who did not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receive benefit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Members who received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benefit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541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47.5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84.2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80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52.5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15.8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71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100.0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100.0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886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93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C95E1-3FB5-44C7-9FB9-76A06AAC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supporting NAFTA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A180EC83-CCA8-4B4C-BB0C-5363D8849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169253"/>
              </p:ext>
            </p:extLst>
          </p:nvPr>
        </p:nvGraphicFramePr>
        <p:xfrm>
          <a:off x="838200" y="2340630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06558747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81798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84183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Democrat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Republican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72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 benefit received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.275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.688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90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Benefit received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.684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.927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96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Change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.409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.239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074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3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A8943-E1BD-438D-B738-8D251152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Clinton and NAFTA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452577-3BD3-4AE5-9249-BB86C5E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aim fulfilled - Congress approved NAFTA</a:t>
            </a:r>
          </a:p>
          <a:p>
            <a:endParaRPr lang="en-US" dirty="0"/>
          </a:p>
          <a:p>
            <a:r>
              <a:rPr lang="en-US" dirty="0"/>
              <a:t>Bringing home pork as a way how to increase support for NAFTA</a:t>
            </a:r>
          </a:p>
          <a:p>
            <a:endParaRPr lang="en-US" dirty="0"/>
          </a:p>
          <a:p>
            <a:r>
              <a:rPr lang="en-US" dirty="0"/>
              <a:t>Successfully applied on members of both parties</a:t>
            </a:r>
          </a:p>
          <a:p>
            <a:endParaRPr lang="en-US" dirty="0"/>
          </a:p>
          <a:p>
            <a:r>
              <a:rPr lang="en-US" dirty="0"/>
              <a:t>Pork barrel politics as a way of changing voting patterns of elected representatives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069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A0003-303C-461F-AC30-398A93AA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Voters?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2D8AB9-8754-4C55-87C0-29A65078F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Pork Barrel Politics as a vote-buying mechanism</a:t>
            </a:r>
          </a:p>
          <a:p>
            <a:endParaRPr lang="en-US" dirty="0"/>
          </a:p>
          <a:p>
            <a:r>
              <a:rPr lang="en-US" dirty="0"/>
              <a:t>The main logic:</a:t>
            </a:r>
          </a:p>
          <a:p>
            <a:pPr marL="457200" lvl="1" indent="0">
              <a:buNone/>
            </a:pPr>
            <a:r>
              <a:rPr lang="en-US" dirty="0"/>
              <a:t>1. grants are sent to a specific area</a:t>
            </a:r>
          </a:p>
          <a:p>
            <a:pPr marL="457200" lvl="1" indent="0">
              <a:buNone/>
            </a:pPr>
            <a:r>
              <a:rPr lang="en-US" dirty="0"/>
              <a:t>2. a representative of the area claims the credit</a:t>
            </a:r>
          </a:p>
          <a:p>
            <a:pPr marL="457200" lvl="1" indent="0">
              <a:buNone/>
            </a:pPr>
            <a:r>
              <a:rPr lang="en-US" dirty="0"/>
              <a:t>3. voters respond to income of public money and support the local representative</a:t>
            </a:r>
          </a:p>
          <a:p>
            <a:endParaRPr lang="en-US" dirty="0"/>
          </a:p>
          <a:p>
            <a:r>
              <a:rPr lang="en-US" dirty="0"/>
              <a:t>Does it work in reality?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018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0EFB8-0082-4139-BDB6-5E3CD555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Limits (Bickers and Stein 1994)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F3E0A2-352B-4175-9396-EDFB5930C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points:</a:t>
            </a:r>
          </a:p>
          <a:p>
            <a:endParaRPr lang="en-US" dirty="0"/>
          </a:p>
          <a:p>
            <a:pPr lvl="1"/>
            <a:r>
              <a:rPr lang="en-US" dirty="0"/>
              <a:t>Do all political representatives seek public money to same extent?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 local representatives claim credit for pork despite their real role in securing the money?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 all voters recognize income of money?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 voters reward local representatives by supporting them in elections?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787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0EFB8-0082-4139-BDB6-5E3CD555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Limits (Bickers and Stein 1994)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F3E0A2-352B-4175-9396-EDFB5930C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points:</a:t>
            </a:r>
          </a:p>
          <a:p>
            <a:endParaRPr lang="en-US" dirty="0"/>
          </a:p>
          <a:p>
            <a:pPr lvl="1"/>
            <a:r>
              <a:rPr lang="en-US" dirty="0"/>
              <a:t>It depends on the amount of risk of losing in election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Yes, by all means (accounts for political representatives regardless of whether they played any role in securing the money)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No, it depends on the level of information and interest of people in politics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Yes, but it depends on their attitude to incumbent and on their knowledge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551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CAA1D-4057-4E61-B4C7-82BEF4F5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Pork Barrel Politics Affect Voters?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CF1913-F5D3-45C1-9DCD-27D5C375F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Every 100-dollar per capita increases the vote shares of candidates of the majority party in Canada by 1.5–2.5 % points (Evans 2006)</a:t>
            </a:r>
          </a:p>
          <a:p>
            <a:endParaRPr lang="en-US" sz="2400" dirty="0"/>
          </a:p>
          <a:p>
            <a:r>
              <a:rPr lang="en-US" sz="2400" dirty="0"/>
              <a:t>Each additional 100 dollars per capita to a district leads to a 2 % increase in the incumbent’s vote share in US House of Representatives elections (Levitt and Snyder 1997)</a:t>
            </a:r>
          </a:p>
          <a:p>
            <a:endParaRPr lang="en-US" sz="2400" dirty="0"/>
          </a:p>
          <a:p>
            <a:r>
              <a:rPr lang="en-US" sz="2400" dirty="0"/>
              <a:t>Indirect relationship (Klingensmith 2019):</a:t>
            </a:r>
          </a:p>
          <a:p>
            <a:pPr lvl="1"/>
            <a:r>
              <a:rPr lang="en-US" sz="2000" dirty="0"/>
              <a:t>Pork-barrel grants &gt;&gt; more fundraising &gt;&gt; higher vote share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98084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CAA1D-4057-4E61-B4C7-82BEF4F5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Pork Barrel Politics Affect Voters?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CF1913-F5D3-45C1-9DCD-27D5C375F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context</a:t>
            </a:r>
          </a:p>
          <a:p>
            <a:endParaRPr lang="en-US" dirty="0"/>
          </a:p>
          <a:p>
            <a:r>
              <a:rPr lang="en-US" dirty="0"/>
              <a:t>What might be important?</a:t>
            </a:r>
          </a:p>
          <a:p>
            <a:pPr lvl="1"/>
            <a:r>
              <a:rPr lang="en-US" dirty="0"/>
              <a:t>Pure fact of obtaining grant</a:t>
            </a:r>
            <a:r>
              <a:rPr lang="cs-CZ" dirty="0"/>
              <a:t>s</a:t>
            </a:r>
            <a:endParaRPr lang="en-US" dirty="0"/>
          </a:p>
          <a:p>
            <a:pPr lvl="1"/>
            <a:r>
              <a:rPr lang="en-US" dirty="0"/>
              <a:t>Number of obtained grants</a:t>
            </a:r>
          </a:p>
          <a:p>
            <a:pPr lvl="1"/>
            <a:r>
              <a:rPr lang="en-US" dirty="0"/>
              <a:t>Timing of grants</a:t>
            </a:r>
          </a:p>
          <a:p>
            <a:pPr lvl="1"/>
            <a:r>
              <a:rPr lang="en-US" dirty="0"/>
              <a:t>Value of grants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901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FCB06-714B-445F-9908-36155BA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National, Regional or Worldwide?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E5C030-58E6-44D8-813B-A84D7ED57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en-US" dirty="0"/>
              <a:t>A complex phenomenon in a complex world</a:t>
            </a:r>
          </a:p>
          <a:p>
            <a:endParaRPr lang="en-US" dirty="0"/>
          </a:p>
          <a:p>
            <a:r>
              <a:rPr lang="en-US" dirty="0"/>
              <a:t>Various political systems with different institutional framework</a:t>
            </a:r>
          </a:p>
          <a:p>
            <a:endParaRPr lang="en-US" dirty="0"/>
          </a:p>
          <a:p>
            <a:r>
              <a:rPr lang="en-US" dirty="0"/>
              <a:t>Different currencies</a:t>
            </a:r>
          </a:p>
          <a:p>
            <a:endParaRPr lang="en-US" dirty="0"/>
          </a:p>
          <a:p>
            <a:r>
              <a:rPr lang="en-US" dirty="0"/>
              <a:t>But the same human nature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348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FD1FED-C9F1-4BF6-98EA-B97E3BC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Touch of Grants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VÃ½sledek obrÃ¡zku pro graph decline">
            <a:extLst>
              <a:ext uri="{FF2B5EF4-FFF2-40B4-BE49-F238E27FC236}">
                <a16:creationId xmlns:a16="http://schemas.microsoft.com/office/drawing/2014/main" id="{DBEEBCFC-57FB-4F21-A4B4-D29E346E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7" y="2879387"/>
            <a:ext cx="5476847" cy="30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Ã½sledek obrÃ¡zku pro new school building">
            <a:extLst>
              <a:ext uri="{FF2B5EF4-FFF2-40B4-BE49-F238E27FC236}">
                <a16:creationId xmlns:a16="http://schemas.microsoft.com/office/drawing/2014/main" id="{3D93B771-AA87-40C8-8AD0-F0CF0766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73" y="3252614"/>
            <a:ext cx="5455917" cy="23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18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6763F-DA00-497A-9D82-0BF4A638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Grants on Local Elections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3B00F7-B5FF-49CD-B1C0-D90DAEBE2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Case of Slovakia</a:t>
            </a:r>
          </a:p>
          <a:p>
            <a:endParaRPr lang="en-US" dirty="0"/>
          </a:p>
          <a:p>
            <a:r>
              <a:rPr lang="en-US" dirty="0"/>
              <a:t>Grants as a further benefit for local elected representatives – part of incumbency advantage</a:t>
            </a:r>
          </a:p>
          <a:p>
            <a:endParaRPr lang="en-US" dirty="0"/>
          </a:p>
          <a:p>
            <a:r>
              <a:rPr lang="en-US" dirty="0"/>
              <a:t>Mayors in Slovakia:</a:t>
            </a:r>
          </a:p>
          <a:p>
            <a:pPr lvl="1"/>
            <a:r>
              <a:rPr lang="en-US" dirty="0"/>
              <a:t>Highest municipal representatives</a:t>
            </a:r>
          </a:p>
          <a:p>
            <a:pPr lvl="1"/>
            <a:r>
              <a:rPr lang="en-US" dirty="0"/>
              <a:t>Directly elected for four years (FPTP)</a:t>
            </a:r>
          </a:p>
          <a:p>
            <a:pPr lvl="1"/>
            <a:r>
              <a:rPr lang="en-US" dirty="0"/>
              <a:t>High rate of reelection in general</a:t>
            </a:r>
          </a:p>
          <a:p>
            <a:endParaRPr lang="en-US" dirty="0"/>
          </a:p>
          <a:p>
            <a:r>
              <a:rPr lang="en-US" dirty="0"/>
              <a:t>Do grants affect the prospects of mayors when seeking reelection? </a:t>
            </a:r>
            <a:endParaRPr lang="sk-SK" dirty="0"/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9726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9B9A2-7893-4D07-9B68-3075A22D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Grants on Local Elections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5D0795-0A4E-486E-BB03-6584F5731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Local elections 2006-2018</a:t>
            </a:r>
          </a:p>
          <a:p>
            <a:endParaRPr lang="en-US" dirty="0"/>
          </a:p>
          <a:p>
            <a:r>
              <a:rPr lang="en-US" dirty="0"/>
              <a:t>Included municipalities:</a:t>
            </a:r>
          </a:p>
          <a:p>
            <a:pPr lvl="1"/>
            <a:r>
              <a:rPr lang="en-US" dirty="0"/>
              <a:t>Mayor in office during the whole term</a:t>
            </a:r>
          </a:p>
          <a:p>
            <a:pPr lvl="1"/>
            <a:r>
              <a:rPr lang="en-US" dirty="0"/>
              <a:t>Mayor runs in election (seeks reelection)</a:t>
            </a:r>
          </a:p>
          <a:p>
            <a:pPr lvl="1"/>
            <a:r>
              <a:rPr lang="en-US" dirty="0"/>
              <a:t>Mayor has at least one challenger (competitive election)</a:t>
            </a:r>
          </a:p>
          <a:p>
            <a:endParaRPr lang="en-US" dirty="0"/>
          </a:p>
          <a:p>
            <a:r>
              <a:rPr lang="en-US" dirty="0"/>
              <a:t>More than 7,300 competitive local elections</a:t>
            </a:r>
          </a:p>
          <a:p>
            <a:endParaRPr lang="sk-SK" dirty="0"/>
          </a:p>
          <a:p>
            <a:r>
              <a:rPr lang="en-US" dirty="0"/>
              <a:t>More than 9,700 grants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933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B09D6-AA19-44F1-9D4C-593C75D3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152460-E9F0-4148-8800-51F51115F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grants are helpful for local incumbents but only to some extent</a:t>
            </a:r>
          </a:p>
          <a:p>
            <a:endParaRPr lang="en-US" dirty="0"/>
          </a:p>
          <a:p>
            <a:r>
              <a:rPr lang="en-US" dirty="0"/>
              <a:t>Likelihood of reelection increases with:</a:t>
            </a:r>
          </a:p>
          <a:p>
            <a:pPr lvl="1"/>
            <a:r>
              <a:rPr lang="en-US" dirty="0"/>
              <a:t>More awarded grants</a:t>
            </a:r>
          </a:p>
          <a:p>
            <a:pPr lvl="1"/>
            <a:r>
              <a:rPr lang="en-US" dirty="0"/>
              <a:t>Grants awarded in the end of term</a:t>
            </a:r>
          </a:p>
          <a:p>
            <a:endParaRPr lang="en-US" dirty="0"/>
          </a:p>
          <a:p>
            <a:r>
              <a:rPr lang="en-US" dirty="0"/>
              <a:t>The picture is however more complex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7829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68C0467-A383-42CB-8EF8-702CD3185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-2" b="-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1D4EB22-9893-4828-B656-54DDE412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43"/>
            <a:ext cx="12192000" cy="67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1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C97D3-63A6-4197-B9B1-974D5246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Difference?</a:t>
            </a:r>
            <a:endParaRPr lang="sk-SK" dirty="0"/>
          </a:p>
        </p:txBody>
      </p:sp>
      <p:pic>
        <p:nvPicPr>
          <p:cNvPr id="1026" name="Picture 2" descr="Rural Dialogues | Smart Villages – Turning Momentum into Support for Local  Action | ARC2020">
            <a:extLst>
              <a:ext uri="{FF2B5EF4-FFF2-40B4-BE49-F238E27FC236}">
                <a16:creationId xmlns:a16="http://schemas.microsoft.com/office/drawing/2014/main" id="{1938B108-2B40-4D6D-BC68-946B42BC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138140"/>
            <a:ext cx="5298332" cy="3526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Different Local City Government Positions">
            <a:extLst>
              <a:ext uri="{FF2B5EF4-FFF2-40B4-BE49-F238E27FC236}">
                <a16:creationId xmlns:a16="http://schemas.microsoft.com/office/drawing/2014/main" id="{9CDCBB6B-4BA3-4300-937F-CB496512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19" y="2138140"/>
            <a:ext cx="5298332" cy="3526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F74A36F-CB2D-479D-9282-B1CD8D1C0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-2" b="-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35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F91BF40-CD29-4278-91F2-688D52F1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0"/>
            <a:ext cx="11445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7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78ED30B-74C6-497C-BD63-0D090DDCF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" r="-2" b="2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4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8CD6F-58FD-493A-A30E-53D2F80D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Research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4372B0-8BCB-40B0-8F1C-7B6630486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dominance of research in USA</a:t>
            </a:r>
          </a:p>
          <a:p>
            <a:endParaRPr lang="en-US" dirty="0"/>
          </a:p>
          <a:p>
            <a:r>
              <a:rPr lang="en-US" dirty="0"/>
              <a:t>Pork Barrel Politics as an ‘American phenomenon’</a:t>
            </a:r>
          </a:p>
          <a:p>
            <a:endParaRPr lang="en-US" dirty="0"/>
          </a:p>
          <a:p>
            <a:r>
              <a:rPr lang="en-US" dirty="0"/>
              <a:t>Change in recent decades</a:t>
            </a:r>
          </a:p>
          <a:p>
            <a:endParaRPr lang="en-US" dirty="0"/>
          </a:p>
          <a:p>
            <a:r>
              <a:rPr lang="en-US" dirty="0"/>
              <a:t>Factors: new data, new approaches, comparative research aims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7312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73AEF7E-1FC7-450C-9D46-1445EF34E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-2" b="-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35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866D9-7C66-451D-9C12-99EE9243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 Elections and Incumbent Parties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F290EE-82BB-438A-8D73-14E17F3F5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Henceroth</a:t>
            </a:r>
            <a:r>
              <a:rPr lang="en-US" dirty="0"/>
              <a:t> and </a:t>
            </a:r>
            <a:r>
              <a:rPr lang="en-US" dirty="0" err="1"/>
              <a:t>Oganesyan</a:t>
            </a:r>
            <a:r>
              <a:rPr lang="en-US" dirty="0"/>
              <a:t> (2019)</a:t>
            </a:r>
          </a:p>
          <a:p>
            <a:endParaRPr lang="en-US" dirty="0"/>
          </a:p>
          <a:p>
            <a:r>
              <a:rPr lang="en-US" dirty="0"/>
              <a:t>EU Structural Funds affect the results of EP elections</a:t>
            </a:r>
          </a:p>
          <a:p>
            <a:endParaRPr lang="en-US" dirty="0"/>
          </a:p>
          <a:p>
            <a:r>
              <a:rPr lang="en-US" dirty="0"/>
              <a:t>Analysis of nine EU countries on regional level</a:t>
            </a:r>
          </a:p>
          <a:p>
            <a:endParaRPr lang="en-US" dirty="0"/>
          </a:p>
          <a:p>
            <a:r>
              <a:rPr lang="en-US" dirty="0"/>
              <a:t>Higher amount of SIF provided more support to gov parties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514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5F541EE-E068-41E8-A04E-7FDFF7A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3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Once in 20</a:t>
            </a:r>
            <a:r>
              <a:rPr lang="en-US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Century</a:t>
            </a:r>
          </a:p>
        </p:txBody>
      </p:sp>
      <p:pic>
        <p:nvPicPr>
          <p:cNvPr id="2052" name="Picture 4" descr="https://scontent-prg1-1.xx.fbcdn.net/v/t1.15752-9/s2048x2048/54526050_1092166500962598_8804739319655825408_n.png?_nc_cat=108&amp;_nc_ht=scontent-prg1-1.xx&amp;oh=dd491dc97d2caf831698bc8f690b61c9&amp;oe=5D17E60F">
            <a:extLst>
              <a:ext uri="{FF2B5EF4-FFF2-40B4-BE49-F238E27FC236}">
                <a16:creationId xmlns:a16="http://schemas.microsoft.com/office/drawing/2014/main" id="{1E905496-B548-4760-B89B-100CE2904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35" y="1258795"/>
            <a:ext cx="9163455" cy="55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5F541EE-E068-41E8-A04E-7FDFF7A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3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now</a:t>
            </a:r>
          </a:p>
        </p:txBody>
      </p:sp>
      <p:pic>
        <p:nvPicPr>
          <p:cNvPr id="4100" name="Picture 4" descr="https://scontent-prg1-1.xx.fbcdn.net/v/t1.15752-9/s2048x2048/55557310_2060162347615983_8534072009670262784_n.png?_nc_cat=105&amp;_nc_ht=scontent-prg1-1.xx&amp;oh=aaec6d1dde07340c478fbfafa0563884&amp;oe=5D4FB59B">
            <a:extLst>
              <a:ext uri="{FF2B5EF4-FFF2-40B4-BE49-F238E27FC236}">
                <a16:creationId xmlns:a16="http://schemas.microsoft.com/office/drawing/2014/main" id="{E78482D3-BCCF-4576-ADD0-FA5E01BC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08" y="1257661"/>
            <a:ext cx="9182911" cy="559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8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83D2C-0F99-4682-85DB-C63D3FE4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Pork Barrel Politics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E51EE7-F4F5-494B-A53F-9354FCC84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questions</a:t>
            </a:r>
          </a:p>
          <a:p>
            <a:pPr lvl="1"/>
            <a:r>
              <a:rPr lang="en-US" dirty="0"/>
              <a:t>Is </a:t>
            </a:r>
            <a:r>
              <a:rPr lang="en-GB" dirty="0"/>
              <a:t>the </a:t>
            </a:r>
            <a:r>
              <a:rPr lang="en-US" dirty="0"/>
              <a:t>distribution of public money based on political interests meaningful?</a:t>
            </a:r>
          </a:p>
          <a:p>
            <a:pPr lvl="1"/>
            <a:r>
              <a:rPr lang="en-US" dirty="0"/>
              <a:t>Does it lead to expected outcomes?</a:t>
            </a:r>
          </a:p>
          <a:p>
            <a:pPr lvl="1"/>
            <a:r>
              <a:rPr lang="en-US" dirty="0"/>
              <a:t>Or is it just a waste of time (and money)?</a:t>
            </a:r>
          </a:p>
          <a:p>
            <a:endParaRPr lang="en-US" dirty="0"/>
          </a:p>
          <a:p>
            <a:r>
              <a:rPr lang="en-US" dirty="0"/>
              <a:t>Consequences depend on type of pork barrel politics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174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38C95-F287-4153-B14C-504D6ED5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Clinton and NAFTA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223124-C521-4778-B54E-78674181B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NAFTA (North American Free Trade Agreement)</a:t>
            </a:r>
          </a:p>
          <a:p>
            <a:endParaRPr lang="en-US" dirty="0"/>
          </a:p>
          <a:p>
            <a:r>
              <a:rPr lang="en-US" dirty="0"/>
              <a:t>Aim of president Clinton to pursue this agenda in Congress in 1993</a:t>
            </a:r>
          </a:p>
          <a:p>
            <a:endParaRPr lang="en-US" dirty="0"/>
          </a:p>
          <a:p>
            <a:r>
              <a:rPr lang="en-US" dirty="0"/>
              <a:t>Important case of pork barrel politics with crucial consequences</a:t>
            </a:r>
          </a:p>
          <a:p>
            <a:endParaRPr lang="en-US" dirty="0"/>
          </a:p>
          <a:p>
            <a:r>
              <a:rPr lang="en-US" dirty="0"/>
              <a:t>Congress approved NAFTA in November 1993</a:t>
            </a:r>
          </a:p>
        </p:txBody>
      </p:sp>
    </p:spTree>
    <p:extLst>
      <p:ext uri="{BB962C8B-B14F-4D97-AF65-F5344CB8AC3E}">
        <p14:creationId xmlns:p14="http://schemas.microsoft.com/office/powerpoint/2010/main" val="361595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78D6E-14D6-4EB5-BF5E-956EA3ED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98992F-0E05-4AB5-BC08-5821E845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Clinton as a president who used pork barrel politics before</a:t>
            </a:r>
          </a:p>
          <a:p>
            <a:endParaRPr lang="en-US" dirty="0"/>
          </a:p>
          <a:p>
            <a:r>
              <a:rPr lang="en-US" dirty="0"/>
              <a:t>Tradition established by previous presidents (Roosevelt, Reagan etc.)</a:t>
            </a:r>
          </a:p>
          <a:p>
            <a:endParaRPr lang="en-US" dirty="0"/>
          </a:p>
          <a:p>
            <a:r>
              <a:rPr lang="en-US" dirty="0"/>
              <a:t>Exception – Jimmy Carter</a:t>
            </a:r>
          </a:p>
          <a:p>
            <a:endParaRPr lang="en-US" dirty="0"/>
          </a:p>
          <a:p>
            <a:r>
              <a:rPr lang="en-US" dirty="0"/>
              <a:t>Members of Congress often expect something in return by default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302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DCB15-E524-4C08-B6E9-476C6829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0D357F-4EC2-48AA-905D-1CACE05B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Strong opposition against NAFTA:</a:t>
            </a:r>
          </a:p>
          <a:p>
            <a:pPr lvl="1"/>
            <a:r>
              <a:rPr lang="en-US" dirty="0"/>
              <a:t>Trade unions (lower wages, export of jobs abroad)</a:t>
            </a:r>
          </a:p>
          <a:p>
            <a:pPr lvl="1"/>
            <a:r>
              <a:rPr lang="en-US" dirty="0"/>
              <a:t>Environmentalists (lower environmental limits)</a:t>
            </a:r>
          </a:p>
          <a:p>
            <a:endParaRPr lang="en-US" dirty="0"/>
          </a:p>
          <a:p>
            <a:r>
              <a:rPr lang="en-US" dirty="0"/>
              <a:t>Split in Democratic party:</a:t>
            </a:r>
          </a:p>
          <a:p>
            <a:pPr lvl="1"/>
            <a:r>
              <a:rPr lang="en-US" dirty="0"/>
              <a:t>Initiative to delay the whole NAFTA project</a:t>
            </a:r>
          </a:p>
          <a:p>
            <a:endParaRPr lang="en-US" dirty="0"/>
          </a:p>
          <a:p>
            <a:r>
              <a:rPr lang="en-US" dirty="0"/>
              <a:t>Republicans leaning more to support NAFTA:</a:t>
            </a:r>
          </a:p>
          <a:p>
            <a:pPr lvl="1"/>
            <a:r>
              <a:rPr lang="en-US" dirty="0"/>
              <a:t>Previous term of George Bush</a:t>
            </a:r>
          </a:p>
          <a:p>
            <a:pPr lvl="1"/>
            <a:r>
              <a:rPr lang="en-US" dirty="0"/>
              <a:t>Free trade as a value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720295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922</Words>
  <Application>Microsoft Office PowerPoint</Application>
  <PresentationFormat>Širokouhlá</PresentationFormat>
  <Paragraphs>193</Paragraphs>
  <Slides>31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Motív balíka Office</vt:lpstr>
      <vt:lpstr>Incidence of Pork Barrel Politics and its Consequences</vt:lpstr>
      <vt:lpstr>National, Regional or Worldwide?</vt:lpstr>
      <vt:lpstr>Spread of Research</vt:lpstr>
      <vt:lpstr>Once in 20th Century</vt:lpstr>
      <vt:lpstr>And now</vt:lpstr>
      <vt:lpstr>Consequences of Pork Barrel Politics</vt:lpstr>
      <vt:lpstr>Bill Clinton and NAFTA</vt:lpstr>
      <vt:lpstr>Background</vt:lpstr>
      <vt:lpstr>Background</vt:lpstr>
      <vt:lpstr>Pork Barrel Politics and NAFTA</vt:lpstr>
      <vt:lpstr>Vote in Congress</vt:lpstr>
      <vt:lpstr>Vote in House on NAFTA</vt:lpstr>
      <vt:lpstr>Probability of supporting NAFTA</vt:lpstr>
      <vt:lpstr>Bill Clinton and NAFTA</vt:lpstr>
      <vt:lpstr>What About Voters?</vt:lpstr>
      <vt:lpstr>Potential Limits (Bickers and Stein 1994)</vt:lpstr>
      <vt:lpstr>Potential Limits (Bickers and Stein 1994)</vt:lpstr>
      <vt:lpstr>Does Pork Barrel Politics Affect Voters?</vt:lpstr>
      <vt:lpstr>Does Pork Barrel Politics Affect Voters?</vt:lpstr>
      <vt:lpstr>Touch of Grants</vt:lpstr>
      <vt:lpstr>Impact of Grants on Local Elections</vt:lpstr>
      <vt:lpstr>Impact of Grants on Local Elections</vt:lpstr>
      <vt:lpstr>Findings</vt:lpstr>
      <vt:lpstr>Prezentácia programu PowerPoint</vt:lpstr>
      <vt:lpstr>Prezentácia programu PowerPoint</vt:lpstr>
      <vt:lpstr>Any Difference?</vt:lpstr>
      <vt:lpstr>Prezentácia programu PowerPoint</vt:lpstr>
      <vt:lpstr>Prezentácia programu PowerPoint</vt:lpstr>
      <vt:lpstr>Prezentácia programu PowerPoint</vt:lpstr>
      <vt:lpstr>Prezentácia programu PowerPoint</vt:lpstr>
      <vt:lpstr>EP Elections and Incumbent Parties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Incidence of Pork Barrel Politics and its Consequences</dc:title>
  <dc:creator>Peter</dc:creator>
  <cp:lastModifiedBy>Peter</cp:lastModifiedBy>
  <cp:revision>27</cp:revision>
  <dcterms:created xsi:type="dcterms:W3CDTF">2019-03-25T09:54:39Z</dcterms:created>
  <dcterms:modified xsi:type="dcterms:W3CDTF">2023-03-17T19:19:28Z</dcterms:modified>
</cp:coreProperties>
</file>