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5" r:id="rId3"/>
    <p:sldId id="269" r:id="rId4"/>
    <p:sldId id="267" r:id="rId5"/>
    <p:sldId id="268" r:id="rId6"/>
    <p:sldId id="270" r:id="rId7"/>
    <p:sldId id="271" r:id="rId8"/>
    <p:sldId id="298" r:id="rId9"/>
    <p:sldId id="297" r:id="rId10"/>
    <p:sldId id="300" r:id="rId11"/>
    <p:sldId id="272" r:id="rId12"/>
    <p:sldId id="259" r:id="rId13"/>
    <p:sldId id="261" r:id="rId14"/>
    <p:sldId id="262" r:id="rId15"/>
    <p:sldId id="263" r:id="rId16"/>
    <p:sldId id="264" r:id="rId17"/>
    <p:sldId id="265" r:id="rId18"/>
    <p:sldId id="258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2" r:id="rId28"/>
    <p:sldId id="283" r:id="rId29"/>
    <p:sldId id="284" r:id="rId30"/>
    <p:sldId id="285" r:id="rId31"/>
    <p:sldId id="288" r:id="rId32"/>
    <p:sldId id="289" r:id="rId33"/>
    <p:sldId id="290" r:id="rId34"/>
    <p:sldId id="303" r:id="rId35"/>
    <p:sldId id="291" r:id="rId36"/>
    <p:sldId id="292" r:id="rId37"/>
    <p:sldId id="293" r:id="rId38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Spáč" initials="PS" lastIdx="1" clrIdx="0">
    <p:extLst>
      <p:ext uri="{19B8F6BF-5375-455C-9EA6-DF929625EA0E}">
        <p15:presenceInfo xmlns:p15="http://schemas.microsoft.com/office/powerpoint/2012/main" userId="Peter Spáč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C9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F35357-AF2D-40AC-8E14-663A674ED26C}" v="163" dt="2024-03-27T20:25:23.7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er Spáč" userId="2e8d26cd-55d7-4d78-8227-1866407259d9" providerId="ADAL" clId="{D0F35357-AF2D-40AC-8E14-663A674ED26C}"/>
    <pc:docChg chg="undo custSel delSld modSld">
      <pc:chgData name="Peter Spáč" userId="2e8d26cd-55d7-4d78-8227-1866407259d9" providerId="ADAL" clId="{D0F35357-AF2D-40AC-8E14-663A674ED26C}" dt="2024-03-27T20:25:35.968" v="170" actId="47"/>
      <pc:docMkLst>
        <pc:docMk/>
      </pc:docMkLst>
      <pc:sldChg chg="modAnim">
        <pc:chgData name="Peter Spáč" userId="2e8d26cd-55d7-4d78-8227-1866407259d9" providerId="ADAL" clId="{D0F35357-AF2D-40AC-8E14-663A674ED26C}" dt="2024-03-27T20:24:21.124" v="114"/>
        <pc:sldMkLst>
          <pc:docMk/>
          <pc:sldMk cId="2946416303" sldId="258"/>
        </pc:sldMkLst>
      </pc:sldChg>
      <pc:sldChg chg="del">
        <pc:chgData name="Peter Spáč" userId="2e8d26cd-55d7-4d78-8227-1866407259d9" providerId="ADAL" clId="{D0F35357-AF2D-40AC-8E14-663A674ED26C}" dt="2024-03-27T20:24:45.244" v="140" actId="47"/>
        <pc:sldMkLst>
          <pc:docMk/>
          <pc:sldMk cId="2672675901" sldId="260"/>
        </pc:sldMkLst>
      </pc:sldChg>
      <pc:sldChg chg="modAnim">
        <pc:chgData name="Peter Spáč" userId="2e8d26cd-55d7-4d78-8227-1866407259d9" providerId="ADAL" clId="{D0F35357-AF2D-40AC-8E14-663A674ED26C}" dt="2024-03-27T20:24:02.018" v="73"/>
        <pc:sldMkLst>
          <pc:docMk/>
          <pc:sldMk cId="1615641129" sldId="261"/>
        </pc:sldMkLst>
      </pc:sldChg>
      <pc:sldChg chg="modAnim">
        <pc:chgData name="Peter Spáč" userId="2e8d26cd-55d7-4d78-8227-1866407259d9" providerId="ADAL" clId="{D0F35357-AF2D-40AC-8E14-663A674ED26C}" dt="2024-03-27T20:24:05.322" v="82"/>
        <pc:sldMkLst>
          <pc:docMk/>
          <pc:sldMk cId="1246284564" sldId="262"/>
        </pc:sldMkLst>
      </pc:sldChg>
      <pc:sldChg chg="modAnim">
        <pc:chgData name="Peter Spáč" userId="2e8d26cd-55d7-4d78-8227-1866407259d9" providerId="ADAL" clId="{D0F35357-AF2D-40AC-8E14-663A674ED26C}" dt="2024-03-27T20:24:12.260" v="98"/>
        <pc:sldMkLst>
          <pc:docMk/>
          <pc:sldMk cId="1355807725" sldId="264"/>
        </pc:sldMkLst>
      </pc:sldChg>
      <pc:sldChg chg="modAnim">
        <pc:chgData name="Peter Spáč" userId="2e8d26cd-55d7-4d78-8227-1866407259d9" providerId="ADAL" clId="{D0F35357-AF2D-40AC-8E14-663A674ED26C}" dt="2024-03-27T20:24:16.192" v="108"/>
        <pc:sldMkLst>
          <pc:docMk/>
          <pc:sldMk cId="3028909234" sldId="265"/>
        </pc:sldMkLst>
      </pc:sldChg>
      <pc:sldChg chg="modAnim">
        <pc:chgData name="Peter Spáč" userId="2e8d26cd-55d7-4d78-8227-1866407259d9" providerId="ADAL" clId="{D0F35357-AF2D-40AC-8E14-663A674ED26C}" dt="2024-03-27T20:23:28.933" v="31"/>
        <pc:sldMkLst>
          <pc:docMk/>
          <pc:sldMk cId="1540522607" sldId="267"/>
        </pc:sldMkLst>
      </pc:sldChg>
      <pc:sldChg chg="modAnim">
        <pc:chgData name="Peter Spáč" userId="2e8d26cd-55d7-4d78-8227-1866407259d9" providerId="ADAL" clId="{D0F35357-AF2D-40AC-8E14-663A674ED26C}" dt="2024-03-27T20:23:31.904" v="38"/>
        <pc:sldMkLst>
          <pc:docMk/>
          <pc:sldMk cId="710391132" sldId="268"/>
        </pc:sldMkLst>
      </pc:sldChg>
      <pc:sldChg chg="modAnim">
        <pc:chgData name="Peter Spáč" userId="2e8d26cd-55d7-4d78-8227-1866407259d9" providerId="ADAL" clId="{D0F35357-AF2D-40AC-8E14-663A674ED26C}" dt="2024-03-27T20:23:25.437" v="22"/>
        <pc:sldMkLst>
          <pc:docMk/>
          <pc:sldMk cId="3377936382" sldId="269"/>
        </pc:sldMkLst>
      </pc:sldChg>
      <pc:sldChg chg="modAnim">
        <pc:chgData name="Peter Spáč" userId="2e8d26cd-55d7-4d78-8227-1866407259d9" providerId="ADAL" clId="{D0F35357-AF2D-40AC-8E14-663A674ED26C}" dt="2024-03-27T20:23:35.310" v="40"/>
        <pc:sldMkLst>
          <pc:docMk/>
          <pc:sldMk cId="1432058684" sldId="270"/>
        </pc:sldMkLst>
      </pc:sldChg>
      <pc:sldChg chg="modAnim">
        <pc:chgData name="Peter Spáč" userId="2e8d26cd-55d7-4d78-8227-1866407259d9" providerId="ADAL" clId="{D0F35357-AF2D-40AC-8E14-663A674ED26C}" dt="2024-03-27T20:23:41.887" v="53"/>
        <pc:sldMkLst>
          <pc:docMk/>
          <pc:sldMk cId="4189508253" sldId="271"/>
        </pc:sldMkLst>
      </pc:sldChg>
      <pc:sldChg chg="modAnim">
        <pc:chgData name="Peter Spáč" userId="2e8d26cd-55d7-4d78-8227-1866407259d9" providerId="ADAL" clId="{D0F35357-AF2D-40AC-8E14-663A674ED26C}" dt="2024-03-27T20:23:53.744" v="72"/>
        <pc:sldMkLst>
          <pc:docMk/>
          <pc:sldMk cId="2668734379" sldId="272"/>
        </pc:sldMkLst>
      </pc:sldChg>
      <pc:sldChg chg="modAnim">
        <pc:chgData name="Peter Spáč" userId="2e8d26cd-55d7-4d78-8227-1866407259d9" providerId="ADAL" clId="{D0F35357-AF2D-40AC-8E14-663A674ED26C}" dt="2024-03-27T20:24:24.697" v="118"/>
        <pc:sldMkLst>
          <pc:docMk/>
          <pc:sldMk cId="1255436986" sldId="273"/>
        </pc:sldMkLst>
      </pc:sldChg>
      <pc:sldChg chg="modAnim">
        <pc:chgData name="Peter Spáč" userId="2e8d26cd-55d7-4d78-8227-1866407259d9" providerId="ADAL" clId="{D0F35357-AF2D-40AC-8E14-663A674ED26C}" dt="2024-03-27T20:24:28.661" v="119"/>
        <pc:sldMkLst>
          <pc:docMk/>
          <pc:sldMk cId="1681050400" sldId="275"/>
        </pc:sldMkLst>
      </pc:sldChg>
      <pc:sldChg chg="modAnim">
        <pc:chgData name="Peter Spáč" userId="2e8d26cd-55d7-4d78-8227-1866407259d9" providerId="ADAL" clId="{D0F35357-AF2D-40AC-8E14-663A674ED26C}" dt="2024-03-27T20:24:37.623" v="132"/>
        <pc:sldMkLst>
          <pc:docMk/>
          <pc:sldMk cId="2932712841" sldId="277"/>
        </pc:sldMkLst>
      </pc:sldChg>
      <pc:sldChg chg="modAnim">
        <pc:chgData name="Peter Spáč" userId="2e8d26cd-55d7-4d78-8227-1866407259d9" providerId="ADAL" clId="{D0F35357-AF2D-40AC-8E14-663A674ED26C}" dt="2024-03-27T20:24:42.759" v="139"/>
        <pc:sldMkLst>
          <pc:docMk/>
          <pc:sldMk cId="3466019758" sldId="278"/>
        </pc:sldMkLst>
      </pc:sldChg>
      <pc:sldChg chg="modAnim">
        <pc:chgData name="Peter Spáč" userId="2e8d26cd-55d7-4d78-8227-1866407259d9" providerId="ADAL" clId="{D0F35357-AF2D-40AC-8E14-663A674ED26C}" dt="2024-03-27T20:24:48.464" v="148"/>
        <pc:sldMkLst>
          <pc:docMk/>
          <pc:sldMk cId="4102659600" sldId="279"/>
        </pc:sldMkLst>
      </pc:sldChg>
      <pc:sldChg chg="modAnim">
        <pc:chgData name="Peter Spáč" userId="2e8d26cd-55d7-4d78-8227-1866407259d9" providerId="ADAL" clId="{D0F35357-AF2D-40AC-8E14-663A674ED26C}" dt="2024-03-27T20:24:51.712" v="151"/>
        <pc:sldMkLst>
          <pc:docMk/>
          <pc:sldMk cId="1784038803" sldId="281"/>
        </pc:sldMkLst>
      </pc:sldChg>
      <pc:sldChg chg="modAnim">
        <pc:chgData name="Peter Spáč" userId="2e8d26cd-55d7-4d78-8227-1866407259d9" providerId="ADAL" clId="{D0F35357-AF2D-40AC-8E14-663A674ED26C}" dt="2024-03-27T20:25:03.019" v="161"/>
        <pc:sldMkLst>
          <pc:docMk/>
          <pc:sldMk cId="2628586878" sldId="288"/>
        </pc:sldMkLst>
      </pc:sldChg>
      <pc:sldChg chg="addSp modSp">
        <pc:chgData name="Peter Spáč" userId="2e8d26cd-55d7-4d78-8227-1866407259d9" providerId="ADAL" clId="{D0F35357-AF2D-40AC-8E14-663A674ED26C}" dt="2024-03-27T20:25:22.723" v="166"/>
        <pc:sldMkLst>
          <pc:docMk/>
          <pc:sldMk cId="1634778395" sldId="290"/>
        </pc:sldMkLst>
        <pc:spChg chg="add mod">
          <ac:chgData name="Peter Spáč" userId="2e8d26cd-55d7-4d78-8227-1866407259d9" providerId="ADAL" clId="{D0F35357-AF2D-40AC-8E14-663A674ED26C}" dt="2024-03-27T20:25:22.723" v="166"/>
          <ac:spMkLst>
            <pc:docMk/>
            <pc:sldMk cId="1634778395" sldId="290"/>
            <ac:spMk id="2" creationId="{08D1EDC5-94B4-411E-3714-CB507F461BB1}"/>
          </ac:spMkLst>
        </pc:spChg>
      </pc:sldChg>
      <pc:sldChg chg="del">
        <pc:chgData name="Peter Spáč" userId="2e8d26cd-55d7-4d78-8227-1866407259d9" providerId="ADAL" clId="{D0F35357-AF2D-40AC-8E14-663A674ED26C}" dt="2024-03-27T20:25:28.695" v="167" actId="47"/>
        <pc:sldMkLst>
          <pc:docMk/>
          <pc:sldMk cId="1034138148" sldId="294"/>
        </pc:sldMkLst>
      </pc:sldChg>
      <pc:sldChg chg="modAnim">
        <pc:chgData name="Peter Spáč" userId="2e8d26cd-55d7-4d78-8227-1866407259d9" providerId="ADAL" clId="{D0F35357-AF2D-40AC-8E14-663A674ED26C}" dt="2024-03-27T20:23:21.517" v="13"/>
        <pc:sldMkLst>
          <pc:docMk/>
          <pc:sldMk cId="3302545685" sldId="295"/>
        </pc:sldMkLst>
      </pc:sldChg>
      <pc:sldChg chg="modAnim">
        <pc:chgData name="Peter Spáč" userId="2e8d26cd-55d7-4d78-8227-1866407259d9" providerId="ADAL" clId="{D0F35357-AF2D-40AC-8E14-663A674ED26C}" dt="2024-03-27T20:23:48.437" v="61"/>
        <pc:sldMkLst>
          <pc:docMk/>
          <pc:sldMk cId="3297358718" sldId="297"/>
        </pc:sldMkLst>
      </pc:sldChg>
      <pc:sldChg chg="modAnim">
        <pc:chgData name="Peter Spáč" userId="2e8d26cd-55d7-4d78-8227-1866407259d9" providerId="ADAL" clId="{D0F35357-AF2D-40AC-8E14-663A674ED26C}" dt="2024-03-27T20:23:45.744" v="60"/>
        <pc:sldMkLst>
          <pc:docMk/>
          <pc:sldMk cId="1331493326" sldId="298"/>
        </pc:sldMkLst>
      </pc:sldChg>
      <pc:sldChg chg="del">
        <pc:chgData name="Peter Spáč" userId="2e8d26cd-55d7-4d78-8227-1866407259d9" providerId="ADAL" clId="{D0F35357-AF2D-40AC-8E14-663A674ED26C}" dt="2024-03-27T20:25:09.849" v="162" actId="47"/>
        <pc:sldMkLst>
          <pc:docMk/>
          <pc:sldMk cId="2396575100" sldId="301"/>
        </pc:sldMkLst>
      </pc:sldChg>
      <pc:sldChg chg="del">
        <pc:chgData name="Peter Spáč" userId="2e8d26cd-55d7-4d78-8227-1866407259d9" providerId="ADAL" clId="{D0F35357-AF2D-40AC-8E14-663A674ED26C}" dt="2024-03-27T20:25:10.713" v="163" actId="47"/>
        <pc:sldMkLst>
          <pc:docMk/>
          <pc:sldMk cId="3538647894" sldId="302"/>
        </pc:sldMkLst>
      </pc:sldChg>
      <pc:sldChg chg="addSp delSp mod">
        <pc:chgData name="Peter Spáč" userId="2e8d26cd-55d7-4d78-8227-1866407259d9" providerId="ADAL" clId="{D0F35357-AF2D-40AC-8E14-663A674ED26C}" dt="2024-03-27T20:25:20.470" v="165" actId="21"/>
        <pc:sldMkLst>
          <pc:docMk/>
          <pc:sldMk cId="2114402980" sldId="303"/>
        </pc:sldMkLst>
        <pc:spChg chg="add del">
          <ac:chgData name="Peter Spáč" userId="2e8d26cd-55d7-4d78-8227-1866407259d9" providerId="ADAL" clId="{D0F35357-AF2D-40AC-8E14-663A674ED26C}" dt="2024-03-27T20:25:20.470" v="165" actId="21"/>
          <ac:spMkLst>
            <pc:docMk/>
            <pc:sldMk cId="2114402980" sldId="303"/>
            <ac:spMk id="4" creationId="{EE9B2886-F96E-4BEC-A8CE-BA741711C607}"/>
          </ac:spMkLst>
        </pc:spChg>
      </pc:sldChg>
      <pc:sldChg chg="del">
        <pc:chgData name="Peter Spáč" userId="2e8d26cd-55d7-4d78-8227-1866407259d9" providerId="ADAL" clId="{D0F35357-AF2D-40AC-8E14-663A674ED26C}" dt="2024-03-27T20:25:34.716" v="168" actId="47"/>
        <pc:sldMkLst>
          <pc:docMk/>
          <pc:sldMk cId="1357530803" sldId="304"/>
        </pc:sldMkLst>
      </pc:sldChg>
      <pc:sldChg chg="del">
        <pc:chgData name="Peter Spáč" userId="2e8d26cd-55d7-4d78-8227-1866407259d9" providerId="ADAL" clId="{D0F35357-AF2D-40AC-8E14-663A674ED26C}" dt="2024-03-27T20:25:35.109" v="169" actId="47"/>
        <pc:sldMkLst>
          <pc:docMk/>
          <pc:sldMk cId="2619839126" sldId="305"/>
        </pc:sldMkLst>
      </pc:sldChg>
      <pc:sldChg chg="del">
        <pc:chgData name="Peter Spáč" userId="2e8d26cd-55d7-4d78-8227-1866407259d9" providerId="ADAL" clId="{D0F35357-AF2D-40AC-8E14-663A674ED26C}" dt="2024-03-27T20:25:35.968" v="170" actId="47"/>
        <pc:sldMkLst>
          <pc:docMk/>
          <pc:sldMk cId="1375408074" sldId="306"/>
        </pc:sldMkLst>
      </pc:sldChg>
    </pc:docChg>
  </pc:docChgLst>
  <pc:docChgLst>
    <pc:chgData name="Peter Spáč" userId="2e8d26cd-55d7-4d78-8227-1866407259d9" providerId="ADAL" clId="{C249F66A-9EEE-49FC-9145-63E4EF3018B6}"/>
    <pc:docChg chg="undo custSel delSld modSld">
      <pc:chgData name="Peter Spáč" userId="2e8d26cd-55d7-4d78-8227-1866407259d9" providerId="ADAL" clId="{C249F66A-9EEE-49FC-9145-63E4EF3018B6}" dt="2024-03-18T09:23:02.489" v="18" actId="2696"/>
      <pc:docMkLst>
        <pc:docMk/>
      </pc:docMkLst>
      <pc:sldChg chg="modSp">
        <pc:chgData name="Peter Spáč" userId="2e8d26cd-55d7-4d78-8227-1866407259d9" providerId="ADAL" clId="{C249F66A-9EEE-49FC-9145-63E4EF3018B6}" dt="2024-03-18T09:07:21.317" v="0" actId="20577"/>
        <pc:sldMkLst>
          <pc:docMk/>
          <pc:sldMk cId="1432058684" sldId="270"/>
        </pc:sldMkLst>
        <pc:spChg chg="mod">
          <ac:chgData name="Peter Spáč" userId="2e8d26cd-55d7-4d78-8227-1866407259d9" providerId="ADAL" clId="{C249F66A-9EEE-49FC-9145-63E4EF3018B6}" dt="2024-03-18T09:07:21.317" v="0" actId="20577"/>
          <ac:spMkLst>
            <pc:docMk/>
            <pc:sldMk cId="1432058684" sldId="270"/>
            <ac:spMk id="3" creationId="{00000000-0000-0000-0000-000000000000}"/>
          </ac:spMkLst>
        </pc:spChg>
      </pc:sldChg>
      <pc:sldChg chg="modSp">
        <pc:chgData name="Peter Spáč" userId="2e8d26cd-55d7-4d78-8227-1866407259d9" providerId="ADAL" clId="{C249F66A-9EEE-49FC-9145-63E4EF3018B6}" dt="2024-03-18T09:09:07.293" v="2" actId="1076"/>
        <pc:sldMkLst>
          <pc:docMk/>
          <pc:sldMk cId="4189508253" sldId="271"/>
        </pc:sldMkLst>
        <pc:picChg chg="mod">
          <ac:chgData name="Peter Spáč" userId="2e8d26cd-55d7-4d78-8227-1866407259d9" providerId="ADAL" clId="{C249F66A-9EEE-49FC-9145-63E4EF3018B6}" dt="2024-03-18T09:09:07.293" v="2" actId="1076"/>
          <ac:picMkLst>
            <pc:docMk/>
            <pc:sldMk cId="4189508253" sldId="271"/>
            <ac:picMk id="9" creationId="{00000000-0000-0000-0000-000000000000}"/>
          </ac:picMkLst>
        </pc:picChg>
      </pc:sldChg>
      <pc:sldChg chg="modSp">
        <pc:chgData name="Peter Spáč" userId="2e8d26cd-55d7-4d78-8227-1866407259d9" providerId="ADAL" clId="{C249F66A-9EEE-49FC-9145-63E4EF3018B6}" dt="2024-03-18T09:20:22.685" v="16" actId="20577"/>
        <pc:sldMkLst>
          <pc:docMk/>
          <pc:sldMk cId="1681050400" sldId="275"/>
        </pc:sldMkLst>
        <pc:spChg chg="mod">
          <ac:chgData name="Peter Spáč" userId="2e8d26cd-55d7-4d78-8227-1866407259d9" providerId="ADAL" clId="{C249F66A-9EEE-49FC-9145-63E4EF3018B6}" dt="2024-03-18T09:20:22.685" v="16" actId="20577"/>
          <ac:spMkLst>
            <pc:docMk/>
            <pc:sldMk cId="1681050400" sldId="275"/>
            <ac:spMk id="18" creationId="{00000000-0000-0000-0000-000000000000}"/>
          </ac:spMkLst>
        </pc:spChg>
      </pc:sldChg>
      <pc:sldChg chg="del">
        <pc:chgData name="Peter Spáč" userId="2e8d26cd-55d7-4d78-8227-1866407259d9" providerId="ADAL" clId="{C249F66A-9EEE-49FC-9145-63E4EF3018B6}" dt="2024-03-18T09:23:01.297" v="17" actId="2696"/>
        <pc:sldMkLst>
          <pc:docMk/>
          <pc:sldMk cId="2669384829" sldId="286"/>
        </pc:sldMkLst>
      </pc:sldChg>
      <pc:sldChg chg="del">
        <pc:chgData name="Peter Spáč" userId="2e8d26cd-55d7-4d78-8227-1866407259d9" providerId="ADAL" clId="{C249F66A-9EEE-49FC-9145-63E4EF3018B6}" dt="2024-03-18T09:23:02.489" v="18" actId="2696"/>
        <pc:sldMkLst>
          <pc:docMk/>
          <pc:sldMk cId="2187600068" sldId="287"/>
        </pc:sldMkLst>
      </pc:sldChg>
      <pc:sldChg chg="delSp">
        <pc:chgData name="Peter Spáč" userId="2e8d26cd-55d7-4d78-8227-1866407259d9" providerId="ADAL" clId="{C249F66A-9EEE-49FC-9145-63E4EF3018B6}" dt="2024-03-18T09:10:29.862" v="8" actId="478"/>
        <pc:sldMkLst>
          <pc:docMk/>
          <pc:sldMk cId="3297358718" sldId="297"/>
        </pc:sldMkLst>
        <pc:spChg chg="del">
          <ac:chgData name="Peter Spáč" userId="2e8d26cd-55d7-4d78-8227-1866407259d9" providerId="ADAL" clId="{C249F66A-9EEE-49FC-9145-63E4EF3018B6}" dt="2024-03-18T09:10:29.862" v="8" actId="478"/>
          <ac:spMkLst>
            <pc:docMk/>
            <pc:sldMk cId="3297358718" sldId="297"/>
            <ac:spMk id="4" creationId="{00000000-0000-0000-0000-000000000000}"/>
          </ac:spMkLst>
        </pc:spChg>
      </pc:sldChg>
      <pc:sldChg chg="delSp modSp delAnim modAnim">
        <pc:chgData name="Peter Spáč" userId="2e8d26cd-55d7-4d78-8227-1866407259d9" providerId="ADAL" clId="{C249F66A-9EEE-49FC-9145-63E4EF3018B6}" dt="2024-03-18T09:10:10.705" v="7" actId="478"/>
        <pc:sldMkLst>
          <pc:docMk/>
          <pc:sldMk cId="1331493326" sldId="298"/>
        </pc:sldMkLst>
        <pc:spChg chg="mod">
          <ac:chgData name="Peter Spáč" userId="2e8d26cd-55d7-4d78-8227-1866407259d9" providerId="ADAL" clId="{C249F66A-9EEE-49FC-9145-63E4EF3018B6}" dt="2024-03-18T09:09:55.387" v="4" actId="6549"/>
          <ac:spMkLst>
            <pc:docMk/>
            <pc:sldMk cId="1331493326" sldId="298"/>
            <ac:spMk id="3" creationId="{00000000-0000-0000-0000-000000000000}"/>
          </ac:spMkLst>
        </pc:spChg>
        <pc:spChg chg="mod">
          <ac:chgData name="Peter Spáč" userId="2e8d26cd-55d7-4d78-8227-1866407259d9" providerId="ADAL" clId="{C249F66A-9EEE-49FC-9145-63E4EF3018B6}" dt="2024-03-18T09:10:07.711" v="6" actId="1076"/>
          <ac:spMkLst>
            <pc:docMk/>
            <pc:sldMk cId="1331493326" sldId="298"/>
            <ac:spMk id="8" creationId="{00000000-0000-0000-0000-000000000000}"/>
          </ac:spMkLst>
        </pc:spChg>
        <pc:spChg chg="del">
          <ac:chgData name="Peter Spáč" userId="2e8d26cd-55d7-4d78-8227-1866407259d9" providerId="ADAL" clId="{C249F66A-9EEE-49FC-9145-63E4EF3018B6}" dt="2024-03-18T09:10:10.705" v="7" actId="478"/>
          <ac:spMkLst>
            <pc:docMk/>
            <pc:sldMk cId="1331493326" sldId="298"/>
            <ac:spMk id="10" creationId="{00000000-0000-0000-0000-000000000000}"/>
          </ac:spMkLst>
        </pc:spChg>
        <pc:picChg chg="mod">
          <ac:chgData name="Peter Spáč" userId="2e8d26cd-55d7-4d78-8227-1866407259d9" providerId="ADAL" clId="{C249F66A-9EEE-49FC-9145-63E4EF3018B6}" dt="2024-03-18T09:09:59.418" v="5" actId="1076"/>
          <ac:picMkLst>
            <pc:docMk/>
            <pc:sldMk cId="1331493326" sldId="298"/>
            <ac:picMk id="4" creationId="{00000000-0000-0000-0000-000000000000}"/>
          </ac:picMkLst>
        </pc:picChg>
        <pc:picChg chg="del">
          <ac:chgData name="Peter Spáč" userId="2e8d26cd-55d7-4d78-8227-1866407259d9" providerId="ADAL" clId="{C249F66A-9EEE-49FC-9145-63E4EF3018B6}" dt="2024-03-18T09:09:51.904" v="3" actId="478"/>
          <ac:picMkLst>
            <pc:docMk/>
            <pc:sldMk cId="1331493326" sldId="298"/>
            <ac:picMk id="6" creationId="{00000000-0000-0000-0000-000000000000}"/>
          </ac:picMkLst>
        </pc:picChg>
      </pc:sldChg>
      <pc:sldChg chg="del">
        <pc:chgData name="Peter Spáč" userId="2e8d26cd-55d7-4d78-8227-1866407259d9" providerId="ADAL" clId="{C249F66A-9EEE-49FC-9145-63E4EF3018B6}" dt="2024-03-18T09:10:50.597" v="9" actId="2696"/>
        <pc:sldMkLst>
          <pc:docMk/>
          <pc:sldMk cId="2150012191" sldId="29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C61C-09F7-47A5-B6CF-EB920E77BAC4}" type="datetimeFigureOut">
              <a:rPr lang="sk-SK" smtClean="0"/>
              <a:t>27. 3. 2024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B6B2-E80A-4E34-B193-D84BC538E5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636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C61C-09F7-47A5-B6CF-EB920E77BAC4}" type="datetimeFigureOut">
              <a:rPr lang="sk-SK" smtClean="0"/>
              <a:t>27. 3. 2024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B6B2-E80A-4E34-B193-D84BC538E5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21019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C61C-09F7-47A5-B6CF-EB920E77BAC4}" type="datetimeFigureOut">
              <a:rPr lang="sk-SK" smtClean="0"/>
              <a:t>27. 3. 2024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B6B2-E80A-4E34-B193-D84BC538E5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18983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C61C-09F7-47A5-B6CF-EB920E77BAC4}" type="datetimeFigureOut">
              <a:rPr lang="sk-SK" smtClean="0"/>
              <a:t>27. 3. 2024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B6B2-E80A-4E34-B193-D84BC538E5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18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C61C-09F7-47A5-B6CF-EB920E77BAC4}" type="datetimeFigureOut">
              <a:rPr lang="sk-SK" smtClean="0"/>
              <a:t>27. 3. 2024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B6B2-E80A-4E34-B193-D84BC538E5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56441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C61C-09F7-47A5-B6CF-EB920E77BAC4}" type="datetimeFigureOut">
              <a:rPr lang="sk-SK" smtClean="0"/>
              <a:t>27. 3. 2024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B6B2-E80A-4E34-B193-D84BC538E5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972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C61C-09F7-47A5-B6CF-EB920E77BAC4}" type="datetimeFigureOut">
              <a:rPr lang="sk-SK" smtClean="0"/>
              <a:t>27. 3. 2024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B6B2-E80A-4E34-B193-D84BC538E5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4311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C61C-09F7-47A5-B6CF-EB920E77BAC4}" type="datetimeFigureOut">
              <a:rPr lang="sk-SK" smtClean="0"/>
              <a:t>27. 3. 2024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B6B2-E80A-4E34-B193-D84BC538E5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9866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C61C-09F7-47A5-B6CF-EB920E77BAC4}" type="datetimeFigureOut">
              <a:rPr lang="sk-SK" smtClean="0"/>
              <a:t>27. 3. 2024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B6B2-E80A-4E34-B193-D84BC538E5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23923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C61C-09F7-47A5-B6CF-EB920E77BAC4}" type="datetimeFigureOut">
              <a:rPr lang="sk-SK" smtClean="0"/>
              <a:t>27. 3. 2024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B6B2-E80A-4E34-B193-D84BC538E5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723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7C61C-09F7-47A5-B6CF-EB920E77BAC4}" type="datetimeFigureOut">
              <a:rPr lang="sk-SK" smtClean="0"/>
              <a:t>27. 3. 2024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5B6B2-E80A-4E34-B193-D84BC538E5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36715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7C61C-09F7-47A5-B6CF-EB920E77BAC4}" type="datetimeFigureOut">
              <a:rPr lang="sk-SK" smtClean="0"/>
              <a:t>27. 3. 2024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5B6B2-E80A-4E34-B193-D84BC538E50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0549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689783" y="766797"/>
            <a:ext cx="5164348" cy="2977066"/>
          </a:xfrm>
        </p:spPr>
        <p:txBody>
          <a:bodyPr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en-US" sz="5600" b="1" dirty="0"/>
              <a:t>Voters’ Perception of Pork Barrel Politic</a:t>
            </a:r>
            <a:r>
              <a:rPr lang="sk-SK" sz="5600" b="1" dirty="0"/>
              <a:t>s</a:t>
            </a:r>
            <a:br>
              <a:rPr lang="en-US" sz="5600" b="1" dirty="0"/>
            </a:br>
            <a:r>
              <a:rPr lang="sk-SK" sz="1800" b="1" dirty="0">
                <a:solidFill>
                  <a:schemeClr val="bg1"/>
                </a:solidFill>
              </a:rPr>
              <a:t>_</a:t>
            </a:r>
            <a:br>
              <a:rPr lang="en-US" sz="5600" b="1" dirty="0"/>
            </a:br>
            <a:endParaRPr lang="sk-SK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689783" y="5132717"/>
            <a:ext cx="5266428" cy="1344697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cs-CZ" sz="2000" dirty="0"/>
              <a:t>PMC</a:t>
            </a:r>
            <a:r>
              <a:rPr lang="en-US" sz="2000" dirty="0"/>
              <a:t>b11</a:t>
            </a:r>
            <a:r>
              <a:rPr lang="cs-CZ" sz="2000" dirty="0"/>
              <a:t>13</a:t>
            </a:r>
            <a:r>
              <a:rPr lang="en-US" sz="2000" dirty="0"/>
              <a:t> Money and Politics</a:t>
            </a:r>
            <a:endParaRPr lang="sk-SK" sz="2000" dirty="0"/>
          </a:p>
          <a:p>
            <a:pPr algn="l">
              <a:spcBef>
                <a:spcPts val="0"/>
              </a:spcBef>
            </a:pPr>
            <a:endParaRPr lang="sk-SK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12" y="542511"/>
            <a:ext cx="6115904" cy="593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52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5661240" y="2946287"/>
            <a:ext cx="447479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Pork-barrel in lab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790" y="1611253"/>
            <a:ext cx="4160450" cy="323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95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27" y="3000895"/>
            <a:ext cx="2148227" cy="423949"/>
          </a:xfrm>
        </p:spPr>
        <p:txBody>
          <a:bodyPr>
            <a:noAutofit/>
          </a:bodyPr>
          <a:lstStyle/>
          <a:p>
            <a:r>
              <a:rPr lang="en-US" sz="1800" dirty="0"/>
              <a:t>US Congresspersons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618" y="209447"/>
            <a:ext cx="3604952" cy="6398790"/>
          </a:xfr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304027" y="209447"/>
            <a:ext cx="75909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Braidwood (2015)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Desirable pork: do voters reward for earmark acquisition?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19" y="1839190"/>
            <a:ext cx="991293" cy="991293"/>
          </a:xfrm>
          <a:prstGeom prst="rect">
            <a:avLst/>
          </a:prstGeom>
        </p:spPr>
      </p:pic>
      <p:cxnSp>
        <p:nvCxnSpPr>
          <p:cNvPr id="9" name="Přímá spojnice se šipkou 8"/>
          <p:cNvCxnSpPr/>
          <p:nvPr/>
        </p:nvCxnSpPr>
        <p:spPr>
          <a:xfrm>
            <a:off x="2069869" y="2334836"/>
            <a:ext cx="73983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Obráze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776" y="1403666"/>
            <a:ext cx="1686098" cy="1686098"/>
          </a:xfrm>
          <a:prstGeom prst="rect">
            <a:avLst/>
          </a:prstGeom>
        </p:spPr>
      </p:pic>
      <p:sp>
        <p:nvSpPr>
          <p:cNvPr id="14" name="Nadpis 1"/>
          <p:cNvSpPr txBox="1">
            <a:spLocks/>
          </p:cNvSpPr>
          <p:nvPr/>
        </p:nvSpPr>
        <p:spPr>
          <a:xfrm>
            <a:off x="2910919" y="3000895"/>
            <a:ext cx="2315868" cy="7813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money for the district</a:t>
            </a:r>
            <a:endParaRPr lang="sk-SK" sz="1800" dirty="0"/>
          </a:p>
          <a:p>
            <a:r>
              <a:rPr lang="en-US" sz="1800" dirty="0"/>
              <a:t>(pork-barrel projects/earmarks)</a:t>
            </a:r>
          </a:p>
        </p:txBody>
      </p:sp>
      <p:cxnSp>
        <p:nvCxnSpPr>
          <p:cNvPr id="15" name="Přímá spojnice se šipkou 14"/>
          <p:cNvCxnSpPr/>
          <p:nvPr/>
        </p:nvCxnSpPr>
        <p:spPr>
          <a:xfrm>
            <a:off x="5290133" y="2342109"/>
            <a:ext cx="739833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ázek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100" y="1472246"/>
            <a:ext cx="1689562" cy="1689562"/>
          </a:xfrm>
          <a:prstGeom prst="rect">
            <a:avLst/>
          </a:prstGeom>
        </p:spPr>
      </p:pic>
      <p:sp>
        <p:nvSpPr>
          <p:cNvPr id="17" name="Nadpis 1"/>
          <p:cNvSpPr txBox="1">
            <a:spLocks/>
          </p:cNvSpPr>
          <p:nvPr/>
        </p:nvSpPr>
        <p:spPr>
          <a:xfrm>
            <a:off x="5814287" y="3089764"/>
            <a:ext cx="2148227" cy="4239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appreciation from constituents</a:t>
            </a:r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289138" y="4165369"/>
            <a:ext cx="8089479" cy="175398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900" dirty="0">
                <a:latin typeface="+mn-lt"/>
              </a:rPr>
              <a:t>More </a:t>
            </a:r>
            <a:r>
              <a:rPr lang="en-US" sz="1900" b="1" dirty="0">
                <a:solidFill>
                  <a:srgbClr val="FF0000"/>
                </a:solidFill>
                <a:latin typeface="+mn-lt"/>
              </a:rPr>
              <a:t>grateful constituents </a:t>
            </a:r>
            <a:r>
              <a:rPr lang="en-US" sz="1900" dirty="0">
                <a:latin typeface="+mn-lt"/>
              </a:rPr>
              <a:t>v</a:t>
            </a:r>
            <a:r>
              <a:rPr lang="sk-SK" sz="1900" dirty="0">
                <a:latin typeface="+mn-lt"/>
              </a:rPr>
              <a:t>.</a:t>
            </a:r>
            <a:r>
              <a:rPr lang="en-US" sz="1900" dirty="0">
                <a:latin typeface="+mn-lt"/>
              </a:rPr>
              <a:t> general</a:t>
            </a:r>
            <a:r>
              <a:rPr lang="en-US" sz="19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1900" b="1" dirty="0">
                <a:solidFill>
                  <a:srgbClr val="FF0000"/>
                </a:solidFill>
                <a:latin typeface="+mn-lt"/>
              </a:rPr>
              <a:t>public opposes pork-barrel </a:t>
            </a:r>
            <a:r>
              <a:rPr lang="en-US" sz="1900" dirty="0">
                <a:latin typeface="+mn-lt"/>
              </a:rPr>
              <a:t>spending</a:t>
            </a:r>
            <a:endParaRPr lang="sk-SK" sz="19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9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+mn-lt"/>
              </a:rPr>
              <a:t>Braidwood: explain this discrepancy</a:t>
            </a:r>
            <a:endParaRPr lang="sk-SK" sz="19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9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+mn-lt"/>
              </a:rPr>
              <a:t>Experimental </a:t>
            </a:r>
            <a:r>
              <a:rPr lang="en-US" sz="1900" dirty="0" err="1">
                <a:latin typeface="+mn-lt"/>
              </a:rPr>
              <a:t>dat</a:t>
            </a:r>
            <a:r>
              <a:rPr lang="sk-SK" sz="1900" dirty="0">
                <a:latin typeface="+mn-lt"/>
              </a:rPr>
              <a:t>a</a:t>
            </a:r>
            <a:endParaRPr lang="en-US" sz="1900" dirty="0">
              <a:latin typeface="+mn-lt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68734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618" y="209447"/>
            <a:ext cx="3604952" cy="6398790"/>
          </a:xfr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304027" y="209447"/>
            <a:ext cx="75909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Braidwood (2015)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Desirable pork: do voters reward for earmark acquisition?</a:t>
            </a:r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289139" y="1571796"/>
            <a:ext cx="7473372" cy="5102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070C0"/>
                </a:solidFill>
                <a:latin typeface="+mn-lt"/>
              </a:rPr>
              <a:t>Scholars: </a:t>
            </a:r>
            <a:r>
              <a:rPr lang="en-US" sz="1900" dirty="0">
                <a:latin typeface="+mn-lt"/>
              </a:rPr>
              <a:t>pork-barrel politics make elections more safe (higher voters‘ evaluation)</a:t>
            </a:r>
            <a:endParaRPr lang="en-US" sz="19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9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070C0"/>
                </a:solidFill>
                <a:latin typeface="+mn-lt"/>
              </a:rPr>
              <a:t>Theory</a:t>
            </a:r>
            <a:r>
              <a:rPr lang="sk-SK" sz="1900" b="1" dirty="0">
                <a:solidFill>
                  <a:srgbClr val="0070C0"/>
                </a:solidFill>
                <a:latin typeface="+mn-lt"/>
              </a:rPr>
              <a:t>:</a:t>
            </a:r>
            <a:r>
              <a:rPr lang="sk-SK" sz="19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1900" dirty="0">
                <a:latin typeface="+mn-lt"/>
              </a:rPr>
              <a:t>voters must be able to successfully connect actions of elected officials to specific benefit</a:t>
            </a:r>
            <a:r>
              <a:rPr lang="sk-SK" sz="1900" dirty="0">
                <a:latin typeface="+mn-lt"/>
              </a:rPr>
              <a:t> – </a:t>
            </a:r>
            <a:r>
              <a:rPr lang="en-US" sz="1900" dirty="0">
                <a:latin typeface="+mn-lt"/>
              </a:rPr>
              <a:t>requires knowledge of the </a:t>
            </a:r>
            <a:r>
              <a:rPr lang="sk-SK" sz="1900" dirty="0" err="1">
                <a:latin typeface="+mn-lt"/>
              </a:rPr>
              <a:t>voters</a:t>
            </a:r>
            <a:r>
              <a:rPr lang="en-US" sz="1900" dirty="0">
                <a:latin typeface="+mn-lt"/>
              </a:rPr>
              <a:t> (</a:t>
            </a:r>
            <a:r>
              <a:rPr lang="en-US" sz="1900" dirty="0" err="1">
                <a:latin typeface="+mn-lt"/>
              </a:rPr>
              <a:t>Popkin</a:t>
            </a:r>
            <a:r>
              <a:rPr lang="en-US" sz="1900" dirty="0">
                <a:latin typeface="+mn-lt"/>
              </a:rPr>
              <a:t> 1991)</a:t>
            </a:r>
            <a:endParaRPr lang="sk-SK" sz="19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9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solidFill>
                  <a:srgbClr val="0070C0"/>
                </a:solidFill>
                <a:latin typeface="+mn-lt"/>
              </a:rPr>
              <a:t>Evidence</a:t>
            </a:r>
            <a:r>
              <a:rPr lang="en-US" sz="1900" b="1" dirty="0">
                <a:latin typeface="+mn-lt"/>
              </a:rPr>
              <a:t>: </a:t>
            </a:r>
            <a:r>
              <a:rPr lang="en-US" sz="1900" dirty="0">
                <a:latin typeface="+mn-lt"/>
              </a:rPr>
              <a:t>citizens are uninformed  about spending</a:t>
            </a:r>
            <a:r>
              <a:rPr lang="sk-SK" sz="1900" dirty="0">
                <a:latin typeface="+mn-lt"/>
              </a:rPr>
              <a:t> (and </a:t>
            </a:r>
            <a:r>
              <a:rPr lang="en-US" sz="1900" dirty="0">
                <a:latin typeface="+mn-lt"/>
              </a:rPr>
              <a:t>politics</a:t>
            </a:r>
            <a:r>
              <a:rPr lang="sk-SK" sz="1900" dirty="0">
                <a:latin typeface="+mn-l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9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9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+mn-lt"/>
              </a:rPr>
              <a:t>Braidwood first to directly measure connection between </a:t>
            </a:r>
            <a:r>
              <a:rPr lang="en-US" sz="1900" dirty="0" err="1">
                <a:latin typeface="+mn-lt"/>
              </a:rPr>
              <a:t>por</a:t>
            </a:r>
            <a:r>
              <a:rPr lang="sk-SK" sz="1900" dirty="0">
                <a:latin typeface="+mn-lt"/>
              </a:rPr>
              <a:t>k</a:t>
            </a:r>
            <a:r>
              <a:rPr lang="en-US" sz="1900" dirty="0">
                <a:latin typeface="+mn-lt"/>
              </a:rPr>
              <a:t>-barrel</a:t>
            </a:r>
            <a:r>
              <a:rPr lang="sk-SK" sz="1900" dirty="0">
                <a:latin typeface="+mn-lt"/>
              </a:rPr>
              <a:t> </a:t>
            </a:r>
            <a:r>
              <a:rPr lang="en-US" sz="1900" dirty="0">
                <a:latin typeface="+mn-lt"/>
              </a:rPr>
              <a:t>politics </a:t>
            </a:r>
            <a:r>
              <a:rPr lang="sk-SK" sz="1900" dirty="0">
                <a:latin typeface="+mn-lt"/>
              </a:rPr>
              <a:t>and </a:t>
            </a:r>
            <a:r>
              <a:rPr lang="sk-SK" sz="1900" dirty="0" err="1">
                <a:latin typeface="+mn-lt"/>
              </a:rPr>
              <a:t>opinion</a:t>
            </a:r>
            <a:r>
              <a:rPr lang="en-US" sz="1900" dirty="0">
                <a:latin typeface="+mn-lt"/>
              </a:rPr>
              <a:t>s</a:t>
            </a:r>
          </a:p>
          <a:p>
            <a:endParaRPr lang="sk-SK" sz="19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latin typeface="+mn-lt"/>
              </a:rPr>
              <a:t>Assumption: despite the “pork” is disliked in aggregate, can particular benefits increase politician‘s support?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latin typeface="+mn-lt"/>
              </a:rPr>
              <a:t>Personal</a:t>
            </a:r>
            <a:r>
              <a:rPr lang="en-US" sz="1900" dirty="0">
                <a:latin typeface="+mn-lt"/>
              </a:rPr>
              <a:t> economic </a:t>
            </a:r>
            <a:r>
              <a:rPr lang="en-US" sz="1900" b="1" dirty="0">
                <a:latin typeface="+mn-lt"/>
              </a:rPr>
              <a:t>well being </a:t>
            </a:r>
            <a:r>
              <a:rPr lang="sk-SK" sz="1900" dirty="0">
                <a:latin typeface="+mn-lt"/>
              </a:rPr>
              <a:t>(</a:t>
            </a:r>
            <a:r>
              <a:rPr lang="en-US" sz="1900" dirty="0">
                <a:latin typeface="+mn-lt"/>
              </a:rPr>
              <a:t>new roads, schools, </a:t>
            </a:r>
            <a:r>
              <a:rPr lang="sk-SK" sz="1900" dirty="0">
                <a:latin typeface="+mn-lt"/>
              </a:rPr>
              <a:t>... ) </a:t>
            </a:r>
            <a:r>
              <a:rPr lang="en-US" sz="1900" dirty="0">
                <a:latin typeface="+mn-lt"/>
              </a:rPr>
              <a:t>– key factor in the candidate assessments</a:t>
            </a:r>
          </a:p>
          <a:p>
            <a:endParaRPr lang="en-US" sz="1800" dirty="0">
              <a:latin typeface="+mn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k-SK" sz="1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00" dirty="0"/>
          </a:p>
          <a:p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4960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618" y="209447"/>
            <a:ext cx="3604952" cy="6398790"/>
          </a:xfrm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304027" y="209447"/>
            <a:ext cx="75909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Braidwood (2015)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Desirable pork: do voters reward for earmark acquisition?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23949" y="1535010"/>
            <a:ext cx="6999316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dirty="0"/>
              <a:t>Hypotheses:</a:t>
            </a:r>
          </a:p>
          <a:p>
            <a:endParaRPr lang="en-US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i="1" dirty="0"/>
              <a:t>Information about money secured for the local benefit will increase favorable evaluations of responsible member of Congress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i="1" dirty="0"/>
              <a:t>Information about </a:t>
            </a:r>
            <a:r>
              <a:rPr lang="en-US" sz="1900" b="1" i="1" dirty="0"/>
              <a:t>personally relevant local benefit </a:t>
            </a:r>
            <a:r>
              <a:rPr lang="en-US" sz="1900" i="1" dirty="0"/>
              <a:t>will increase evaluations of responsible member of Congress</a:t>
            </a:r>
          </a:p>
          <a:p>
            <a:endParaRPr lang="en-US" sz="1900" i="1" dirty="0"/>
          </a:p>
          <a:p>
            <a:endParaRPr lang="en-US" sz="1900" i="1" dirty="0"/>
          </a:p>
          <a:p>
            <a:endParaRPr lang="en-US" sz="1900" i="1" dirty="0"/>
          </a:p>
          <a:p>
            <a:pPr algn="ctr"/>
            <a:endParaRPr lang="en-US" sz="1900" b="1" i="1" dirty="0"/>
          </a:p>
          <a:p>
            <a:pPr algn="ctr"/>
            <a:endParaRPr lang="en-US" sz="1900" b="1" i="1" dirty="0"/>
          </a:p>
          <a:p>
            <a:pPr algn="ctr"/>
            <a:endParaRPr lang="en-US" sz="1900" b="1" i="1" dirty="0"/>
          </a:p>
          <a:p>
            <a:pPr algn="ctr"/>
            <a:r>
              <a:rPr lang="en-US" sz="1900" b="1" i="1" dirty="0"/>
              <a:t>People like local projects, especially those devoted to the issues that are personally important to them</a:t>
            </a:r>
          </a:p>
          <a:p>
            <a:pPr algn="ctr"/>
            <a:endParaRPr lang="en-US" i="1" dirty="0"/>
          </a:p>
          <a:p>
            <a:pPr algn="ctr"/>
            <a:endParaRPr lang="en-US" i="1" dirty="0"/>
          </a:p>
          <a:p>
            <a:endParaRPr lang="en-US" dirty="0"/>
          </a:p>
        </p:txBody>
      </p:sp>
      <p:sp>
        <p:nvSpPr>
          <p:cNvPr id="3" name="Šipka dolů 2"/>
          <p:cNvSpPr/>
          <p:nvPr/>
        </p:nvSpPr>
        <p:spPr>
          <a:xfrm>
            <a:off x="3566161" y="3832167"/>
            <a:ext cx="315884" cy="72320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41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04027" y="209447"/>
            <a:ext cx="75909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Braidwood (2015)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Desirable pork: do voters reward for earmark acquisition?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23949" y="1535011"/>
            <a:ext cx="11197244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Experiment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Survey</a:t>
            </a:r>
            <a:r>
              <a:rPr lang="sk-SK" sz="1900" dirty="0"/>
              <a:t>-</a:t>
            </a:r>
            <a:r>
              <a:rPr lang="sk-SK" sz="1900" dirty="0" err="1"/>
              <a:t>based</a:t>
            </a:r>
            <a:r>
              <a:rPr lang="sk-SK" sz="1900" dirty="0"/>
              <a:t> </a:t>
            </a:r>
            <a:r>
              <a:rPr lang="sk-SK" sz="1900" dirty="0" err="1"/>
              <a:t>lab</a:t>
            </a:r>
            <a:r>
              <a:rPr lang="sk-SK" sz="1900" dirty="0"/>
              <a:t> experiment</a:t>
            </a:r>
            <a:endParaRPr lang="en-US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Subjects: Amazon’s Mechanical Turk (Florida residents to ensure direct connection between MC and voters)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5 groups (5 experimental conditions):</a:t>
            </a:r>
          </a:p>
        </p:txBody>
      </p:sp>
      <p:grpSp>
        <p:nvGrpSpPr>
          <p:cNvPr id="16" name="Skupina 15"/>
          <p:cNvGrpSpPr/>
          <p:nvPr/>
        </p:nvGrpSpPr>
        <p:grpSpPr>
          <a:xfrm>
            <a:off x="842450" y="3125584"/>
            <a:ext cx="2158445" cy="1588461"/>
            <a:chOff x="3361206" y="3483033"/>
            <a:chExt cx="2211626" cy="1627598"/>
          </a:xfrm>
        </p:grpSpPr>
        <p:sp>
          <p:nvSpPr>
            <p:cNvPr id="12" name="Obdélník 11"/>
            <p:cNvSpPr/>
            <p:nvPr/>
          </p:nvSpPr>
          <p:spPr>
            <a:xfrm>
              <a:off x="3361206" y="3483033"/>
              <a:ext cx="2211626" cy="1627598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9393" y="3598636"/>
              <a:ext cx="800840" cy="1102976"/>
            </a:xfrm>
            <a:prstGeom prst="rect">
              <a:avLst/>
            </a:prstGeom>
          </p:spPr>
        </p:pic>
        <p:sp>
          <p:nvSpPr>
            <p:cNvPr id="14" name="TextovéPole 13"/>
            <p:cNvSpPr txBox="1"/>
            <p:nvPr/>
          </p:nvSpPr>
          <p:spPr>
            <a:xfrm>
              <a:off x="3431328" y="4741299"/>
              <a:ext cx="2071383" cy="315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Bill Nelson - general</a:t>
              </a:r>
            </a:p>
          </p:txBody>
        </p:sp>
        <p:pic>
          <p:nvPicPr>
            <p:cNvPr id="15" name="Obrázek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7019" y="3816316"/>
              <a:ext cx="667616" cy="667616"/>
            </a:xfrm>
            <a:prstGeom prst="rect">
              <a:avLst/>
            </a:prstGeom>
          </p:spPr>
        </p:pic>
      </p:grpSp>
      <p:grpSp>
        <p:nvGrpSpPr>
          <p:cNvPr id="17" name="Skupina 16"/>
          <p:cNvGrpSpPr/>
          <p:nvPr/>
        </p:nvGrpSpPr>
        <p:grpSpPr>
          <a:xfrm>
            <a:off x="842450" y="4965223"/>
            <a:ext cx="2158445" cy="1588461"/>
            <a:chOff x="3361206" y="3483033"/>
            <a:chExt cx="2211626" cy="1627598"/>
          </a:xfrm>
        </p:grpSpPr>
        <p:sp>
          <p:nvSpPr>
            <p:cNvPr id="18" name="Obdélník 17"/>
            <p:cNvSpPr/>
            <p:nvPr/>
          </p:nvSpPr>
          <p:spPr>
            <a:xfrm>
              <a:off x="3361206" y="3483033"/>
              <a:ext cx="2211626" cy="1627598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Obrázek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9393" y="3649730"/>
              <a:ext cx="800840" cy="1000787"/>
            </a:xfrm>
            <a:prstGeom prst="rect">
              <a:avLst/>
            </a:prstGeom>
          </p:spPr>
        </p:pic>
        <p:sp>
          <p:nvSpPr>
            <p:cNvPr id="20" name="TextovéPole 19"/>
            <p:cNvSpPr txBox="1"/>
            <p:nvPr/>
          </p:nvSpPr>
          <p:spPr>
            <a:xfrm>
              <a:off x="3431328" y="4741299"/>
              <a:ext cx="2071383" cy="3153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Marco Rubio - general</a:t>
              </a:r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7019" y="3816316"/>
              <a:ext cx="667616" cy="667616"/>
            </a:xfrm>
            <a:prstGeom prst="rect">
              <a:avLst/>
            </a:prstGeom>
          </p:spPr>
        </p:pic>
      </p:grpSp>
      <p:grpSp>
        <p:nvGrpSpPr>
          <p:cNvPr id="28" name="Skupina 27"/>
          <p:cNvGrpSpPr/>
          <p:nvPr/>
        </p:nvGrpSpPr>
        <p:grpSpPr>
          <a:xfrm>
            <a:off x="3510835" y="3139177"/>
            <a:ext cx="2823463" cy="1588461"/>
            <a:chOff x="3510835" y="2956298"/>
            <a:chExt cx="2823463" cy="1588461"/>
          </a:xfrm>
        </p:grpSpPr>
        <p:sp>
          <p:nvSpPr>
            <p:cNvPr id="23" name="Obdélník 22"/>
            <p:cNvSpPr/>
            <p:nvPr/>
          </p:nvSpPr>
          <p:spPr>
            <a:xfrm>
              <a:off x="3510835" y="2956298"/>
              <a:ext cx="2823463" cy="158846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Obrázek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2105" y="3069121"/>
              <a:ext cx="814693" cy="1076454"/>
            </a:xfrm>
            <a:prstGeom prst="rect">
              <a:avLst/>
            </a:prstGeom>
          </p:spPr>
        </p:pic>
        <p:sp>
          <p:nvSpPr>
            <p:cNvPr id="25" name="TextovéPole 24"/>
            <p:cNvSpPr txBox="1"/>
            <p:nvPr/>
          </p:nvSpPr>
          <p:spPr>
            <a:xfrm>
              <a:off x="3582171" y="4184308"/>
              <a:ext cx="21072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Bill Nelson - education</a:t>
              </a:r>
            </a:p>
          </p:txBody>
        </p:sp>
        <p:pic>
          <p:nvPicPr>
            <p:cNvPr id="26" name="Obrázek 2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5778" y="3281567"/>
              <a:ext cx="679165" cy="651563"/>
            </a:xfrm>
            <a:prstGeom prst="rect">
              <a:avLst/>
            </a:prstGeom>
          </p:spPr>
        </p:pic>
        <p:pic>
          <p:nvPicPr>
            <p:cNvPr id="27" name="Obrázek 2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3258" y="3267974"/>
              <a:ext cx="723249" cy="673584"/>
            </a:xfrm>
            <a:prstGeom prst="rect">
              <a:avLst/>
            </a:prstGeom>
          </p:spPr>
        </p:pic>
      </p:grpSp>
      <p:grpSp>
        <p:nvGrpSpPr>
          <p:cNvPr id="41" name="Skupina 40"/>
          <p:cNvGrpSpPr/>
          <p:nvPr/>
        </p:nvGrpSpPr>
        <p:grpSpPr>
          <a:xfrm>
            <a:off x="3510834" y="4978816"/>
            <a:ext cx="2823463" cy="1588461"/>
            <a:chOff x="3510834" y="4795937"/>
            <a:chExt cx="2823463" cy="1588461"/>
          </a:xfrm>
        </p:grpSpPr>
        <p:sp>
          <p:nvSpPr>
            <p:cNvPr id="30" name="Obdélník 29"/>
            <p:cNvSpPr/>
            <p:nvPr/>
          </p:nvSpPr>
          <p:spPr>
            <a:xfrm>
              <a:off x="3510834" y="4795937"/>
              <a:ext cx="2823463" cy="158846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Obrázek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2104" y="4937938"/>
              <a:ext cx="814693" cy="1018098"/>
            </a:xfrm>
            <a:prstGeom prst="rect">
              <a:avLst/>
            </a:prstGeom>
          </p:spPr>
        </p:pic>
        <p:sp>
          <p:nvSpPr>
            <p:cNvPr id="32" name="TextovéPole 31"/>
            <p:cNvSpPr txBox="1"/>
            <p:nvPr/>
          </p:nvSpPr>
          <p:spPr>
            <a:xfrm>
              <a:off x="3582170" y="6023947"/>
              <a:ext cx="21072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Marco Rubio - military</a:t>
              </a:r>
            </a:p>
          </p:txBody>
        </p:sp>
        <p:pic>
          <p:nvPicPr>
            <p:cNvPr id="33" name="Obrázek 3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5777" y="5121206"/>
              <a:ext cx="679165" cy="651563"/>
            </a:xfrm>
            <a:prstGeom prst="rect">
              <a:avLst/>
            </a:prstGeom>
          </p:spPr>
        </p:pic>
        <p:pic>
          <p:nvPicPr>
            <p:cNvPr id="34" name="Obrázek 3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7935" y="5041110"/>
              <a:ext cx="613891" cy="819589"/>
            </a:xfrm>
            <a:prstGeom prst="rect">
              <a:avLst/>
            </a:prstGeom>
          </p:spPr>
        </p:pic>
      </p:grpSp>
      <p:grpSp>
        <p:nvGrpSpPr>
          <p:cNvPr id="35" name="Skupina 34"/>
          <p:cNvGrpSpPr/>
          <p:nvPr/>
        </p:nvGrpSpPr>
        <p:grpSpPr>
          <a:xfrm>
            <a:off x="6910741" y="3736935"/>
            <a:ext cx="2823463" cy="1588461"/>
            <a:chOff x="3510835" y="2956298"/>
            <a:chExt cx="2823463" cy="1588461"/>
          </a:xfrm>
        </p:grpSpPr>
        <p:sp>
          <p:nvSpPr>
            <p:cNvPr id="36" name="Obdélník 35"/>
            <p:cNvSpPr/>
            <p:nvPr/>
          </p:nvSpPr>
          <p:spPr>
            <a:xfrm>
              <a:off x="3510835" y="2956298"/>
              <a:ext cx="2823463" cy="1588461"/>
            </a:xfrm>
            <a:prstGeom prst="rect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extovéPole 37"/>
            <p:cNvSpPr txBox="1"/>
            <p:nvPr/>
          </p:nvSpPr>
          <p:spPr>
            <a:xfrm>
              <a:off x="3964556" y="3610233"/>
              <a:ext cx="21072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Control group – no text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6284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04027" y="209447"/>
            <a:ext cx="75909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Braidwood (2015)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Desirable pork: do voters reward for earmark acquisition?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07322" y="1535010"/>
            <a:ext cx="1138843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/>
              <a:t>Experiment</a:t>
            </a:r>
          </a:p>
          <a:p>
            <a:endParaRPr lang="en-US" sz="19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Follow-up questionnaire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k-SK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Dependent variable: support for the </a:t>
            </a:r>
            <a:r>
              <a:rPr lang="sk-SK" sz="1900" dirty="0"/>
              <a:t>MC</a:t>
            </a:r>
            <a:endParaRPr lang="en-US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Measure issue saliency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Comparison of MCs evaluation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/>
          </a:p>
          <a:p>
            <a:endParaRPr lang="en-US" sz="1900" dirty="0"/>
          </a:p>
          <a:p>
            <a:pPr lvl="8"/>
            <a:endParaRPr lang="en-US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902" y="4164452"/>
            <a:ext cx="5802976" cy="269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57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28965" y="220339"/>
            <a:ext cx="75909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Braidwood (2015)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Desirable pork: do voters reward for earmark acquisition?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57443" y="1113641"/>
            <a:ext cx="1138843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900" dirty="0"/>
          </a:p>
          <a:p>
            <a:r>
              <a:rPr lang="en-US" sz="1900" b="1" dirty="0"/>
              <a:t>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21" y="2463142"/>
            <a:ext cx="5029620" cy="337496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861" y="2743678"/>
            <a:ext cx="4424783" cy="3374967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27" y="3850587"/>
            <a:ext cx="662594" cy="91257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609" y="3850587"/>
            <a:ext cx="730250" cy="91257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457" y="3640975"/>
            <a:ext cx="427164" cy="397831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506" y="3987877"/>
            <a:ext cx="315884" cy="421728"/>
          </a:xfrm>
          <a:prstGeom prst="rect">
            <a:avLst/>
          </a:prstGeom>
        </p:spPr>
      </p:pic>
      <p:sp>
        <p:nvSpPr>
          <p:cNvPr id="15" name="TextovéPole 14"/>
          <p:cNvSpPr txBox="1"/>
          <p:nvPr/>
        </p:nvSpPr>
        <p:spPr>
          <a:xfrm>
            <a:off x="1835813" y="3209681"/>
            <a:ext cx="889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70C0"/>
                </a:solidFill>
              </a:rPr>
              <a:t>students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3614268" y="2997283"/>
            <a:ext cx="1259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70C0"/>
                </a:solidFill>
              </a:rPr>
              <a:t>education as important issue</a:t>
            </a:r>
          </a:p>
        </p:txBody>
      </p:sp>
      <p:cxnSp>
        <p:nvCxnSpPr>
          <p:cNvPr id="20" name="Přímá spojnice se šipkou 19"/>
          <p:cNvCxnSpPr/>
          <p:nvPr/>
        </p:nvCxnSpPr>
        <p:spPr>
          <a:xfrm>
            <a:off x="2725276" y="3366615"/>
            <a:ext cx="340821" cy="1508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/>
          <p:cNvCxnSpPr/>
          <p:nvPr/>
        </p:nvCxnSpPr>
        <p:spPr>
          <a:xfrm flipV="1">
            <a:off x="4682645" y="3442036"/>
            <a:ext cx="254453" cy="75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8199156" y="3582058"/>
            <a:ext cx="889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70C0"/>
                </a:solidFill>
              </a:rPr>
              <a:t>in army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10069008" y="3491591"/>
            <a:ext cx="12596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70C0"/>
                </a:solidFill>
              </a:rPr>
              <a:t>national defense as important issue</a:t>
            </a:r>
          </a:p>
        </p:txBody>
      </p:sp>
      <p:cxnSp>
        <p:nvCxnSpPr>
          <p:cNvPr id="29" name="Přímá spojnice se šipkou 28"/>
          <p:cNvCxnSpPr/>
          <p:nvPr/>
        </p:nvCxnSpPr>
        <p:spPr>
          <a:xfrm flipV="1">
            <a:off x="9010996" y="3640975"/>
            <a:ext cx="315884" cy="209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se šipkou 30"/>
          <p:cNvCxnSpPr/>
          <p:nvPr/>
        </p:nvCxnSpPr>
        <p:spPr>
          <a:xfrm>
            <a:off x="10848109" y="3735946"/>
            <a:ext cx="2410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58077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28965" y="220339"/>
            <a:ext cx="75909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Braidwood (2015)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Desirable pork: do voters reward for earmark acquisition?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57443" y="1113641"/>
            <a:ext cx="11388437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900" dirty="0"/>
          </a:p>
          <a:p>
            <a:r>
              <a:rPr lang="en-US" sz="1900" b="1" dirty="0"/>
              <a:t>Results</a:t>
            </a:r>
          </a:p>
          <a:p>
            <a:endParaRPr lang="en-US" sz="19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Exposure to the general treatment did not affect assessment of congressmen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Higher saliency of the issue increases positive evaluation of congressmen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dirty="0"/>
          </a:p>
          <a:p>
            <a:r>
              <a:rPr lang="en-US" sz="1900" b="1" dirty="0"/>
              <a:t>CONCLUSION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Earmarks/pork-barrel politics </a:t>
            </a:r>
            <a:r>
              <a:rPr lang="en-US" sz="1900" i="1" dirty="0">
                <a:solidFill>
                  <a:srgbClr val="FF0000"/>
                </a:solidFill>
              </a:rPr>
              <a:t>may</a:t>
            </a:r>
            <a:r>
              <a:rPr lang="en-US" sz="1900" dirty="0">
                <a:solidFill>
                  <a:srgbClr val="FF0000"/>
                </a:solidFill>
              </a:rPr>
              <a:t> </a:t>
            </a:r>
            <a:r>
              <a:rPr lang="en-US" sz="1900" dirty="0"/>
              <a:t>help politicians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i="1" dirty="0"/>
          </a:p>
          <a:p>
            <a:r>
              <a:rPr lang="en-US" sz="1900" b="1" dirty="0"/>
              <a:t>CONDITION</a:t>
            </a:r>
            <a:r>
              <a:rPr lang="sk-SK" sz="1900" b="1" dirty="0"/>
              <a:t>!</a:t>
            </a:r>
            <a:endParaRPr lang="en-US" sz="19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Issue/project must be individually </a:t>
            </a:r>
            <a:r>
              <a:rPr lang="en-US" sz="1900" dirty="0">
                <a:solidFill>
                  <a:srgbClr val="FF0000"/>
                </a:solidFill>
              </a:rPr>
              <a:t>relevant to the recipient</a:t>
            </a:r>
            <a:r>
              <a:rPr lang="en-US" sz="1900" dirty="0"/>
              <a:t>/voter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535" y="3815541"/>
            <a:ext cx="4037823" cy="224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909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04027" y="209447"/>
            <a:ext cx="103495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Boggild (2016)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How Politicians’ Reelection Efforts Can Reduce Public Trust, Electoral Support, and Policy Approval </a:t>
            </a:r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304027" y="1621766"/>
            <a:ext cx="10925200" cy="21048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+mn-lt"/>
              </a:rPr>
              <a:t>Experiment in Denmark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+mn-lt"/>
              </a:rPr>
              <a:t>Based on Procedural fairness theory (attention of voters to both outcomes and fairness of procedure</a:t>
            </a:r>
            <a:r>
              <a:rPr lang="sk-SK" sz="1900" dirty="0">
                <a:latin typeface="+mn-lt"/>
              </a:rPr>
              <a:t>)</a:t>
            </a:r>
            <a:endParaRPr lang="en-US" sz="19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0070C0"/>
                </a:solidFill>
                <a:latin typeface="+mn-lt"/>
              </a:rPr>
              <a:t>Assumption: </a:t>
            </a:r>
            <a:r>
              <a:rPr lang="en-US" sz="1900" dirty="0">
                <a:latin typeface="+mn-lt"/>
              </a:rPr>
              <a:t>people respond </a:t>
            </a:r>
            <a:r>
              <a:rPr lang="en-US" sz="1900" b="1" dirty="0">
                <a:latin typeface="+mn-lt"/>
              </a:rPr>
              <a:t>negatively</a:t>
            </a:r>
            <a:r>
              <a:rPr lang="en-US" sz="1900" dirty="0">
                <a:latin typeface="+mn-lt"/>
              </a:rPr>
              <a:t> to the reelection effort of politicians EVEN when such efforts are targeted at themselves (and provide them with </a:t>
            </a:r>
            <a:r>
              <a:rPr lang="en-US" sz="1900" b="1" dirty="0">
                <a:latin typeface="+mn-lt"/>
              </a:rPr>
              <a:t>favorable outcomes</a:t>
            </a:r>
            <a:r>
              <a:rPr lang="en-US" sz="1900" dirty="0">
                <a:latin typeface="+mn-lt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>
              <a:latin typeface="+mn-lt"/>
            </a:endParaRPr>
          </a:p>
          <a:p>
            <a:pPr algn="ctr"/>
            <a:endParaRPr lang="en-US" sz="2800" dirty="0">
              <a:latin typeface="+mn-lt"/>
            </a:endParaRPr>
          </a:p>
          <a:p>
            <a:pPr algn="ctr"/>
            <a:r>
              <a:rPr lang="en-US" sz="2800" dirty="0">
                <a:latin typeface="+mn-lt"/>
              </a:rPr>
              <a:t>Impartiality/fairness = central determinant of vote choice (?)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554" y="4067397"/>
            <a:ext cx="2465117" cy="245801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629" y="4067397"/>
            <a:ext cx="4183813" cy="279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416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04027" y="209447"/>
            <a:ext cx="103495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Boggild (2016)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How Politicians’ Reelection Efforts Can Reduce Public Trust, Electoral Support, and Policy Approval </a:t>
            </a:r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304027" y="1621766"/>
            <a:ext cx="10925200" cy="33556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00" dirty="0">
                <a:latin typeface="+mn-lt"/>
              </a:rPr>
              <a:t>Hypotheses:</a:t>
            </a:r>
          </a:p>
          <a:p>
            <a:endParaRPr lang="en-US" sz="19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i="1" dirty="0">
                <a:latin typeface="+mn-lt"/>
              </a:rPr>
              <a:t>Citizens will be </a:t>
            </a:r>
            <a:r>
              <a:rPr lang="en-US" sz="1900" b="1" i="1" dirty="0">
                <a:solidFill>
                  <a:srgbClr val="FF0000"/>
                </a:solidFill>
                <a:latin typeface="+mn-lt"/>
              </a:rPr>
              <a:t>less inclined to trust </a:t>
            </a:r>
            <a:r>
              <a:rPr lang="en-US" sz="1900" i="1" dirty="0">
                <a:latin typeface="+mn-lt"/>
              </a:rPr>
              <a:t>a political decision-maker who adopts a political decision motivated by winning reelection.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i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i="1" dirty="0">
                <a:latin typeface="+mn-lt"/>
              </a:rPr>
              <a:t>Citizens will be </a:t>
            </a:r>
            <a:r>
              <a:rPr lang="en-US" sz="1900" b="1" i="1" dirty="0">
                <a:solidFill>
                  <a:srgbClr val="FF0000"/>
                </a:solidFill>
                <a:latin typeface="+mn-lt"/>
              </a:rPr>
              <a:t>less inclined to vote </a:t>
            </a:r>
            <a:r>
              <a:rPr lang="en-US" sz="1900" i="1" dirty="0">
                <a:latin typeface="+mn-lt"/>
              </a:rPr>
              <a:t>for a political decision-maker who adopts a political decision motivated by winning reelection.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i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i="1" dirty="0">
                <a:latin typeface="+mn-lt"/>
              </a:rPr>
              <a:t>Citizens will be </a:t>
            </a:r>
            <a:r>
              <a:rPr lang="en-US" sz="1900" b="1" i="1" dirty="0">
                <a:solidFill>
                  <a:srgbClr val="FF0000"/>
                </a:solidFill>
                <a:latin typeface="+mn-lt"/>
              </a:rPr>
              <a:t>less inclined to support a political decision </a:t>
            </a:r>
            <a:r>
              <a:rPr lang="en-US" sz="1900" i="1" dirty="0">
                <a:latin typeface="+mn-lt"/>
              </a:rPr>
              <a:t>adopted by a political decision-maker motivated by winning reelection.</a:t>
            </a:r>
          </a:p>
          <a:p>
            <a:pPr algn="ctr"/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5436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28965" y="220339"/>
            <a:ext cx="75909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Voters’ perception of pork-barrel - THEORY</a:t>
            </a:r>
            <a:endParaRPr lang="en-US" sz="28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57443" y="1113641"/>
            <a:ext cx="11388437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Classical notion - </a:t>
            </a:r>
            <a:r>
              <a:rPr lang="en-GB" sz="1900" dirty="0"/>
              <a:t>politicians </a:t>
            </a:r>
            <a:r>
              <a:rPr lang="en-GB" sz="1900" b="1" dirty="0"/>
              <a:t>need to make favourable decisions</a:t>
            </a:r>
            <a:r>
              <a:rPr lang="en-GB" sz="1900" dirty="0"/>
              <a:t> in order to please their constituents and secure re-election (Downs 1957, Schumpeter 1943)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1900" dirty="0"/>
              <a:t>Social psychology “</a:t>
            </a:r>
            <a:r>
              <a:rPr lang="en-GB" sz="1900" b="1" dirty="0"/>
              <a:t>Procedural fairness theory</a:t>
            </a:r>
            <a:r>
              <a:rPr lang="en-GB" sz="1900" dirty="0"/>
              <a:t>” (</a:t>
            </a:r>
            <a:r>
              <a:rPr lang="en-US" dirty="0"/>
              <a:t>Allen &amp; Birch, 2014; Hibbing &amp; </a:t>
            </a:r>
            <a:r>
              <a:rPr lang="en-US" dirty="0" err="1"/>
              <a:t>Theiss</a:t>
            </a:r>
            <a:r>
              <a:rPr lang="en-US" dirty="0"/>
              <a:t>-Morse, 2002, 2008) </a:t>
            </a:r>
            <a:endParaRPr lang="en-GB" sz="1900" dirty="0"/>
          </a:p>
          <a:p>
            <a:pPr marL="12001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People care about how decisions are made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900" dirty="0"/>
              <a:t>Basic principle – process should be fair (</a:t>
            </a:r>
            <a:r>
              <a:rPr lang="en-GB" sz="1900" dirty="0"/>
              <a:t>to maintain the trust and support from voters)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9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Personal motives can harm political trust – people less inclined to trust and vote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9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sk-SK" sz="1900" dirty="0"/>
              <a:t>I</a:t>
            </a:r>
            <a:r>
              <a:rPr lang="en-US" sz="1900" dirty="0"/>
              <a:t>n politics: politicians/decision-makers should be </a:t>
            </a:r>
            <a:r>
              <a:rPr lang="en-US" sz="1900" u="sng" dirty="0"/>
              <a:t>impartial</a:t>
            </a:r>
            <a:r>
              <a:rPr lang="en-US" sz="1900" dirty="0"/>
              <a:t> (without personal interests in the outcome) </a:t>
            </a:r>
          </a:p>
          <a:p>
            <a:endParaRPr lang="en-US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900" b="1" dirty="0">
                <a:solidFill>
                  <a:srgbClr val="0070C0"/>
                </a:solidFill>
              </a:rPr>
              <a:t>Challenge:</a:t>
            </a:r>
          </a:p>
          <a:p>
            <a:pPr marL="361950" indent="-95250"/>
            <a:r>
              <a:rPr lang="en-GB" sz="1900" dirty="0"/>
              <a:t>To please potential voters (favourable policies) </a:t>
            </a:r>
          </a:p>
          <a:p>
            <a:pPr marL="361950" indent="-95250"/>
            <a:r>
              <a:rPr lang="en-GB" sz="1900" dirty="0"/>
              <a:t>and remain fair and impartial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579" y="4927570"/>
            <a:ext cx="1525650" cy="174692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838" y="4927570"/>
            <a:ext cx="1745293" cy="1745293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346" y="492978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45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04027" y="209447"/>
            <a:ext cx="103495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Boggild (2016)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How Politicians’ Reelection Efforts Can Reduce Public Trust, Electoral Support, and Policy Approval </a:t>
            </a:r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304027" y="1880557"/>
            <a:ext cx="8331015" cy="39681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sz="1900" b="1" dirty="0"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en-US" sz="1900" b="1" dirty="0">
                <a:latin typeface="+mn-lt"/>
              </a:rPr>
              <a:t>Study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+mn-lt"/>
              </a:rPr>
              <a:t>Survey-based experiment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+mn-lt"/>
              </a:rPr>
              <a:t>Between subject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+mn-lt"/>
              </a:rPr>
              <a:t>2 x 2 factorial design (2 independent variables)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dirty="0">
              <a:latin typeface="+mn-lt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900" dirty="0"/>
              <a:t>Decision maker </a:t>
            </a:r>
            <a:r>
              <a:rPr lang="en-US" sz="1900" b="1" i="1" dirty="0">
                <a:solidFill>
                  <a:srgbClr val="0070C0"/>
                </a:solidFill>
              </a:rPr>
              <a:t>impartiality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1900" dirty="0"/>
              <a:t>Outcome </a:t>
            </a:r>
            <a:r>
              <a:rPr lang="en-US" sz="1900" b="1" i="1" dirty="0">
                <a:solidFill>
                  <a:srgbClr val="0070C0"/>
                </a:solidFill>
              </a:rPr>
              <a:t>favorability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1900" b="1" i="1" dirty="0">
              <a:solidFill>
                <a:srgbClr val="0070C0"/>
              </a:solidFill>
            </a:endParaRP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1900" dirty="0"/>
              <a:t>Paper and pencil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1900" dirty="0"/>
              <a:t>Subjects: Danish medical students (N = 154)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1900" dirty="0"/>
              <a:t>4 groups/experimental conditions</a:t>
            </a:r>
          </a:p>
          <a:p>
            <a:pPr marL="0" lvl="2"/>
            <a:endParaRPr lang="en-US" sz="1900" dirty="0"/>
          </a:p>
          <a:p>
            <a:endParaRPr lang="en-US" sz="1900" i="1" dirty="0">
              <a:latin typeface="+mn-lt"/>
            </a:endParaRPr>
          </a:p>
          <a:p>
            <a:pPr algn="ctr"/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4070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04027" y="209447"/>
            <a:ext cx="103495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Boggild (2016)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How Politicians’ Reelection Efforts Can Reduce Public Trust, Electoral Support, and Policy Approval </a:t>
            </a:r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304027" y="1155939"/>
            <a:ext cx="7175075" cy="33556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200"/>
              </a:spcAft>
            </a:pPr>
            <a:endParaRPr lang="en-US" sz="1900" dirty="0"/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1900" b="1" dirty="0"/>
              <a:t>Treatment</a:t>
            </a:r>
            <a:r>
              <a:rPr lang="en-US" sz="1900" dirty="0"/>
              <a:t>: </a:t>
            </a:r>
          </a:p>
          <a:p>
            <a:pPr marL="361950" lvl="2"/>
            <a:r>
              <a:rPr lang="en-US" sz="1900" dirty="0"/>
              <a:t>Made-up newspaper article in </a:t>
            </a:r>
            <a:r>
              <a:rPr lang="en-US" sz="1900" i="1" dirty="0"/>
              <a:t>Politiken</a:t>
            </a:r>
            <a:r>
              <a:rPr lang="en-US" sz="1900" dirty="0"/>
              <a:t> describing fictitious policy initiative at the EU level (article described how were participating countries chosen to the new educational grant scheme)</a:t>
            </a:r>
            <a:endParaRPr lang="en-US" sz="1900" b="1" i="1" dirty="0">
              <a:solidFill>
                <a:srgbClr val="0070C0"/>
              </a:solidFill>
            </a:endParaRP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en-US" sz="1900" dirty="0"/>
          </a:p>
          <a:p>
            <a:endParaRPr lang="en-US" sz="1900" i="1" dirty="0">
              <a:latin typeface="+mn-lt"/>
            </a:endParaRPr>
          </a:p>
          <a:p>
            <a:pPr algn="ctr"/>
            <a:endParaRPr lang="en-US" sz="2400" dirty="0"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4787">
            <a:off x="7428403" y="2227970"/>
            <a:ext cx="4490269" cy="3106781"/>
          </a:xfrm>
          <a:prstGeom prst="rect">
            <a:avLst/>
          </a:prstGeom>
        </p:spPr>
      </p:pic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99B4A195-93BC-4935-BE69-A91B6AAC1D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5353002"/>
              </p:ext>
            </p:extLst>
          </p:nvPr>
        </p:nvGraphicFramePr>
        <p:xfrm>
          <a:off x="690110" y="3786996"/>
          <a:ext cx="6422025" cy="25181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3196">
                  <a:extLst>
                    <a:ext uri="{9D8B030D-6E8A-4147-A177-3AD203B41FA5}">
                      <a16:colId xmlns:a16="http://schemas.microsoft.com/office/drawing/2014/main" val="2400905014"/>
                    </a:ext>
                  </a:extLst>
                </a:gridCol>
                <a:gridCol w="2751826">
                  <a:extLst>
                    <a:ext uri="{9D8B030D-6E8A-4147-A177-3AD203B41FA5}">
                      <a16:colId xmlns:a16="http://schemas.microsoft.com/office/drawing/2014/main" val="2092471975"/>
                    </a:ext>
                  </a:extLst>
                </a:gridCol>
                <a:gridCol w="2497003">
                  <a:extLst>
                    <a:ext uri="{9D8B030D-6E8A-4147-A177-3AD203B41FA5}">
                      <a16:colId xmlns:a16="http://schemas.microsoft.com/office/drawing/2014/main" val="986406089"/>
                    </a:ext>
                  </a:extLst>
                </a:gridCol>
              </a:tblGrid>
              <a:tr h="526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sk-SK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96" marR="42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Impartial decision-maker</a:t>
                      </a:r>
                      <a:endParaRPr lang="sk-SK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96" marR="42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600"/>
                        </a:spcAft>
                      </a:pPr>
                      <a:r>
                        <a:rPr lang="en-GB" sz="1200" dirty="0">
                          <a:effectLst/>
                        </a:rPr>
                        <a:t>Partial decision-maker</a:t>
                      </a:r>
                      <a:endParaRPr lang="sk-SK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96" marR="42196" marT="0" marB="0" anchor="ctr"/>
                </a:tc>
                <a:extLst>
                  <a:ext uri="{0D108BD9-81ED-4DB2-BD59-A6C34878D82A}">
                    <a16:rowId xmlns:a16="http://schemas.microsoft.com/office/drawing/2014/main" val="245280291"/>
                  </a:ext>
                </a:extLst>
              </a:tr>
              <a:tr h="99561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Favourable</a:t>
                      </a:r>
                      <a:endParaRPr lang="sk-SK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96" marR="42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Decision maker: Danish</a:t>
                      </a:r>
                      <a:endParaRPr lang="sk-SK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Distribution: 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random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(money</a:t>
                      </a:r>
                      <a:r>
                        <a:rPr lang="en-US" sz="1200" baseline="0" dirty="0">
                          <a:effectLst/>
                        </a:rPr>
                        <a:t> goes to Denmark)</a:t>
                      </a:r>
                      <a:endParaRPr lang="sk-SK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sk-SK" sz="1200" dirty="0">
                        <a:effectLst/>
                        <a:latin typeface="+mn-lt"/>
                      </a:endParaRPr>
                    </a:p>
                  </a:txBody>
                  <a:tcPr marL="42196" marR="42196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Decision maker: Danish</a:t>
                      </a:r>
                      <a:endParaRPr lang="sk-SK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Distribution: </a:t>
                      </a:r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</a:rPr>
                        <a:t>partial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effectLst/>
                        </a:rPr>
                        <a:t>(money</a:t>
                      </a:r>
                      <a:r>
                        <a:rPr lang="en-US" sz="1200" baseline="0" dirty="0">
                          <a:effectLst/>
                        </a:rPr>
                        <a:t> goes to Denmark)</a:t>
                      </a:r>
                      <a:endParaRPr lang="sk-SK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sk-SK" sz="1200" dirty="0">
                        <a:effectLst/>
                        <a:latin typeface="+mn-lt"/>
                      </a:endParaRPr>
                    </a:p>
                  </a:txBody>
                  <a:tcPr marL="42196" marR="42196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610735"/>
                  </a:ext>
                </a:extLst>
              </a:tr>
              <a:tr h="99561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Unfavourable</a:t>
                      </a:r>
                      <a:endParaRPr lang="sk-SK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196" marR="4219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Decision maker: Belgian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Distribution: 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random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(money</a:t>
                      </a:r>
                      <a:r>
                        <a:rPr lang="en-US" sz="1200" baseline="0" dirty="0">
                          <a:effectLst/>
                        </a:rPr>
                        <a:t> goes to Belgium)</a:t>
                      </a:r>
                      <a:endParaRPr lang="sk-SK" sz="12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sk-SK" sz="1200" dirty="0">
                        <a:effectLst/>
                        <a:latin typeface="+mn-lt"/>
                      </a:endParaRPr>
                    </a:p>
                  </a:txBody>
                  <a:tcPr marL="42196" marR="42196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Decision maker: Belgian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effectLst/>
                        </a:rPr>
                        <a:t>Distribution: </a:t>
                      </a:r>
                      <a:r>
                        <a:rPr lang="en-US" sz="1200" b="1" dirty="0">
                          <a:solidFill>
                            <a:srgbClr val="FF0000"/>
                          </a:solidFill>
                          <a:effectLst/>
                        </a:rPr>
                        <a:t>partial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(money</a:t>
                      </a:r>
                      <a:r>
                        <a:rPr lang="en-US" sz="1200" baseline="0" dirty="0">
                          <a:effectLst/>
                        </a:rPr>
                        <a:t> goes to Belgium)</a:t>
                      </a:r>
                      <a:endParaRPr lang="sk-SK" sz="12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sk-SK" sz="1200" dirty="0">
                        <a:effectLst/>
                        <a:latin typeface="+mn-lt"/>
                      </a:endParaRPr>
                    </a:p>
                  </a:txBody>
                  <a:tcPr marL="42196" marR="42196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9235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1050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04027" y="209447"/>
            <a:ext cx="103495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Boggild (2016)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How Politicians’ Reelection Efforts Can Reduce Public Trust, Electoral Support, and Policy Approval </a:t>
            </a:r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304027" y="1880557"/>
            <a:ext cx="8331015" cy="39681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+mn-lt"/>
              </a:rPr>
              <a:t>Follow-up questionnaire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+mn-lt"/>
              </a:rPr>
              <a:t>Measurement of dependent variables: 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1900" b="1" dirty="0"/>
              <a:t>Trust</a:t>
            </a:r>
            <a:r>
              <a:rPr lang="en-US" sz="1900" dirty="0"/>
              <a:t> in decision-maker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1900" dirty="0"/>
              <a:t>Inclination to </a:t>
            </a:r>
            <a:r>
              <a:rPr lang="en-US" sz="1900" b="1" dirty="0"/>
              <a:t>vote</a:t>
            </a:r>
            <a:r>
              <a:rPr lang="en-US" sz="1900" dirty="0"/>
              <a:t> for decision-maker</a:t>
            </a:r>
          </a:p>
          <a:p>
            <a:pPr marL="2114550" lvl="4" indent="-285750">
              <a:buFont typeface="Arial" panose="020B0604020202020204" pitchFamily="34" charset="0"/>
              <a:buChar char="•"/>
            </a:pPr>
            <a:r>
              <a:rPr lang="en-US" sz="1900" b="1" dirty="0"/>
              <a:t>Support</a:t>
            </a:r>
            <a:r>
              <a:rPr lang="en-US" sz="1900" dirty="0"/>
              <a:t> for decision (money distribution)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>
                <a:latin typeface="+mn-lt"/>
              </a:rPr>
              <a:t>Questions with 0-10 scale </a:t>
            </a:r>
          </a:p>
          <a:p>
            <a:pPr marL="0" lvl="2"/>
            <a:endParaRPr lang="en-US" sz="1900" dirty="0"/>
          </a:p>
          <a:p>
            <a:endParaRPr lang="en-US" sz="1900" i="1" dirty="0">
              <a:latin typeface="+mn-lt"/>
            </a:endParaRPr>
          </a:p>
          <a:p>
            <a:pPr algn="ctr"/>
            <a:endParaRPr lang="en-US" sz="1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0285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délník 30"/>
          <p:cNvSpPr/>
          <p:nvPr/>
        </p:nvSpPr>
        <p:spPr>
          <a:xfrm>
            <a:off x="1257506" y="3251210"/>
            <a:ext cx="2932981" cy="489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04027" y="209447"/>
            <a:ext cx="103495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Boggild (2016)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How Politicians’ Reelection Efforts Can Reduce Public Trust, Electoral Support, and Policy Approval </a:t>
            </a:r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528314" y="1457864"/>
            <a:ext cx="8477664" cy="1518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00" b="1" dirty="0">
                <a:latin typeface="+mn-lt"/>
              </a:rPr>
              <a:t>Results:</a:t>
            </a:r>
            <a:endParaRPr lang="en-US" sz="1900" b="1" dirty="0"/>
          </a:p>
          <a:p>
            <a:pPr marL="0" lvl="2"/>
            <a:endParaRPr lang="en-US" sz="1900" dirty="0"/>
          </a:p>
          <a:p>
            <a:endParaRPr lang="en-US" sz="1900" i="1" dirty="0">
              <a:latin typeface="+mn-lt"/>
            </a:endParaRPr>
          </a:p>
          <a:p>
            <a:pPr algn="ctr"/>
            <a:endParaRPr lang="en-US" sz="1900" dirty="0">
              <a:latin typeface="+mn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7" y="2760416"/>
            <a:ext cx="4791037" cy="2324764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647" y="2081221"/>
            <a:ext cx="4514120" cy="214773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439" y="4397785"/>
            <a:ext cx="4179907" cy="204277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2922402" y="3174306"/>
            <a:ext cx="1485697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</a:rPr>
              <a:t>money goes to participant’s home country (Denmark)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1311473" y="3202422"/>
            <a:ext cx="1354089" cy="553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accent1">
                    <a:lumMod val="75000"/>
                  </a:schemeClr>
                </a:solidFill>
              </a:rPr>
              <a:t>money goes to another country (Belgium)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2487804" y="5543338"/>
            <a:ext cx="1703339" cy="4308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partial (intentional/unfair) distribution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4552799" y="5543338"/>
            <a:ext cx="1723438" cy="4308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100" dirty="0"/>
              <a:t>impartial (fair/random) distribution</a:t>
            </a:r>
          </a:p>
        </p:txBody>
      </p:sp>
      <p:cxnSp>
        <p:nvCxnSpPr>
          <p:cNvPr id="19" name="Přímá spojnice se šipkou 18"/>
          <p:cNvCxnSpPr>
            <a:stCxn id="17" idx="0"/>
          </p:cNvCxnSpPr>
          <p:nvPr/>
        </p:nvCxnSpPr>
        <p:spPr>
          <a:xfrm flipH="1" flipV="1">
            <a:off x="4408099" y="4266152"/>
            <a:ext cx="1006419" cy="1277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>
            <a:stCxn id="16" idx="0"/>
          </p:cNvCxnSpPr>
          <p:nvPr/>
        </p:nvCxnSpPr>
        <p:spPr>
          <a:xfrm flipV="1">
            <a:off x="3339474" y="4554747"/>
            <a:ext cx="298784" cy="9885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bdélník 28"/>
          <p:cNvSpPr/>
          <p:nvPr/>
        </p:nvSpPr>
        <p:spPr>
          <a:xfrm>
            <a:off x="7211683" y="2467155"/>
            <a:ext cx="2932981" cy="489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bdélník 29"/>
          <p:cNvSpPr/>
          <p:nvPr/>
        </p:nvSpPr>
        <p:spPr>
          <a:xfrm>
            <a:off x="7211682" y="4675885"/>
            <a:ext cx="2932982" cy="3015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2487804" y="4266152"/>
            <a:ext cx="1001062" cy="131633"/>
          </a:xfrm>
          <a:prstGeom prst="straightConnector1">
            <a:avLst/>
          </a:prstGeom>
          <a:ln w="190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7128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04027" y="209447"/>
            <a:ext cx="103495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Boggild (2016)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How Politicians’ Reelection Efforts Can Reduce Public Trust, Electoral Support, and Policy Approval</a:t>
            </a:r>
            <a:r>
              <a:rPr lang="en-US" sz="2000" i="1" dirty="0"/>
              <a:t> </a:t>
            </a:r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355786" y="2570180"/>
            <a:ext cx="10125309" cy="1518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00" b="1" dirty="0">
                <a:latin typeface="+mn-lt"/>
              </a:rPr>
              <a:t>Results: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latin typeface="+mn-lt"/>
              </a:rPr>
              <a:t>Reelection efforts </a:t>
            </a:r>
            <a:r>
              <a:rPr lang="en-US" sz="1900" dirty="0">
                <a:latin typeface="+mn-lt"/>
              </a:rPr>
              <a:t>of politicians can </a:t>
            </a:r>
            <a:r>
              <a:rPr lang="en-US" sz="1900" b="1" dirty="0">
                <a:solidFill>
                  <a:srgbClr val="FF0000"/>
                </a:solidFill>
                <a:latin typeface="+mn-lt"/>
              </a:rPr>
              <a:t>depress</a:t>
            </a:r>
            <a:r>
              <a:rPr lang="en-US" sz="1900" dirty="0">
                <a:latin typeface="+mn-lt"/>
              </a:rPr>
              <a:t> public </a:t>
            </a:r>
            <a:r>
              <a:rPr lang="en-US" sz="1900" b="1" dirty="0">
                <a:latin typeface="+mn-lt"/>
              </a:rPr>
              <a:t>trust</a:t>
            </a:r>
            <a:r>
              <a:rPr lang="en-US" sz="1900" dirty="0">
                <a:latin typeface="+mn-lt"/>
              </a:rPr>
              <a:t>, inclination to </a:t>
            </a:r>
            <a:r>
              <a:rPr lang="en-US" sz="1900" b="1" dirty="0">
                <a:latin typeface="+mn-lt"/>
              </a:rPr>
              <a:t>vote</a:t>
            </a:r>
            <a:r>
              <a:rPr lang="en-US" sz="1900" dirty="0">
                <a:latin typeface="+mn-lt"/>
              </a:rPr>
              <a:t> and </a:t>
            </a:r>
            <a:r>
              <a:rPr lang="en-US" sz="1900" b="1" dirty="0">
                <a:latin typeface="+mn-lt"/>
              </a:rPr>
              <a:t>support</a:t>
            </a:r>
            <a:r>
              <a:rPr lang="en-US" sz="1900" dirty="0">
                <a:latin typeface="+mn-lt"/>
              </a:rPr>
              <a:t> of the political decision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>
              <a:latin typeface="+mn-lt"/>
            </a:endParaRPr>
          </a:p>
          <a:p>
            <a:endParaRPr lang="en-US" sz="1900" dirty="0"/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1900" dirty="0"/>
              <a:t>Effect </a:t>
            </a:r>
            <a:r>
              <a:rPr lang="en-US" sz="1900" b="1" dirty="0"/>
              <a:t>persists even when people can benefit </a:t>
            </a:r>
            <a:r>
              <a:rPr lang="en-US" sz="1900" dirty="0"/>
              <a:t>from such efforts</a:t>
            </a:r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342900" lvl="2" indent="-34290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en-US" sz="1900" dirty="0"/>
              <a:t>(Procedural) fairness matters</a:t>
            </a:r>
          </a:p>
          <a:p>
            <a:endParaRPr lang="en-US" sz="1900" i="1" dirty="0">
              <a:latin typeface="+mn-lt"/>
            </a:endParaRPr>
          </a:p>
          <a:p>
            <a:pPr algn="ctr"/>
            <a:endParaRPr lang="en-US" sz="1900" dirty="0"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521" y="3812875"/>
            <a:ext cx="4408098" cy="244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197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04027" y="209447"/>
            <a:ext cx="103495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What we know so far?</a:t>
            </a:r>
            <a:endParaRPr lang="en-US" sz="2000" i="1" dirty="0"/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416170" y="3300346"/>
            <a:ext cx="10125309" cy="1518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+mn-lt"/>
              </a:rPr>
              <a:t>Existing findings limited and contradictory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1900" dirty="0">
              <a:latin typeface="+mn-lt"/>
            </a:endParaRP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+mn-lt"/>
              </a:rPr>
              <a:t>Experimental studies:</a:t>
            </a:r>
          </a:p>
          <a:p>
            <a:pPr marL="1258888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1258888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900" b="1" dirty="0"/>
              <a:t>USA</a:t>
            </a:r>
            <a:r>
              <a:rPr lang="cs-CZ" sz="1900" dirty="0"/>
              <a:t> –</a:t>
            </a:r>
            <a:r>
              <a:rPr lang="en-US" sz="1900" dirty="0"/>
              <a:t> subjects who benefited from redistribution (aimed to please the voters) appreciated such decision</a:t>
            </a:r>
            <a:r>
              <a:rPr lang="sk-SK" sz="1900" dirty="0"/>
              <a:t> </a:t>
            </a:r>
            <a:r>
              <a:rPr lang="en-US" sz="1900" dirty="0"/>
              <a:t>(Braidwood 2015) </a:t>
            </a:r>
          </a:p>
          <a:p>
            <a:pPr marL="1258888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1258888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900" b="1" dirty="0"/>
              <a:t>Denmark</a:t>
            </a:r>
            <a:r>
              <a:rPr lang="en-US" sz="1900" dirty="0"/>
              <a:t> –</a:t>
            </a:r>
            <a:r>
              <a:rPr lang="sk-SK" sz="1900" dirty="0"/>
              <a:t> </a:t>
            </a:r>
            <a:r>
              <a:rPr lang="en-US" sz="1900" dirty="0"/>
              <a:t>subjects responded to reelection efforts of politicians (impartial redistribution of public finances) with </a:t>
            </a:r>
            <a:r>
              <a:rPr lang="en-US" sz="1900" b="1" u="sng" dirty="0"/>
              <a:t>lower level </a:t>
            </a:r>
            <a:r>
              <a:rPr lang="en-US" sz="1900" b="1" dirty="0"/>
              <a:t>of trust </a:t>
            </a:r>
            <a:r>
              <a:rPr lang="en-US" sz="1900" dirty="0"/>
              <a:t>and </a:t>
            </a:r>
            <a:r>
              <a:rPr lang="en-US" sz="1900" b="1" u="sng" dirty="0"/>
              <a:t>reduced willingness</a:t>
            </a:r>
            <a:r>
              <a:rPr lang="en-US" sz="1900" b="1" dirty="0"/>
              <a:t> to vote </a:t>
            </a:r>
            <a:r>
              <a:rPr lang="en-US" sz="1900" dirty="0"/>
              <a:t>even when they can </a:t>
            </a:r>
            <a:r>
              <a:rPr lang="en-US" sz="1900" b="1" u="sng" dirty="0"/>
              <a:t>benefit</a:t>
            </a:r>
            <a:r>
              <a:rPr lang="en-US" sz="1900" dirty="0"/>
              <a:t> from redistribution</a:t>
            </a:r>
            <a:r>
              <a:rPr lang="sk-SK" sz="1900" dirty="0"/>
              <a:t> </a:t>
            </a:r>
            <a:r>
              <a:rPr lang="en-US" sz="1900" dirty="0"/>
              <a:t>(</a:t>
            </a:r>
            <a:r>
              <a:rPr lang="en-US" sz="1900" dirty="0" err="1"/>
              <a:t>Bøggild</a:t>
            </a:r>
            <a:r>
              <a:rPr lang="en-US" sz="1900" dirty="0"/>
              <a:t> 2016) </a:t>
            </a:r>
          </a:p>
          <a:p>
            <a:pPr marL="1258888" lvl="1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cs-CZ" sz="1900" dirty="0"/>
          </a:p>
          <a:p>
            <a:pPr marL="360363" lvl="1" indent="-360363">
              <a:spcAft>
                <a:spcPts val="10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1900" dirty="0"/>
              <a:t>Appears that voters can perceive pork-barrel strategies both in </a:t>
            </a:r>
            <a:r>
              <a:rPr lang="en-US" sz="1900" b="1" dirty="0"/>
              <a:t>positive</a:t>
            </a:r>
            <a:r>
              <a:rPr lang="en-US" sz="1900" dirty="0"/>
              <a:t> and </a:t>
            </a:r>
            <a:r>
              <a:rPr lang="en-US" sz="1900" b="1" dirty="0"/>
              <a:t>negative</a:t>
            </a:r>
            <a:r>
              <a:rPr lang="en-US" sz="1900" dirty="0"/>
              <a:t> way</a:t>
            </a:r>
            <a:endParaRPr lang="en-US" sz="19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b="1" dirty="0">
              <a:latin typeface="+mn-lt"/>
            </a:endParaRPr>
          </a:p>
          <a:p>
            <a:endParaRPr lang="en-US" sz="1900" i="1" dirty="0">
              <a:latin typeface="+mn-lt"/>
            </a:endParaRPr>
          </a:p>
          <a:p>
            <a:pPr algn="ctr"/>
            <a:endParaRPr lang="en-US" sz="1900" dirty="0">
              <a:latin typeface="+mn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60" y="4014854"/>
            <a:ext cx="854015" cy="85401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91" y="2865454"/>
            <a:ext cx="869784" cy="86978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4263">
            <a:off x="5476552" y="831395"/>
            <a:ext cx="1222248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59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04027" y="209447"/>
            <a:ext cx="103495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Contextually conditioned effect?</a:t>
            </a:r>
            <a:endParaRPr lang="en-US" sz="2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304027" y="1359402"/>
            <a:ext cx="5501551" cy="2703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19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latin typeface="+mn-lt"/>
              </a:rPr>
              <a:t>Corruption Perceptions Index </a:t>
            </a:r>
            <a:r>
              <a:rPr lang="en-US" sz="1900" dirty="0">
                <a:latin typeface="+mn-lt"/>
              </a:rPr>
              <a:t>(</a:t>
            </a:r>
            <a:r>
              <a:rPr lang="en-US" sz="1900" b="1" dirty="0">
                <a:latin typeface="+mn-lt"/>
              </a:rPr>
              <a:t>CPI</a:t>
            </a:r>
            <a:r>
              <a:rPr lang="en-US" sz="1900" dirty="0">
                <a:latin typeface="+mn-lt"/>
              </a:rPr>
              <a:t>) </a:t>
            </a:r>
            <a:r>
              <a:rPr lang="cs-CZ" sz="1900" dirty="0">
                <a:latin typeface="+mn-lt"/>
              </a:rPr>
              <a:t>– </a:t>
            </a:r>
            <a:r>
              <a:rPr lang="en-US" sz="1900" dirty="0">
                <a:latin typeface="+mn-lt"/>
              </a:rPr>
              <a:t>„perceived levels of corruption“ – defined as „the misuse of public power for private benefit“</a:t>
            </a:r>
            <a:endParaRPr lang="cs-CZ" sz="19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9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 err="1">
                <a:latin typeface="+mn-lt"/>
              </a:rPr>
              <a:t>Denmark</a:t>
            </a:r>
            <a:r>
              <a:rPr lang="cs-CZ" sz="1900" dirty="0">
                <a:latin typeface="+mn-lt"/>
              </a:rPr>
              <a:t> vs. CE </a:t>
            </a:r>
            <a:r>
              <a:rPr lang="cs-CZ" sz="1900" dirty="0" err="1">
                <a:latin typeface="+mn-lt"/>
              </a:rPr>
              <a:t>countries</a:t>
            </a:r>
            <a:endParaRPr lang="cs-CZ" sz="1900" dirty="0">
              <a:latin typeface="+mn-lt"/>
            </a:endParaRPr>
          </a:p>
          <a:p>
            <a:endParaRPr lang="en-US" sz="1900" i="1" dirty="0">
              <a:latin typeface="+mn-lt"/>
            </a:endParaRPr>
          </a:p>
          <a:p>
            <a:pPr algn="ctr"/>
            <a:endParaRPr lang="en-US" sz="1900" dirty="0"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219" y="1944628"/>
            <a:ext cx="5296639" cy="38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38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04027" y="209447"/>
            <a:ext cx="103495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Contextually conditioned effect?</a:t>
            </a:r>
            <a:endParaRPr lang="en-US" sz="2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304027" y="1359402"/>
            <a:ext cx="5501551" cy="2703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19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latin typeface="+mn-lt"/>
              </a:rPr>
              <a:t>Corruption Perceptions Index </a:t>
            </a:r>
            <a:r>
              <a:rPr lang="en-US" sz="1900" dirty="0">
                <a:latin typeface="+mn-lt"/>
              </a:rPr>
              <a:t>(</a:t>
            </a:r>
            <a:r>
              <a:rPr lang="en-US" sz="1900" b="1" dirty="0">
                <a:latin typeface="+mn-lt"/>
              </a:rPr>
              <a:t>CPI</a:t>
            </a:r>
            <a:r>
              <a:rPr lang="en-US" sz="1900" dirty="0">
                <a:latin typeface="+mn-lt"/>
              </a:rPr>
              <a:t>) </a:t>
            </a:r>
            <a:r>
              <a:rPr lang="cs-CZ" sz="1900" dirty="0">
                <a:latin typeface="+mn-lt"/>
              </a:rPr>
              <a:t>– </a:t>
            </a:r>
            <a:r>
              <a:rPr lang="en-US" sz="1900" dirty="0">
                <a:latin typeface="+mn-lt"/>
              </a:rPr>
              <a:t>„perceived levels of corruption“ – defined as „the misuse of public power for private benefit“</a:t>
            </a:r>
            <a:endParaRPr lang="cs-CZ" sz="19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9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 err="1">
                <a:latin typeface="+mn-lt"/>
              </a:rPr>
              <a:t>Denmark</a:t>
            </a:r>
            <a:r>
              <a:rPr lang="cs-CZ" sz="1900" dirty="0">
                <a:latin typeface="+mn-lt"/>
              </a:rPr>
              <a:t> vs. CE </a:t>
            </a:r>
            <a:r>
              <a:rPr lang="cs-CZ" sz="1900" dirty="0" err="1">
                <a:latin typeface="+mn-lt"/>
              </a:rPr>
              <a:t>countries</a:t>
            </a:r>
            <a:endParaRPr lang="cs-CZ" sz="1900" dirty="0">
              <a:latin typeface="+mn-lt"/>
            </a:endParaRPr>
          </a:p>
          <a:p>
            <a:endParaRPr lang="en-US" sz="1900" i="1" dirty="0">
              <a:latin typeface="+mn-lt"/>
            </a:endParaRPr>
          </a:p>
          <a:p>
            <a:pPr algn="ctr"/>
            <a:endParaRPr lang="en-US" sz="1900" dirty="0"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6" b="6786"/>
          <a:stretch/>
        </p:blipFill>
        <p:spPr>
          <a:xfrm>
            <a:off x="5975219" y="2101855"/>
            <a:ext cx="5486081" cy="366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828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04027" y="209447"/>
            <a:ext cx="103495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Contextually conditioned effect?</a:t>
            </a:r>
            <a:endParaRPr lang="en-US" sz="20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304027" y="1359402"/>
            <a:ext cx="5501551" cy="2703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1900" b="1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b="1" dirty="0">
                <a:latin typeface="+mn-lt"/>
              </a:rPr>
              <a:t>Corruption Perceptions Index </a:t>
            </a:r>
            <a:r>
              <a:rPr lang="en-US" sz="1900" dirty="0">
                <a:latin typeface="+mn-lt"/>
              </a:rPr>
              <a:t>(</a:t>
            </a:r>
            <a:r>
              <a:rPr lang="en-US" sz="1900" b="1" dirty="0">
                <a:latin typeface="+mn-lt"/>
              </a:rPr>
              <a:t>CPI</a:t>
            </a:r>
            <a:r>
              <a:rPr lang="en-US" sz="1900" dirty="0">
                <a:latin typeface="+mn-lt"/>
              </a:rPr>
              <a:t>) </a:t>
            </a:r>
            <a:r>
              <a:rPr lang="cs-CZ" sz="1900" dirty="0">
                <a:latin typeface="+mn-lt"/>
              </a:rPr>
              <a:t>– </a:t>
            </a:r>
            <a:r>
              <a:rPr lang="en-US" sz="1900" dirty="0">
                <a:latin typeface="+mn-lt"/>
              </a:rPr>
              <a:t>„perceived levels of corruption“ – defined as „the misuse of public power for private benefit“</a:t>
            </a:r>
            <a:endParaRPr lang="cs-CZ" sz="19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9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900" dirty="0" err="1">
                <a:latin typeface="+mn-lt"/>
              </a:rPr>
              <a:t>Denmark</a:t>
            </a:r>
            <a:r>
              <a:rPr lang="cs-CZ" sz="1900" dirty="0">
                <a:latin typeface="+mn-lt"/>
              </a:rPr>
              <a:t> vs. CE </a:t>
            </a:r>
            <a:r>
              <a:rPr lang="cs-CZ" sz="1900" dirty="0" err="1">
                <a:latin typeface="+mn-lt"/>
              </a:rPr>
              <a:t>countries</a:t>
            </a:r>
            <a:endParaRPr lang="cs-CZ" sz="1900" dirty="0">
              <a:latin typeface="+mn-lt"/>
            </a:endParaRPr>
          </a:p>
          <a:p>
            <a:endParaRPr lang="en-US" sz="1900" i="1" dirty="0">
              <a:latin typeface="+mn-lt"/>
            </a:endParaRPr>
          </a:p>
          <a:p>
            <a:pPr algn="ctr"/>
            <a:endParaRPr lang="en-US" sz="1900" dirty="0"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44" b="15744"/>
          <a:stretch/>
        </p:blipFill>
        <p:spPr>
          <a:xfrm>
            <a:off x="5975219" y="2123365"/>
            <a:ext cx="5455620" cy="359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4322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04027" y="209447"/>
            <a:ext cx="103495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sk-SK" sz="2800" b="1" dirty="0" err="1">
                <a:solidFill>
                  <a:schemeClr val="accent5">
                    <a:lumMod val="75000"/>
                  </a:schemeClr>
                </a:solidFill>
              </a:rPr>
              <a:t>óth</a:t>
            </a:r>
            <a:r>
              <a:rPr lang="sk-SK" sz="28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sk-SK" sz="2800" b="1" dirty="0" err="1">
                <a:solidFill>
                  <a:schemeClr val="accent5">
                    <a:lumMod val="75000"/>
                  </a:schemeClr>
                </a:solidFill>
              </a:rPr>
              <a:t>Nemčok</a:t>
            </a:r>
            <a:r>
              <a:rPr lang="sk-SK" sz="2800" b="1" dirty="0">
                <a:solidFill>
                  <a:schemeClr val="accent5">
                    <a:lumMod val="75000"/>
                  </a:schemeClr>
                </a:solidFill>
              </a:rPr>
              <a:t>, Spáč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sk-SK" sz="2800" b="1" dirty="0">
                <a:solidFill>
                  <a:schemeClr val="accent5">
                    <a:lumMod val="75000"/>
                  </a:schemeClr>
                </a:solidFill>
              </a:rPr>
              <a:t>2021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I Don't Like It Unless It's for Me: Perceptions of Pork-Barrel Politics in Central and Eastern Europe</a:t>
            </a:r>
            <a:endParaRPr lang="en-US" sz="2000" i="1" dirty="0"/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304027" y="1630397"/>
            <a:ext cx="10125309" cy="4934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altLang="cs-CZ" sz="1900" dirty="0">
                <a:latin typeface="+mn-lt"/>
              </a:rPr>
              <a:t>P</a:t>
            </a:r>
            <a:r>
              <a:rPr lang="en-US" altLang="cs-CZ" sz="1900" dirty="0" err="1">
                <a:latin typeface="+mn-lt"/>
              </a:rPr>
              <a:t>roject</a:t>
            </a:r>
            <a:r>
              <a:rPr lang="en-US" altLang="cs-CZ" sz="1900" dirty="0">
                <a:latin typeface="+mn-lt"/>
              </a:rPr>
              <a:t> </a:t>
            </a:r>
            <a:r>
              <a:rPr lang="en-US" altLang="cs-CZ" sz="1900" b="1" dirty="0">
                <a:latin typeface="+mn-lt"/>
              </a:rPr>
              <a:t>„</a:t>
            </a:r>
            <a:r>
              <a:rPr lang="en-US" sz="1900" b="1" dirty="0">
                <a:latin typeface="+mn-lt"/>
              </a:rPr>
              <a:t>Distributive Politics in Central Europe“ </a:t>
            </a:r>
            <a:r>
              <a:rPr lang="en-US" sz="1900" dirty="0">
                <a:latin typeface="+mn-lt"/>
              </a:rPr>
              <a:t>– </a:t>
            </a:r>
            <a:r>
              <a:rPr lang="cs-CZ" sz="1900" dirty="0">
                <a:latin typeface="+mn-lt"/>
              </a:rPr>
              <a:t>study </a:t>
            </a:r>
            <a:r>
              <a:rPr lang="cs-CZ" sz="1900" dirty="0" err="1">
                <a:latin typeface="+mn-lt"/>
              </a:rPr>
              <a:t>of</a:t>
            </a:r>
            <a:r>
              <a:rPr lang="cs-CZ" sz="1900" dirty="0">
                <a:latin typeface="+mn-lt"/>
              </a:rPr>
              <a:t> </a:t>
            </a:r>
            <a:r>
              <a:rPr lang="en-US" sz="1900" dirty="0">
                <a:latin typeface="+mn-lt"/>
              </a:rPr>
              <a:t>pork-barrel politics in CE (patterns of distribution, strategies, factors influencing distributive politics etc.)</a:t>
            </a:r>
            <a:endParaRPr lang="sk-SK" sz="19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190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900" b="1" dirty="0">
                <a:latin typeface="+mn-lt"/>
              </a:rPr>
              <a:t>E</a:t>
            </a:r>
            <a:r>
              <a:rPr lang="en-US" sz="1900" b="1" dirty="0" err="1">
                <a:latin typeface="+mn-lt"/>
              </a:rPr>
              <a:t>xperimental</a:t>
            </a:r>
            <a:r>
              <a:rPr lang="en-US" sz="1900" dirty="0">
                <a:latin typeface="+mn-lt"/>
              </a:rPr>
              <a:t> </a:t>
            </a:r>
            <a:r>
              <a:rPr lang="en-US" sz="1900" b="1" dirty="0">
                <a:latin typeface="+mn-lt"/>
              </a:rPr>
              <a:t>part</a:t>
            </a:r>
            <a:r>
              <a:rPr lang="en-US" sz="1900" dirty="0">
                <a:latin typeface="+mn-lt"/>
              </a:rPr>
              <a:t> – better understanding of psychological mechanisms behind distribution of subsidies</a:t>
            </a:r>
            <a:endParaRPr lang="sk-SK" sz="19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190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900" dirty="0">
                <a:latin typeface="+mn-lt"/>
              </a:rPr>
              <a:t>S</a:t>
            </a:r>
            <a:r>
              <a:rPr lang="en-US" sz="1900" dirty="0" err="1">
                <a:latin typeface="+mn-lt"/>
              </a:rPr>
              <a:t>eries</a:t>
            </a:r>
            <a:r>
              <a:rPr lang="en-US" sz="1900" dirty="0">
                <a:latin typeface="+mn-lt"/>
              </a:rPr>
              <a:t> of survey experiments (manipulation based on </a:t>
            </a:r>
            <a:r>
              <a:rPr lang="en-US" sz="1900" dirty="0" err="1">
                <a:latin typeface="+mn-lt"/>
              </a:rPr>
              <a:t>Boggild‘s</a:t>
            </a:r>
            <a:r>
              <a:rPr lang="en-US" sz="1900" dirty="0">
                <a:latin typeface="+mn-lt"/>
              </a:rPr>
              <a:t> </a:t>
            </a:r>
            <a:r>
              <a:rPr lang="sk-SK" sz="1900" dirty="0">
                <a:latin typeface="+mn-lt"/>
              </a:rPr>
              <a:t>(2016) </a:t>
            </a:r>
            <a:r>
              <a:rPr lang="en-US" sz="1900" dirty="0">
                <a:latin typeface="+mn-lt"/>
              </a:rPr>
              <a:t>study)</a:t>
            </a:r>
            <a:r>
              <a:rPr lang="sk-SK" sz="1900" dirty="0">
                <a:latin typeface="+mn-lt"/>
              </a:rPr>
              <a:t> - </a:t>
            </a:r>
            <a:r>
              <a:rPr lang="en-US" sz="1900" b="1" dirty="0">
                <a:latin typeface="+mn-lt"/>
              </a:rPr>
              <a:t>replication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190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190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1900" b="1" dirty="0">
                <a:latin typeface="+mn-lt"/>
              </a:rPr>
              <a:t>P</a:t>
            </a:r>
            <a:r>
              <a:rPr lang="en-US" sz="1900" b="1" dirty="0" err="1">
                <a:latin typeface="+mn-lt"/>
              </a:rPr>
              <a:t>ilot</a:t>
            </a:r>
            <a:r>
              <a:rPr lang="en-US" sz="1900" b="1" dirty="0">
                <a:latin typeface="+mn-lt"/>
              </a:rPr>
              <a:t> study: </a:t>
            </a:r>
            <a:r>
              <a:rPr lang="en-US" sz="1900" dirty="0">
                <a:latin typeface="+mn-lt"/>
              </a:rPr>
              <a:t>summer 2018 – non representative sample of 87 subjects (survey distributed via social networks) – goal: test the design and manipulation</a:t>
            </a:r>
            <a:endParaRPr lang="sk-SK" sz="19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19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1" dirty="0">
                <a:latin typeface="+mn-lt"/>
              </a:rPr>
              <a:t>1st study</a:t>
            </a:r>
            <a:r>
              <a:rPr lang="en-US" sz="1900" dirty="0">
                <a:latin typeface="+mn-lt"/>
              </a:rPr>
              <a:t>: 2018 – Slovakia – </a:t>
            </a:r>
            <a:r>
              <a:rPr lang="en-US" sz="1900" b="1" dirty="0">
                <a:latin typeface="+mn-lt"/>
              </a:rPr>
              <a:t>representative sample </a:t>
            </a:r>
            <a:r>
              <a:rPr lang="en-US" sz="1900" dirty="0">
                <a:latin typeface="+mn-lt"/>
              </a:rPr>
              <a:t>of 700 subject</a:t>
            </a:r>
            <a:r>
              <a:rPr lang="sk-SK" sz="1900" dirty="0">
                <a:latin typeface="+mn-lt"/>
              </a:rPr>
              <a:t>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19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b="1" dirty="0">
                <a:latin typeface="+mn-lt"/>
              </a:rPr>
              <a:t>2nd study</a:t>
            </a:r>
            <a:r>
              <a:rPr lang="en-US" sz="1900" dirty="0">
                <a:latin typeface="+mn-lt"/>
              </a:rPr>
              <a:t>: 2019 – Czech republic - </a:t>
            </a:r>
            <a:r>
              <a:rPr lang="en-US" sz="1900" b="1" dirty="0">
                <a:latin typeface="+mn-lt"/>
              </a:rPr>
              <a:t>representative sample</a:t>
            </a:r>
            <a:r>
              <a:rPr lang="sk-SK" sz="1900" b="1" dirty="0">
                <a:latin typeface="+mn-lt"/>
              </a:rPr>
              <a:t> </a:t>
            </a:r>
            <a:r>
              <a:rPr lang="sk-SK" sz="1900" dirty="0">
                <a:latin typeface="+mn-lt"/>
              </a:rPr>
              <a:t>of 1025 </a:t>
            </a:r>
            <a:r>
              <a:rPr lang="en-US" sz="1900" dirty="0">
                <a:latin typeface="+mn-lt"/>
              </a:rPr>
              <a:t>subjects – goal: replicate findings from 1st study</a:t>
            </a:r>
            <a:endParaRPr lang="sk-SK" sz="190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b="1" dirty="0">
              <a:latin typeface="+mn-lt"/>
            </a:endParaRPr>
          </a:p>
          <a:p>
            <a:endParaRPr lang="en-US" sz="1900" i="1" dirty="0">
              <a:latin typeface="+mn-lt"/>
            </a:endParaRPr>
          </a:p>
          <a:p>
            <a:pPr algn="ctr"/>
            <a:endParaRPr lang="en-US" sz="1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6967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28964" y="220339"/>
            <a:ext cx="85407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Voters’ perception of pork-barrel – THEORY vs. PRACTICE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TextBox 4">
            <a:extLst>
              <a:ext uri="{FF2B5EF4-FFF2-40B4-BE49-F238E27FC236}">
                <a16:creationId xmlns:a16="http://schemas.microsoft.com/office/drawing/2014/main" id="{BE19536D-4551-4CE5-BC95-26E4959EB873}"/>
              </a:ext>
            </a:extLst>
          </p:cNvPr>
          <p:cNvSpPr txBox="1"/>
          <p:nvPr/>
        </p:nvSpPr>
        <p:spPr>
          <a:xfrm>
            <a:off x="417514" y="2399226"/>
            <a:ext cx="324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/>
              <a:t>Politicians seek reelection</a:t>
            </a:r>
            <a:endParaRPr lang="sk-SK" sz="3000" dirty="0"/>
          </a:p>
        </p:txBody>
      </p:sp>
      <p:sp>
        <p:nvSpPr>
          <p:cNvPr id="20" name="TextBox 5">
            <a:extLst>
              <a:ext uri="{FF2B5EF4-FFF2-40B4-BE49-F238E27FC236}">
                <a16:creationId xmlns:a16="http://schemas.microsoft.com/office/drawing/2014/main" id="{B056BB84-44ED-4B4B-9A01-AB23F687DF08}"/>
              </a:ext>
            </a:extLst>
          </p:cNvPr>
          <p:cNvSpPr txBox="1"/>
          <p:nvPr/>
        </p:nvSpPr>
        <p:spPr>
          <a:xfrm>
            <a:off x="1219561" y="4093660"/>
            <a:ext cx="22508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3">
                    <a:lumMod val="50000"/>
                  </a:schemeClr>
                </a:solidFill>
              </a:rPr>
              <a:t>Downs, 1957</a:t>
            </a:r>
          </a:p>
          <a:p>
            <a:r>
              <a:rPr lang="en-GB" sz="1600" dirty="0">
                <a:solidFill>
                  <a:schemeClr val="accent3">
                    <a:lumMod val="50000"/>
                  </a:schemeClr>
                </a:solidFill>
              </a:rPr>
              <a:t>Mayhew, 1974</a:t>
            </a:r>
          </a:p>
          <a:p>
            <a:r>
              <a:rPr lang="en-GB" sz="1600" dirty="0">
                <a:solidFill>
                  <a:schemeClr val="accent3">
                    <a:lumMod val="50000"/>
                  </a:schemeClr>
                </a:solidFill>
              </a:rPr>
              <a:t>Popkin, 1991</a:t>
            </a:r>
          </a:p>
          <a:p>
            <a:r>
              <a:rPr lang="en-GB" sz="1600" dirty="0">
                <a:solidFill>
                  <a:schemeClr val="accent3">
                    <a:lumMod val="50000"/>
                  </a:schemeClr>
                </a:solidFill>
              </a:rPr>
              <a:t>Schumpeter, 1943</a:t>
            </a:r>
            <a:endParaRPr lang="sk-SK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36BF78E0-E2A6-484F-8C8E-7C5C2825F253}"/>
              </a:ext>
            </a:extLst>
          </p:cNvPr>
          <p:cNvSpPr txBox="1"/>
          <p:nvPr/>
        </p:nvSpPr>
        <p:spPr>
          <a:xfrm>
            <a:off x="4451061" y="2172400"/>
            <a:ext cx="32400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/>
              <a:t>Intentional distribution of public resources</a:t>
            </a:r>
            <a:endParaRPr lang="sk-SK" sz="3000" dirty="0"/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CECB1E64-1508-4904-9EB2-BB03C5FF0996}"/>
              </a:ext>
            </a:extLst>
          </p:cNvPr>
          <p:cNvSpPr txBox="1"/>
          <p:nvPr/>
        </p:nvSpPr>
        <p:spPr>
          <a:xfrm>
            <a:off x="5034917" y="4339881"/>
            <a:ext cx="3052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3">
                    <a:lumMod val="50000"/>
                  </a:schemeClr>
                </a:solidFill>
              </a:rPr>
              <a:t>Costa-I-Font et al., 2003</a:t>
            </a:r>
          </a:p>
          <a:p>
            <a:r>
              <a:rPr lang="en-GB" sz="1600" dirty="0" err="1">
                <a:solidFill>
                  <a:schemeClr val="accent3">
                    <a:lumMod val="50000"/>
                  </a:schemeClr>
                </a:solidFill>
              </a:rPr>
              <a:t>Denemark</a:t>
            </a:r>
            <a:r>
              <a:rPr lang="en-GB" sz="1600" dirty="0">
                <a:solidFill>
                  <a:schemeClr val="accent3">
                    <a:lumMod val="50000"/>
                  </a:schemeClr>
                </a:solidFill>
              </a:rPr>
              <a:t>, 2000, 2014</a:t>
            </a:r>
          </a:p>
          <a:p>
            <a:r>
              <a:rPr lang="en-GB" sz="1600" dirty="0">
                <a:solidFill>
                  <a:schemeClr val="accent3">
                    <a:lumMod val="50000"/>
                  </a:schemeClr>
                </a:solidFill>
              </a:rPr>
              <a:t>Milligan &amp; Smart, 2005</a:t>
            </a:r>
            <a:endParaRPr lang="sk-SK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TextBox 8">
            <a:extLst>
              <a:ext uri="{FF2B5EF4-FFF2-40B4-BE49-F238E27FC236}">
                <a16:creationId xmlns:a16="http://schemas.microsoft.com/office/drawing/2014/main" id="{D96EF8EB-95F9-4412-BE35-9DBE6485D372}"/>
              </a:ext>
            </a:extLst>
          </p:cNvPr>
          <p:cNvSpPr txBox="1"/>
          <p:nvPr/>
        </p:nvSpPr>
        <p:spPr>
          <a:xfrm>
            <a:off x="8484608" y="2399226"/>
            <a:ext cx="324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/>
              <a:t>Influence of </a:t>
            </a:r>
            <a:r>
              <a:rPr lang="sk-SK" sz="3000" dirty="0"/>
              <a:t>(</a:t>
            </a:r>
            <a:r>
              <a:rPr lang="en-US" sz="3000" dirty="0"/>
              <a:t>local</a:t>
            </a:r>
            <a:r>
              <a:rPr lang="sk-SK" sz="3000" dirty="0"/>
              <a:t>)</a:t>
            </a:r>
            <a:r>
              <a:rPr lang="en-US" sz="3000" dirty="0"/>
              <a:t> electoral behavior</a:t>
            </a:r>
            <a:endParaRPr lang="sk-SK" sz="3000" dirty="0"/>
          </a:p>
        </p:txBody>
      </p:sp>
      <p:sp>
        <p:nvSpPr>
          <p:cNvPr id="24" name="TextBox 9">
            <a:extLst>
              <a:ext uri="{FF2B5EF4-FFF2-40B4-BE49-F238E27FC236}">
                <a16:creationId xmlns:a16="http://schemas.microsoft.com/office/drawing/2014/main" id="{37E7CF38-ED47-49EE-A58A-6364356EF302}"/>
              </a:ext>
            </a:extLst>
          </p:cNvPr>
          <p:cNvSpPr txBox="1"/>
          <p:nvPr/>
        </p:nvSpPr>
        <p:spPr>
          <a:xfrm>
            <a:off x="9220331" y="4093660"/>
            <a:ext cx="3052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>
                <a:solidFill>
                  <a:schemeClr val="accent3">
                    <a:lumMod val="50000"/>
                  </a:schemeClr>
                </a:solidFill>
              </a:rPr>
              <a:t>Kitschelt</a:t>
            </a:r>
            <a:r>
              <a:rPr lang="de-DE" sz="1600" dirty="0">
                <a:solidFill>
                  <a:schemeClr val="accent3">
                    <a:lumMod val="50000"/>
                  </a:schemeClr>
                </a:solidFill>
              </a:rPr>
              <a:t>, 2000</a:t>
            </a:r>
          </a:p>
          <a:p>
            <a:r>
              <a:rPr lang="de-DE" sz="1600" dirty="0" err="1">
                <a:solidFill>
                  <a:schemeClr val="accent3">
                    <a:lumMod val="50000"/>
                  </a:schemeClr>
                </a:solidFill>
              </a:rPr>
              <a:t>Kitschelt</a:t>
            </a:r>
            <a:r>
              <a:rPr lang="de-DE" sz="1600" dirty="0">
                <a:solidFill>
                  <a:schemeClr val="accent3">
                    <a:lumMod val="50000"/>
                  </a:schemeClr>
                </a:solidFill>
              </a:rPr>
              <a:t> &amp; Wilkinson, 2007</a:t>
            </a:r>
          </a:p>
          <a:p>
            <a:r>
              <a:rPr lang="de-DE" sz="1600" dirty="0">
                <a:solidFill>
                  <a:schemeClr val="accent3">
                    <a:lumMod val="50000"/>
                  </a:schemeClr>
                </a:solidFill>
              </a:rPr>
              <a:t>Stokes, 2005</a:t>
            </a:r>
          </a:p>
          <a:p>
            <a:r>
              <a:rPr lang="de-DE" sz="1600" dirty="0">
                <a:solidFill>
                  <a:schemeClr val="accent3">
                    <a:lumMod val="50000"/>
                  </a:schemeClr>
                </a:solidFill>
              </a:rPr>
              <a:t>Stokes et al., 2013</a:t>
            </a:r>
            <a:endParaRPr lang="sk-SK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5" name="Straight Arrow Connector 11">
            <a:extLst>
              <a:ext uri="{FF2B5EF4-FFF2-40B4-BE49-F238E27FC236}">
                <a16:creationId xmlns:a16="http://schemas.microsoft.com/office/drawing/2014/main" id="{18DF46D7-E280-4E48-A707-882873566FBF}"/>
              </a:ext>
            </a:extLst>
          </p:cNvPr>
          <p:cNvCxnSpPr>
            <a:stCxn id="19" idx="3"/>
            <a:endCxn id="21" idx="1"/>
          </p:cNvCxnSpPr>
          <p:nvPr/>
        </p:nvCxnSpPr>
        <p:spPr>
          <a:xfrm>
            <a:off x="3657514" y="2907058"/>
            <a:ext cx="793547" cy="400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12">
            <a:extLst>
              <a:ext uri="{FF2B5EF4-FFF2-40B4-BE49-F238E27FC236}">
                <a16:creationId xmlns:a16="http://schemas.microsoft.com/office/drawing/2014/main" id="{4134874A-83EE-4172-879B-4F09497DC43F}"/>
              </a:ext>
            </a:extLst>
          </p:cNvPr>
          <p:cNvCxnSpPr/>
          <p:nvPr/>
        </p:nvCxnSpPr>
        <p:spPr>
          <a:xfrm>
            <a:off x="7691061" y="2907058"/>
            <a:ext cx="793547" cy="400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79363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04027" y="209447"/>
            <a:ext cx="103495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sk-SK" sz="2800" b="1" dirty="0" err="1">
                <a:solidFill>
                  <a:schemeClr val="accent5">
                    <a:lumMod val="75000"/>
                  </a:schemeClr>
                </a:solidFill>
              </a:rPr>
              <a:t>óth</a:t>
            </a:r>
            <a:r>
              <a:rPr lang="sk-SK" sz="28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sk-SK" sz="2800" b="1" dirty="0" err="1">
                <a:solidFill>
                  <a:schemeClr val="accent5">
                    <a:lumMod val="75000"/>
                  </a:schemeClr>
                </a:solidFill>
              </a:rPr>
              <a:t>Nemčok</a:t>
            </a:r>
            <a:r>
              <a:rPr lang="sk-SK" sz="2800" b="1" dirty="0">
                <a:solidFill>
                  <a:schemeClr val="accent5">
                    <a:lumMod val="75000"/>
                  </a:schemeClr>
                </a:solidFill>
              </a:rPr>
              <a:t>, Spáč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sk-SK" sz="2800" b="1" dirty="0">
                <a:solidFill>
                  <a:schemeClr val="accent5">
                    <a:lumMod val="75000"/>
                  </a:schemeClr>
                </a:solidFill>
              </a:rPr>
              <a:t>2021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I Don't Like It Unless It's for Me: Perceptions of Pork-Barrel Politics in Central and Eastern Europe</a:t>
            </a:r>
            <a:endParaRPr lang="en-US" sz="2000" i="1" dirty="0"/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304027" y="1630397"/>
            <a:ext cx="10125309" cy="4934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n-US" sz="1900" b="1" dirty="0">
              <a:latin typeface="+mn-lt"/>
            </a:endParaRPr>
          </a:p>
          <a:p>
            <a:endParaRPr lang="en-US" sz="1900" i="1" dirty="0">
              <a:latin typeface="+mn-lt"/>
            </a:endParaRPr>
          </a:p>
          <a:p>
            <a:pPr algn="ctr"/>
            <a:endParaRPr lang="en-US" sz="1900" dirty="0">
              <a:latin typeface="+mn-lt"/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813109" y="2045867"/>
            <a:ext cx="9912201" cy="4103367"/>
            <a:chOff x="1002890" y="1907068"/>
            <a:chExt cx="9912201" cy="4103367"/>
          </a:xfrm>
        </p:grpSpPr>
        <p:sp>
          <p:nvSpPr>
            <p:cNvPr id="7" name="TextBox 3">
              <a:extLst>
                <a:ext uri="{FF2B5EF4-FFF2-40B4-BE49-F238E27FC236}">
                  <a16:creationId xmlns:a16="http://schemas.microsoft.com/office/drawing/2014/main" id="{64104F1F-1FCA-4D64-8FCE-4F3DEF2FD6F3}"/>
                </a:ext>
              </a:extLst>
            </p:cNvPr>
            <p:cNvSpPr txBox="1"/>
            <p:nvPr/>
          </p:nvSpPr>
          <p:spPr>
            <a:xfrm>
              <a:off x="1002890" y="2729795"/>
              <a:ext cx="3780000" cy="5539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000" dirty="0"/>
                <a:t>Benefit</a:t>
              </a:r>
              <a:endParaRPr lang="sk-SK" sz="3000" dirty="0"/>
            </a:p>
          </p:txBody>
        </p:sp>
        <p:sp>
          <p:nvSpPr>
            <p:cNvPr id="8" name="TextBox 5">
              <a:extLst>
                <a:ext uri="{FF2B5EF4-FFF2-40B4-BE49-F238E27FC236}">
                  <a16:creationId xmlns:a16="http://schemas.microsoft.com/office/drawing/2014/main" id="{56C4EF92-99ED-4341-B313-06CD20E4D18A}"/>
                </a:ext>
              </a:extLst>
            </p:cNvPr>
            <p:cNvSpPr txBox="1"/>
            <p:nvPr/>
          </p:nvSpPr>
          <p:spPr>
            <a:xfrm>
              <a:off x="1002890" y="4621901"/>
              <a:ext cx="3780000" cy="5539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000" dirty="0"/>
                <a:t>Fairness</a:t>
              </a:r>
              <a:endParaRPr lang="sk-SK" sz="3000" dirty="0"/>
            </a:p>
          </p:txBody>
        </p:sp>
        <p:sp>
          <p:nvSpPr>
            <p:cNvPr id="9" name="TextBox 6">
              <a:extLst>
                <a:ext uri="{FF2B5EF4-FFF2-40B4-BE49-F238E27FC236}">
                  <a16:creationId xmlns:a16="http://schemas.microsoft.com/office/drawing/2014/main" id="{A85A157C-77F3-4CB1-9717-013EC0F62913}"/>
                </a:ext>
              </a:extLst>
            </p:cNvPr>
            <p:cNvSpPr txBox="1"/>
            <p:nvPr/>
          </p:nvSpPr>
          <p:spPr>
            <a:xfrm>
              <a:off x="7135091" y="1907068"/>
              <a:ext cx="3780000" cy="5539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000" dirty="0"/>
                <a:t>Trust in decision-maker</a:t>
              </a:r>
              <a:endParaRPr lang="sk-SK" sz="3000" dirty="0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1D8ED52A-A415-4AA0-B095-567F6B7061CF}"/>
                </a:ext>
              </a:extLst>
            </p:cNvPr>
            <p:cNvSpPr txBox="1"/>
            <p:nvPr/>
          </p:nvSpPr>
          <p:spPr>
            <a:xfrm>
              <a:off x="7135090" y="3495177"/>
              <a:ext cx="3780000" cy="10156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000" dirty="0"/>
                <a:t>Willingness to vote for decision-maker</a:t>
              </a:r>
              <a:endParaRPr lang="sk-SK" sz="3000" dirty="0"/>
            </a:p>
          </p:txBody>
        </p:sp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5915CE11-AC85-4E8A-98F7-A872099ECDC8}"/>
                </a:ext>
              </a:extLst>
            </p:cNvPr>
            <p:cNvSpPr txBox="1"/>
            <p:nvPr/>
          </p:nvSpPr>
          <p:spPr>
            <a:xfrm>
              <a:off x="7135090" y="5456437"/>
              <a:ext cx="3780000" cy="5539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000" dirty="0"/>
                <a:t>Support for the policy</a:t>
              </a:r>
              <a:endParaRPr lang="sk-SK" sz="3000" dirty="0"/>
            </a:p>
          </p:txBody>
        </p:sp>
        <p:cxnSp>
          <p:nvCxnSpPr>
            <p:cNvPr id="12" name="Straight Connector 22">
              <a:extLst>
                <a:ext uri="{FF2B5EF4-FFF2-40B4-BE49-F238E27FC236}">
                  <a16:creationId xmlns:a16="http://schemas.microsoft.com/office/drawing/2014/main" id="{5441C9FF-6866-4170-A3B7-290CA3142254}"/>
                </a:ext>
              </a:extLst>
            </p:cNvPr>
            <p:cNvCxnSpPr>
              <a:cxnSpLocks/>
              <a:stCxn id="7" idx="3"/>
            </p:cNvCxnSpPr>
            <p:nvPr/>
          </p:nvCxnSpPr>
          <p:spPr>
            <a:xfrm>
              <a:off x="4782890" y="3006794"/>
              <a:ext cx="8362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25">
              <a:extLst>
                <a:ext uri="{FF2B5EF4-FFF2-40B4-BE49-F238E27FC236}">
                  <a16:creationId xmlns:a16="http://schemas.microsoft.com/office/drawing/2014/main" id="{0B7959C4-28E3-44AB-A958-99750A7C5E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19134" y="1959100"/>
              <a:ext cx="151595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26">
              <a:extLst>
                <a:ext uri="{FF2B5EF4-FFF2-40B4-BE49-F238E27FC236}">
                  <a16:creationId xmlns:a16="http://schemas.microsoft.com/office/drawing/2014/main" id="{9600A304-9549-4158-A5E3-ECA31D2FBF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19134" y="3778042"/>
              <a:ext cx="151595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27">
              <a:extLst>
                <a:ext uri="{FF2B5EF4-FFF2-40B4-BE49-F238E27FC236}">
                  <a16:creationId xmlns:a16="http://schemas.microsoft.com/office/drawing/2014/main" id="{A793E8C8-F905-4334-AC77-2FDD4AC62B8B}"/>
                </a:ext>
              </a:extLst>
            </p:cNvPr>
            <p:cNvCxnSpPr/>
            <p:nvPr/>
          </p:nvCxnSpPr>
          <p:spPr>
            <a:xfrm flipH="1">
              <a:off x="5619134" y="5508469"/>
              <a:ext cx="1545452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29">
              <a:extLst>
                <a:ext uri="{FF2B5EF4-FFF2-40B4-BE49-F238E27FC236}">
                  <a16:creationId xmlns:a16="http://schemas.microsoft.com/office/drawing/2014/main" id="{BB7E3DED-3991-429F-8EA5-B630B248121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619134" y="1959100"/>
              <a:ext cx="1" cy="354937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34">
              <a:extLst>
                <a:ext uri="{FF2B5EF4-FFF2-40B4-BE49-F238E27FC236}">
                  <a16:creationId xmlns:a16="http://schemas.microsoft.com/office/drawing/2014/main" id="{88565D6D-81D2-44BB-A2B9-3E2725DFA728}"/>
                </a:ext>
              </a:extLst>
            </p:cNvPr>
            <p:cNvCxnSpPr>
              <a:stCxn id="8" idx="3"/>
            </p:cNvCxnSpPr>
            <p:nvPr/>
          </p:nvCxnSpPr>
          <p:spPr>
            <a:xfrm>
              <a:off x="4782890" y="4898900"/>
              <a:ext cx="1313110" cy="646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35">
              <a:extLst>
                <a:ext uri="{FF2B5EF4-FFF2-40B4-BE49-F238E27FC236}">
                  <a16:creationId xmlns:a16="http://schemas.microsoft.com/office/drawing/2014/main" id="{2F262EC3-1E92-409C-996A-843F8BD07F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5998" y="2430794"/>
              <a:ext cx="1068588" cy="0"/>
            </a:xfrm>
            <a:prstGeom prst="straightConnector1">
              <a:avLst/>
            </a:prstGeom>
            <a:ln w="19050">
              <a:solidFill>
                <a:schemeClr val="accent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36">
              <a:extLst>
                <a:ext uri="{FF2B5EF4-FFF2-40B4-BE49-F238E27FC236}">
                  <a16:creationId xmlns:a16="http://schemas.microsoft.com/office/drawing/2014/main" id="{2575C98E-7F26-441D-BC1A-FF6F0AC60A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6000" y="4249736"/>
              <a:ext cx="1039089" cy="0"/>
            </a:xfrm>
            <a:prstGeom prst="straightConnector1">
              <a:avLst/>
            </a:prstGeom>
            <a:ln w="19050">
              <a:solidFill>
                <a:schemeClr val="accent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37">
              <a:extLst>
                <a:ext uri="{FF2B5EF4-FFF2-40B4-BE49-F238E27FC236}">
                  <a16:creationId xmlns:a16="http://schemas.microsoft.com/office/drawing/2014/main" id="{93931419-E760-4EFC-8F8C-EE14A834A3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5998" y="5980163"/>
              <a:ext cx="1039091" cy="0"/>
            </a:xfrm>
            <a:prstGeom prst="straightConnector1">
              <a:avLst/>
            </a:prstGeom>
            <a:ln w="19050">
              <a:solidFill>
                <a:schemeClr val="accent3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38">
              <a:extLst>
                <a:ext uri="{FF2B5EF4-FFF2-40B4-BE49-F238E27FC236}">
                  <a16:creationId xmlns:a16="http://schemas.microsoft.com/office/drawing/2014/main" id="{E7CAE07B-928B-4017-B5E7-76B19D9007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5999" y="2430794"/>
              <a:ext cx="0" cy="3549370"/>
            </a:xfrm>
            <a:prstGeom prst="straightConnector1">
              <a:avLst/>
            </a:prstGeom>
            <a:ln w="19050">
              <a:solidFill>
                <a:schemeClr val="accent3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68230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04027" y="209447"/>
            <a:ext cx="103495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sk-SK" sz="2800" b="1" dirty="0">
                <a:solidFill>
                  <a:schemeClr val="accent5">
                    <a:lumMod val="75000"/>
                  </a:schemeClr>
                </a:solidFill>
              </a:rPr>
              <a:t>óth, Nemčok, Spáč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sk-SK" sz="2800" b="1" dirty="0">
                <a:solidFill>
                  <a:schemeClr val="accent5">
                    <a:lumMod val="75000"/>
                  </a:schemeClr>
                </a:solidFill>
              </a:rPr>
              <a:t>2021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I Don't Like It Unless It's for Me: Perceptions of Pork-Barrel Politics in Central and Eastern Europe</a:t>
            </a:r>
            <a:endParaRPr lang="en-US" sz="2000" i="1" dirty="0"/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304027" y="1975454"/>
            <a:ext cx="10125309" cy="4934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00" b="1" dirty="0">
                <a:latin typeface="+mn-lt"/>
              </a:rPr>
              <a:t>Experimental design</a:t>
            </a:r>
            <a:r>
              <a:rPr lang="sk-SK" sz="1900" dirty="0">
                <a:latin typeface="+mn-lt"/>
              </a:rPr>
              <a:t>:</a:t>
            </a:r>
            <a:endParaRPr lang="en-US" sz="1900" dirty="0">
              <a:latin typeface="+mn-lt"/>
            </a:endParaRPr>
          </a:p>
          <a:p>
            <a:endParaRPr lang="en-US" sz="1900" dirty="0">
              <a:latin typeface="+mn-lt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k-SK" sz="2000" b="1" dirty="0">
                <a:latin typeface="+mn-lt"/>
              </a:rPr>
              <a:t>E</a:t>
            </a:r>
            <a:r>
              <a:rPr lang="en-US" sz="2000" b="1" dirty="0" err="1">
                <a:latin typeface="+mn-lt"/>
              </a:rPr>
              <a:t>xperimental</a:t>
            </a:r>
            <a:r>
              <a:rPr lang="en-US" sz="2000" b="1" dirty="0">
                <a:latin typeface="+mn-lt"/>
              </a:rPr>
              <a:t> manipulation</a:t>
            </a:r>
            <a:r>
              <a:rPr lang="en-US" sz="2000" dirty="0">
                <a:latin typeface="+mn-lt"/>
              </a:rPr>
              <a:t>: newspaper article describing the way how money from made-up trial European health care grant scheme were distributed among several EU members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4 scenarios/versions</a:t>
            </a:r>
            <a:r>
              <a:rPr lang="en-US" sz="2000" dirty="0">
                <a:latin typeface="+mn-lt"/>
              </a:rPr>
              <a:t>: differences:</a:t>
            </a:r>
          </a:p>
          <a:p>
            <a:pPr marL="1257300" lvl="2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k-SK" sz="19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B</a:t>
            </a:r>
            <a:r>
              <a:rPr lang="en-US" sz="19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enefit</a:t>
            </a:r>
            <a:r>
              <a:rPr lang="en-US" sz="19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from distribution </a:t>
            </a:r>
            <a:r>
              <a:rPr lang="en-US" sz="1900" b="1" dirty="0">
                <a:latin typeface="+mn-lt"/>
              </a:rPr>
              <a:t>- </a:t>
            </a:r>
            <a:r>
              <a:rPr lang="en-US" sz="1900" dirty="0">
                <a:latin typeface="+mn-lt"/>
              </a:rPr>
              <a:t>origin of the politician</a:t>
            </a:r>
            <a:r>
              <a:rPr lang="en-US" sz="1900" b="1" dirty="0">
                <a:latin typeface="+mn-lt"/>
              </a:rPr>
              <a:t> </a:t>
            </a:r>
            <a:r>
              <a:rPr lang="en-US" sz="1900" dirty="0">
                <a:latin typeface="+mn-lt"/>
              </a:rPr>
              <a:t>(decision-maker responsible for the distribution of the money) 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1900" dirty="0">
                <a:latin typeface="+mn-lt"/>
              </a:rPr>
              <a:t>Slovak/Hungarian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sz="1900" dirty="0"/>
              <a:t>Czech/German</a:t>
            </a:r>
            <a:r>
              <a:rPr lang="en-US" sz="1900" dirty="0">
                <a:latin typeface="+mn-lt"/>
              </a:rPr>
              <a:t> </a:t>
            </a:r>
          </a:p>
          <a:p>
            <a:pPr marL="1258888" lvl="3" indent="-36195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sk-SK" sz="19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1258888" lvl="3" indent="-3619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k-SK" sz="19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F</a:t>
            </a:r>
            <a:r>
              <a:rPr lang="en-US" sz="1900" b="1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airness</a:t>
            </a:r>
            <a:r>
              <a:rPr lang="en-US" sz="19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 of such distribution</a:t>
            </a:r>
          </a:p>
          <a:p>
            <a:pPr marL="1716088" lvl="4" indent="-361950">
              <a:buFont typeface="Arial" panose="020B0604020202020204" pitchFamily="34" charset="0"/>
              <a:buChar char="•"/>
            </a:pPr>
            <a:r>
              <a:rPr lang="en-US" sz="1900" dirty="0"/>
              <a:t>random draw</a:t>
            </a:r>
          </a:p>
          <a:p>
            <a:pPr marL="1716088" lvl="4" indent="-361950">
              <a:buFont typeface="Arial" panose="020B0604020202020204" pitchFamily="34" charset="0"/>
              <a:buChar char="•"/>
            </a:pPr>
            <a:r>
              <a:rPr lang="en-US" sz="1900" dirty="0"/>
              <a:t>intentional (secure votes in upcoming elections)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sk-SK" sz="2000" dirty="0">
                <a:latin typeface="+mn-lt"/>
              </a:rPr>
              <a:t>P</a:t>
            </a:r>
            <a:r>
              <a:rPr lang="en-US" sz="2000" dirty="0" err="1">
                <a:latin typeface="+mn-lt"/>
              </a:rPr>
              <a:t>articipants</a:t>
            </a:r>
            <a:r>
              <a:rPr lang="en-US" sz="2000" dirty="0">
                <a:latin typeface="+mn-lt"/>
              </a:rPr>
              <a:t> randomly assigned to each condition</a:t>
            </a:r>
          </a:p>
          <a:p>
            <a:endParaRPr lang="en-US" sz="1900" b="1" dirty="0">
              <a:latin typeface="+mn-lt"/>
            </a:endParaRPr>
          </a:p>
          <a:p>
            <a:endParaRPr lang="en-US" sz="1900" i="1" dirty="0">
              <a:latin typeface="+mn-lt"/>
            </a:endParaRPr>
          </a:p>
          <a:p>
            <a:pPr algn="ctr"/>
            <a:endParaRPr lang="en-US" sz="1900" dirty="0"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2548">
            <a:off x="7294035" y="4011283"/>
            <a:ext cx="3773656" cy="225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868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04027" y="209447"/>
            <a:ext cx="103495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sk-SK" sz="2800" b="1" dirty="0">
                <a:solidFill>
                  <a:schemeClr val="accent5">
                    <a:lumMod val="75000"/>
                  </a:schemeClr>
                </a:solidFill>
              </a:rPr>
              <a:t>óth, Nemčok, Spáč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sk-SK" sz="2800" b="1" dirty="0">
                <a:solidFill>
                  <a:schemeClr val="accent5">
                    <a:lumMod val="75000"/>
                  </a:schemeClr>
                </a:solidFill>
              </a:rPr>
              <a:t>2021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I Don't Like It Unless It's for Me: Perceptions of Pork-Barrel Politics in Central and Eastern Europe</a:t>
            </a:r>
            <a:endParaRPr lang="en-US" sz="2000" i="1" dirty="0"/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304027" y="1630397"/>
            <a:ext cx="10125309" cy="4934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1900" b="1" dirty="0">
              <a:latin typeface="+mn-lt"/>
            </a:endParaRPr>
          </a:p>
          <a:p>
            <a:endParaRPr lang="en-US" sz="1900" i="1" dirty="0">
              <a:latin typeface="+mn-lt"/>
            </a:endParaRPr>
          </a:p>
          <a:p>
            <a:pPr algn="ctr"/>
            <a:endParaRPr lang="en-US" sz="1900" dirty="0">
              <a:latin typeface="+mn-lt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548976"/>
              </p:ext>
            </p:extLst>
          </p:nvPr>
        </p:nvGraphicFramePr>
        <p:xfrm>
          <a:off x="897947" y="1932328"/>
          <a:ext cx="9161755" cy="4356333"/>
        </p:xfrm>
        <a:graphic>
          <a:graphicData uri="http://schemas.openxmlformats.org/drawingml/2006/table">
            <a:tbl>
              <a:tblPr firstRow="1" firstCol="1" bandRow="1"/>
              <a:tblGrid>
                <a:gridCol w="1121635">
                  <a:extLst>
                    <a:ext uri="{9D8B030D-6E8A-4147-A177-3AD203B41FA5}">
                      <a16:colId xmlns:a16="http://schemas.microsoft.com/office/drawing/2014/main" val="2545504893"/>
                    </a:ext>
                  </a:extLst>
                </a:gridCol>
                <a:gridCol w="1879231">
                  <a:extLst>
                    <a:ext uri="{9D8B030D-6E8A-4147-A177-3AD203B41FA5}">
                      <a16:colId xmlns:a16="http://schemas.microsoft.com/office/drawing/2014/main" val="56543292"/>
                    </a:ext>
                  </a:extLst>
                </a:gridCol>
                <a:gridCol w="1879231">
                  <a:extLst>
                    <a:ext uri="{9D8B030D-6E8A-4147-A177-3AD203B41FA5}">
                      <a16:colId xmlns:a16="http://schemas.microsoft.com/office/drawing/2014/main" val="2300180392"/>
                    </a:ext>
                  </a:extLst>
                </a:gridCol>
                <a:gridCol w="458258">
                  <a:extLst>
                    <a:ext uri="{9D8B030D-6E8A-4147-A177-3AD203B41FA5}">
                      <a16:colId xmlns:a16="http://schemas.microsoft.com/office/drawing/2014/main" val="2188002495"/>
                    </a:ext>
                  </a:extLst>
                </a:gridCol>
                <a:gridCol w="1911700">
                  <a:extLst>
                    <a:ext uri="{9D8B030D-6E8A-4147-A177-3AD203B41FA5}">
                      <a16:colId xmlns:a16="http://schemas.microsoft.com/office/drawing/2014/main" val="854768406"/>
                    </a:ext>
                  </a:extLst>
                </a:gridCol>
                <a:gridCol w="1911700">
                  <a:extLst>
                    <a:ext uri="{9D8B030D-6E8A-4147-A177-3AD203B41FA5}">
                      <a16:colId xmlns:a16="http://schemas.microsoft.com/office/drawing/2014/main" val="3137182945"/>
                    </a:ext>
                  </a:extLst>
                </a:gridCol>
              </a:tblGrid>
              <a:tr h="602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Slovakia</a:t>
                      </a:r>
                      <a:endParaRPr lang="sk-SK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Czech Republic</a:t>
                      </a:r>
                      <a:endParaRPr lang="sk-SK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7466765"/>
                  </a:ext>
                </a:extLst>
              </a:tr>
              <a:tr h="6028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Fair distribution</a:t>
                      </a:r>
                      <a:endParaRPr lang="sk-SK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Unfair distribution</a:t>
                      </a:r>
                      <a:endParaRPr lang="sk-SK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Fair distribution</a:t>
                      </a:r>
                      <a:endParaRPr lang="sk-SK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Unfair distribution</a:t>
                      </a:r>
                      <a:endParaRPr lang="sk-SK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4062670"/>
                  </a:ext>
                </a:extLst>
              </a:tr>
              <a:tr h="135269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Benefit</a:t>
                      </a:r>
                      <a:endParaRPr lang="sk-SK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Decision-maker: Slovak</a:t>
                      </a:r>
                      <a:endParaRPr lang="sk-SK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= 186</a:t>
                      </a:r>
                      <a:endParaRPr lang="sk-SK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i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Decision-maker: Slovak</a:t>
                      </a:r>
                      <a:endParaRPr lang="sk-SK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= 174</a:t>
                      </a:r>
                      <a:endParaRPr lang="sk-SK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Decision-maker:</a:t>
                      </a:r>
                      <a:endParaRPr lang="sk-SK" sz="1500" i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Czech</a:t>
                      </a:r>
                      <a:endParaRPr lang="sk-SK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= 269</a:t>
                      </a:r>
                      <a:endParaRPr lang="sk-SK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Decision-maker: </a:t>
                      </a:r>
                      <a:endParaRPr lang="sk-SK" sz="1500" i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Czech</a:t>
                      </a:r>
                      <a:endParaRPr lang="sk-SK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= 256</a:t>
                      </a:r>
                      <a:endParaRPr lang="sk-SK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324020"/>
                  </a:ext>
                </a:extLst>
              </a:tr>
              <a:tr h="1352695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benefit</a:t>
                      </a:r>
                      <a:endParaRPr lang="sk-SK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i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Decision-maker: Hungarian</a:t>
                      </a:r>
                      <a:endParaRPr lang="sk-SK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= 171</a:t>
                      </a:r>
                      <a:endParaRPr lang="sk-SK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i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Decision-maker: Hungarian</a:t>
                      </a:r>
                      <a:endParaRPr lang="sk-SK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= 169</a:t>
                      </a:r>
                      <a:endParaRPr lang="sk-SK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i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Decision-maker: German</a:t>
                      </a:r>
                      <a:endParaRPr lang="sk-SK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= 241</a:t>
                      </a:r>
                      <a:endParaRPr lang="sk-SK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i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Decision-maker: German</a:t>
                      </a:r>
                      <a:endParaRPr lang="sk-SK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= 259</a:t>
                      </a:r>
                      <a:endParaRPr lang="sk-SK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3903947"/>
                  </a:ext>
                </a:extLst>
              </a:tr>
              <a:tr h="44525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sk-SK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700 participants</a:t>
                      </a:r>
                      <a:endParaRPr lang="sk-SK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k-SK" sz="15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5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1,025 participants</a:t>
                      </a:r>
                      <a:endParaRPr lang="sk-SK" sz="15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349632"/>
                  </a:ext>
                </a:extLst>
              </a:tr>
            </a:tbl>
          </a:graphicData>
        </a:graphic>
      </p:graphicFrame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916" y="1628169"/>
            <a:ext cx="625775" cy="41754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160" y="1628169"/>
            <a:ext cx="630716" cy="42047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864574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04027" y="209447"/>
            <a:ext cx="103495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sk-SK" sz="2800" b="1" dirty="0">
                <a:solidFill>
                  <a:schemeClr val="accent5">
                    <a:lumMod val="75000"/>
                  </a:schemeClr>
                </a:solidFill>
              </a:rPr>
              <a:t>óth, Nemčok, Spáč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sk-SK" sz="2800" b="1" dirty="0">
                <a:solidFill>
                  <a:schemeClr val="accent5">
                    <a:lumMod val="75000"/>
                  </a:schemeClr>
                </a:solidFill>
              </a:rPr>
              <a:t>2021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I Don't Like It Unless It's for Me: Perceptions of Pork-Barrel Politics in Central and Eastern Europe</a:t>
            </a:r>
            <a:endParaRPr lang="en-US" sz="2000" i="1" dirty="0"/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304027" y="1397487"/>
            <a:ext cx="10125309" cy="14923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00" b="1" dirty="0">
                <a:latin typeface="+mn-lt"/>
              </a:rPr>
              <a:t>Results</a:t>
            </a:r>
            <a:endParaRPr lang="en-US" sz="1900" dirty="0">
              <a:latin typeface="+mn-lt"/>
            </a:endParaRPr>
          </a:p>
          <a:p>
            <a:endParaRPr lang="en-US" sz="1900" dirty="0">
              <a:latin typeface="+mn-lt"/>
            </a:endParaRPr>
          </a:p>
          <a:p>
            <a:endParaRPr lang="en-US" sz="1900" b="1" dirty="0">
              <a:latin typeface="+mn-lt"/>
            </a:endParaRPr>
          </a:p>
          <a:p>
            <a:endParaRPr lang="en-US" sz="1900" i="1" dirty="0">
              <a:latin typeface="+mn-lt"/>
            </a:endParaRPr>
          </a:p>
          <a:p>
            <a:pPr algn="ctr"/>
            <a:endParaRPr lang="en-US" sz="1900" dirty="0">
              <a:latin typeface="+mn-lt"/>
            </a:endParaRPr>
          </a:p>
        </p:txBody>
      </p:sp>
      <p:pic>
        <p:nvPicPr>
          <p:cNvPr id="6" name="Picture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07" y="1972857"/>
            <a:ext cx="7368505" cy="464215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658265" y="1535010"/>
            <a:ext cx="243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Trust in decision-maker</a:t>
            </a:r>
            <a:endParaRPr lang="en-US" b="1" dirty="0"/>
          </a:p>
        </p:txBody>
      </p:sp>
      <p:sp>
        <p:nvSpPr>
          <p:cNvPr id="4" name="Bublina reči: obdĺžnik 3">
            <a:extLst>
              <a:ext uri="{FF2B5EF4-FFF2-40B4-BE49-F238E27FC236}">
                <a16:creationId xmlns:a16="http://schemas.microsoft.com/office/drawing/2014/main" id="{EE9B2886-F96E-4BEC-A8CE-BA741711C607}"/>
              </a:ext>
            </a:extLst>
          </p:cNvPr>
          <p:cNvSpPr/>
          <p:nvPr/>
        </p:nvSpPr>
        <p:spPr>
          <a:xfrm>
            <a:off x="3728621" y="3142695"/>
            <a:ext cx="1216241" cy="710214"/>
          </a:xfrm>
          <a:prstGeom prst="wedgeRectCallout">
            <a:avLst>
              <a:gd name="adj1" fmla="val 62379"/>
              <a:gd name="adj2" fmla="val 9125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Benefit + Fair</a:t>
            </a:r>
          </a:p>
        </p:txBody>
      </p:sp>
      <p:sp>
        <p:nvSpPr>
          <p:cNvPr id="8" name="Bublina reči: obdĺžnik 7">
            <a:extLst>
              <a:ext uri="{FF2B5EF4-FFF2-40B4-BE49-F238E27FC236}">
                <a16:creationId xmlns:a16="http://schemas.microsoft.com/office/drawing/2014/main" id="{8669A108-766E-44AD-8B60-01D672308C54}"/>
              </a:ext>
            </a:extLst>
          </p:cNvPr>
          <p:cNvSpPr/>
          <p:nvPr/>
        </p:nvSpPr>
        <p:spPr>
          <a:xfrm>
            <a:off x="3889898" y="4878855"/>
            <a:ext cx="1216241" cy="710214"/>
          </a:xfrm>
          <a:prstGeom prst="wedgeRectCallout">
            <a:avLst>
              <a:gd name="adj1" fmla="val 60919"/>
              <a:gd name="adj2" fmla="val -8625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dirty="0"/>
              <a:t>Benefit + </a:t>
            </a:r>
            <a:r>
              <a:rPr lang="en-US" dirty="0"/>
              <a:t>Unfair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347783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04027" y="209447"/>
            <a:ext cx="103495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</a:t>
            </a:r>
            <a:r>
              <a:rPr kumimoji="0" lang="sk-SK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óth, Nemčok, Spáč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(</a:t>
            </a:r>
            <a:r>
              <a:rPr kumimoji="0" lang="sk-SK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2021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)</a:t>
            </a:r>
            <a:b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</a:b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 Don't Like It Unless It's for Me: Perceptions of Pork-Barrel Politics in Central and Eastern Europe</a:t>
            </a:r>
            <a:endParaRPr kumimoji="0" lang="en-US" sz="2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304027" y="1397487"/>
            <a:ext cx="10125309" cy="14923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Results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pic>
        <p:nvPicPr>
          <p:cNvPr id="6" name="Picture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307" y="1972857"/>
            <a:ext cx="7368505" cy="4642159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4658265" y="1535010"/>
            <a:ext cx="243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Trust in decision-maker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Bublina reči: obdĺžnik 3">
            <a:extLst>
              <a:ext uri="{FF2B5EF4-FFF2-40B4-BE49-F238E27FC236}">
                <a16:creationId xmlns:a16="http://schemas.microsoft.com/office/drawing/2014/main" id="{EE9B2886-F96E-4BEC-A8CE-BA741711C607}"/>
              </a:ext>
            </a:extLst>
          </p:cNvPr>
          <p:cNvSpPr/>
          <p:nvPr/>
        </p:nvSpPr>
        <p:spPr>
          <a:xfrm>
            <a:off x="2673657" y="3327699"/>
            <a:ext cx="1216241" cy="710214"/>
          </a:xfrm>
          <a:prstGeom prst="wedgeRectCallout">
            <a:avLst>
              <a:gd name="adj1" fmla="val -8424"/>
              <a:gd name="adj2" fmla="val 125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benefit</a:t>
            </a: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Fair</a:t>
            </a:r>
          </a:p>
        </p:txBody>
      </p:sp>
      <p:sp>
        <p:nvSpPr>
          <p:cNvPr id="8" name="Bublina reči: obdĺžnik 7">
            <a:extLst>
              <a:ext uri="{FF2B5EF4-FFF2-40B4-BE49-F238E27FC236}">
                <a16:creationId xmlns:a16="http://schemas.microsoft.com/office/drawing/2014/main" id="{8669A108-766E-44AD-8B60-01D672308C54}"/>
              </a:ext>
            </a:extLst>
          </p:cNvPr>
          <p:cNvSpPr/>
          <p:nvPr/>
        </p:nvSpPr>
        <p:spPr>
          <a:xfrm>
            <a:off x="3889898" y="4878855"/>
            <a:ext cx="1216241" cy="710214"/>
          </a:xfrm>
          <a:prstGeom prst="wedgeRectCallout">
            <a:avLst>
              <a:gd name="adj1" fmla="val 60919"/>
              <a:gd name="adj2" fmla="val -86250"/>
            </a:avLst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Benefit +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Unfair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4029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04027" y="209447"/>
            <a:ext cx="103495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sk-SK" sz="2800" b="1" dirty="0">
                <a:solidFill>
                  <a:schemeClr val="accent5">
                    <a:lumMod val="75000"/>
                  </a:schemeClr>
                </a:solidFill>
              </a:rPr>
              <a:t>óth, Nemčok, Spáč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sk-SK" sz="2800" b="1" dirty="0">
                <a:solidFill>
                  <a:schemeClr val="accent5">
                    <a:lumMod val="75000"/>
                  </a:schemeClr>
                </a:solidFill>
              </a:rPr>
              <a:t>2021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I Don't Like It Unless It's for Me: Perceptions of Pork-Barrel Politics in Central and Eastern Europe</a:t>
            </a:r>
            <a:endParaRPr lang="en-US" sz="2000" i="1" dirty="0"/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304027" y="1397487"/>
            <a:ext cx="10125309" cy="14923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00" b="1" dirty="0">
                <a:latin typeface="+mn-lt"/>
              </a:rPr>
              <a:t>Results</a:t>
            </a:r>
            <a:endParaRPr lang="en-US" sz="1900" dirty="0">
              <a:latin typeface="+mn-lt"/>
            </a:endParaRPr>
          </a:p>
          <a:p>
            <a:endParaRPr lang="en-US" sz="1900" dirty="0">
              <a:latin typeface="+mn-lt"/>
            </a:endParaRPr>
          </a:p>
          <a:p>
            <a:endParaRPr lang="en-US" sz="1900" b="1" dirty="0">
              <a:latin typeface="+mn-lt"/>
            </a:endParaRPr>
          </a:p>
          <a:p>
            <a:endParaRPr lang="en-US" sz="1900" i="1" dirty="0">
              <a:latin typeface="+mn-lt"/>
            </a:endParaRPr>
          </a:p>
          <a:p>
            <a:pPr algn="ctr"/>
            <a:endParaRPr lang="en-US" sz="1900" dirty="0">
              <a:latin typeface="+mn-lt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58265" y="1535010"/>
            <a:ext cx="243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Willingness to vote</a:t>
            </a:r>
          </a:p>
        </p:txBody>
      </p:sp>
      <p:pic>
        <p:nvPicPr>
          <p:cNvPr id="7" name="Picture 6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075" y="1981480"/>
            <a:ext cx="7258969" cy="457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4655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04027" y="209447"/>
            <a:ext cx="103495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sk-SK" sz="2800" b="1" dirty="0">
                <a:solidFill>
                  <a:schemeClr val="accent5">
                    <a:lumMod val="75000"/>
                  </a:schemeClr>
                </a:solidFill>
              </a:rPr>
              <a:t>óth, Nemčok, Spáč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sk-SK" sz="2800" b="1" dirty="0">
                <a:solidFill>
                  <a:schemeClr val="accent5">
                    <a:lumMod val="75000"/>
                  </a:schemeClr>
                </a:solidFill>
              </a:rPr>
              <a:t>2021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I Don't Like It Unless It's for Me: Perceptions of Pork-Barrel Politics in Central and Eastern Europe</a:t>
            </a:r>
            <a:endParaRPr lang="en-US" sz="2000" i="1" dirty="0"/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304027" y="1397487"/>
            <a:ext cx="10125309" cy="14923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00" b="1" dirty="0">
                <a:latin typeface="+mn-lt"/>
              </a:rPr>
              <a:t>Results</a:t>
            </a:r>
            <a:endParaRPr lang="en-US" sz="1900" dirty="0">
              <a:latin typeface="+mn-lt"/>
            </a:endParaRPr>
          </a:p>
          <a:p>
            <a:endParaRPr lang="en-US" sz="1900" dirty="0">
              <a:latin typeface="+mn-lt"/>
            </a:endParaRPr>
          </a:p>
          <a:p>
            <a:endParaRPr lang="en-US" sz="1900" b="1" dirty="0">
              <a:latin typeface="+mn-lt"/>
            </a:endParaRPr>
          </a:p>
          <a:p>
            <a:endParaRPr lang="en-US" sz="1900" i="1" dirty="0">
              <a:latin typeface="+mn-lt"/>
            </a:endParaRPr>
          </a:p>
          <a:p>
            <a:pPr algn="ctr"/>
            <a:endParaRPr lang="en-US" sz="1900" dirty="0">
              <a:latin typeface="+mn-lt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658265" y="1535010"/>
            <a:ext cx="2432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Support for the policy</a:t>
            </a:r>
          </a:p>
        </p:txBody>
      </p:sp>
      <p:pic>
        <p:nvPicPr>
          <p:cNvPr id="6" name="Picture 1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74" y="2007361"/>
            <a:ext cx="7259427" cy="457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1898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04027" y="209447"/>
            <a:ext cx="1034959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T</a:t>
            </a:r>
            <a:r>
              <a:rPr lang="sk-SK" sz="2800" b="1" dirty="0">
                <a:solidFill>
                  <a:schemeClr val="accent5">
                    <a:lumMod val="75000"/>
                  </a:schemeClr>
                </a:solidFill>
              </a:rPr>
              <a:t>óth, Nemčok, Spáč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sk-SK" sz="2800" b="1" dirty="0">
                <a:solidFill>
                  <a:schemeClr val="accent5">
                    <a:lumMod val="75000"/>
                  </a:schemeClr>
                </a:solidFill>
              </a:rPr>
              <a:t>2021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br>
              <a:rPr lang="en-US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en-US" sz="2000" i="1" dirty="0">
                <a:solidFill>
                  <a:schemeClr val="accent5">
                    <a:lumMod val="75000"/>
                  </a:schemeClr>
                </a:solidFill>
              </a:rPr>
              <a:t>I Don't Like It Unless It's for Me: Perceptions of Pork-Barrel Politics in Central and Eastern Europe</a:t>
            </a:r>
            <a:endParaRPr lang="en-US" sz="2000" i="1" dirty="0"/>
          </a:p>
        </p:txBody>
      </p:sp>
      <p:sp>
        <p:nvSpPr>
          <p:cNvPr id="18" name="Nadpis 1"/>
          <p:cNvSpPr txBox="1">
            <a:spLocks/>
          </p:cNvSpPr>
          <p:nvPr/>
        </p:nvSpPr>
        <p:spPr>
          <a:xfrm>
            <a:off x="304027" y="1466496"/>
            <a:ext cx="10125309" cy="49343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900" b="1" dirty="0">
                <a:latin typeface="+mn-lt"/>
              </a:rPr>
              <a:t>Conclusion</a:t>
            </a:r>
            <a:r>
              <a:rPr lang="sk-SK" sz="1900" dirty="0">
                <a:latin typeface="+mn-lt"/>
              </a:rPr>
              <a:t>:</a:t>
            </a:r>
            <a:endParaRPr lang="en-US" sz="1900" dirty="0">
              <a:latin typeface="+mn-lt"/>
            </a:endParaRPr>
          </a:p>
          <a:p>
            <a:endParaRPr lang="en-US" sz="1900" dirty="0">
              <a:latin typeface="+mn-lt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+mn-lt"/>
              </a:rPr>
              <a:t>Subjects showed higher trust (and willingness to vote) to politic</a:t>
            </a:r>
            <a:r>
              <a:rPr lang="sk-SK" sz="1900" dirty="0">
                <a:latin typeface="+mn-lt"/>
              </a:rPr>
              <a:t>i</a:t>
            </a:r>
            <a:r>
              <a:rPr lang="en-US" sz="1900" dirty="0">
                <a:latin typeface="+mn-lt"/>
              </a:rPr>
              <a:t>an, who selected countries for funding on the fair basis (random selection)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1900" dirty="0">
              <a:latin typeface="+mn-lt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+mn-lt"/>
              </a:rPr>
              <a:t>At the same time, they appreciated more if their country benefits from the funding program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1900" dirty="0">
              <a:latin typeface="+mn-lt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latin typeface="+mn-lt"/>
              </a:rPr>
              <a:t>In contrast to Danish study (Boggild 2016), </a:t>
            </a:r>
            <a:r>
              <a:rPr lang="en-US" sz="1900" b="1" dirty="0">
                <a:latin typeface="+mn-lt"/>
              </a:rPr>
              <a:t>results indicate that people in Slovakia and Czech Republic are willing to forgive „corruption“ (unfairness) providing they benefit from it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000" b="1" dirty="0">
              <a:latin typeface="+mn-lt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Reasons – context, characteristics of the sample (students v. population sample)</a:t>
            </a: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+mn-lt"/>
            </a:endParaRPr>
          </a:p>
          <a:p>
            <a:pPr marL="342900" indent="-34290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Main result:</a:t>
            </a:r>
            <a:r>
              <a:rPr lang="en-US" sz="2000" dirty="0">
                <a:latin typeface="+mn-lt"/>
              </a:rPr>
              <a:t> Benefits beat fairness</a:t>
            </a:r>
            <a:endParaRPr lang="en-US" sz="1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33905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28964" y="220339"/>
            <a:ext cx="85407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Voters’ perception of pork-barrel – THEORY vs. PRACTICE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5" name="TextBox 4">
            <a:extLst>
              <a:ext uri="{FF2B5EF4-FFF2-40B4-BE49-F238E27FC236}">
                <a16:creationId xmlns:a16="http://schemas.microsoft.com/office/drawing/2014/main" id="{BE19536D-4551-4CE5-BC95-26E4959EB873}"/>
              </a:ext>
            </a:extLst>
          </p:cNvPr>
          <p:cNvSpPr txBox="1"/>
          <p:nvPr/>
        </p:nvSpPr>
        <p:spPr>
          <a:xfrm>
            <a:off x="929503" y="2366622"/>
            <a:ext cx="3240000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/>
              <a:t>Voters</a:t>
            </a:r>
            <a:endParaRPr lang="sk-SK" sz="3000" dirty="0"/>
          </a:p>
        </p:txBody>
      </p:sp>
      <p:sp>
        <p:nvSpPr>
          <p:cNvPr id="36" name="TextBox 8">
            <a:extLst>
              <a:ext uri="{FF2B5EF4-FFF2-40B4-BE49-F238E27FC236}">
                <a16:creationId xmlns:a16="http://schemas.microsoft.com/office/drawing/2014/main" id="{D96EF8EB-95F9-4412-BE35-9DBE6485D372}"/>
              </a:ext>
            </a:extLst>
          </p:cNvPr>
          <p:cNvSpPr txBox="1"/>
          <p:nvPr/>
        </p:nvSpPr>
        <p:spPr>
          <a:xfrm>
            <a:off x="7573923" y="2135789"/>
            <a:ext cx="324000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/>
              <a:t>Vote for decision-maker</a:t>
            </a:r>
            <a:r>
              <a:rPr lang="sk-SK" sz="3000" dirty="0"/>
              <a:t> (?)</a:t>
            </a:r>
          </a:p>
        </p:txBody>
      </p:sp>
      <p:sp>
        <p:nvSpPr>
          <p:cNvPr id="38" name="TextBox 14">
            <a:extLst>
              <a:ext uri="{FF2B5EF4-FFF2-40B4-BE49-F238E27FC236}">
                <a16:creationId xmlns:a16="http://schemas.microsoft.com/office/drawing/2014/main" id="{057357FA-EDA9-4806-AF55-8B1A23162797}"/>
              </a:ext>
            </a:extLst>
          </p:cNvPr>
          <p:cNvSpPr txBox="1"/>
          <p:nvPr/>
        </p:nvSpPr>
        <p:spPr>
          <a:xfrm>
            <a:off x="4880841" y="2171080"/>
            <a:ext cx="19817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Trust</a:t>
            </a:r>
            <a:endParaRPr lang="sk-SK" sz="2500" dirty="0"/>
          </a:p>
        </p:txBody>
      </p:sp>
      <p:sp>
        <p:nvSpPr>
          <p:cNvPr id="39" name="TextBox 15">
            <a:extLst>
              <a:ext uri="{FF2B5EF4-FFF2-40B4-BE49-F238E27FC236}">
                <a16:creationId xmlns:a16="http://schemas.microsoft.com/office/drawing/2014/main" id="{138E6CF9-B5A8-4720-A3EB-CCE2C388A2D0}"/>
              </a:ext>
            </a:extLst>
          </p:cNvPr>
          <p:cNvSpPr txBox="1"/>
          <p:nvPr/>
        </p:nvSpPr>
        <p:spPr>
          <a:xfrm>
            <a:off x="4880841" y="2621333"/>
            <a:ext cx="198174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dirty="0"/>
              <a:t>Support</a:t>
            </a:r>
            <a:endParaRPr lang="sk-SK" sz="2500" dirty="0"/>
          </a:p>
        </p:txBody>
      </p:sp>
      <p:sp>
        <p:nvSpPr>
          <p:cNvPr id="29" name="TextBox 22">
            <a:extLst>
              <a:ext uri="{FF2B5EF4-FFF2-40B4-BE49-F238E27FC236}">
                <a16:creationId xmlns:a16="http://schemas.microsoft.com/office/drawing/2014/main" id="{631DE21B-F9E6-45EE-B92C-59FAFA696B11}"/>
              </a:ext>
            </a:extLst>
          </p:cNvPr>
          <p:cNvSpPr txBox="1"/>
          <p:nvPr/>
        </p:nvSpPr>
        <p:spPr>
          <a:xfrm>
            <a:off x="3456844" y="4382821"/>
            <a:ext cx="4829737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3000" dirty="0"/>
              <a:t>Intentional/Unfair/Partial distribution of resources</a:t>
            </a:r>
            <a:endParaRPr lang="sk-SK" sz="3000" dirty="0"/>
          </a:p>
        </p:txBody>
      </p:sp>
      <p:cxnSp>
        <p:nvCxnSpPr>
          <p:cNvPr id="30" name="Straight Arrow Connector 24">
            <a:extLst>
              <a:ext uri="{FF2B5EF4-FFF2-40B4-BE49-F238E27FC236}">
                <a16:creationId xmlns:a16="http://schemas.microsoft.com/office/drawing/2014/main" id="{79FA8CB4-8B69-4BC2-AA73-C3759EA7A20A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5871713" y="3132455"/>
            <a:ext cx="0" cy="125036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Přímá spojnice se šipkou 39"/>
          <p:cNvCxnSpPr>
            <a:stCxn id="35" idx="3"/>
            <a:endCxn id="36" idx="1"/>
          </p:cNvCxnSpPr>
          <p:nvPr/>
        </p:nvCxnSpPr>
        <p:spPr>
          <a:xfrm>
            <a:off x="4169503" y="2643621"/>
            <a:ext cx="340442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" name="Přímá spojnice se šipkou 2"/>
          <p:cNvCxnSpPr/>
          <p:nvPr/>
        </p:nvCxnSpPr>
        <p:spPr>
          <a:xfrm>
            <a:off x="6081623" y="3098387"/>
            <a:ext cx="146649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522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28964" y="220339"/>
            <a:ext cx="85407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Motivation for research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74452" y="1545902"/>
            <a:ext cx="11153956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00" dirty="0"/>
              <a:t>„</a:t>
            </a:r>
            <a:r>
              <a:rPr lang="sk-SK" sz="1900" dirty="0"/>
              <a:t>P</a:t>
            </a:r>
            <a:r>
              <a:rPr lang="en-US" sz="1900" dirty="0" err="1"/>
              <a:t>ork</a:t>
            </a:r>
            <a:r>
              <a:rPr lang="en-US" sz="1900" dirty="0"/>
              <a:t>-barrel“ – unfair</a:t>
            </a:r>
            <a:r>
              <a:rPr lang="cs-CZ" sz="1900" dirty="0"/>
              <a:t>/</a:t>
            </a:r>
            <a:r>
              <a:rPr lang="en-US" sz="1900" dirty="0"/>
              <a:t>impartial allocation of public finances – tool for securing votes/reelection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UNFAIR = BAD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UNFAIR + BENEFIT = ??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900" dirty="0"/>
          </a:p>
          <a:p>
            <a:pPr algn="ctr"/>
            <a:endParaRPr lang="en-US" sz="1900" dirty="0"/>
          </a:p>
          <a:p>
            <a:pPr algn="ctr"/>
            <a:endParaRPr lang="en-US" sz="1900" b="1" dirty="0">
              <a:solidFill>
                <a:srgbClr val="0070C0"/>
              </a:solidFill>
            </a:endParaRPr>
          </a:p>
          <a:p>
            <a:pPr algn="ctr"/>
            <a:endParaRPr lang="en-US" sz="1900" b="1" dirty="0">
              <a:solidFill>
                <a:srgbClr val="0070C0"/>
              </a:solidFill>
            </a:endParaRPr>
          </a:p>
          <a:p>
            <a:pPr algn="ctr"/>
            <a:endParaRPr lang="en-US" sz="1900" b="1" dirty="0">
              <a:solidFill>
                <a:srgbClr val="0070C0"/>
              </a:solidFill>
            </a:endParaRPr>
          </a:p>
          <a:p>
            <a:pPr algn="ctr"/>
            <a:endParaRPr lang="en-US" sz="1900" b="1" dirty="0">
              <a:solidFill>
                <a:srgbClr val="0070C0"/>
              </a:solidFill>
            </a:endParaRPr>
          </a:p>
          <a:p>
            <a:pPr algn="ctr"/>
            <a:endParaRPr lang="en-US" sz="1900" b="1" dirty="0">
              <a:solidFill>
                <a:srgbClr val="0070C0"/>
              </a:solidFill>
            </a:endParaRPr>
          </a:p>
          <a:p>
            <a:pPr marL="630238" algn="ctr"/>
            <a:r>
              <a:rPr lang="en-US" sz="1900" b="1" dirty="0">
                <a:solidFill>
                  <a:srgbClr val="0070C0"/>
                </a:solidFill>
              </a:rPr>
              <a:t>How voters perceive this inherently unfair effort to ensure their votes in case they can benefit from it? </a:t>
            </a:r>
            <a:r>
              <a:rPr lang="en-US" sz="1900" dirty="0">
                <a:solidFill>
                  <a:srgbClr val="0070C0"/>
                </a:solidFill>
              </a:rPr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sz="1900" b="1" dirty="0">
              <a:solidFill>
                <a:srgbClr val="0070C0"/>
              </a:solidFill>
            </a:endParaRPr>
          </a:p>
          <a:p>
            <a:pPr marL="534988" algn="ctr"/>
            <a:r>
              <a:rPr lang="en-US" sz="1900" b="1" dirty="0"/>
              <a:t>(Are openly expressed „pork-barrel“ efforts efficient for politicians?)</a:t>
            </a:r>
          </a:p>
          <a:p>
            <a:endParaRPr lang="en-US" sz="19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262" y="3023828"/>
            <a:ext cx="1588577" cy="127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391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28964" y="220339"/>
            <a:ext cx="85407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Best way to study voters (and perception?)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6" name="Skupina 5"/>
          <p:cNvGrpSpPr/>
          <p:nvPr/>
        </p:nvGrpSpPr>
        <p:grpSpPr>
          <a:xfrm>
            <a:off x="474452" y="1382001"/>
            <a:ext cx="11153956" cy="4149607"/>
            <a:chOff x="474452" y="1382001"/>
            <a:chExt cx="11153956" cy="4149607"/>
          </a:xfrm>
        </p:grpSpPr>
        <p:sp>
          <p:nvSpPr>
            <p:cNvPr id="3" name="TextovéPole 2"/>
            <p:cNvSpPr txBox="1"/>
            <p:nvPr/>
          </p:nvSpPr>
          <p:spPr>
            <a:xfrm>
              <a:off x="474452" y="1545902"/>
              <a:ext cx="11153956" cy="3985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900" dirty="0"/>
            </a:p>
            <a:p>
              <a:endParaRPr lang="cs-CZ" sz="1900" dirty="0"/>
            </a:p>
            <a:p>
              <a:endParaRPr lang="cs-CZ" sz="1900" dirty="0"/>
            </a:p>
            <a:p>
              <a:endParaRPr lang="cs-CZ" sz="1900" dirty="0"/>
            </a:p>
            <a:p>
              <a:endParaRPr lang="cs-CZ" sz="1900" dirty="0"/>
            </a:p>
            <a:p>
              <a:endParaRPr lang="cs-CZ" sz="1900" dirty="0"/>
            </a:p>
            <a:p>
              <a:endParaRPr lang="cs-CZ" sz="1900" dirty="0"/>
            </a:p>
            <a:p>
              <a:endParaRPr lang="cs-CZ" sz="1900" dirty="0"/>
            </a:p>
            <a:p>
              <a:endParaRPr lang="cs-CZ" sz="1900" b="1" dirty="0"/>
            </a:p>
            <a:p>
              <a:pPr algn="ctr"/>
              <a:endParaRPr lang="cs-CZ" sz="1900" b="1" dirty="0"/>
            </a:p>
            <a:p>
              <a:pPr algn="ctr"/>
              <a:endParaRPr lang="cs-CZ" sz="1900" b="1" dirty="0"/>
            </a:p>
            <a:p>
              <a:pPr algn="ctr"/>
              <a:r>
                <a:rPr lang="en-US" sz="4400" b="1" dirty="0"/>
                <a:t>EXPERIMEN</a:t>
              </a:r>
              <a:r>
                <a:rPr lang="cs-CZ" sz="4400" b="1" dirty="0"/>
                <a:t>T</a:t>
              </a:r>
              <a:endParaRPr lang="en-US" sz="4400" b="1" dirty="0"/>
            </a:p>
          </p:txBody>
        </p:sp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92635" y="1382001"/>
              <a:ext cx="6322532" cy="33430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32058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28964" y="220339"/>
            <a:ext cx="85407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Experiment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in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political science)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71314" y="1545902"/>
            <a:ext cx="11153956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900" dirty="0"/>
          </a:p>
          <a:p>
            <a:r>
              <a:rPr lang="en-US" sz="1900" dirty="0"/>
              <a:t>Why</a:t>
            </a:r>
            <a:r>
              <a:rPr lang="sk-SK" sz="1900" dirty="0"/>
              <a:t>/</a:t>
            </a:r>
            <a:r>
              <a:rPr lang="sk-SK" sz="1900" dirty="0" err="1"/>
              <a:t>when</a:t>
            </a:r>
            <a:r>
              <a:rPr lang="en-US" sz="1900" dirty="0"/>
              <a:t> do we need experiment?</a:t>
            </a:r>
          </a:p>
          <a:p>
            <a:endParaRPr lang="en-US" sz="1900" dirty="0"/>
          </a:p>
          <a:p>
            <a:endParaRPr lang="cs-CZ" sz="1900" dirty="0"/>
          </a:p>
          <a:p>
            <a:endParaRPr lang="cs-CZ" sz="1900" dirty="0"/>
          </a:p>
          <a:p>
            <a:endParaRPr lang="cs-CZ" sz="1900" dirty="0"/>
          </a:p>
          <a:p>
            <a:endParaRPr lang="cs-CZ" sz="1900" dirty="0"/>
          </a:p>
          <a:p>
            <a:endParaRPr lang="cs-CZ" sz="1900" dirty="0"/>
          </a:p>
          <a:p>
            <a:endParaRPr lang="cs-CZ" sz="1900" dirty="0"/>
          </a:p>
          <a:p>
            <a:endParaRPr lang="cs-CZ" sz="1900" dirty="0"/>
          </a:p>
          <a:p>
            <a:endParaRPr lang="cs-CZ" sz="1900" b="1" dirty="0"/>
          </a:p>
          <a:p>
            <a:r>
              <a:rPr lang="en-US" sz="1900" b="1" dirty="0"/>
              <a:t>How?</a:t>
            </a:r>
          </a:p>
          <a:p>
            <a:endParaRPr lang="en-US" sz="19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Randomization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Standardization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bg1">
                    <a:lumMod val="50000"/>
                  </a:schemeClr>
                </a:solidFill>
              </a:rPr>
              <a:t>Placebo effect (medicine)</a:t>
            </a:r>
          </a:p>
          <a:p>
            <a:endParaRPr lang="en-US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900" b="1" dirty="0"/>
          </a:p>
          <a:p>
            <a:pPr algn="ctr"/>
            <a:endParaRPr lang="cs-CZ" sz="19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425" y="3106054"/>
            <a:ext cx="6154009" cy="108600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670" y="1463043"/>
            <a:ext cx="1739246" cy="1412939"/>
          </a:xfrm>
          <a:prstGeom prst="rect">
            <a:avLst/>
          </a:prstGeom>
        </p:spPr>
      </p:pic>
      <p:cxnSp>
        <p:nvCxnSpPr>
          <p:cNvPr id="8" name="Přímá spojnice se šipkou 7"/>
          <p:cNvCxnSpPr/>
          <p:nvPr/>
        </p:nvCxnSpPr>
        <p:spPr>
          <a:xfrm>
            <a:off x="6048293" y="3027872"/>
            <a:ext cx="0" cy="621183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576" y="1213953"/>
            <a:ext cx="2021785" cy="2012041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7188562" y="1889275"/>
            <a:ext cx="1810494" cy="369332"/>
          </a:xfrm>
          <a:prstGeom prst="rect">
            <a:avLst/>
          </a:prstGeom>
          <a:solidFill>
            <a:srgbClr val="C8C9CB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BIAS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194550" y="4052796"/>
            <a:ext cx="246437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(independent variables)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6581853" y="4031948"/>
            <a:ext cx="237408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i="1" dirty="0">
                <a:solidFill>
                  <a:schemeClr val="bg1">
                    <a:lumMod val="50000"/>
                  </a:schemeClr>
                </a:solidFill>
              </a:rPr>
              <a:t>(dependent variables)</a:t>
            </a:r>
          </a:p>
        </p:txBody>
      </p:sp>
    </p:spTree>
    <p:extLst>
      <p:ext uri="{BB962C8B-B14F-4D97-AF65-F5344CB8AC3E}">
        <p14:creationId xmlns:p14="http://schemas.microsoft.com/office/powerpoint/2010/main" val="4189508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28964" y="220339"/>
            <a:ext cx="85407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Experiment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 (</a:t>
            </a:r>
            <a:r>
              <a:rPr lang="cs-CZ" sz="2800" b="1" dirty="0">
                <a:solidFill>
                  <a:schemeClr val="accent5">
                    <a:lumMod val="75000"/>
                  </a:schemeClr>
                </a:solidFill>
              </a:rPr>
              <a:t>in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political science)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71314" y="1174963"/>
            <a:ext cx="11153956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900" dirty="0"/>
          </a:p>
          <a:p>
            <a:r>
              <a:rPr lang="en-US" sz="1900" b="1" dirty="0"/>
              <a:t>Randomization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dirty="0"/>
              <a:t>Assignment of subjects into </a:t>
            </a:r>
            <a:r>
              <a:rPr lang="en-US" sz="1900" b="1" i="1" dirty="0"/>
              <a:t>experimental conditions (groups)</a:t>
            </a:r>
            <a:r>
              <a:rPr lang="sk-SK" sz="1900" b="1" i="1" dirty="0"/>
              <a:t> – </a:t>
            </a:r>
            <a:r>
              <a:rPr lang="en-US" sz="1900" dirty="0"/>
              <a:t>difference in experimental manipulation</a:t>
            </a:r>
            <a:endParaRPr lang="en-US" sz="1900" b="1" i="1" dirty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900" b="1" i="1" dirty="0"/>
              <a:t>Random</a:t>
            </a:r>
            <a:r>
              <a:rPr lang="en-US" sz="1900" i="1" dirty="0"/>
              <a:t> </a:t>
            </a:r>
            <a:r>
              <a:rPr lang="en-US" sz="1900" dirty="0"/>
              <a:t>assignment → even distribution of unseen factors → reduction of biases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dirty="0"/>
              <a:t>No systematic differences in subjects (and between groups)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900" i="1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1900" b="1" dirty="0"/>
          </a:p>
          <a:p>
            <a:pPr algn="ctr"/>
            <a:endParaRPr lang="cs-CZ" sz="19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35" y="3588036"/>
            <a:ext cx="6549313" cy="241794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7856526" y="6156363"/>
            <a:ext cx="16562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/>
              <a:t>source: khanacademy.org</a:t>
            </a:r>
          </a:p>
        </p:txBody>
      </p:sp>
    </p:spTree>
    <p:extLst>
      <p:ext uri="{BB962C8B-B14F-4D97-AF65-F5344CB8AC3E}">
        <p14:creationId xmlns:p14="http://schemas.microsoft.com/office/powerpoint/2010/main" val="1331493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28964" y="220339"/>
            <a:ext cx="854071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Experiment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(</a:t>
            </a:r>
            <a:r>
              <a:rPr kumimoji="0" 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political science)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71314" y="1174963"/>
            <a:ext cx="1115395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Standardization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 ensure the same </a:t>
            </a:r>
            <a:r>
              <a:rPr kumimoji="0" lang="en-US" sz="1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procedures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 </a:t>
            </a:r>
            <a:r>
              <a:rPr kumimoji="0" lang="en-US" sz="1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measures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apply for </a:t>
            </a:r>
            <a:r>
              <a:rPr kumimoji="0" lang="en-US" sz="1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subjects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(respondents)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9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experimental sessions administered in the </a:t>
            </a:r>
            <a:r>
              <a:rPr kumimoji="0" lang="en-US" sz="1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same way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Laboratory experiments (</a:t>
            </a:r>
            <a:r>
              <a:rPr kumimoji="0" lang="en-US" sz="19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controlled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environment)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Only values of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independent variable 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 be (and have to be) </a:t>
            </a: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manipulated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97" y="4761781"/>
            <a:ext cx="3208992" cy="180433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979" y="4761781"/>
            <a:ext cx="3214626" cy="180772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021" y="4753345"/>
            <a:ext cx="3223325" cy="181276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9735871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6560</TotalTime>
  <Words>2223</Words>
  <Application>Microsoft Office PowerPoint</Application>
  <PresentationFormat>Širokouhlá</PresentationFormat>
  <Paragraphs>423</Paragraphs>
  <Slides>37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Motiv Office</vt:lpstr>
      <vt:lpstr>Voters’ Perception of Pork Barrel Politics _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US Congresspersons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Michal Tóth</dc:creator>
  <cp:lastModifiedBy>Peter Spáč</cp:lastModifiedBy>
  <cp:revision>154</cp:revision>
  <dcterms:created xsi:type="dcterms:W3CDTF">2019-04-29T13:24:32Z</dcterms:created>
  <dcterms:modified xsi:type="dcterms:W3CDTF">2024-03-27T20:25:37Z</dcterms:modified>
</cp:coreProperties>
</file>