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0"/>
  </p:notesMasterIdLst>
  <p:sldIdLst>
    <p:sldId id="256" r:id="rId2"/>
    <p:sldId id="268" r:id="rId3"/>
    <p:sldId id="267" r:id="rId4"/>
    <p:sldId id="288" r:id="rId5"/>
    <p:sldId id="289" r:id="rId6"/>
    <p:sldId id="273" r:id="rId7"/>
    <p:sldId id="290" r:id="rId8"/>
    <p:sldId id="275" r:id="rId9"/>
    <p:sldId id="269" r:id="rId10"/>
    <p:sldId id="292" r:id="rId11"/>
    <p:sldId id="291" r:id="rId12"/>
    <p:sldId id="276" r:id="rId13"/>
    <p:sldId id="279" r:id="rId14"/>
    <p:sldId id="277" r:id="rId15"/>
    <p:sldId id="278" r:id="rId16"/>
    <p:sldId id="270" r:id="rId17"/>
    <p:sldId id="280" r:id="rId18"/>
    <p:sldId id="281" r:id="rId19"/>
    <p:sldId id="282" r:id="rId20"/>
    <p:sldId id="283" r:id="rId21"/>
    <p:sldId id="284" r:id="rId22"/>
    <p:sldId id="293" r:id="rId23"/>
    <p:sldId id="285" r:id="rId24"/>
    <p:sldId id="286" r:id="rId25"/>
    <p:sldId id="294" r:id="rId26"/>
    <p:sldId id="287" r:id="rId27"/>
    <p:sldId id="295" r:id="rId28"/>
    <p:sldId id="29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48ABEE-C20D-1390-D2EF-7543C8B944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903E480-DAE3-C333-DC20-70DF5CD4D0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3B31601-69CD-4573-89C3-977C0EE443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2F51BE8-2114-52D4-329A-DEF946F7D4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737D1F3-5036-7D14-9A39-978FC6846E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7FF7E456-59B5-7E91-688C-520E57418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C0406-BC29-AA4E-981B-3FD9187ACFC6}" type="slidenum">
              <a:rPr lang="en-US" altLang="en-SK"/>
              <a:pPr/>
              <a:t>‹#›</a:t>
            </a:fld>
            <a:endParaRPr lang="en-US" altLang="en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3E1A75-C957-7A8B-826B-A5FB6F972E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EA79DF-DB1F-DF46-AD83-F9D48296CDAC}" type="slidenum">
              <a:rPr lang="en-US" altLang="en-SK" sz="1200"/>
              <a:pPr eaLnBrk="1" hangingPunct="1"/>
              <a:t>1</a:t>
            </a:fld>
            <a:endParaRPr lang="en-US" altLang="en-SK" sz="1200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A26B13A9-FCD6-A3B4-807F-036D2DDB8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8AE79BF3-4AC8-94E2-B5F3-141DC9AB1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k-SK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1B8E99F-11B7-2D81-1E0D-16A4343EDF4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60DC0DDD-C78A-BDFA-70F5-A5E383200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ECC90A12-C9EB-1754-8634-2FF25198631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ea typeface="ＭＳ Ｐゴシック" charset="0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2B56DCA6-1A31-236C-8877-7B9EF849D331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AE8C9191-DF0F-7B3C-B770-210DE03520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7BC5FF6E-010A-1B89-CD2D-696EDBD39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47FCC6-216C-C7CA-46C8-342BCD3AB4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203D64C-032C-4BA2-57FF-81EB108A9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F7987A-6109-84DC-3B4D-2CEBCAA66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Ctr="0"/>
          <a:lstStyle>
            <a:lvl1pPr>
              <a:defRPr/>
            </a:lvl1pPr>
          </a:lstStyle>
          <a:p>
            <a:fld id="{8D30842A-0DCD-7F42-A018-9FFFF49E9A10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381449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F7497A-6DBD-E86E-F193-CBA20A75E6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E388C72-27CB-BECF-3652-17810EC73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3B8CBB6-A446-38CF-29FB-E380146F6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7C3D0-52B3-6E4D-8B2E-4C168716C373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362605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7DC6D89-0BAA-4CD9-BF0D-A23C0E215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3A0F32D-C1B0-D4BA-9997-3EE2F2BD83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4979177-C08A-A5FC-BAC9-AD77620D8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C0ABF-96EF-974D-866A-662C14E465AA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70116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5F010FD-1B69-2411-CEAF-A7C60AEF4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F307AFD-4073-0B62-70C7-6C4A56AEA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1D40B5B-F5D4-F596-8078-07EE8E406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2B738-F87D-2B4F-A4B4-CC5AC7713B67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152852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45F7A3-9103-89BC-1C84-01AF4EB37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25A196D-8FFA-536A-25C6-0C2791284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9A81DAF-97BC-0823-550C-39CA70D7E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93128-E38B-3347-A68D-748EFA825E6F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6122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5EE7816-1FB2-A655-37BE-035A01E1A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5412EF6-42AE-A9F6-1B51-4184EDDE8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91D5D08-C5B5-8115-9C19-B4D2ECD69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54A3C-98F3-374B-9F6D-461E409EF305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99834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4A9E6DD-F2D4-08F7-53A9-080CB9D65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9B792B0-7CF1-6BBF-DC65-A29A95B28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8A4D2D4-B444-B5BD-3AC3-8CD115EAD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79B5C-66C6-084E-A45C-5D61BE57067F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99373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E9A0C73-E47E-AD8B-1A4D-D3CF82E3F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A08B5CF-7CE1-A4FB-9674-E9B1590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907EBF0-5F56-E80B-6859-42F74430A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04ED1-27F8-7F49-9141-58B11E91310F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30906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EF9B7EC4-1CA9-74C6-7A89-53BDA1B92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82FC91D-2020-9C62-3F83-752294F7A9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C7F6E4D-C8FB-52BA-094A-73DB9DD72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FB892-C264-6E44-AE0F-D5B2CECC6030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378412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CDDCE41-8566-C3B4-56F2-777FF7261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AD1063C-8255-FD1F-87BE-18D82560B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0EA20AC-39A1-1DEA-DF6C-DF82CD0C6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D8B31-675C-D84C-9D82-3A88F7F5E221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246571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9530880-1B2A-8C53-3B8A-549CC2669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FA33C9D-CFCB-0ED1-FA61-FAFE277C1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E0497BB-25AD-39CE-669F-8BEDFF9CE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FC7CE-0263-1F4D-895E-04CF718E634F}" type="slidenum">
              <a:rPr lang="sk-SK" altLang="en-SK"/>
              <a:pPr/>
              <a:t>‹#›</a:t>
            </a:fld>
            <a:endParaRPr lang="sk-SK" altLang="en-SK"/>
          </a:p>
        </p:txBody>
      </p:sp>
    </p:spTree>
    <p:extLst>
      <p:ext uri="{BB962C8B-B14F-4D97-AF65-F5344CB8AC3E}">
        <p14:creationId xmlns:p14="http://schemas.microsoft.com/office/powerpoint/2010/main" val="152268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A0BC903-8C90-C8DB-B67C-403FC9C572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36D1E48D-9425-170B-E6B9-B714B41EC08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>
                <a:extLst>
                  <a:ext uri="{FF2B5EF4-FFF2-40B4-BE49-F238E27FC236}">
                    <a16:creationId xmlns:a16="http://schemas.microsoft.com/office/drawing/2014/main" id="{7188D72B-67BE-360C-1A16-C52D4CFB45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277" name="Freeform 5">
                <a:extLst>
                  <a:ext uri="{FF2B5EF4-FFF2-40B4-BE49-F238E27FC236}">
                    <a16:creationId xmlns:a16="http://schemas.microsoft.com/office/drawing/2014/main" id="{2AF8353A-8EBF-68DE-126C-42CFC634DA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8DEF169F-12B1-60BD-7BDB-042B658B4F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>
                <a:extLst>
                  <a:ext uri="{FF2B5EF4-FFF2-40B4-BE49-F238E27FC236}">
                    <a16:creationId xmlns:a16="http://schemas.microsoft.com/office/drawing/2014/main" id="{C4CEDD20-0BC3-A75C-BDB2-64D80A352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82280" name="AutoShape 8">
                <a:extLst>
                  <a:ext uri="{FF2B5EF4-FFF2-40B4-BE49-F238E27FC236}">
                    <a16:creationId xmlns:a16="http://schemas.microsoft.com/office/drawing/2014/main" id="{5235632C-41A3-2932-75BE-82F243A92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82281" name="AutoShape 9">
            <a:extLst>
              <a:ext uri="{FF2B5EF4-FFF2-40B4-BE49-F238E27FC236}">
                <a16:creationId xmlns:a16="http://schemas.microsoft.com/office/drawing/2014/main" id="{ACF38C71-9BF0-FA93-B957-25B0429AA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>
            <a:extLst>
              <a:ext uri="{FF2B5EF4-FFF2-40B4-BE49-F238E27FC236}">
                <a16:creationId xmlns:a16="http://schemas.microsoft.com/office/drawing/2014/main" id="{4BAC4B62-1C38-69A1-010D-3360D6AD9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>
            <a:extLst>
              <a:ext uri="{FF2B5EF4-FFF2-40B4-BE49-F238E27FC236}">
                <a16:creationId xmlns:a16="http://schemas.microsoft.com/office/drawing/2014/main" id="{F16517E9-DBB3-0C4A-DA38-485118BA46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>
            <a:extLst>
              <a:ext uri="{FF2B5EF4-FFF2-40B4-BE49-F238E27FC236}">
                <a16:creationId xmlns:a16="http://schemas.microsoft.com/office/drawing/2014/main" id="{27C2DDE1-C06B-085E-8B66-539A5838F7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>
            <a:extLst>
              <a:ext uri="{FF2B5EF4-FFF2-40B4-BE49-F238E27FC236}">
                <a16:creationId xmlns:a16="http://schemas.microsoft.com/office/drawing/2014/main" id="{B9FBC9D8-B3AB-2ECF-CC7F-07CC81BE36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EFDAA264-9EE4-7245-BB6F-853DA2584602}" type="slidenum">
              <a:rPr lang="sk-SK" altLang="en-SK"/>
              <a:pPr/>
              <a:t>‹#›</a:t>
            </a:fld>
            <a:endParaRPr lang="sk-SK" altLang="en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>
            <a:extLst>
              <a:ext uri="{FF2B5EF4-FFF2-40B4-BE49-F238E27FC236}">
                <a16:creationId xmlns:a16="http://schemas.microsoft.com/office/drawing/2014/main" id="{E9104153-979A-3EF9-B596-AD4E8A5F06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sk-SK" altLang="en-SK" sz="3200" dirty="0" err="1"/>
              <a:t>Soudní</a:t>
            </a:r>
            <a:r>
              <a:rPr lang="sk-SK" altLang="en-SK" sz="3200" dirty="0"/>
              <a:t> moc v EU</a:t>
            </a:r>
            <a:endParaRPr lang="en-US" altLang="en-SK" sz="32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F0A9D24-CB30-AD09-14FD-EE3BC13733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en-SK" dirty="0"/>
              <a:t>Doc. Marek </a:t>
            </a:r>
            <a:r>
              <a:rPr lang="sk-SK" altLang="en-SK" dirty="0" err="1"/>
              <a:t>Rybář</a:t>
            </a:r>
            <a:r>
              <a:rPr lang="sk-SK" altLang="en-SK" dirty="0"/>
              <a:t>, PhD.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altLang="en-SK" dirty="0"/>
              <a:t>EU&amp;MO Polb1010, jaro 2024</a:t>
            </a:r>
            <a:endParaRPr lang="en-US" altLang="en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3563-FA93-6A43-1168-9E5A9F68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Právomoci SDEU 2/3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EE941-6DFD-C013-6734-EC6AD1646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altLang="en-SK" sz="2600" dirty="0"/>
              <a:t>2. </a:t>
            </a:r>
            <a:r>
              <a:rPr lang="sk-SK" altLang="en-SK" sz="2600" dirty="0" err="1"/>
              <a:t>Soudní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přezkum</a:t>
            </a:r>
            <a:r>
              <a:rPr lang="sk-SK" altLang="en-SK" sz="2600" dirty="0"/>
              <a:t> (</a:t>
            </a:r>
            <a:r>
              <a:rPr lang="sk-SK" altLang="en-SK" sz="2600" i="1" dirty="0" err="1"/>
              <a:t>judicial</a:t>
            </a:r>
            <a:r>
              <a:rPr lang="sk-SK" altLang="en-SK" sz="2600" i="1" dirty="0"/>
              <a:t> </a:t>
            </a:r>
            <a:r>
              <a:rPr lang="sk-SK" altLang="en-SK" sz="2600" i="1" dirty="0" err="1"/>
              <a:t>review</a:t>
            </a:r>
            <a:r>
              <a:rPr lang="sk-SK" altLang="en-SK" sz="2600" dirty="0"/>
              <a:t>) výkonných a </a:t>
            </a:r>
            <a:r>
              <a:rPr lang="sk-SK" altLang="en-SK" sz="2600" dirty="0" err="1"/>
              <a:t>legislativních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aktů</a:t>
            </a:r>
            <a:r>
              <a:rPr lang="sk-SK" altLang="en-SK" sz="2600" dirty="0"/>
              <a:t> (</a:t>
            </a:r>
            <a:r>
              <a:rPr lang="sk-SK" altLang="en-SK" sz="2600" dirty="0" err="1"/>
              <a:t>nařízení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směrnic</a:t>
            </a:r>
            <a:r>
              <a:rPr lang="sk-SK" altLang="en-SK" sz="2600" dirty="0"/>
              <a:t>, rozhodnutí)</a:t>
            </a:r>
          </a:p>
          <a:p>
            <a:pPr algn="just"/>
            <a:r>
              <a:rPr lang="sk-SK" sz="2600" dirty="0"/>
              <a:t>z </a:t>
            </a:r>
            <a:r>
              <a:rPr lang="sk-SK" sz="2600" dirty="0" err="1"/>
              <a:t>důvodu</a:t>
            </a:r>
            <a:r>
              <a:rPr lang="sk-SK" sz="2600" dirty="0"/>
              <a:t> nedostatku </a:t>
            </a:r>
            <a:r>
              <a:rPr lang="sk-SK" sz="2600" dirty="0" err="1"/>
              <a:t>pravomoci</a:t>
            </a:r>
            <a:r>
              <a:rPr lang="sk-SK" sz="2600" dirty="0"/>
              <a:t> (</a:t>
            </a:r>
            <a:r>
              <a:rPr lang="sk-SK" sz="2600" dirty="0" err="1"/>
              <a:t>legal</a:t>
            </a:r>
            <a:r>
              <a:rPr lang="sk-SK" sz="2600" dirty="0"/>
              <a:t> </a:t>
            </a:r>
            <a:r>
              <a:rPr lang="sk-SK" sz="2600" dirty="0" err="1"/>
              <a:t>basis</a:t>
            </a:r>
            <a:r>
              <a:rPr lang="sk-SK" sz="2600" dirty="0"/>
              <a:t>) nebo z </a:t>
            </a:r>
            <a:r>
              <a:rPr lang="sk-SK" sz="2600" dirty="0" err="1"/>
              <a:t>důvodu</a:t>
            </a:r>
            <a:r>
              <a:rPr lang="sk-SK" sz="2600" dirty="0"/>
              <a:t> porušení </a:t>
            </a:r>
            <a:r>
              <a:rPr lang="sk-SK" sz="2600" dirty="0" err="1"/>
              <a:t>smlouvy</a:t>
            </a:r>
            <a:r>
              <a:rPr lang="sk-SK" sz="2600" dirty="0"/>
              <a:t> nebo </a:t>
            </a:r>
            <a:r>
              <a:rPr lang="sk-SK" sz="2600" dirty="0" err="1"/>
              <a:t>procesních</a:t>
            </a:r>
            <a:r>
              <a:rPr lang="sk-SK" sz="2600" dirty="0"/>
              <a:t> </a:t>
            </a:r>
            <a:r>
              <a:rPr lang="sk-SK" sz="2600" dirty="0" err="1"/>
              <a:t>požadavků</a:t>
            </a:r>
            <a:endParaRPr lang="sk-SK" sz="2600" dirty="0"/>
          </a:p>
          <a:p>
            <a:pPr algn="just"/>
            <a:r>
              <a:rPr lang="en-US" sz="2600" dirty="0" err="1"/>
              <a:t>žaloby</a:t>
            </a:r>
            <a:r>
              <a:rPr lang="en-US" sz="2600" dirty="0"/>
              <a:t> </a:t>
            </a:r>
            <a:r>
              <a:rPr lang="en-US" sz="2600" dirty="0" err="1"/>
              <a:t>proti</a:t>
            </a:r>
            <a:r>
              <a:rPr lang="en-US" sz="2600" dirty="0"/>
              <a:t> </a:t>
            </a:r>
            <a:r>
              <a:rPr lang="en-US" sz="2600" dirty="0" err="1"/>
              <a:t>orgánům</a:t>
            </a:r>
            <a:r>
              <a:rPr lang="en-US" sz="2600" dirty="0"/>
              <a:t> EU za ne/</a:t>
            </a:r>
            <a:r>
              <a:rPr lang="en-US" sz="2600" dirty="0" err="1"/>
              <a:t>činnost</a:t>
            </a:r>
            <a:r>
              <a:rPr lang="en-US" sz="2600" dirty="0"/>
              <a:t>, k </a:t>
            </a:r>
            <a:r>
              <a:rPr lang="en-US" sz="2600" dirty="0" err="1"/>
              <a:t>níž</a:t>
            </a:r>
            <a:r>
              <a:rPr lang="en-US" sz="2600" dirty="0"/>
              <a:t> je </a:t>
            </a:r>
            <a:r>
              <a:rPr lang="en-US" sz="2600" dirty="0" err="1"/>
              <a:t>vyzvala</a:t>
            </a:r>
            <a:r>
              <a:rPr lang="en-US" sz="2600" dirty="0"/>
              <a:t> </a:t>
            </a:r>
            <a:r>
              <a:rPr lang="en-US" sz="2600" dirty="0" err="1"/>
              <a:t>Smlouva</a:t>
            </a:r>
            <a:r>
              <a:rPr lang="en-US" sz="2600" dirty="0"/>
              <a:t> o EU </a:t>
            </a:r>
            <a:r>
              <a:rPr lang="en-US" sz="2600" dirty="0" err="1"/>
              <a:t>nebo</a:t>
            </a:r>
            <a:r>
              <a:rPr lang="en-US" sz="2600" dirty="0"/>
              <a:t> </a:t>
            </a:r>
            <a:r>
              <a:rPr lang="en-US" sz="2600" dirty="0" err="1"/>
              <a:t>sekundární</a:t>
            </a:r>
            <a:r>
              <a:rPr lang="en-US" sz="2600" dirty="0"/>
              <a:t> </a:t>
            </a:r>
            <a:r>
              <a:rPr lang="en-US" sz="2600" dirty="0" err="1"/>
              <a:t>právní</a:t>
            </a:r>
            <a:r>
              <a:rPr lang="en-US" sz="2600" dirty="0"/>
              <a:t> </a:t>
            </a:r>
            <a:r>
              <a:rPr lang="en-US" sz="2600" dirty="0" err="1"/>
              <a:t>předpis</a:t>
            </a:r>
            <a:r>
              <a:rPr lang="en-US" sz="2600" dirty="0"/>
              <a:t> (</a:t>
            </a:r>
            <a:r>
              <a:rPr lang="en-US" sz="2600" dirty="0" err="1"/>
              <a:t>např</a:t>
            </a:r>
            <a:r>
              <a:rPr lang="en-US" sz="2600" dirty="0"/>
              <a:t>. </a:t>
            </a:r>
            <a:r>
              <a:rPr lang="en-US" sz="2600" dirty="0" err="1"/>
              <a:t>přenesení</a:t>
            </a:r>
            <a:r>
              <a:rPr lang="en-US" sz="2600" dirty="0"/>
              <a:t> </a:t>
            </a:r>
            <a:r>
              <a:rPr lang="en-US" sz="2600" dirty="0" err="1"/>
              <a:t>pravomocí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Komisi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760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9EC1-2C86-FF07-E268-C0FA2F74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Právomoci SDEU 3/3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F0F4-E556-33C1-F975-E4CFAB08C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/>
            <a:r>
              <a:rPr lang="sk-SK" altLang="en-SK" sz="2400" dirty="0"/>
              <a:t>3. </a:t>
            </a:r>
            <a:r>
              <a:rPr lang="sk-SK" altLang="en-SK" sz="2400" dirty="0" err="1"/>
              <a:t>Vydávání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předběžných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opatření</a:t>
            </a:r>
            <a:r>
              <a:rPr lang="sk-SK" altLang="en-SK" sz="2400" dirty="0"/>
              <a:t> (</a:t>
            </a:r>
            <a:r>
              <a:rPr lang="sk-SK" altLang="en-SK" sz="2400" i="1" dirty="0" err="1"/>
              <a:t>preliminary</a:t>
            </a:r>
            <a:r>
              <a:rPr lang="sk-SK" altLang="en-SK" sz="2400" i="1" dirty="0"/>
              <a:t> </a:t>
            </a:r>
            <a:r>
              <a:rPr lang="sk-SK" altLang="en-SK" sz="2400" i="1" dirty="0" err="1"/>
              <a:t>rulings</a:t>
            </a:r>
            <a:r>
              <a:rPr lang="sk-SK" altLang="en-SK" sz="2400" dirty="0"/>
              <a:t>) - </a:t>
            </a:r>
            <a:r>
              <a:rPr lang="sk-SK" altLang="en-SK" sz="2400" dirty="0" err="1"/>
              <a:t>tvoří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většinu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všech</a:t>
            </a:r>
            <a:r>
              <a:rPr lang="sk-SK" altLang="en-SK" sz="2400" dirty="0"/>
              <a:t> rozhodnutí SDEU</a:t>
            </a:r>
          </a:p>
          <a:p>
            <a:pPr algn="just"/>
            <a:r>
              <a:rPr lang="sk-SK" altLang="en-SK" sz="2400" dirty="0"/>
              <a:t>každý </a:t>
            </a:r>
            <a:r>
              <a:rPr lang="sk-SK" altLang="en-SK" sz="2400" dirty="0" err="1"/>
              <a:t>vnitrostátní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může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požádat</a:t>
            </a:r>
            <a:r>
              <a:rPr lang="sk-SK" altLang="en-SK" sz="2400" dirty="0"/>
              <a:t> o </a:t>
            </a:r>
            <a:r>
              <a:rPr lang="sk-SK" altLang="en-SK" sz="2400" dirty="0" err="1"/>
              <a:t>vydání</a:t>
            </a:r>
            <a:r>
              <a:rPr lang="sk-SK" altLang="en-SK" sz="2400" dirty="0"/>
              <a:t> rozhodnutí </a:t>
            </a:r>
            <a:r>
              <a:rPr lang="sk-SK" altLang="en-SK" sz="2400" dirty="0" err="1"/>
              <a:t>ve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věci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která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týká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jakéhokoli</a:t>
            </a:r>
            <a:r>
              <a:rPr lang="sk-SK" altLang="en-SK" sz="2400" dirty="0"/>
              <a:t> aspektu práva EU</a:t>
            </a:r>
          </a:p>
          <a:p>
            <a:pPr algn="just"/>
            <a:r>
              <a:rPr lang="sk-SK" altLang="en-SK" sz="2400" dirty="0" err="1"/>
              <a:t>nejvýznamnější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pravomoc</a:t>
            </a:r>
            <a:r>
              <a:rPr lang="sk-SK" altLang="en-SK" sz="2400" dirty="0"/>
              <a:t> SDEU s </a:t>
            </a:r>
            <a:r>
              <a:rPr lang="sk-SK" altLang="en-SK" sz="2400" dirty="0" err="1"/>
              <a:t>důsledky</a:t>
            </a:r>
            <a:r>
              <a:rPr lang="sk-SK" altLang="en-SK" sz="2400" dirty="0"/>
              <a:t> pro </a:t>
            </a:r>
            <a:r>
              <a:rPr lang="sk-SK" altLang="en-SK" sz="2400" dirty="0" err="1"/>
              <a:t>konstitucionalizaci</a:t>
            </a:r>
            <a:r>
              <a:rPr lang="sk-SK" altLang="en-SK" sz="2400" dirty="0"/>
              <a:t> EU</a:t>
            </a:r>
            <a:endParaRPr lang="en-US" altLang="en-SK" sz="2400" dirty="0"/>
          </a:p>
          <a:p>
            <a:pPr algn="just"/>
            <a:r>
              <a:rPr lang="sk-SK" altLang="en-SK" sz="2400" dirty="0"/>
              <a:t>Tento postup má za </a:t>
            </a:r>
            <a:r>
              <a:rPr lang="sk-SK" altLang="en-SK" sz="2400" dirty="0" err="1"/>
              <a:t>následek</a:t>
            </a:r>
            <a:r>
              <a:rPr lang="sk-SK" altLang="en-SK" sz="2400" dirty="0"/>
              <a:t>, že </a:t>
            </a:r>
            <a:r>
              <a:rPr lang="sk-SK" altLang="en-SK" sz="2400" dirty="0" err="1"/>
              <a:t>vnitrostátní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stávají</a:t>
            </a:r>
            <a:r>
              <a:rPr lang="sk-SK" altLang="en-SK" sz="2400" dirty="0"/>
              <a:t> nižším </a:t>
            </a:r>
            <a:r>
              <a:rPr lang="sk-SK" altLang="en-SK" sz="2400" dirty="0" err="1"/>
              <a:t>stupněm</a:t>
            </a:r>
            <a:r>
              <a:rPr lang="sk-SK" altLang="en-SK" sz="2400" dirty="0"/>
              <a:t> integrovaného </a:t>
            </a:r>
            <a:r>
              <a:rPr lang="sk-SK" altLang="en-SK" sz="2400" dirty="0" err="1"/>
              <a:t>soudního</a:t>
            </a:r>
            <a:r>
              <a:rPr lang="sk-SK" altLang="en-SK" sz="2400" dirty="0"/>
              <a:t> systému EU</a:t>
            </a:r>
          </a:p>
        </p:txBody>
      </p:sp>
    </p:spTree>
    <p:extLst>
      <p:ext uri="{BB962C8B-B14F-4D97-AF65-F5344CB8AC3E}">
        <p14:creationId xmlns:p14="http://schemas.microsoft.com/office/powerpoint/2010/main" val="3909664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>
            <a:extLst>
              <a:ext uri="{FF2B5EF4-FFF2-40B4-BE49-F238E27FC236}">
                <a16:creationId xmlns:a16="http://schemas.microsoft.com/office/drawing/2014/main" id="{20126B5C-FB79-F1E5-CA49-6D31F89F6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politika v EU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C58B043B-F8D9-E518-60D2-B1F9D8856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400" dirty="0"/>
              <a:t>Každý (ústavní) </a:t>
            </a:r>
            <a:r>
              <a:rPr lang="sk-SK" altLang="en-SK" sz="2400" dirty="0" err="1"/>
              <a:t>soud</a:t>
            </a:r>
            <a:r>
              <a:rPr lang="sk-SK" altLang="en-SK" sz="2400" dirty="0"/>
              <a:t> právo </a:t>
            </a:r>
            <a:r>
              <a:rPr lang="sk-SK" altLang="en-SK" sz="2400" dirty="0" err="1"/>
              <a:t>nejen</a:t>
            </a:r>
            <a:r>
              <a:rPr lang="sk-SK" altLang="en-SK" sz="2400" dirty="0"/>
              <a:t> aplikuje, ale také sám </a:t>
            </a:r>
            <a:r>
              <a:rPr lang="sk-SK" altLang="en-SK" sz="2400" dirty="0" err="1"/>
              <a:t>spoluvytváří</a:t>
            </a:r>
            <a:r>
              <a:rPr lang="sk-SK" altLang="en-SK" sz="2400" dirty="0"/>
              <a:t>, často </a:t>
            </a:r>
            <a:r>
              <a:rPr lang="sk-SK" altLang="en-SK" sz="2400" dirty="0" err="1"/>
              <a:t>ne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zcela</a:t>
            </a:r>
            <a:r>
              <a:rPr lang="sk-SK" altLang="en-SK" sz="2400" dirty="0"/>
              <a:t> v </a:t>
            </a:r>
            <a:r>
              <a:rPr lang="sk-SK" altLang="en-SK" sz="2400" dirty="0" err="1"/>
              <a:t>souladu</a:t>
            </a:r>
            <a:r>
              <a:rPr lang="sk-SK" altLang="en-SK" sz="2400" dirty="0"/>
              <a:t> s </a:t>
            </a:r>
            <a:r>
              <a:rPr lang="sk-SK" altLang="en-SK" sz="2400" dirty="0" err="1"/>
              <a:t>původním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záměrem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zákonodárce</a:t>
            </a:r>
            <a:r>
              <a:rPr lang="sk-SK" altLang="en-SK" sz="2400" dirty="0"/>
              <a:t>.</a:t>
            </a:r>
          </a:p>
          <a:p>
            <a:pPr algn="just" eaLnBrk="1" hangingPunct="1"/>
            <a:r>
              <a:rPr lang="sk-SK" altLang="en-SK" sz="2400" dirty="0" err="1"/>
              <a:t>aktivismus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soudu</a:t>
            </a:r>
            <a:r>
              <a:rPr lang="sk-SK" altLang="en-SK" sz="2400" dirty="0"/>
              <a:t> závisí na schopnosti </a:t>
            </a:r>
            <a:r>
              <a:rPr lang="sk-SK" altLang="en-SK" sz="2400" dirty="0" err="1"/>
              <a:t>zákonodárce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snadno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měnit</a:t>
            </a:r>
            <a:r>
              <a:rPr lang="sk-SK" altLang="en-SK" sz="2400" dirty="0"/>
              <a:t> zákony a </a:t>
            </a:r>
            <a:r>
              <a:rPr lang="sk-SK" altLang="en-SK" sz="2400" dirty="0" err="1"/>
              <a:t>obecně</a:t>
            </a:r>
            <a:r>
              <a:rPr lang="sk-SK" altLang="en-SK" sz="2400" dirty="0"/>
              <a:t> na schopnosti </a:t>
            </a:r>
            <a:r>
              <a:rPr lang="sk-SK" altLang="en-SK" sz="2400" dirty="0" err="1"/>
              <a:t>soudu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kontrolovat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prostředí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ve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kterém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působí</a:t>
            </a:r>
            <a:endParaRPr lang="sk-SK" altLang="en-SK" sz="2400" dirty="0"/>
          </a:p>
          <a:p>
            <a:pPr algn="just" eaLnBrk="1" hangingPunct="1"/>
            <a:r>
              <a:rPr lang="sk-SK" altLang="en-SK" sz="2400" dirty="0"/>
              <a:t>Každý </a:t>
            </a:r>
            <a:r>
              <a:rPr lang="sk-SK" altLang="en-SK" sz="2400" dirty="0" err="1"/>
              <a:t>soud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vnáší</a:t>
            </a:r>
            <a:r>
              <a:rPr lang="sk-SK" altLang="en-SK" sz="2400" dirty="0"/>
              <a:t> do </a:t>
            </a:r>
            <a:r>
              <a:rPr lang="sk-SK" altLang="en-SK" sz="2400" dirty="0" err="1"/>
              <a:t>rozhodování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své</a:t>
            </a:r>
            <a:r>
              <a:rPr lang="sk-SK" altLang="en-SK" sz="2400" dirty="0"/>
              <a:t> vlastní názory a </a:t>
            </a:r>
            <a:r>
              <a:rPr lang="sk-SK" altLang="en-SK" sz="2400" dirty="0" err="1"/>
              <a:t>preference</a:t>
            </a:r>
            <a:r>
              <a:rPr lang="sk-SK" altLang="en-SK" sz="2400" dirty="0"/>
              <a:t> - v </a:t>
            </a:r>
            <a:r>
              <a:rPr lang="sk-SK" altLang="en-SK" sz="2400" dirty="0" err="1"/>
              <a:t>případě</a:t>
            </a:r>
            <a:r>
              <a:rPr lang="sk-SK" altLang="en-SK" sz="2400" dirty="0"/>
              <a:t> EU </a:t>
            </a:r>
            <a:r>
              <a:rPr lang="sk-SK" altLang="en-SK" sz="2400" dirty="0" err="1"/>
              <a:t>především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vytvořit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udržet</a:t>
            </a:r>
            <a:r>
              <a:rPr lang="sk-SK" altLang="en-SK" sz="2400" dirty="0"/>
              <a:t> účinný </a:t>
            </a:r>
            <a:r>
              <a:rPr lang="sk-SK" altLang="en-SK" sz="2400" dirty="0" err="1"/>
              <a:t>právní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řád</a:t>
            </a:r>
            <a:endParaRPr lang="sk-SK" altLang="en-S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>
            <a:extLst>
              <a:ext uri="{FF2B5EF4-FFF2-40B4-BE49-F238E27FC236}">
                <a16:creationId xmlns:a16="http://schemas.microsoft.com/office/drawing/2014/main" id="{C29A499C-69E5-A46E-2957-6DC4956FD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politika v EU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6CBDC99F-9014-22B9-9C7C-869B3E735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dirty="0"/>
              <a:t>SDEU </a:t>
            </a:r>
            <a:r>
              <a:rPr lang="sk-SK" altLang="en-SK" dirty="0" err="1"/>
              <a:t>nemůže</a:t>
            </a:r>
            <a:r>
              <a:rPr lang="sk-SK" altLang="en-SK" dirty="0"/>
              <a:t> </a:t>
            </a:r>
            <a:r>
              <a:rPr lang="sk-SK" altLang="en-SK" dirty="0" err="1"/>
              <a:t>jednat</a:t>
            </a:r>
            <a:r>
              <a:rPr lang="sk-SK" altLang="en-SK" dirty="0"/>
              <a:t> z vlastní </a:t>
            </a:r>
            <a:r>
              <a:rPr lang="sk-SK" altLang="en-SK" dirty="0" err="1"/>
              <a:t>iniciativy</a:t>
            </a:r>
            <a:r>
              <a:rPr lang="sk-SK" altLang="en-SK" dirty="0"/>
              <a:t> a má jen </a:t>
            </a:r>
            <a:r>
              <a:rPr lang="sk-SK" altLang="en-SK" dirty="0" err="1"/>
              <a:t>omezenou</a:t>
            </a:r>
            <a:r>
              <a:rPr lang="sk-SK" altLang="en-SK" dirty="0"/>
              <a:t> kontrolu nad </a:t>
            </a:r>
            <a:r>
              <a:rPr lang="sk-SK" altLang="en-SK" dirty="0" err="1"/>
              <a:t>svým</a:t>
            </a:r>
            <a:r>
              <a:rPr lang="sk-SK" altLang="en-SK" dirty="0"/>
              <a:t> </a:t>
            </a:r>
            <a:r>
              <a:rPr lang="sk-SK" altLang="en-SK" dirty="0" err="1"/>
              <a:t>prostředím</a:t>
            </a:r>
            <a:r>
              <a:rPr lang="sk-SK" altLang="en-SK" dirty="0"/>
              <a:t>.</a:t>
            </a:r>
          </a:p>
          <a:p>
            <a:pPr algn="just" eaLnBrk="1" hangingPunct="1"/>
            <a:r>
              <a:rPr lang="sk-SK" altLang="en-SK" dirty="0" err="1"/>
              <a:t>Při</a:t>
            </a:r>
            <a:r>
              <a:rPr lang="sk-SK" altLang="en-SK" dirty="0"/>
              <a:t> </a:t>
            </a:r>
            <a:r>
              <a:rPr lang="sk-SK" altLang="en-SK" dirty="0" err="1"/>
              <a:t>vytváření</a:t>
            </a:r>
            <a:r>
              <a:rPr lang="sk-SK" altLang="en-SK" dirty="0"/>
              <a:t> nových </a:t>
            </a:r>
            <a:r>
              <a:rPr lang="sk-SK" altLang="en-SK" dirty="0" err="1"/>
              <a:t>právních</a:t>
            </a:r>
            <a:r>
              <a:rPr lang="sk-SK" altLang="en-SK" dirty="0"/>
              <a:t> doktrín postupuje </a:t>
            </a:r>
            <a:r>
              <a:rPr lang="sk-SK" altLang="en-SK" dirty="0" err="1"/>
              <a:t>postupně</a:t>
            </a:r>
            <a:r>
              <a:rPr lang="sk-SK" altLang="en-SK" dirty="0"/>
              <a:t> a </a:t>
            </a:r>
            <a:r>
              <a:rPr lang="sk-SK" altLang="en-SK" dirty="0" err="1"/>
              <a:t>zkouší</a:t>
            </a:r>
            <a:r>
              <a:rPr lang="sk-SK" altLang="en-SK" dirty="0"/>
              <a:t> </a:t>
            </a:r>
            <a:r>
              <a:rPr lang="sk-SK" altLang="en-SK" dirty="0" err="1"/>
              <a:t>reakce</a:t>
            </a:r>
            <a:r>
              <a:rPr lang="sk-SK" altLang="en-SK" dirty="0"/>
              <a:t> na </a:t>
            </a:r>
            <a:r>
              <a:rPr lang="sk-SK" altLang="en-SK" dirty="0" err="1"/>
              <a:t>svá</a:t>
            </a:r>
            <a:r>
              <a:rPr lang="sk-SK" altLang="en-SK" dirty="0"/>
              <a:t> rozhodnutí.</a:t>
            </a:r>
          </a:p>
          <a:p>
            <a:pPr algn="just" eaLnBrk="1" hangingPunct="1"/>
            <a:r>
              <a:rPr lang="sk-SK" altLang="en-SK" dirty="0"/>
              <a:t>Jedná </a:t>
            </a:r>
            <a:r>
              <a:rPr lang="sk-SK" altLang="en-SK" dirty="0" err="1"/>
              <a:t>se</a:t>
            </a:r>
            <a:r>
              <a:rPr lang="sk-SK" altLang="en-SK" dirty="0"/>
              <a:t> o proces </a:t>
            </a:r>
            <a:r>
              <a:rPr lang="sk-SK" altLang="en-SK" dirty="0" err="1"/>
              <a:t>sociálního</a:t>
            </a:r>
            <a:r>
              <a:rPr lang="sk-SK" altLang="en-SK" dirty="0"/>
              <a:t> učení, v </a:t>
            </a:r>
            <a:r>
              <a:rPr lang="sk-SK" altLang="en-SK" dirty="0" err="1"/>
              <a:t>němž</a:t>
            </a:r>
            <a:r>
              <a:rPr lang="sk-SK" altLang="en-SK" dirty="0"/>
              <a:t> </a:t>
            </a:r>
            <a:r>
              <a:rPr lang="sk-SK" altLang="en-SK" dirty="0" err="1"/>
              <a:t>zjišťuje</a:t>
            </a:r>
            <a:r>
              <a:rPr lang="sk-SK" altLang="en-SK" dirty="0"/>
              <a:t>, </a:t>
            </a:r>
            <a:r>
              <a:rPr lang="sk-SK" altLang="en-SK" dirty="0" err="1"/>
              <a:t>co</a:t>
            </a:r>
            <a:r>
              <a:rPr lang="sk-SK" altLang="en-SK" dirty="0"/>
              <a:t> je </a:t>
            </a:r>
            <a:r>
              <a:rPr lang="sk-SK" altLang="en-SK" dirty="0" err="1"/>
              <a:t>přijatelné</a:t>
            </a:r>
            <a:endParaRPr lang="sk-SK" altLang="en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>
            <a:extLst>
              <a:ext uri="{FF2B5EF4-FFF2-40B4-BE49-F238E27FC236}">
                <a16:creationId xmlns:a16="http://schemas.microsoft.com/office/drawing/2014/main" id="{9F1C6ED8-269E-B6CB-A430-F22351504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politika v EU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801786AC-D05D-CDBC-5EEF-95365FD94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en-SK" dirty="0"/>
              <a:t>GA </a:t>
            </a:r>
            <a:r>
              <a:rPr lang="sk-SK" altLang="en-SK" dirty="0" err="1"/>
              <a:t>hraje</a:t>
            </a:r>
            <a:r>
              <a:rPr lang="sk-SK" altLang="en-SK" dirty="0"/>
              <a:t> </a:t>
            </a:r>
            <a:r>
              <a:rPr lang="sk-SK" altLang="en-SK" dirty="0" err="1"/>
              <a:t>důležitou</a:t>
            </a:r>
            <a:r>
              <a:rPr lang="sk-SK" altLang="en-SK" dirty="0"/>
              <a:t> roli, </a:t>
            </a:r>
            <a:r>
              <a:rPr lang="sk-SK" altLang="en-SK" dirty="0" err="1"/>
              <a:t>svými</a:t>
            </a:r>
            <a:r>
              <a:rPr lang="sk-SK" altLang="en-SK" dirty="0"/>
              <a:t> návrhy v terénu testuje, </a:t>
            </a:r>
            <a:r>
              <a:rPr lang="sk-SK" altLang="en-SK" dirty="0" err="1"/>
              <a:t>aniž</a:t>
            </a:r>
            <a:r>
              <a:rPr lang="sk-SK" altLang="en-SK" dirty="0"/>
              <a:t> by riskovala </a:t>
            </a:r>
            <a:r>
              <a:rPr lang="sk-SK" altLang="en-SK" dirty="0" err="1"/>
              <a:t>poškození</a:t>
            </a:r>
            <a:r>
              <a:rPr lang="sk-SK" altLang="en-SK" dirty="0"/>
              <a:t> </a:t>
            </a:r>
            <a:r>
              <a:rPr lang="sk-SK" altLang="en-SK" dirty="0" err="1"/>
              <a:t>pověsti</a:t>
            </a:r>
            <a:r>
              <a:rPr lang="sk-SK" altLang="en-SK" dirty="0"/>
              <a:t> SDEU.</a:t>
            </a:r>
          </a:p>
          <a:p>
            <a:pPr eaLnBrk="1" hangingPunct="1"/>
            <a:r>
              <a:rPr lang="sk-SK" altLang="en-SK" dirty="0" err="1"/>
              <a:t>Soudní</a:t>
            </a:r>
            <a:r>
              <a:rPr lang="sk-SK" altLang="en-SK" dirty="0"/>
              <a:t> </a:t>
            </a:r>
            <a:r>
              <a:rPr lang="sk-SK" altLang="en-SK" dirty="0" err="1"/>
              <a:t>dvůr</a:t>
            </a:r>
            <a:r>
              <a:rPr lang="sk-SK" altLang="en-SK" dirty="0"/>
              <a:t> </a:t>
            </a:r>
            <a:r>
              <a:rPr lang="sk-SK" altLang="en-SK" dirty="0" err="1"/>
              <a:t>uváděl</a:t>
            </a:r>
            <a:r>
              <a:rPr lang="sk-SK" altLang="en-SK" dirty="0"/>
              <a:t> v život celkovou </a:t>
            </a:r>
            <a:r>
              <a:rPr lang="sk-SK" altLang="en-SK" dirty="0" err="1"/>
              <a:t>strukturu</a:t>
            </a:r>
            <a:r>
              <a:rPr lang="sk-SK" altLang="en-SK" dirty="0"/>
              <a:t> a </a:t>
            </a:r>
            <a:r>
              <a:rPr lang="sk-SK" altLang="en-SK" dirty="0" err="1"/>
              <a:t>cíle</a:t>
            </a:r>
            <a:r>
              <a:rPr lang="sk-SK" altLang="en-SK" dirty="0"/>
              <a:t> </a:t>
            </a:r>
            <a:r>
              <a:rPr lang="sk-SK" altLang="en-SK" dirty="0" err="1"/>
              <a:t>Římských</a:t>
            </a:r>
            <a:r>
              <a:rPr lang="sk-SK" altLang="en-SK" dirty="0"/>
              <a:t> </a:t>
            </a:r>
            <a:r>
              <a:rPr lang="sk-SK" altLang="en-SK" dirty="0" err="1"/>
              <a:t>smluv</a:t>
            </a:r>
            <a:r>
              <a:rPr lang="sk-SK" altLang="en-SK" dirty="0"/>
              <a:t>, i </a:t>
            </a:r>
            <a:r>
              <a:rPr lang="sk-SK" altLang="en-SK" dirty="0" err="1"/>
              <a:t>když</a:t>
            </a:r>
            <a:r>
              <a:rPr lang="sk-SK" altLang="en-SK" dirty="0"/>
              <a:t> ignoroval ""prvotní" význam </a:t>
            </a:r>
            <a:r>
              <a:rPr lang="sk-SK" altLang="en-SK" dirty="0" err="1"/>
              <a:t>konkrétních</a:t>
            </a:r>
            <a:r>
              <a:rPr lang="sk-SK" altLang="en-SK" dirty="0"/>
              <a:t> </a:t>
            </a:r>
            <a:r>
              <a:rPr lang="sk-SK" altLang="en-SK" dirty="0" err="1"/>
              <a:t>článků</a:t>
            </a:r>
            <a:r>
              <a:rPr lang="sk-SK" altLang="en-SK" dirty="0"/>
              <a:t> </a:t>
            </a:r>
            <a:r>
              <a:rPr lang="sk-SK" altLang="en-SK" dirty="0" err="1"/>
              <a:t>smluv</a:t>
            </a:r>
            <a:endParaRPr lang="sk-SK" altLang="en-SK" dirty="0"/>
          </a:p>
          <a:p>
            <a:pPr eaLnBrk="1" hangingPunct="1"/>
            <a:r>
              <a:rPr lang="sk-SK" altLang="en-SK" dirty="0" err="1"/>
              <a:t>Soudní</a:t>
            </a:r>
            <a:r>
              <a:rPr lang="sk-SK" altLang="en-SK" dirty="0"/>
              <a:t> </a:t>
            </a:r>
            <a:r>
              <a:rPr lang="sk-SK" altLang="en-SK" dirty="0" err="1"/>
              <a:t>dvůr</a:t>
            </a:r>
            <a:r>
              <a:rPr lang="sk-SK" altLang="en-SK" dirty="0"/>
              <a:t> </a:t>
            </a:r>
            <a:r>
              <a:rPr lang="sk-SK" altLang="en-SK" dirty="0" err="1"/>
              <a:t>zavádí</a:t>
            </a:r>
            <a:r>
              <a:rPr lang="sk-SK" altLang="en-SK" dirty="0"/>
              <a:t> nové doktríny </a:t>
            </a:r>
            <a:r>
              <a:rPr lang="sk-SK" altLang="en-SK" dirty="0" err="1"/>
              <a:t>postupně</a:t>
            </a:r>
            <a:r>
              <a:rPr lang="sk-SK" altLang="en-SK" dirty="0"/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>
            <a:extLst>
              <a:ext uri="{FF2B5EF4-FFF2-40B4-BE49-F238E27FC236}">
                <a16:creationId xmlns:a16="http://schemas.microsoft.com/office/drawing/2014/main" id="{4B315667-451A-41B9-FF66-44B6D6E02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politika v EU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BD9C1F0D-DA69-3CB2-DB4B-6A132D1E3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400" dirty="0" err="1"/>
              <a:t>Nejprve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uvádí</a:t>
            </a:r>
            <a:r>
              <a:rPr lang="sk-SK" altLang="en-SK" sz="2400" dirty="0"/>
              <a:t> doktrínu </a:t>
            </a:r>
            <a:r>
              <a:rPr lang="sk-SK" altLang="en-SK" sz="2400" dirty="0" err="1"/>
              <a:t>jako</a:t>
            </a:r>
            <a:r>
              <a:rPr lang="sk-SK" altLang="en-SK" sz="2400" dirty="0"/>
              <a:t> obecnou zásadu a upozorňuje, že má </a:t>
            </a:r>
            <a:r>
              <a:rPr lang="sk-SK" altLang="en-SK" sz="2400" dirty="0" err="1"/>
              <a:t>řadu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výjimek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omezení</a:t>
            </a:r>
            <a:r>
              <a:rPr lang="sk-SK" altLang="en-SK" sz="2400" dirty="0"/>
              <a:t>.</a:t>
            </a:r>
          </a:p>
          <a:p>
            <a:pPr algn="just" eaLnBrk="1" hangingPunct="1"/>
            <a:r>
              <a:rPr lang="sk-SK" altLang="en-SK" sz="2400" dirty="0"/>
              <a:t>V </a:t>
            </a:r>
            <a:r>
              <a:rPr lang="sk-SK" altLang="en-SK" sz="2400" dirty="0" err="1"/>
              <a:t>daném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případě</a:t>
            </a:r>
            <a:r>
              <a:rPr lang="sk-SK" altLang="en-SK" sz="2400" dirty="0"/>
              <a:t> </a:t>
            </a:r>
            <a:r>
              <a:rPr lang="sk-SK" altLang="en-SK" sz="2400" dirty="0" err="1"/>
              <a:t>může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dokonce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stanovit</a:t>
            </a:r>
            <a:r>
              <a:rPr lang="sk-SK" altLang="en-SK" sz="2400" dirty="0"/>
              <a:t>, že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na </a:t>
            </a:r>
            <a:r>
              <a:rPr lang="sk-SK" altLang="en-SK" sz="2400" dirty="0" err="1"/>
              <a:t>něj</a:t>
            </a:r>
            <a:r>
              <a:rPr lang="sk-SK" altLang="en-SK" sz="2400" dirty="0"/>
              <a:t> nová zásada </a:t>
            </a:r>
            <a:r>
              <a:rPr lang="sk-SK" altLang="en-SK" sz="2400" dirty="0" err="1"/>
              <a:t>nevztahuje</a:t>
            </a:r>
            <a:r>
              <a:rPr lang="sk-SK" altLang="en-SK" sz="2400" dirty="0"/>
              <a:t>.</a:t>
            </a:r>
          </a:p>
          <a:p>
            <a:pPr algn="just" eaLnBrk="1" hangingPunct="1"/>
            <a:r>
              <a:rPr lang="sk-SK" altLang="en-SK" sz="2400" dirty="0"/>
              <a:t>Doktrína je však </a:t>
            </a:r>
            <a:r>
              <a:rPr lang="sk-SK" altLang="en-SK" sz="2400" dirty="0" err="1"/>
              <a:t>již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formulována</a:t>
            </a:r>
            <a:r>
              <a:rPr lang="sk-SK" altLang="en-SK" sz="2400" dirty="0"/>
              <a:t>, a </a:t>
            </a:r>
            <a:r>
              <a:rPr lang="sk-SK" altLang="en-SK" sz="2400" dirty="0" err="1"/>
              <a:t>pokud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nesetká</a:t>
            </a:r>
            <a:r>
              <a:rPr lang="sk-SK" altLang="en-SK" sz="2400" dirty="0"/>
              <a:t> s </a:t>
            </a:r>
            <a:r>
              <a:rPr lang="sk-SK" altLang="en-SK" sz="2400" dirty="0" err="1"/>
              <a:t>odporem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Soudní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dvůr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ji</a:t>
            </a:r>
            <a:r>
              <a:rPr lang="sk-SK" altLang="en-SK" sz="2400" dirty="0"/>
              <a:t> bude v </a:t>
            </a:r>
            <a:r>
              <a:rPr lang="sk-SK" altLang="en-SK" sz="2400" dirty="0" err="1"/>
              <a:t>následujících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rozhodnutích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rozvíjet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zpřesňovat</a:t>
            </a:r>
            <a:endParaRPr lang="sk-SK" altLang="en-SK" sz="2400" dirty="0"/>
          </a:p>
          <a:p>
            <a:pPr algn="just" eaLnBrk="1" hangingPunct="1"/>
            <a:r>
              <a:rPr lang="sk-SK" altLang="en-SK" sz="2400" dirty="0" err="1"/>
              <a:t>Soud</a:t>
            </a:r>
            <a:r>
              <a:rPr lang="sk-SK" altLang="en-SK" sz="2400" dirty="0"/>
              <a:t> často </a:t>
            </a:r>
            <a:r>
              <a:rPr lang="sk-SK" altLang="en-SK" sz="2400" dirty="0" err="1"/>
              <a:t>postupně</a:t>
            </a:r>
            <a:r>
              <a:rPr lang="sk-SK" altLang="en-SK" sz="2400" dirty="0"/>
              <a:t> ruší </a:t>
            </a:r>
            <a:r>
              <a:rPr lang="sk-SK" altLang="en-SK" sz="2400" dirty="0" err="1"/>
              <a:t>výjimky</a:t>
            </a:r>
            <a:r>
              <a:rPr lang="sk-SK" altLang="en-SK" sz="2400" dirty="0"/>
              <a:t> z platnosti doktríny, </a:t>
            </a:r>
            <a:r>
              <a:rPr lang="sk-SK" altLang="en-SK" sz="2400" dirty="0" err="1"/>
              <a:t>které</a:t>
            </a:r>
            <a:r>
              <a:rPr lang="sk-SK" altLang="en-SK" sz="2400" dirty="0"/>
              <a:t> sám v minulosti stanovil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>
            <a:extLst>
              <a:ext uri="{FF2B5EF4-FFF2-40B4-BE49-F238E27FC236}">
                <a16:creationId xmlns:a16="http://schemas.microsoft.com/office/drawing/2014/main" id="{E2D29DB7-B91B-5FB5-D622-2458C2931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Konstitucionalizace</a:t>
            </a:r>
            <a:r>
              <a:rPr lang="sk-SK" altLang="en-SK" dirty="0"/>
              <a:t> EU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D9B96D6F-D635-177E-B979-DAA342D16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600" dirty="0" err="1"/>
              <a:t>Zájem</a:t>
            </a:r>
            <a:r>
              <a:rPr lang="sk-SK" altLang="en-SK" sz="2600" dirty="0"/>
              <a:t> SDEU o </a:t>
            </a:r>
            <a:r>
              <a:rPr lang="sk-SK" altLang="en-SK" sz="2600" dirty="0" err="1"/>
              <a:t>účinnost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unijního</a:t>
            </a:r>
            <a:r>
              <a:rPr lang="sk-SK" altLang="en-SK" sz="2600" dirty="0"/>
              <a:t> práva, </a:t>
            </a:r>
            <a:r>
              <a:rPr lang="sk-SK" altLang="en-SK" sz="2600" dirty="0" err="1"/>
              <a:t>zejména</a:t>
            </a:r>
            <a:r>
              <a:rPr lang="sk-SK" altLang="en-SK" sz="2600" dirty="0"/>
              <a:t> o jeho </a:t>
            </a:r>
            <a:r>
              <a:rPr lang="sk-SK" altLang="en-SK" sz="2600" dirty="0" err="1"/>
              <a:t>vymahatelnost</a:t>
            </a:r>
            <a:r>
              <a:rPr lang="sk-SK" altLang="en-SK" sz="2600" dirty="0"/>
              <a:t>.</a:t>
            </a:r>
          </a:p>
          <a:p>
            <a:pPr algn="just" eaLnBrk="1" hangingPunct="1"/>
            <a:r>
              <a:rPr lang="sk-SK" altLang="en-SK" sz="2600" dirty="0" err="1"/>
              <a:t>Soudní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dvůr</a:t>
            </a:r>
            <a:r>
              <a:rPr lang="sk-SK" altLang="en-SK" sz="2600" dirty="0"/>
              <a:t> zapojil </a:t>
            </a:r>
            <a:r>
              <a:rPr lang="sk-SK" altLang="en-SK" sz="2600" dirty="0" err="1"/>
              <a:t>veřejnost</a:t>
            </a:r>
            <a:r>
              <a:rPr lang="sk-SK" altLang="en-SK" sz="2600" dirty="0"/>
              <a:t> členských </a:t>
            </a:r>
            <a:r>
              <a:rPr lang="sk-SK" altLang="en-SK" sz="2600" dirty="0" err="1"/>
              <a:t>států</a:t>
            </a:r>
            <a:r>
              <a:rPr lang="sk-SK" altLang="en-SK" sz="2600" dirty="0"/>
              <a:t> a také </a:t>
            </a:r>
            <a:r>
              <a:rPr lang="sk-SK" altLang="en-SK" sz="2600" dirty="0" err="1"/>
              <a:t>jejich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soudní</a:t>
            </a:r>
            <a:r>
              <a:rPr lang="sk-SK" altLang="en-SK" sz="2600" dirty="0"/>
              <a:t> systémy (decentralizovaná forma kontroly).</a:t>
            </a:r>
          </a:p>
          <a:p>
            <a:pPr algn="just" eaLnBrk="1" hangingPunct="1"/>
            <a:r>
              <a:rPr lang="sk-SK" altLang="en-SK" sz="2600" dirty="0" err="1"/>
              <a:t>Nejprve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zajistit</a:t>
            </a:r>
            <a:r>
              <a:rPr lang="sk-SK" altLang="en-SK" sz="2600" dirty="0"/>
              <a:t> systém kontroly práva</a:t>
            </a:r>
          </a:p>
          <a:p>
            <a:pPr algn="just" eaLnBrk="1" hangingPunct="1"/>
            <a:r>
              <a:rPr lang="sk-SK" altLang="en-SK" sz="2600" dirty="0" err="1"/>
              <a:t>Poté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zajistit</a:t>
            </a:r>
            <a:r>
              <a:rPr lang="sk-SK" altLang="en-SK" sz="2600" dirty="0"/>
              <a:t>, aby členské státy </a:t>
            </a:r>
            <a:r>
              <a:rPr lang="sk-SK" altLang="en-SK" sz="2600" dirty="0" err="1"/>
              <a:t>rychle</a:t>
            </a:r>
            <a:r>
              <a:rPr lang="sk-SK" altLang="en-SK" sz="2600" dirty="0"/>
              <a:t> a </a:t>
            </a:r>
            <a:r>
              <a:rPr lang="sk-SK" altLang="en-SK" sz="2600" dirty="0" err="1"/>
              <a:t>plně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prováděly</a:t>
            </a:r>
            <a:r>
              <a:rPr lang="sk-SK" altLang="en-SK" sz="2600" dirty="0"/>
              <a:t> právo EU/ES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AutoShape 2">
            <a:extLst>
              <a:ext uri="{FF2B5EF4-FFF2-40B4-BE49-F238E27FC236}">
                <a16:creationId xmlns:a16="http://schemas.microsoft.com/office/drawing/2014/main" id="{2C9B50F5-667B-A30A-A97D-0236D8414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SK" dirty="0"/>
              <a:t>Doktrína </a:t>
            </a:r>
            <a:r>
              <a:rPr lang="sk-SK" altLang="en-SK" dirty="0" err="1"/>
              <a:t>přímého</a:t>
            </a:r>
            <a:r>
              <a:rPr lang="sk-SK" altLang="en-SK" dirty="0"/>
              <a:t> účinku 1/3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442BB80A-EFFE-87AF-9577-34DB5DAA9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Van </a:t>
            </a:r>
            <a:r>
              <a:rPr lang="sk-SK" altLang="en-SK" sz="2400" dirty="0" err="1"/>
              <a:t>Gend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en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Loos</a:t>
            </a:r>
            <a:r>
              <a:rPr lang="sk-SK" altLang="en-SK" sz="2400" dirty="0"/>
              <a:t> (1963): </a:t>
            </a:r>
            <a:r>
              <a:rPr lang="sk-SK" altLang="en-SK" sz="2400" dirty="0" err="1"/>
              <a:t>formulace</a:t>
            </a:r>
            <a:r>
              <a:rPr lang="sk-SK" altLang="en-SK" sz="2400" dirty="0"/>
              <a:t> doktríny </a:t>
            </a:r>
            <a:r>
              <a:rPr lang="sk-SK" altLang="en-SK" sz="2400" dirty="0" err="1"/>
              <a:t>přímého</a:t>
            </a:r>
            <a:r>
              <a:rPr lang="sk-SK" altLang="en-SK" sz="2400" dirty="0"/>
              <a:t> účinku práva ES : jednotlivci </a:t>
            </a:r>
            <a:r>
              <a:rPr lang="sk-SK" altLang="en-SK" sz="2400" dirty="0" err="1"/>
              <a:t>měli</a:t>
            </a:r>
            <a:r>
              <a:rPr lang="sk-SK" altLang="en-SK" sz="2400" dirty="0"/>
              <a:t> právo </a:t>
            </a:r>
            <a:r>
              <a:rPr lang="sk-SK" altLang="en-SK" sz="2400" dirty="0" err="1"/>
              <a:t>dovolávat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práva ES, </a:t>
            </a:r>
            <a:r>
              <a:rPr lang="sk-SK" altLang="en-SK" sz="2400" dirty="0" err="1"/>
              <a:t>protože</a:t>
            </a:r>
            <a:endParaRPr lang="sk-SK" altLang="en-SK" sz="2400" dirty="0"/>
          </a:p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„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Community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constitutes</a:t>
            </a:r>
            <a:r>
              <a:rPr lang="sk-SK" altLang="en-SK" sz="2400" dirty="0"/>
              <a:t> a new </a:t>
            </a:r>
            <a:r>
              <a:rPr lang="sk-SK" altLang="en-SK" sz="2400" dirty="0" err="1"/>
              <a:t>legal</a:t>
            </a:r>
            <a:r>
              <a:rPr lang="sk-SK" altLang="en-SK" sz="2400" dirty="0"/>
              <a:t> </a:t>
            </a:r>
            <a:r>
              <a:rPr lang="sk-SK" altLang="en-SK" sz="2400" dirty="0" err="1"/>
              <a:t>order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international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law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for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benefit of </a:t>
            </a:r>
            <a:r>
              <a:rPr lang="sk-SK" altLang="en-SK" sz="2400" dirty="0" err="1"/>
              <a:t>which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states</a:t>
            </a:r>
            <a:r>
              <a:rPr lang="sk-SK" altLang="en-SK" sz="2400" dirty="0"/>
              <a:t> </a:t>
            </a:r>
            <a:r>
              <a:rPr lang="sk-SK" altLang="en-SK" sz="2400" dirty="0" err="1"/>
              <a:t>have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limited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their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sovereign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rights</a:t>
            </a:r>
            <a:r>
              <a:rPr lang="sk-SK" altLang="en-SK" sz="2400" dirty="0"/>
              <a:t> ...and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subject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which</a:t>
            </a:r>
            <a:r>
              <a:rPr lang="sk-SK" altLang="en-SK" sz="2400" dirty="0"/>
              <a:t> are </a:t>
            </a:r>
            <a:r>
              <a:rPr lang="sk-SK" altLang="en-SK" sz="2400" dirty="0" err="1"/>
              <a:t>not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only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Member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States</a:t>
            </a:r>
            <a:r>
              <a:rPr lang="sk-SK" altLang="en-SK" sz="2400" dirty="0"/>
              <a:t> </a:t>
            </a:r>
            <a:r>
              <a:rPr lang="sk-SK" altLang="en-SK" sz="2400" dirty="0" err="1"/>
              <a:t>but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also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their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nationals</a:t>
            </a:r>
            <a:r>
              <a:rPr lang="sk-SK" altLang="en-US" sz="2400" dirty="0"/>
              <a:t>“</a:t>
            </a:r>
            <a:endParaRPr lang="sk-SK" altLang="en-SK" sz="2400" dirty="0"/>
          </a:p>
          <a:p>
            <a:pPr algn="just" eaLnBrk="1" hangingPunct="1">
              <a:lnSpc>
                <a:spcPct val="90000"/>
              </a:lnSpc>
            </a:pPr>
            <a:r>
              <a:rPr lang="sk-SK" altLang="en-SK" sz="2400" dirty="0" err="1"/>
              <a:t>Případ</a:t>
            </a:r>
            <a:r>
              <a:rPr lang="sk-SK" altLang="en-SK" sz="2400" dirty="0"/>
              <a:t> Van </a:t>
            </a:r>
            <a:r>
              <a:rPr lang="sk-SK" altLang="en-SK" sz="2400" dirty="0" err="1"/>
              <a:t>Gend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přímo</a:t>
            </a:r>
            <a:r>
              <a:rPr lang="sk-SK" altLang="en-SK" sz="2400" dirty="0"/>
              <a:t> vyžadoval stanovisko také k </a:t>
            </a:r>
            <a:r>
              <a:rPr lang="sk-SK" altLang="en-SK" sz="2400" dirty="0" err="1"/>
              <a:t>otázce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vztahu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mezi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Společenství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vnitrostátním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, ale to </a:t>
            </a:r>
            <a:r>
              <a:rPr lang="sk-SK" altLang="en-SK" sz="2400" dirty="0" err="1"/>
              <a:t>bylo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učiněno</a:t>
            </a:r>
            <a:r>
              <a:rPr lang="sk-SK" altLang="en-SK" sz="2400" dirty="0"/>
              <a:t> až v </a:t>
            </a:r>
            <a:r>
              <a:rPr lang="sk-SK" altLang="en-SK" sz="2400" dirty="0" err="1"/>
              <a:t>dalším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soudním</a:t>
            </a:r>
            <a:r>
              <a:rPr lang="sk-SK" altLang="en-SK" sz="2400" dirty="0"/>
              <a:t> rozhodnutí.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>
            <a:extLst>
              <a:ext uri="{FF2B5EF4-FFF2-40B4-BE49-F238E27FC236}">
                <a16:creationId xmlns:a16="http://schemas.microsoft.com/office/drawing/2014/main" id="{65A97338-00C1-61C2-2B65-452FDFAB9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Doktrína </a:t>
            </a:r>
            <a:r>
              <a:rPr lang="sk-SK" altLang="en-SK" dirty="0" err="1"/>
              <a:t>přímého</a:t>
            </a:r>
            <a:r>
              <a:rPr lang="sk-SK" altLang="en-SK" dirty="0"/>
              <a:t> účinku 2/3</a:t>
            </a:r>
          </a:p>
        </p:txBody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794F668C-6438-9932-13E6-37D5B95D8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/>
            <a:r>
              <a:rPr lang="sk-SK" altLang="en-SK" sz="2400" dirty="0"/>
              <a:t>Doktrína </a:t>
            </a:r>
            <a:r>
              <a:rPr lang="sk-SK" altLang="en-SK" sz="2400" dirty="0" err="1"/>
              <a:t>byla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později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rozvinuta</a:t>
            </a:r>
            <a:r>
              <a:rPr lang="sk-SK" altLang="en-SK" sz="2400" dirty="0"/>
              <a:t> tak, že </a:t>
            </a:r>
            <a:r>
              <a:rPr lang="sk-SK" altLang="en-SK" sz="2400" dirty="0" err="1"/>
              <a:t>nyní</a:t>
            </a:r>
            <a:r>
              <a:rPr lang="sk-SK" altLang="en-SK" sz="2400" dirty="0"/>
              <a:t> zahrnuje </a:t>
            </a:r>
            <a:r>
              <a:rPr lang="sk-SK" altLang="en-SK" sz="2400" dirty="0" err="1"/>
              <a:t>nejen</a:t>
            </a:r>
            <a:r>
              <a:rPr lang="sk-SK" altLang="en-SK" sz="2400" dirty="0"/>
              <a:t> články </a:t>
            </a:r>
            <a:r>
              <a:rPr lang="sk-SK" altLang="en-SK" sz="2400" dirty="0" err="1"/>
              <a:t>smluv</a:t>
            </a:r>
            <a:r>
              <a:rPr lang="sk-SK" altLang="en-SK" sz="2400" dirty="0"/>
              <a:t>, ale také </a:t>
            </a:r>
            <a:r>
              <a:rPr lang="sk-SK" altLang="en-SK" sz="2400" dirty="0" err="1"/>
              <a:t>sekundární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předpisy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zejména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směrnice</a:t>
            </a:r>
            <a:r>
              <a:rPr lang="sk-SK" altLang="en-SK" sz="2400" dirty="0"/>
              <a:t>.</a:t>
            </a:r>
          </a:p>
          <a:p>
            <a:pPr algn="just" eaLnBrk="1" hangingPunct="1"/>
            <a:r>
              <a:rPr lang="sk-SK" altLang="en-SK" sz="2400" dirty="0" err="1"/>
              <a:t>podle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judikatury</a:t>
            </a:r>
            <a:r>
              <a:rPr lang="sk-SK" altLang="en-SK" sz="2400" dirty="0"/>
              <a:t> SDEU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přímý</a:t>
            </a:r>
            <a:r>
              <a:rPr lang="sk-SK" altLang="en-SK" sz="2400" dirty="0"/>
              <a:t> </a:t>
            </a:r>
            <a:r>
              <a:rPr lang="sk-SK" altLang="en-SK" sz="2400" dirty="0" err="1"/>
              <a:t>účinek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nařízení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směrnic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liší</a:t>
            </a:r>
            <a:r>
              <a:rPr lang="sk-SK" altLang="en-SK" sz="2400" dirty="0"/>
              <a:t>: </a:t>
            </a:r>
          </a:p>
          <a:p>
            <a:pPr algn="just" eaLnBrk="1" hangingPunct="1"/>
            <a:r>
              <a:rPr lang="sk-SK" altLang="en-SK" sz="2400" dirty="0" err="1"/>
              <a:t>nařízení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zakládají</a:t>
            </a:r>
            <a:r>
              <a:rPr lang="sk-SK" altLang="en-SK" sz="2400" dirty="0"/>
              <a:t> práva </a:t>
            </a:r>
            <a:r>
              <a:rPr lang="sk-SK" altLang="en-SK" sz="2400" dirty="0" err="1"/>
              <a:t>vůči</a:t>
            </a:r>
            <a:r>
              <a:rPr lang="sk-SK" altLang="en-SK" sz="2400" dirty="0"/>
              <a:t> státu a </a:t>
            </a:r>
            <a:r>
              <a:rPr lang="sk-SK" altLang="en-SK" sz="2400" dirty="0" err="1"/>
              <a:t>vůči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jiným</a:t>
            </a:r>
            <a:r>
              <a:rPr lang="sk-SK" altLang="en-SK" sz="2400" dirty="0"/>
              <a:t> osobám </a:t>
            </a:r>
          </a:p>
          <a:p>
            <a:pPr algn="just" eaLnBrk="1" hangingPunct="1"/>
            <a:r>
              <a:rPr lang="sk-SK" altLang="en-SK" sz="2400" dirty="0" err="1"/>
              <a:t>směrnice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zakládají</a:t>
            </a:r>
            <a:r>
              <a:rPr lang="sk-SK" altLang="en-SK" sz="2400" dirty="0"/>
              <a:t> práva (</a:t>
            </a:r>
            <a:r>
              <a:rPr lang="sk-SK" altLang="en-SK" sz="2400" dirty="0" err="1"/>
              <a:t>přímý</a:t>
            </a:r>
            <a:r>
              <a:rPr lang="sk-SK" altLang="en-SK" sz="2400" dirty="0"/>
              <a:t> </a:t>
            </a:r>
            <a:r>
              <a:rPr lang="sk-SK" altLang="en-SK" sz="2400" dirty="0" err="1"/>
              <a:t>účinek</a:t>
            </a:r>
            <a:r>
              <a:rPr lang="sk-SK" altLang="en-SK" sz="2400" dirty="0"/>
              <a:t>) </a:t>
            </a:r>
            <a:r>
              <a:rPr lang="sk-SK" altLang="en-SK" sz="2400" dirty="0" err="1"/>
              <a:t>osob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pouze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vůči</a:t>
            </a:r>
            <a:r>
              <a:rPr lang="sk-SK" altLang="en-SK" sz="2400" dirty="0"/>
              <a:t> státu, </a:t>
            </a:r>
            <a:r>
              <a:rPr lang="sk-SK" altLang="en-SK" sz="2400" dirty="0" err="1"/>
              <a:t>nikoli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vůči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jiným</a:t>
            </a:r>
            <a:r>
              <a:rPr lang="sk-SK" altLang="en-SK" sz="2400" dirty="0"/>
              <a:t> osobám</a:t>
            </a:r>
          </a:p>
          <a:p>
            <a:pPr algn="just" eaLnBrk="1" hangingPunct="1"/>
            <a:r>
              <a:rPr lang="sk-SK" altLang="en-SK" sz="2400" dirty="0" err="1"/>
              <a:t>jako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kompenzaci</a:t>
            </a:r>
            <a:r>
              <a:rPr lang="sk-SK" altLang="en-SK" sz="2400" dirty="0"/>
              <a:t> vyvinul SDEU doktrínu </a:t>
            </a:r>
            <a:r>
              <a:rPr lang="sk-SK" altLang="en-SK" sz="2400" dirty="0" err="1"/>
              <a:t>odpovědnosti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států</a:t>
            </a:r>
            <a:r>
              <a:rPr lang="sk-SK" altLang="en-SK" sz="2400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>
            <a:extLst>
              <a:ext uri="{FF2B5EF4-FFF2-40B4-BE49-F238E27FC236}">
                <a16:creationId xmlns:a16="http://schemas.microsoft.com/office/drawing/2014/main" id="{2599F5FC-9F23-5C95-1977-F67D7B7F1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Doktrína </a:t>
            </a:r>
            <a:r>
              <a:rPr lang="sk-SK" altLang="en-SK" dirty="0" err="1"/>
              <a:t>přímého</a:t>
            </a:r>
            <a:r>
              <a:rPr lang="sk-SK" altLang="en-SK" dirty="0"/>
              <a:t> účinku 3/3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6CDB81F4-5C87-3635-AB1C-355DDAEBD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500" dirty="0" err="1"/>
              <a:t>Ve</a:t>
            </a:r>
            <a:r>
              <a:rPr lang="sk-SK" altLang="en-SK" sz="2500" dirty="0"/>
              <a:t> </a:t>
            </a:r>
            <a:r>
              <a:rPr lang="sk-SK" altLang="en-SK" sz="2500" dirty="0" err="1"/>
              <a:t>věci</a:t>
            </a:r>
            <a:r>
              <a:rPr lang="sk-SK" altLang="en-SK" sz="2500" dirty="0"/>
              <a:t> </a:t>
            </a:r>
            <a:r>
              <a:rPr lang="sk-SK" altLang="en-SK" sz="2500" dirty="0" err="1"/>
              <a:t>Francovich</a:t>
            </a:r>
            <a:r>
              <a:rPr lang="sk-SK" altLang="en-SK" sz="2500" dirty="0"/>
              <a:t> (1991) </a:t>
            </a:r>
            <a:r>
              <a:rPr lang="sk-SK" altLang="en-SK" sz="2500" dirty="0" err="1"/>
              <a:t>Soud</a:t>
            </a:r>
            <a:r>
              <a:rPr lang="sk-SK" altLang="en-SK" sz="2500" dirty="0"/>
              <a:t> potvrdil, že státy musí </a:t>
            </a:r>
            <a:r>
              <a:rPr lang="sk-SK" altLang="en-SK" sz="2500" dirty="0" err="1"/>
              <a:t>nést</a:t>
            </a:r>
            <a:r>
              <a:rPr lang="sk-SK" altLang="en-SK" sz="2500" dirty="0"/>
              <a:t> finanční </a:t>
            </a:r>
            <a:r>
              <a:rPr lang="sk-SK" altLang="en-SK" sz="2500" dirty="0" err="1"/>
              <a:t>důsledky</a:t>
            </a:r>
            <a:r>
              <a:rPr lang="sk-SK" altLang="en-SK" sz="2500" dirty="0"/>
              <a:t> za </a:t>
            </a:r>
            <a:r>
              <a:rPr lang="sk-SK" altLang="en-SK" sz="2500" dirty="0" err="1"/>
              <a:t>neuskutečněnou</a:t>
            </a:r>
            <a:r>
              <a:rPr lang="sk-SK" altLang="en-SK" sz="2500" dirty="0"/>
              <a:t> </a:t>
            </a:r>
            <a:r>
              <a:rPr lang="sk-SK" altLang="en-SK" sz="2500" dirty="0" err="1"/>
              <a:t>implementaci</a:t>
            </a:r>
            <a:r>
              <a:rPr lang="sk-SK" altLang="en-SK" sz="2500" dirty="0"/>
              <a:t> za škody, </a:t>
            </a:r>
            <a:r>
              <a:rPr lang="sk-SK" altLang="en-SK" sz="2500" dirty="0" err="1"/>
              <a:t>které</a:t>
            </a:r>
            <a:r>
              <a:rPr lang="sk-SK" altLang="en-SK" sz="2500" dirty="0"/>
              <a:t> </a:t>
            </a:r>
            <a:r>
              <a:rPr lang="sk-SK" altLang="en-SK" sz="2500" dirty="0" err="1"/>
              <a:t>utrpěli</a:t>
            </a:r>
            <a:r>
              <a:rPr lang="sk-SK" altLang="en-SK" sz="2500" dirty="0"/>
              <a:t> </a:t>
            </a:r>
            <a:r>
              <a:rPr lang="sk-SK" altLang="en-SK" sz="2500" dirty="0" err="1"/>
              <a:t>občané</a:t>
            </a:r>
            <a:endParaRPr lang="sk-SK" altLang="en-SK" sz="2500" dirty="0"/>
          </a:p>
          <a:p>
            <a:pPr algn="just" eaLnBrk="1" hangingPunct="1"/>
            <a:r>
              <a:rPr lang="sk-SK" altLang="en-SK" sz="2500" dirty="0" err="1"/>
              <a:t>hlavním</a:t>
            </a:r>
            <a:r>
              <a:rPr lang="sk-SK" altLang="en-SK" sz="2500" dirty="0"/>
              <a:t> </a:t>
            </a:r>
            <a:r>
              <a:rPr lang="sk-SK" altLang="en-SK" sz="2500" dirty="0" err="1"/>
              <a:t>důsledkem</a:t>
            </a:r>
            <a:r>
              <a:rPr lang="sk-SK" altLang="en-SK" sz="2500" dirty="0"/>
              <a:t> </a:t>
            </a:r>
            <a:r>
              <a:rPr lang="sk-SK" altLang="en-SK" sz="2500" dirty="0" err="1"/>
              <a:t>přímého</a:t>
            </a:r>
            <a:r>
              <a:rPr lang="sk-SK" altLang="en-SK" sz="2500" dirty="0"/>
              <a:t> účinku je, že právo EU </a:t>
            </a:r>
            <a:r>
              <a:rPr lang="sk-SK" altLang="en-SK" sz="2500" dirty="0" err="1"/>
              <a:t>se</a:t>
            </a:r>
            <a:r>
              <a:rPr lang="sk-SK" altLang="en-SK" sz="2500" dirty="0"/>
              <a:t> </a:t>
            </a:r>
            <a:r>
              <a:rPr lang="sk-SK" altLang="en-SK" sz="2500" dirty="0" err="1"/>
              <a:t>více</a:t>
            </a:r>
            <a:r>
              <a:rPr lang="sk-SK" altLang="en-SK" sz="2500" dirty="0"/>
              <a:t> podobá </a:t>
            </a:r>
            <a:r>
              <a:rPr lang="sk-SK" altLang="en-SK" sz="2500" dirty="0" err="1"/>
              <a:t>vnitrostátnímu</a:t>
            </a:r>
            <a:r>
              <a:rPr lang="sk-SK" altLang="en-SK" sz="2500" dirty="0"/>
              <a:t> než </a:t>
            </a:r>
            <a:r>
              <a:rPr lang="sk-SK" altLang="en-SK" sz="2500" dirty="0" err="1"/>
              <a:t>mezinárodnímu</a:t>
            </a:r>
            <a:r>
              <a:rPr lang="sk-SK" altLang="en-SK" sz="2500" dirty="0"/>
              <a:t> právu</a:t>
            </a:r>
          </a:p>
          <a:p>
            <a:pPr algn="just" eaLnBrk="1" hangingPunct="1"/>
            <a:r>
              <a:rPr lang="sk-SK" altLang="en-SK" sz="2500" dirty="0"/>
              <a:t>dramatický </a:t>
            </a:r>
            <a:r>
              <a:rPr lang="sk-SK" altLang="en-SK" sz="2500" dirty="0" err="1"/>
              <a:t>nárůst</a:t>
            </a:r>
            <a:r>
              <a:rPr lang="sk-SK" altLang="en-SK" sz="2500" dirty="0"/>
              <a:t> počtu </a:t>
            </a:r>
            <a:r>
              <a:rPr lang="sk-SK" altLang="en-SK" sz="2500" dirty="0" err="1"/>
              <a:t>případů</a:t>
            </a:r>
            <a:r>
              <a:rPr lang="sk-SK" altLang="en-SK" sz="2500" dirty="0"/>
              <a:t>, </a:t>
            </a:r>
            <a:r>
              <a:rPr lang="sk-SK" altLang="en-SK" sz="2500" dirty="0" err="1"/>
              <a:t>kdy</a:t>
            </a:r>
            <a:r>
              <a:rPr lang="sk-SK" altLang="en-SK" sz="2500" dirty="0"/>
              <a:t> </a:t>
            </a:r>
            <a:r>
              <a:rPr lang="sk-SK" altLang="en-SK" sz="2500" dirty="0" err="1"/>
              <a:t>se</a:t>
            </a:r>
            <a:r>
              <a:rPr lang="sk-SK" altLang="en-SK" sz="2500" dirty="0"/>
              <a:t> jednotlivci </a:t>
            </a:r>
            <a:r>
              <a:rPr lang="sk-SK" altLang="en-SK" sz="2500" dirty="0" err="1"/>
              <a:t>obracejí</a:t>
            </a:r>
            <a:r>
              <a:rPr lang="sk-SK" altLang="en-SK" sz="2500" dirty="0"/>
              <a:t> na </a:t>
            </a:r>
            <a:r>
              <a:rPr lang="sk-SK" altLang="en-SK" sz="2500" dirty="0" err="1"/>
              <a:t>vnitrostátní</a:t>
            </a:r>
            <a:r>
              <a:rPr lang="sk-SK" altLang="en-SK" sz="2500" dirty="0"/>
              <a:t> </a:t>
            </a:r>
            <a:r>
              <a:rPr lang="sk-SK" altLang="en-SK" sz="2500" dirty="0" err="1"/>
              <a:t>soudy</a:t>
            </a:r>
            <a:r>
              <a:rPr lang="sk-SK" altLang="en-SK" sz="2500" dirty="0"/>
              <a:t>, aby hájili </a:t>
            </a:r>
            <a:r>
              <a:rPr lang="sk-SK" altLang="en-SK" sz="2500" dirty="0" err="1"/>
              <a:t>svá</a:t>
            </a:r>
            <a:r>
              <a:rPr lang="sk-SK" altLang="en-SK" sz="2500" dirty="0"/>
              <a:t> práva </a:t>
            </a:r>
            <a:r>
              <a:rPr lang="sk-SK" altLang="en-SK" sz="2500" dirty="0" err="1"/>
              <a:t>podle</a:t>
            </a:r>
            <a:r>
              <a:rPr lang="sk-SK" altLang="en-SK" sz="2500" dirty="0"/>
              <a:t> práva EU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>
            <a:extLst>
              <a:ext uri="{FF2B5EF4-FFF2-40B4-BE49-F238E27FC236}">
                <a16:creationId xmlns:a16="http://schemas.microsoft.com/office/drawing/2014/main" id="{4B4516AF-25E4-7F00-E001-473BD53A1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systém EU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E645FC27-34C7-C26E-9103-DC8AF0FF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dirty="0" err="1"/>
              <a:t>Skládá</a:t>
            </a:r>
            <a:r>
              <a:rPr lang="sk-SK" altLang="en-SK" dirty="0"/>
              <a:t> </a:t>
            </a:r>
            <a:r>
              <a:rPr lang="sk-SK" altLang="en-SK" dirty="0" err="1"/>
              <a:t>se</a:t>
            </a:r>
            <a:r>
              <a:rPr lang="sk-SK" altLang="en-SK" dirty="0"/>
              <a:t> </a:t>
            </a:r>
            <a:r>
              <a:rPr lang="sk-SK" altLang="en-SK" dirty="0" err="1"/>
              <a:t>ze</a:t>
            </a:r>
            <a:r>
              <a:rPr lang="sk-SK" altLang="en-SK" dirty="0"/>
              <a:t> </a:t>
            </a:r>
            <a:r>
              <a:rPr lang="sk-SK" altLang="en-SK" dirty="0" err="1"/>
              <a:t>Soudního</a:t>
            </a:r>
            <a:r>
              <a:rPr lang="sk-SK" altLang="en-SK" dirty="0"/>
              <a:t> dvora </a:t>
            </a:r>
            <a:r>
              <a:rPr lang="sk-SK" altLang="en-SK" dirty="0" err="1"/>
              <a:t>Evropské</a:t>
            </a:r>
            <a:r>
              <a:rPr lang="sk-SK" altLang="en-SK" dirty="0"/>
              <a:t> </a:t>
            </a:r>
            <a:r>
              <a:rPr lang="sk-SK" altLang="en-SK" dirty="0" err="1"/>
              <a:t>unie</a:t>
            </a:r>
            <a:r>
              <a:rPr lang="sk-SK" altLang="en-SK" dirty="0"/>
              <a:t> a </a:t>
            </a:r>
            <a:r>
              <a:rPr lang="sk-SK" altLang="en-SK" dirty="0" err="1"/>
              <a:t>soudních</a:t>
            </a:r>
            <a:r>
              <a:rPr lang="sk-SK" altLang="en-SK" dirty="0"/>
              <a:t> </a:t>
            </a:r>
            <a:r>
              <a:rPr lang="sk-SK" altLang="en-SK" dirty="0" err="1"/>
              <a:t>systémů</a:t>
            </a:r>
            <a:r>
              <a:rPr lang="sk-SK" altLang="en-SK" dirty="0"/>
              <a:t> členských </a:t>
            </a:r>
            <a:r>
              <a:rPr lang="sk-SK" altLang="en-SK" dirty="0" err="1"/>
              <a:t>států</a:t>
            </a:r>
            <a:endParaRPr lang="sk-SK" altLang="en-SK" dirty="0"/>
          </a:p>
          <a:p>
            <a:pPr algn="just" eaLnBrk="1" hangingPunct="1"/>
            <a:r>
              <a:rPr lang="sk-SK" altLang="en-SK" dirty="0"/>
              <a:t>Zdroje práva v EÚ/ES: </a:t>
            </a:r>
          </a:p>
          <a:p>
            <a:pPr algn="just" eaLnBrk="1" hangingPunct="1"/>
            <a:r>
              <a:rPr lang="sk-SK" altLang="en-SK" dirty="0"/>
              <a:t>1. </a:t>
            </a:r>
            <a:r>
              <a:rPr lang="sk-SK" altLang="en-SK" dirty="0" err="1"/>
              <a:t>Primární</a:t>
            </a:r>
            <a:r>
              <a:rPr lang="sk-SK" altLang="en-SK" dirty="0"/>
              <a:t> akty </a:t>
            </a:r>
            <a:r>
              <a:rPr lang="sk-SK" altLang="en-SK" dirty="0" err="1"/>
              <a:t>mezi</a:t>
            </a:r>
            <a:r>
              <a:rPr lang="sk-SK" altLang="en-SK" dirty="0"/>
              <a:t> vládami členských </a:t>
            </a:r>
            <a:r>
              <a:rPr lang="sk-SK" altLang="en-SK" dirty="0" err="1"/>
              <a:t>států</a:t>
            </a:r>
            <a:r>
              <a:rPr lang="sk-SK" altLang="en-SK" dirty="0"/>
              <a:t> EU: </a:t>
            </a:r>
            <a:r>
              <a:rPr lang="sk-SK" altLang="en-SK" dirty="0" err="1"/>
              <a:t>zakládající</a:t>
            </a:r>
            <a:r>
              <a:rPr lang="sk-SK" altLang="en-SK" dirty="0"/>
              <a:t> </a:t>
            </a:r>
            <a:r>
              <a:rPr lang="sk-SK" altLang="en-SK" dirty="0" err="1"/>
              <a:t>smlouvy</a:t>
            </a:r>
            <a:r>
              <a:rPr lang="sk-SK" altLang="en-SK" dirty="0"/>
              <a:t>, </a:t>
            </a:r>
            <a:r>
              <a:rPr lang="sk-SK" altLang="en-SK" dirty="0" err="1"/>
              <a:t>smlouvy</a:t>
            </a:r>
            <a:r>
              <a:rPr lang="sk-SK" altLang="en-SK" dirty="0"/>
              <a:t> o </a:t>
            </a:r>
            <a:r>
              <a:rPr lang="sk-SK" altLang="en-SK" dirty="0" err="1"/>
              <a:t>přistoupení</a:t>
            </a:r>
            <a:r>
              <a:rPr lang="sk-SK" altLang="en-SK" dirty="0"/>
              <a:t>, rozpočtové </a:t>
            </a:r>
            <a:r>
              <a:rPr lang="sk-SK" altLang="en-SK" dirty="0" err="1"/>
              <a:t>smlouvy</a:t>
            </a:r>
            <a:endParaRPr lang="sk-SK" altLang="en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>
            <a:extLst>
              <a:ext uri="{FF2B5EF4-FFF2-40B4-BE49-F238E27FC236}">
                <a16:creationId xmlns:a16="http://schemas.microsoft.com/office/drawing/2014/main" id="{094C631C-AC94-A8BB-DCF6-81AB6E1A0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Doktrína </a:t>
            </a:r>
            <a:r>
              <a:rPr lang="sk-SK" altLang="en-SK" dirty="0" err="1"/>
              <a:t>přednosti</a:t>
            </a:r>
            <a:r>
              <a:rPr lang="sk-SK" altLang="en-SK" dirty="0"/>
              <a:t> práva ES 1/2</a:t>
            </a:r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1EACE6EF-2087-CA43-319B-8ABBB2614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400" dirty="0" err="1"/>
              <a:t>Případ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Costa</a:t>
            </a:r>
            <a:r>
              <a:rPr lang="sk-SK" altLang="en-SK" sz="2400" dirty="0"/>
              <a:t> (1964): právo ES má </a:t>
            </a:r>
            <a:r>
              <a:rPr lang="sk-SK" altLang="en-SK" sz="2400" dirty="0" err="1"/>
              <a:t>přednost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před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vnitrostátním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právem</a:t>
            </a:r>
            <a:endParaRPr lang="sk-SK" altLang="en-SK" sz="2400" dirty="0"/>
          </a:p>
          <a:p>
            <a:pPr algn="just" eaLnBrk="1" hangingPunct="1"/>
            <a:r>
              <a:rPr lang="sk-SK" altLang="en-SK" sz="2400" dirty="0"/>
              <a:t>„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law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stemming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from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treaty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an</a:t>
            </a:r>
            <a:r>
              <a:rPr lang="sk-SK" altLang="en-SK" sz="2400" dirty="0"/>
              <a:t> </a:t>
            </a:r>
            <a:r>
              <a:rPr lang="sk-SK" altLang="en-SK" sz="2400" dirty="0" err="1"/>
              <a:t>independent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source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law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could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not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because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its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special</a:t>
            </a:r>
            <a:r>
              <a:rPr lang="sk-SK" altLang="en-SK" sz="2400" dirty="0"/>
              <a:t> and </a:t>
            </a:r>
            <a:r>
              <a:rPr lang="sk-SK" altLang="en-SK" sz="2400" dirty="0" err="1"/>
              <a:t>original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nature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be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overridden</a:t>
            </a:r>
            <a:r>
              <a:rPr lang="sk-SK" altLang="en-SK" sz="2400" dirty="0"/>
              <a:t> by </a:t>
            </a:r>
            <a:r>
              <a:rPr lang="sk-SK" altLang="en-SK" sz="2400" dirty="0" err="1"/>
              <a:t>domestic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legal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provisions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however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framed</a:t>
            </a:r>
            <a:r>
              <a:rPr lang="sk-SK" altLang="en-SK" sz="2400" dirty="0"/>
              <a:t>, </a:t>
            </a:r>
            <a:r>
              <a:rPr lang="sk-SK" altLang="en-SK" sz="2400" dirty="0" err="1"/>
              <a:t>without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being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deprived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its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character</a:t>
            </a:r>
            <a:r>
              <a:rPr lang="sk-SK" altLang="en-SK" sz="2400" dirty="0"/>
              <a:t> as </a:t>
            </a:r>
            <a:r>
              <a:rPr lang="sk-SK" altLang="en-SK" sz="2400" dirty="0" err="1"/>
              <a:t>community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law</a:t>
            </a:r>
            <a:r>
              <a:rPr lang="sk-SK" altLang="en-SK" sz="2400" dirty="0"/>
              <a:t> and </a:t>
            </a:r>
            <a:r>
              <a:rPr lang="sk-SK" altLang="en-SK" sz="2400" dirty="0" err="1"/>
              <a:t>without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legal</a:t>
            </a:r>
            <a:r>
              <a:rPr lang="sk-SK" altLang="en-SK" sz="2400" dirty="0"/>
              <a:t> </a:t>
            </a:r>
            <a:r>
              <a:rPr lang="sk-SK" altLang="en-SK" sz="2400" dirty="0" err="1"/>
              <a:t>basis</a:t>
            </a:r>
            <a:r>
              <a:rPr lang="sk-SK" altLang="en-SK" sz="2400" dirty="0"/>
              <a:t> of </a:t>
            </a:r>
            <a:r>
              <a:rPr lang="sk-SK" altLang="en-SK" sz="2400" dirty="0" err="1"/>
              <a:t>the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community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itself</a:t>
            </a:r>
            <a:r>
              <a:rPr lang="sk-SK" altLang="en-SK" sz="2400" dirty="0"/>
              <a:t> </a:t>
            </a:r>
            <a:r>
              <a:rPr lang="sk-SK" altLang="en-SK" sz="2400" dirty="0" err="1"/>
              <a:t>being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called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into</a:t>
            </a:r>
            <a:r>
              <a:rPr lang="sk-SK" altLang="en-SK" sz="2400" dirty="0"/>
              <a:t> </a:t>
            </a:r>
            <a:r>
              <a:rPr lang="sk-SK" altLang="en-SK" sz="2400" dirty="0" err="1"/>
              <a:t>question</a:t>
            </a:r>
            <a:r>
              <a:rPr lang="sk-SK" altLang="en-SK" sz="2400" dirty="0"/>
              <a:t>.</a:t>
            </a:r>
            <a:r>
              <a:rPr lang="sk-SK" altLang="en-US" sz="2400" dirty="0"/>
              <a:t>“</a:t>
            </a:r>
            <a:r>
              <a:rPr lang="sk-SK" altLang="en-SK" sz="2400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>
            <a:extLst>
              <a:ext uri="{FF2B5EF4-FFF2-40B4-BE49-F238E27FC236}">
                <a16:creationId xmlns:a16="http://schemas.microsoft.com/office/drawing/2014/main" id="{37BA74CD-D4EA-1035-7464-6F1F5E9B1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Doktrína </a:t>
            </a:r>
            <a:r>
              <a:rPr lang="sk-SK" altLang="en-SK" dirty="0" err="1"/>
              <a:t>přednosti</a:t>
            </a:r>
            <a:r>
              <a:rPr lang="sk-SK" altLang="en-SK" dirty="0"/>
              <a:t> práva ES 2/2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69C99E04-2D72-58DA-4794-247694779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/>
            <a:r>
              <a:rPr lang="sk-SK" altLang="en-SK" sz="2400" dirty="0"/>
              <a:t>O </a:t>
            </a:r>
            <a:r>
              <a:rPr lang="sk-SK" altLang="en-SK" sz="2400" dirty="0" err="1"/>
              <a:t>šest</a:t>
            </a:r>
            <a:r>
              <a:rPr lang="sk-SK" altLang="en-SK" sz="2400" dirty="0"/>
              <a:t> let </a:t>
            </a:r>
            <a:r>
              <a:rPr lang="sk-SK" altLang="en-SK" sz="2400" dirty="0" err="1"/>
              <a:t>později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rozhodl</a:t>
            </a:r>
            <a:r>
              <a:rPr lang="sk-SK" altLang="en-SK" sz="2400" dirty="0"/>
              <a:t>, že právo ES má </a:t>
            </a:r>
            <a:r>
              <a:rPr lang="sk-SK" altLang="en-SK" sz="2400" dirty="0" err="1"/>
              <a:t>přednost</a:t>
            </a:r>
            <a:r>
              <a:rPr lang="sk-SK" altLang="en-SK" sz="2400" dirty="0"/>
              <a:t> i </a:t>
            </a:r>
            <a:r>
              <a:rPr lang="sk-SK" altLang="en-SK" sz="2400" dirty="0" err="1"/>
              <a:t>před</a:t>
            </a:r>
            <a:r>
              <a:rPr lang="sk-SK" altLang="en-SK" sz="2400" dirty="0"/>
              <a:t> ústavou a </a:t>
            </a:r>
            <a:r>
              <a:rPr lang="sk-SK" altLang="en-SK" sz="2400" dirty="0" err="1"/>
              <a:t>ústavním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rozdělením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pravomocí</a:t>
            </a:r>
            <a:r>
              <a:rPr lang="sk-SK" altLang="en-SK" sz="2400" dirty="0"/>
              <a:t> v členských </a:t>
            </a:r>
            <a:r>
              <a:rPr lang="sk-SK" altLang="en-SK" sz="2400" dirty="0" err="1"/>
              <a:t>státech</a:t>
            </a:r>
            <a:r>
              <a:rPr lang="sk-SK" altLang="en-SK" sz="2400" dirty="0"/>
              <a:t>.</a:t>
            </a:r>
          </a:p>
          <a:p>
            <a:pPr algn="just" eaLnBrk="1" hangingPunct="1"/>
            <a:r>
              <a:rPr lang="sk-SK" altLang="en-SK" sz="2400" dirty="0" err="1"/>
              <a:t>Soudní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dvůr</a:t>
            </a:r>
            <a:r>
              <a:rPr lang="sk-SK" altLang="en-SK" sz="2400" dirty="0"/>
              <a:t> </a:t>
            </a:r>
            <a:r>
              <a:rPr lang="sk-SK" altLang="en-SK" sz="2400" dirty="0" err="1"/>
              <a:t>dále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rozhodl</a:t>
            </a:r>
            <a:r>
              <a:rPr lang="sk-SK" altLang="en-SK" sz="2400" dirty="0"/>
              <a:t>, že nižší </a:t>
            </a:r>
            <a:r>
              <a:rPr lang="sk-SK" altLang="en-SK" sz="2400" dirty="0" err="1"/>
              <a:t>vnitrostátní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soudy</a:t>
            </a:r>
            <a:r>
              <a:rPr lang="sk-SK" altLang="en-SK" sz="2400" dirty="0"/>
              <a:t> nemusí </a:t>
            </a:r>
            <a:r>
              <a:rPr lang="sk-SK" altLang="en-SK" sz="2400" dirty="0" err="1"/>
              <a:t>čekat</a:t>
            </a:r>
            <a:r>
              <a:rPr lang="sk-SK" altLang="en-SK" sz="2400" dirty="0"/>
              <a:t> na </a:t>
            </a:r>
            <a:r>
              <a:rPr lang="sk-SK" altLang="en-SK" sz="2400" dirty="0" err="1"/>
              <a:t>nejvyšší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mohou</a:t>
            </a:r>
            <a:r>
              <a:rPr lang="sk-SK" altLang="en-SK" sz="2400" dirty="0"/>
              <a:t> samy </a:t>
            </a:r>
            <a:r>
              <a:rPr lang="sk-SK" altLang="en-SK" sz="2400" dirty="0" err="1"/>
              <a:t>požádat</a:t>
            </a:r>
            <a:r>
              <a:rPr lang="sk-SK" altLang="en-SK" sz="2400" dirty="0"/>
              <a:t> SDEU o výklad ustanovení práva ES</a:t>
            </a:r>
          </a:p>
          <a:p>
            <a:pPr algn="just" eaLnBrk="1" hangingPunct="1"/>
            <a:r>
              <a:rPr lang="sk-SK" altLang="en-SK" sz="2400" dirty="0"/>
              <a:t>V </a:t>
            </a:r>
            <a:r>
              <a:rPr lang="sk-SK" altLang="en-SK" sz="2400" dirty="0" err="1"/>
              <a:t>jiném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případě</a:t>
            </a:r>
            <a:r>
              <a:rPr lang="sk-SK" altLang="en-SK" sz="2400" dirty="0"/>
              <a:t> </a:t>
            </a:r>
            <a:r>
              <a:rPr lang="sk-SK" altLang="en-SK" sz="2400" dirty="0" err="1"/>
              <a:t>rozhodl</a:t>
            </a:r>
            <a:r>
              <a:rPr lang="sk-SK" altLang="en-SK" sz="2400" dirty="0"/>
              <a:t>, že </a:t>
            </a:r>
            <a:r>
              <a:rPr lang="sk-SK" altLang="en-SK" sz="2400" dirty="0" err="1"/>
              <a:t>pokud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nejsou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vnitrostátní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předpisy</a:t>
            </a:r>
            <a:r>
              <a:rPr lang="sk-SK" altLang="en-SK" sz="2400" dirty="0"/>
              <a:t> jasné, </a:t>
            </a:r>
            <a:r>
              <a:rPr lang="sk-SK" altLang="en-SK" sz="2400" dirty="0" err="1"/>
              <a:t>pokud</a:t>
            </a:r>
            <a:r>
              <a:rPr lang="sk-SK" altLang="en-SK" sz="2400" dirty="0"/>
              <a:t> </a:t>
            </a:r>
            <a:r>
              <a:rPr lang="sk-SK" altLang="en-SK" sz="2400" dirty="0" err="1"/>
              <a:t>jde</a:t>
            </a:r>
            <a:r>
              <a:rPr lang="sk-SK" altLang="en-SK" sz="2400" dirty="0"/>
              <a:t> o ochranu práv, </a:t>
            </a:r>
            <a:r>
              <a:rPr lang="sk-SK" altLang="en-SK" sz="2400" dirty="0" err="1"/>
              <a:t>měly</a:t>
            </a:r>
            <a:r>
              <a:rPr lang="sk-SK" altLang="en-SK" sz="2400" dirty="0"/>
              <a:t> by </a:t>
            </a:r>
            <a:r>
              <a:rPr lang="sk-SK" altLang="en-SK" sz="2400" dirty="0" err="1"/>
              <a:t>vnitrostátní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soudy</a:t>
            </a:r>
            <a:r>
              <a:rPr lang="sk-SK" altLang="en-SK" sz="2400" dirty="0"/>
              <a:t> </a:t>
            </a:r>
            <a:r>
              <a:rPr lang="sk-SK" altLang="en-SK" sz="2400" dirty="0" err="1"/>
              <a:t>chránit</a:t>
            </a:r>
            <a:r>
              <a:rPr lang="sk-SK" altLang="en-SK" sz="2400" dirty="0"/>
              <a:t> práva v </a:t>
            </a:r>
            <a:r>
              <a:rPr lang="sk-SK" altLang="en-SK" sz="2400" dirty="0" err="1"/>
              <a:t>souladu</a:t>
            </a:r>
            <a:r>
              <a:rPr lang="sk-SK" altLang="en-SK" sz="2400" dirty="0"/>
              <a:t> s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 ES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E3AC-D2E1-6F69-0B76-8B4D513E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Soudní</a:t>
            </a:r>
            <a:r>
              <a:rPr lang="en-US" dirty="0"/>
              <a:t> </a:t>
            </a:r>
            <a:r>
              <a:rPr lang="en-US" dirty="0" err="1"/>
              <a:t>přezkum</a:t>
            </a:r>
            <a:r>
              <a:rPr lang="en-US" dirty="0"/>
              <a:t> </a:t>
            </a:r>
            <a:r>
              <a:rPr lang="en-US" dirty="0" err="1"/>
              <a:t>kompetenčních</a:t>
            </a:r>
            <a:r>
              <a:rPr lang="en-US" dirty="0"/>
              <a:t> </a:t>
            </a:r>
            <a:r>
              <a:rPr lang="en-US" dirty="0" err="1"/>
              <a:t>sporů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046C-8AE8-DA85-BA03-2E56F80F5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neexistenci</a:t>
            </a:r>
            <a:r>
              <a:rPr lang="en-US" sz="2400" dirty="0"/>
              <a:t> </a:t>
            </a:r>
            <a:r>
              <a:rPr lang="en-US" sz="2400" dirty="0" err="1"/>
              <a:t>katalogu</a:t>
            </a:r>
            <a:r>
              <a:rPr lang="en-US" sz="2400" dirty="0"/>
              <a:t> </a:t>
            </a:r>
            <a:r>
              <a:rPr lang="en-US" sz="2400" dirty="0" err="1"/>
              <a:t>pravomocí</a:t>
            </a:r>
            <a:r>
              <a:rPr lang="en-US" sz="2400" dirty="0"/>
              <a:t> (</a:t>
            </a:r>
            <a:r>
              <a:rPr lang="en-US" sz="2400" dirty="0" err="1"/>
              <a:t>před</a:t>
            </a:r>
            <a:r>
              <a:rPr lang="en-US" sz="2400" dirty="0"/>
              <a:t> </a:t>
            </a:r>
            <a:r>
              <a:rPr lang="en-US" sz="2400" dirty="0" err="1"/>
              <a:t>Lisabonskou</a:t>
            </a:r>
            <a:r>
              <a:rPr lang="en-US" sz="2400" dirty="0"/>
              <a:t> </a:t>
            </a:r>
            <a:r>
              <a:rPr lang="en-US" sz="2400" dirty="0" err="1"/>
              <a:t>smlouvou</a:t>
            </a:r>
            <a:r>
              <a:rPr lang="en-US" sz="2400" dirty="0"/>
              <a:t>) </a:t>
            </a:r>
            <a:r>
              <a:rPr lang="en-US" sz="2400" dirty="0" err="1"/>
              <a:t>si</a:t>
            </a:r>
            <a:r>
              <a:rPr lang="en-US" sz="2400" dirty="0"/>
              <a:t> SDEU </a:t>
            </a:r>
            <a:r>
              <a:rPr lang="en-US" sz="2400" dirty="0" err="1"/>
              <a:t>vytvořil</a:t>
            </a:r>
            <a:r>
              <a:rPr lang="en-US" sz="2400" dirty="0"/>
              <a:t> </a:t>
            </a:r>
            <a:r>
              <a:rPr lang="en-US" sz="2400" dirty="0" err="1"/>
              <a:t>pravomoc</a:t>
            </a:r>
            <a:r>
              <a:rPr lang="en-US" sz="2400" dirty="0"/>
              <a:t> </a:t>
            </a:r>
            <a:r>
              <a:rPr lang="en-US" sz="2400" dirty="0" err="1"/>
              <a:t>dohlížet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vertikální</a:t>
            </a:r>
            <a:r>
              <a:rPr lang="en-US" sz="2400" dirty="0"/>
              <a:t> </a:t>
            </a:r>
            <a:r>
              <a:rPr lang="en-US" sz="2400" dirty="0" err="1"/>
              <a:t>rozdělení</a:t>
            </a:r>
            <a:r>
              <a:rPr lang="en-US" sz="2400" dirty="0"/>
              <a:t> </a:t>
            </a:r>
            <a:r>
              <a:rPr lang="en-US" sz="2400" dirty="0" err="1"/>
              <a:t>pravomocí</a:t>
            </a:r>
            <a:endParaRPr lang="en-US" sz="2400" dirty="0"/>
          </a:p>
          <a:p>
            <a:pPr algn="just"/>
            <a:r>
              <a:rPr lang="en-US" sz="2400" dirty="0"/>
              <a:t>SDEU </a:t>
            </a:r>
            <a:r>
              <a:rPr lang="en-US" sz="2400" dirty="0" err="1"/>
              <a:t>řadou</a:t>
            </a:r>
            <a:r>
              <a:rPr lang="en-US" sz="2400" dirty="0"/>
              <a:t> </a:t>
            </a:r>
            <a:r>
              <a:rPr lang="en-US" sz="2400" dirty="0" err="1"/>
              <a:t>rozhodnutí</a:t>
            </a:r>
            <a:r>
              <a:rPr lang="en-US" sz="2400" dirty="0"/>
              <a:t> </a:t>
            </a:r>
            <a:r>
              <a:rPr lang="en-US" sz="2400" dirty="0" err="1"/>
              <a:t>omezil</a:t>
            </a:r>
            <a:r>
              <a:rPr lang="en-US" sz="2400" dirty="0"/>
              <a:t> </a:t>
            </a:r>
            <a:r>
              <a:rPr lang="en-US" sz="2400" dirty="0" err="1"/>
              <a:t>pravomoc</a:t>
            </a:r>
            <a:r>
              <a:rPr lang="en-US" sz="2400" dirty="0"/>
              <a:t> </a:t>
            </a:r>
            <a:r>
              <a:rPr lang="en-US" sz="2400" dirty="0" err="1"/>
              <a:t>orgánů</a:t>
            </a:r>
            <a:r>
              <a:rPr lang="en-US" sz="2400" dirty="0"/>
              <a:t> EU </a:t>
            </a:r>
            <a:r>
              <a:rPr lang="en-US" sz="2400" dirty="0" err="1"/>
              <a:t>přijímat</a:t>
            </a:r>
            <a:r>
              <a:rPr lang="en-US" sz="2400" dirty="0"/>
              <a:t>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předpisy</a:t>
            </a:r>
            <a:r>
              <a:rPr lang="en-US" sz="2400" dirty="0"/>
              <a:t>,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neměly</a:t>
            </a:r>
            <a:r>
              <a:rPr lang="en-US" sz="2400" dirty="0"/>
              <a:t> </a:t>
            </a:r>
            <a:r>
              <a:rPr lang="en-US" sz="2400" dirty="0" err="1"/>
              <a:t>přesný</a:t>
            </a:r>
            <a:r>
              <a:rPr lang="en-US" sz="2400" dirty="0"/>
              <a:t>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základ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Smlouvách</a:t>
            </a:r>
            <a:endParaRPr lang="en-US" sz="2400" dirty="0"/>
          </a:p>
          <a:p>
            <a:pPr algn="just"/>
            <a:r>
              <a:rPr lang="en-US" sz="2400" dirty="0" err="1"/>
              <a:t>čímž</a:t>
            </a:r>
            <a:r>
              <a:rPr lang="en-US" sz="2400" dirty="0"/>
              <a:t> </a:t>
            </a:r>
            <a:r>
              <a:rPr lang="en-US" sz="2400" dirty="0" err="1"/>
              <a:t>prokázal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je </a:t>
            </a:r>
            <a:r>
              <a:rPr lang="en-US" sz="2400" dirty="0" err="1"/>
              <a:t>důvěryhodnou</a:t>
            </a:r>
            <a:r>
              <a:rPr lang="en-US" sz="2400" dirty="0"/>
              <a:t> </a:t>
            </a:r>
            <a:r>
              <a:rPr lang="en-US" sz="2400" dirty="0" err="1"/>
              <a:t>institucí</a:t>
            </a:r>
            <a:r>
              <a:rPr lang="en-US" sz="2400" dirty="0"/>
              <a:t> </a:t>
            </a:r>
            <a:r>
              <a:rPr lang="en-US" sz="2400" dirty="0" err="1"/>
              <a:t>schopnou</a:t>
            </a:r>
            <a:r>
              <a:rPr lang="en-US" sz="2400" dirty="0"/>
              <a:t> </a:t>
            </a:r>
            <a:r>
              <a:rPr lang="en-US" sz="2400" dirty="0" err="1"/>
              <a:t>stanovit</a:t>
            </a:r>
            <a:r>
              <a:rPr lang="en-US" sz="2400" dirty="0"/>
              <a:t> a </a:t>
            </a:r>
            <a:r>
              <a:rPr lang="en-US" sz="2400" dirty="0" err="1"/>
              <a:t>hájit</a:t>
            </a:r>
            <a:r>
              <a:rPr lang="en-US" sz="2400" dirty="0"/>
              <a:t> </a:t>
            </a:r>
            <a:r>
              <a:rPr lang="en-US" sz="2400" dirty="0" err="1"/>
              <a:t>hranice</a:t>
            </a:r>
            <a:r>
              <a:rPr lang="en-US" sz="2400" dirty="0"/>
              <a:t> </a:t>
            </a:r>
            <a:r>
              <a:rPr lang="en-US" sz="2400" dirty="0" err="1"/>
              <a:t>pravomocí</a:t>
            </a:r>
            <a:r>
              <a:rPr lang="en-US" sz="2400" dirty="0"/>
              <a:t> </a:t>
            </a:r>
            <a:r>
              <a:rPr lang="en-US" sz="2400" dirty="0" err="1"/>
              <a:t>mezi</a:t>
            </a:r>
            <a:r>
              <a:rPr lang="en-US" sz="2400" dirty="0"/>
              <a:t> EU a </a:t>
            </a:r>
            <a:r>
              <a:rPr lang="en-US" sz="2400" dirty="0" err="1"/>
              <a:t>státy</a:t>
            </a:r>
            <a:r>
              <a:rPr lang="en-US" sz="2400" dirty="0"/>
              <a:t> (a </a:t>
            </a:r>
            <a:r>
              <a:rPr lang="en-US" sz="2400" dirty="0" err="1"/>
              <a:t>chrání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pravomoci</a:t>
            </a:r>
            <a:r>
              <a:rPr lang="en-US" sz="2400" dirty="0"/>
              <a:t> </a:t>
            </a:r>
            <a:r>
              <a:rPr lang="en-US" sz="2400" dirty="0" err="1"/>
              <a:t>členských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733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>
            <a:extLst>
              <a:ext uri="{FF2B5EF4-FFF2-40B4-BE49-F238E27FC236}">
                <a16:creationId xmlns:a16="http://schemas.microsoft.com/office/drawing/2014/main" id="{A7D8E098-46F2-9C85-F09C-4F0312B3F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Postupná </a:t>
            </a:r>
            <a:r>
              <a:rPr lang="sk-SK" altLang="en-SK" dirty="0" err="1"/>
              <a:t>akceptace</a:t>
            </a:r>
            <a:r>
              <a:rPr lang="sk-SK" altLang="en-SK" dirty="0"/>
              <a:t> doktrín 1/3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865E901A-78B6-06D8-B370-FC26D5144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400" dirty="0" err="1"/>
              <a:t>Řada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národních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ústavních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soudů</a:t>
            </a:r>
            <a:r>
              <a:rPr lang="sk-SK" altLang="en-SK" sz="2400" dirty="0"/>
              <a:t> jen </a:t>
            </a:r>
            <a:r>
              <a:rPr lang="sk-SK" altLang="en-SK" sz="2400" dirty="0" err="1"/>
              <a:t>postupně</a:t>
            </a:r>
            <a:r>
              <a:rPr lang="sk-SK" altLang="en-SK" sz="2400" dirty="0"/>
              <a:t> akceptovala doktríny SDEU.</a:t>
            </a:r>
          </a:p>
          <a:p>
            <a:pPr algn="just" eaLnBrk="1" hangingPunct="1"/>
            <a:r>
              <a:rPr lang="sk-SK" altLang="en-SK" sz="2400" dirty="0" err="1"/>
              <a:t>Německý</a:t>
            </a:r>
            <a:r>
              <a:rPr lang="sk-SK" altLang="en-SK" sz="2400" dirty="0"/>
              <a:t> ústavní </a:t>
            </a:r>
            <a:r>
              <a:rPr lang="sk-SK" altLang="en-SK" sz="2400" dirty="0" err="1"/>
              <a:t>soud</a:t>
            </a:r>
            <a:r>
              <a:rPr lang="sk-SK" altLang="en-SK" sz="2400" dirty="0"/>
              <a:t> v </a:t>
            </a:r>
            <a:r>
              <a:rPr lang="sk-SK" altLang="en-SK" sz="2400" dirty="0" err="1"/>
              <a:t>roce</a:t>
            </a:r>
            <a:r>
              <a:rPr lang="sk-SK" altLang="en-SK" sz="2400" dirty="0"/>
              <a:t> 1967 </a:t>
            </a:r>
            <a:r>
              <a:rPr lang="sk-SK" altLang="en-SK" sz="2400" dirty="0" err="1"/>
              <a:t>rozhodl</a:t>
            </a:r>
            <a:r>
              <a:rPr lang="sk-SK" altLang="en-SK" sz="2400" dirty="0"/>
              <a:t>, že </a:t>
            </a:r>
            <a:r>
              <a:rPr lang="sk-SK" altLang="en-SK" sz="2400" dirty="0" err="1"/>
              <a:t>některá</a:t>
            </a:r>
            <a:r>
              <a:rPr lang="sk-SK" altLang="en-SK" sz="2400" dirty="0"/>
              <a:t> práva </a:t>
            </a:r>
            <a:r>
              <a:rPr lang="sk-SK" altLang="en-SK" sz="2400" dirty="0" err="1"/>
              <a:t>nejsou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zaručena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 ES a že v </a:t>
            </a:r>
            <a:r>
              <a:rPr lang="sk-SK" altLang="en-SK" sz="2400" dirty="0" err="1"/>
              <a:t>případě</a:t>
            </a:r>
            <a:r>
              <a:rPr lang="sk-SK" altLang="en-SK" sz="2400" dirty="0"/>
              <a:t> konfliktu </a:t>
            </a:r>
            <a:r>
              <a:rPr lang="sk-SK" altLang="en-SK" sz="2400" dirty="0" err="1"/>
              <a:t>mezi</a:t>
            </a:r>
            <a:r>
              <a:rPr lang="sk-SK" altLang="en-SK" sz="2400" dirty="0"/>
              <a:t> </a:t>
            </a:r>
            <a:r>
              <a:rPr lang="sk-SK" altLang="en-SK" sz="2400" dirty="0" err="1"/>
              <a:t>vnitrostátním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 a </a:t>
            </a:r>
            <a:r>
              <a:rPr lang="sk-SK" altLang="en-SK" sz="2400" dirty="0" err="1"/>
              <a:t>právem</a:t>
            </a:r>
            <a:r>
              <a:rPr lang="sk-SK" altLang="en-SK" sz="2400" dirty="0"/>
              <a:t> ES </a:t>
            </a:r>
            <a:r>
              <a:rPr lang="sk-SK" altLang="en-SK" sz="2400" dirty="0" err="1"/>
              <a:t>se</a:t>
            </a:r>
            <a:r>
              <a:rPr lang="sk-SK" altLang="en-SK" sz="2400" dirty="0"/>
              <a:t> bude </a:t>
            </a:r>
            <a:r>
              <a:rPr lang="sk-SK" altLang="en-SK" sz="2400" dirty="0" err="1"/>
              <a:t>řídit</a:t>
            </a:r>
            <a:r>
              <a:rPr lang="sk-SK" altLang="en-SK" sz="2400" dirty="0"/>
              <a:t> </a:t>
            </a:r>
            <a:r>
              <a:rPr lang="sk-SK" altLang="en-SK" sz="2400" dirty="0" err="1"/>
              <a:t>německou</a:t>
            </a:r>
            <a:r>
              <a:rPr lang="sk-SK" altLang="en-SK" sz="2400" dirty="0"/>
              <a:t> ústavou, </a:t>
            </a:r>
            <a:r>
              <a:rPr lang="sk-SK" altLang="en-SK" sz="2400" dirty="0" err="1"/>
              <a:t>která</a:t>
            </a:r>
            <a:r>
              <a:rPr lang="sk-SK" altLang="en-SK" sz="2400" dirty="0"/>
              <a:t> poskytuje </a:t>
            </a:r>
            <a:r>
              <a:rPr lang="sk-SK" altLang="en-SK" sz="2400" dirty="0" err="1"/>
              <a:t>větší</a:t>
            </a:r>
            <a:r>
              <a:rPr lang="sk-SK" altLang="en-SK" sz="2400" dirty="0"/>
              <a:t> rozsah práv</a:t>
            </a:r>
          </a:p>
          <a:p>
            <a:pPr algn="just" eaLnBrk="1" hangingPunct="1"/>
            <a:r>
              <a:rPr lang="sk-SK" altLang="en-SK" sz="2400" dirty="0"/>
              <a:t> V </a:t>
            </a:r>
            <a:r>
              <a:rPr lang="sk-SK" altLang="en-SK" sz="2400" dirty="0" err="1"/>
              <a:t>reakci</a:t>
            </a:r>
            <a:r>
              <a:rPr lang="sk-SK" altLang="en-SK" sz="2400" dirty="0"/>
              <a:t> na to ESD do </a:t>
            </a:r>
            <a:r>
              <a:rPr lang="sk-SK" altLang="en-SK" sz="2400" dirty="0" err="1"/>
              <a:t>svého</a:t>
            </a:r>
            <a:r>
              <a:rPr lang="sk-SK" altLang="en-SK" sz="2400" dirty="0"/>
              <a:t> rozhodnutí začlenil </a:t>
            </a:r>
            <a:r>
              <a:rPr lang="sk-SK" altLang="en-SK" sz="2400" dirty="0" err="1"/>
              <a:t>Evropskou</a:t>
            </a:r>
            <a:r>
              <a:rPr lang="sk-SK" altLang="en-SK" sz="2400" dirty="0"/>
              <a:t> </a:t>
            </a:r>
            <a:r>
              <a:rPr lang="sk-SK" altLang="en-SK" sz="2400" dirty="0" err="1"/>
              <a:t>úmluvu</a:t>
            </a:r>
            <a:r>
              <a:rPr lang="sk-SK" altLang="en-SK" sz="2400" dirty="0"/>
              <a:t> o </a:t>
            </a:r>
            <a:r>
              <a:rPr lang="sk-SK" altLang="en-SK" sz="2400" dirty="0" err="1"/>
              <a:t>lidských</a:t>
            </a:r>
            <a:r>
              <a:rPr lang="sk-SK" altLang="en-SK" sz="2400" dirty="0"/>
              <a:t> </a:t>
            </a:r>
            <a:r>
              <a:rPr lang="sk-SK" altLang="en-SK" sz="2400" dirty="0" err="1"/>
              <a:t>právech</a:t>
            </a:r>
            <a:r>
              <a:rPr lang="sk-SK" altLang="en-SK" sz="24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>
            <a:extLst>
              <a:ext uri="{FF2B5EF4-FFF2-40B4-BE49-F238E27FC236}">
                <a16:creationId xmlns:a16="http://schemas.microsoft.com/office/drawing/2014/main" id="{95498865-3F2B-E4CC-C42C-33EE4E132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Postupná </a:t>
            </a:r>
            <a:r>
              <a:rPr lang="sk-SK" altLang="en-SK" dirty="0" err="1"/>
              <a:t>akceptace</a:t>
            </a:r>
            <a:r>
              <a:rPr lang="sk-SK" altLang="en-SK" dirty="0"/>
              <a:t> doktrín 2/3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17157AAD-A1C4-D596-A9E7-A79EC3E43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600" dirty="0" err="1"/>
              <a:t>Německý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</a:t>
            </a:r>
            <a:r>
              <a:rPr lang="sk-SK" altLang="en-SK" sz="2600" dirty="0"/>
              <a:t> uznal, že tato rozhodnutí SDEU v </a:t>
            </a:r>
            <a:r>
              <a:rPr lang="sk-SK" altLang="en-SK" sz="2600" dirty="0" err="1"/>
              <a:t>kombinaci</a:t>
            </a:r>
            <a:r>
              <a:rPr lang="sk-SK" altLang="en-SK" sz="2600" dirty="0"/>
              <a:t> s </a:t>
            </a:r>
            <a:r>
              <a:rPr lang="sk-SK" altLang="en-SK" sz="2600" dirty="0" err="1"/>
              <a:t>částečnou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demokratizací</a:t>
            </a:r>
            <a:r>
              <a:rPr lang="sk-SK" altLang="en-SK" sz="2600" dirty="0"/>
              <a:t> EU vedou k </a:t>
            </a:r>
            <a:r>
              <a:rPr lang="sk-SK" altLang="en-SK" sz="2600" dirty="0" err="1"/>
              <a:t>uznání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nadřazenosti</a:t>
            </a:r>
            <a:r>
              <a:rPr lang="sk-SK" altLang="en-SK" sz="2600" dirty="0"/>
              <a:t> práva ES.</a:t>
            </a:r>
          </a:p>
          <a:p>
            <a:pPr algn="just" eaLnBrk="1" hangingPunct="1"/>
            <a:r>
              <a:rPr lang="sk-SK" altLang="en-SK" sz="2600" dirty="0"/>
              <a:t>V </a:t>
            </a:r>
            <a:r>
              <a:rPr lang="sk-SK" altLang="en-SK" sz="2600" dirty="0" err="1"/>
              <a:t>následujících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rozhodnutích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dvůr</a:t>
            </a:r>
            <a:r>
              <a:rPr lang="sk-SK" altLang="en-SK" sz="2600" dirty="0"/>
              <a:t> vždy opakoval, že EU </a:t>
            </a:r>
            <a:r>
              <a:rPr lang="sk-SK" altLang="en-SK" sz="2600" dirty="0" err="1"/>
              <a:t>není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plně</a:t>
            </a:r>
            <a:r>
              <a:rPr lang="sk-SK" altLang="en-SK" sz="2600" dirty="0"/>
              <a:t> demokratická a </a:t>
            </a:r>
            <a:r>
              <a:rPr lang="sk-SK" altLang="en-SK" sz="2600" dirty="0" err="1"/>
              <a:t>není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státem</a:t>
            </a:r>
            <a:r>
              <a:rPr lang="sk-SK" altLang="en-SK" sz="2600" dirty="0"/>
              <a:t> a že Spolkový </a:t>
            </a:r>
            <a:r>
              <a:rPr lang="sk-SK" altLang="en-SK" sz="2600" dirty="0" err="1"/>
              <a:t>soudní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dvůr</a:t>
            </a:r>
            <a:r>
              <a:rPr lang="sk-SK" altLang="en-SK" sz="2600" dirty="0"/>
              <a:t> musí </a:t>
            </a:r>
            <a:r>
              <a:rPr lang="sk-SK" altLang="en-SK" sz="2600" dirty="0" err="1"/>
              <a:t>zajistit</a:t>
            </a:r>
            <a:r>
              <a:rPr lang="sk-SK" altLang="en-SK" sz="2600" dirty="0"/>
              <a:t>, aby právo ES </a:t>
            </a:r>
            <a:r>
              <a:rPr lang="sk-SK" altLang="en-SK" sz="2600" dirty="0" err="1"/>
              <a:t>bylo</a:t>
            </a:r>
            <a:r>
              <a:rPr lang="sk-SK" altLang="en-SK" sz="2600" dirty="0"/>
              <a:t> v </a:t>
            </a:r>
            <a:r>
              <a:rPr lang="sk-SK" altLang="en-SK" sz="2600" dirty="0" err="1"/>
              <a:t>Německu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uplatňováno</a:t>
            </a:r>
            <a:r>
              <a:rPr lang="sk-SK" altLang="en-SK" sz="2600" dirty="0"/>
              <a:t> v </a:t>
            </a:r>
            <a:r>
              <a:rPr lang="sk-SK" altLang="en-SK" sz="2600" dirty="0" err="1"/>
              <a:t>souladu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základními</a:t>
            </a:r>
            <a:r>
              <a:rPr lang="sk-SK" altLang="en-SK" sz="2600" dirty="0"/>
              <a:t> demokratickými a </a:t>
            </a:r>
            <a:r>
              <a:rPr lang="sk-SK" altLang="en-SK" sz="2600" dirty="0" err="1"/>
              <a:t>občanskými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právy</a:t>
            </a:r>
            <a:endParaRPr lang="sk-SK" altLang="en-SK" sz="2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2FAF-6ABB-8ACF-CD91-18AF85BD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Postupná </a:t>
            </a:r>
            <a:r>
              <a:rPr lang="sk-SK" altLang="en-SK" dirty="0" err="1"/>
              <a:t>akceptace</a:t>
            </a:r>
            <a:r>
              <a:rPr lang="sk-SK" altLang="en-SK" dirty="0"/>
              <a:t> doktrín 3/3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CA4CB-6B38-044C-963D-6B73CDBE7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/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Spojeném</a:t>
            </a:r>
            <a:r>
              <a:rPr lang="en-US" sz="2400" dirty="0"/>
              <a:t> </a:t>
            </a:r>
            <a:r>
              <a:rPr lang="en-US" sz="2400" dirty="0" err="1"/>
              <a:t>království</a:t>
            </a:r>
            <a:r>
              <a:rPr lang="en-US" sz="2400" dirty="0"/>
              <a:t> </a:t>
            </a:r>
            <a:r>
              <a:rPr lang="en-US" sz="2400" dirty="0" err="1"/>
              <a:t>byla</a:t>
            </a:r>
            <a:r>
              <a:rPr lang="en-US" sz="2400" dirty="0"/>
              <a:t> </a:t>
            </a:r>
            <a:r>
              <a:rPr lang="en-US" sz="2400" dirty="0" err="1"/>
              <a:t>rychle</a:t>
            </a:r>
            <a:r>
              <a:rPr lang="en-US" sz="2400" dirty="0"/>
              <a:t> </a:t>
            </a:r>
            <a:r>
              <a:rPr lang="en-US" sz="2400" dirty="0" err="1"/>
              <a:t>přijata</a:t>
            </a:r>
            <a:r>
              <a:rPr lang="en-US" sz="2400" dirty="0"/>
              <a:t> </a:t>
            </a:r>
            <a:r>
              <a:rPr lang="en-US" sz="2400" dirty="0" err="1"/>
              <a:t>doktrína</a:t>
            </a:r>
            <a:r>
              <a:rPr lang="en-US" sz="2400" dirty="0"/>
              <a:t> </a:t>
            </a:r>
            <a:r>
              <a:rPr lang="en-US" sz="2400" dirty="0" err="1"/>
              <a:t>přímého</a:t>
            </a:r>
            <a:r>
              <a:rPr lang="en-US" sz="2400" dirty="0"/>
              <a:t> </a:t>
            </a:r>
            <a:r>
              <a:rPr lang="en-US" sz="2400" dirty="0" err="1"/>
              <a:t>účinku</a:t>
            </a:r>
            <a:r>
              <a:rPr lang="en-US" sz="2400" dirty="0"/>
              <a:t> </a:t>
            </a:r>
            <a:r>
              <a:rPr lang="en-US" sz="2400" dirty="0" err="1"/>
              <a:t>práva</a:t>
            </a:r>
            <a:endParaRPr lang="en-US" sz="2400" dirty="0"/>
          </a:p>
          <a:p>
            <a:pPr algn="just"/>
            <a:r>
              <a:rPr lang="en-US" sz="2400" dirty="0" err="1"/>
              <a:t>zásada</a:t>
            </a:r>
            <a:r>
              <a:rPr lang="en-US" sz="2400" dirty="0"/>
              <a:t> </a:t>
            </a:r>
            <a:r>
              <a:rPr lang="en-US" sz="2400" dirty="0" err="1"/>
              <a:t>nadřazenosti</a:t>
            </a:r>
            <a:r>
              <a:rPr lang="en-US" sz="2400" dirty="0"/>
              <a:t> </a:t>
            </a:r>
            <a:r>
              <a:rPr lang="en-US" sz="2400" dirty="0" err="1"/>
              <a:t>práva</a:t>
            </a:r>
            <a:r>
              <a:rPr lang="en-US" sz="2400" dirty="0"/>
              <a:t> EU </a:t>
            </a:r>
            <a:r>
              <a:rPr lang="en-US" sz="2400" dirty="0" err="1"/>
              <a:t>byla</a:t>
            </a:r>
            <a:r>
              <a:rPr lang="en-US" sz="2400" dirty="0"/>
              <a:t> ale v </a:t>
            </a:r>
            <a:r>
              <a:rPr lang="en-US" sz="2400" dirty="0" err="1"/>
              <a:t>přímém</a:t>
            </a:r>
            <a:r>
              <a:rPr lang="en-US" sz="2400" dirty="0"/>
              <a:t> </a:t>
            </a:r>
            <a:r>
              <a:rPr lang="en-US" sz="2400" dirty="0" err="1"/>
              <a:t>rozporu</a:t>
            </a:r>
            <a:r>
              <a:rPr lang="en-US" sz="2400" dirty="0"/>
              <a:t> s </a:t>
            </a:r>
            <a:r>
              <a:rPr lang="en-US" sz="2400" dirty="0" err="1"/>
              <a:t>konceptem</a:t>
            </a:r>
            <a:r>
              <a:rPr lang="en-US" sz="2400" dirty="0"/>
              <a:t> </a:t>
            </a:r>
            <a:r>
              <a:rPr lang="en-US" sz="2400" dirty="0" err="1"/>
              <a:t>parlamentní</a:t>
            </a:r>
            <a:r>
              <a:rPr lang="en-US" sz="2400" dirty="0"/>
              <a:t> </a:t>
            </a:r>
            <a:r>
              <a:rPr lang="en-US" sz="2400" dirty="0" err="1"/>
              <a:t>svrchovanosti</a:t>
            </a:r>
            <a:endParaRPr lang="en-US" sz="2400" dirty="0"/>
          </a:p>
          <a:p>
            <a:pPr algn="just"/>
            <a:r>
              <a:rPr lang="en-US" sz="2400" dirty="0" err="1"/>
              <a:t>když</a:t>
            </a:r>
            <a:r>
              <a:rPr lang="en-US" sz="2400" dirty="0"/>
              <a:t> SDEU </a:t>
            </a:r>
            <a:r>
              <a:rPr lang="en-US" sz="2400" dirty="0" err="1"/>
              <a:t>rozhodl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parlamentní</a:t>
            </a:r>
            <a:r>
              <a:rPr lang="en-US" sz="2400" dirty="0"/>
              <a:t> </a:t>
            </a:r>
            <a:r>
              <a:rPr lang="en-US" sz="2400" dirty="0" err="1"/>
              <a:t>akt</a:t>
            </a:r>
            <a:r>
              <a:rPr lang="en-US" sz="2400" dirty="0"/>
              <a:t> je v </a:t>
            </a:r>
            <a:r>
              <a:rPr lang="en-US" sz="2400" dirty="0" err="1"/>
              <a:t>rozporu</a:t>
            </a:r>
            <a:r>
              <a:rPr lang="en-US" sz="2400" dirty="0"/>
              <a:t> s </a:t>
            </a:r>
            <a:r>
              <a:rPr lang="en-US" sz="2400" dirty="0" err="1"/>
              <a:t>právem</a:t>
            </a:r>
            <a:r>
              <a:rPr lang="en-US" sz="2400" dirty="0"/>
              <a:t> EU, </a:t>
            </a:r>
            <a:r>
              <a:rPr lang="en-US" sz="2400" dirty="0" err="1"/>
              <a:t>Sněmovna</a:t>
            </a:r>
            <a:r>
              <a:rPr lang="en-US" sz="2400" dirty="0"/>
              <a:t> </a:t>
            </a:r>
            <a:r>
              <a:rPr lang="en-US" sz="2400" dirty="0" err="1"/>
              <a:t>lordů</a:t>
            </a:r>
            <a:r>
              <a:rPr lang="en-US" sz="2400" dirty="0"/>
              <a:t> </a:t>
            </a:r>
            <a:r>
              <a:rPr lang="en-US" sz="2400" dirty="0" err="1"/>
              <a:t>rozsudek</a:t>
            </a:r>
            <a:r>
              <a:rPr lang="en-US" sz="2400" dirty="0"/>
              <a:t> </a:t>
            </a:r>
            <a:r>
              <a:rPr lang="en-US" sz="2400" dirty="0" err="1"/>
              <a:t>přijala</a:t>
            </a:r>
            <a:r>
              <a:rPr lang="en-US" sz="2400" dirty="0"/>
              <a:t> s </a:t>
            </a:r>
            <a:r>
              <a:rPr lang="en-US" sz="2400" dirty="0" err="1"/>
              <a:t>odůvodněním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přijetím</a:t>
            </a:r>
            <a:r>
              <a:rPr lang="en-US" sz="2400" dirty="0"/>
              <a:t> </a:t>
            </a:r>
            <a:r>
              <a:rPr lang="en-US" sz="2400" dirty="0" err="1"/>
              <a:t>aktu</a:t>
            </a:r>
            <a:r>
              <a:rPr lang="en-US" sz="2400" dirty="0"/>
              <a:t> o </a:t>
            </a:r>
            <a:r>
              <a:rPr lang="en-US" sz="2400" dirty="0" err="1"/>
              <a:t>přistoupení</a:t>
            </a:r>
            <a:r>
              <a:rPr lang="en-US" sz="2400" dirty="0"/>
              <a:t> k EU </a:t>
            </a:r>
            <a:r>
              <a:rPr lang="en-US" sz="2400" dirty="0" err="1"/>
              <a:t>britský</a:t>
            </a:r>
            <a:r>
              <a:rPr lang="en-US" sz="2400" dirty="0"/>
              <a:t> </a:t>
            </a:r>
            <a:r>
              <a:rPr lang="en-US" sz="2400" dirty="0" err="1"/>
              <a:t>parlament</a:t>
            </a:r>
            <a:r>
              <a:rPr lang="en-US" sz="2400" dirty="0"/>
              <a:t> </a:t>
            </a:r>
            <a:r>
              <a:rPr lang="en-US" sz="2400" dirty="0" err="1"/>
              <a:t>dobrovolně</a:t>
            </a:r>
            <a:r>
              <a:rPr lang="en-US" sz="2400" dirty="0"/>
              <a:t> </a:t>
            </a:r>
            <a:r>
              <a:rPr lang="en-US" sz="2400" dirty="0" err="1"/>
              <a:t>přijal</a:t>
            </a:r>
            <a:r>
              <a:rPr lang="en-US" sz="2400" dirty="0"/>
              <a:t> </a:t>
            </a:r>
            <a:r>
              <a:rPr lang="en-US" sz="2400" dirty="0" err="1"/>
              <a:t>právní</a:t>
            </a:r>
            <a:r>
              <a:rPr lang="en-US" sz="2400" dirty="0"/>
              <a:t> </a:t>
            </a:r>
            <a:r>
              <a:rPr lang="en-US" sz="2400" dirty="0" err="1"/>
              <a:t>systém</a:t>
            </a:r>
            <a:r>
              <a:rPr lang="en-US" sz="2400" dirty="0"/>
              <a:t> EU (</a:t>
            </a:r>
            <a:r>
              <a:rPr lang="en-US" sz="2400" dirty="0" err="1"/>
              <a:t>budoucí</a:t>
            </a:r>
            <a:r>
              <a:rPr lang="en-US" sz="2400" dirty="0"/>
              <a:t> </a:t>
            </a:r>
            <a:r>
              <a:rPr lang="en-US" sz="2400" dirty="0" err="1"/>
              <a:t>britský</a:t>
            </a:r>
            <a:r>
              <a:rPr lang="en-US" sz="2400" dirty="0"/>
              <a:t> </a:t>
            </a:r>
            <a:r>
              <a:rPr lang="en-US" sz="2400" dirty="0" err="1"/>
              <a:t>parlament</a:t>
            </a:r>
            <a:r>
              <a:rPr lang="en-US" sz="2400" dirty="0"/>
              <a:t> </a:t>
            </a:r>
            <a:r>
              <a:rPr lang="en-US" sz="2400" dirty="0" err="1"/>
              <a:t>může</a:t>
            </a:r>
            <a:r>
              <a:rPr lang="en-US" sz="2400" dirty="0"/>
              <a:t> </a:t>
            </a:r>
            <a:r>
              <a:rPr lang="en-US" sz="2400" dirty="0" err="1"/>
              <a:t>akt</a:t>
            </a:r>
            <a:r>
              <a:rPr lang="en-US" sz="2400" dirty="0"/>
              <a:t> o </a:t>
            </a:r>
            <a:r>
              <a:rPr lang="en-US" sz="2400" dirty="0" err="1"/>
              <a:t>přistoupení</a:t>
            </a:r>
            <a:r>
              <a:rPr lang="en-US" sz="2400" dirty="0"/>
              <a:t> </a:t>
            </a:r>
            <a:r>
              <a:rPr lang="en-US" sz="2400" dirty="0" err="1"/>
              <a:t>zrušit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6995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AutoShape 2">
            <a:extLst>
              <a:ext uri="{FF2B5EF4-FFF2-40B4-BE49-F238E27FC236}">
                <a16:creationId xmlns:a16="http://schemas.microsoft.com/office/drawing/2014/main" id="{B451A423-E5C6-C831-49A0-7B0B32F85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err="1"/>
              <a:t>Vysvětlení</a:t>
            </a:r>
            <a:r>
              <a:rPr lang="en-US" dirty="0"/>
              <a:t> </a:t>
            </a:r>
            <a:r>
              <a:rPr lang="en-US" dirty="0" err="1"/>
              <a:t>soudní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EU: </a:t>
            </a:r>
            <a:r>
              <a:rPr lang="en-US" dirty="0" err="1"/>
              <a:t>nadnárodní</a:t>
            </a:r>
            <a:r>
              <a:rPr lang="en-US" dirty="0"/>
              <a:t> </a:t>
            </a:r>
            <a:r>
              <a:rPr lang="en-US" dirty="0" err="1"/>
              <a:t>politický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sk-SK" altLang="en-SK" dirty="0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A8F272E8-E480-910F-FA28-745C6C7B2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sk-SK" altLang="en-SK" sz="2600" dirty="0" err="1"/>
              <a:t>Soudní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dvůr</a:t>
            </a:r>
            <a:r>
              <a:rPr lang="sk-SK" altLang="en-SK" sz="2600" dirty="0"/>
              <a:t> EU dokázal </a:t>
            </a:r>
            <a:r>
              <a:rPr lang="sk-SK" altLang="en-SK" sz="2600" dirty="0" err="1"/>
              <a:t>spolupracovat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se</a:t>
            </a:r>
            <a:r>
              <a:rPr lang="sk-SK" altLang="en-SK" sz="2600" dirty="0"/>
              <a:t> zainteresovanými nižšími </a:t>
            </a:r>
            <a:r>
              <a:rPr lang="sk-SK" altLang="en-SK" sz="2600" dirty="0" err="1"/>
              <a:t>vnitrostátními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soudy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integračními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soudci</a:t>
            </a:r>
            <a:r>
              <a:rPr lang="sk-SK" altLang="en-SK" sz="2600" dirty="0"/>
              <a:t> a </a:t>
            </a:r>
            <a:r>
              <a:rPr lang="sk-SK" altLang="en-SK" sz="2600" dirty="0" err="1"/>
              <a:t>soukromými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zájmy</a:t>
            </a:r>
            <a:r>
              <a:rPr lang="sk-SK" altLang="en-SK" sz="2600" dirty="0"/>
              <a:t>, aby posunul </a:t>
            </a:r>
            <a:r>
              <a:rPr lang="sk-SK" altLang="en-SK" sz="2600" dirty="0" err="1"/>
              <a:t>integraci</a:t>
            </a:r>
            <a:r>
              <a:rPr lang="sk-SK" altLang="en-SK" sz="2600" dirty="0"/>
              <a:t> EU nad rámec </a:t>
            </a:r>
            <a:r>
              <a:rPr lang="sk-SK" altLang="en-SK" sz="2600" dirty="0" err="1"/>
              <a:t>záměrů</a:t>
            </a:r>
            <a:r>
              <a:rPr lang="sk-SK" altLang="en-SK" sz="2600" dirty="0"/>
              <a:t> vlád</a:t>
            </a:r>
          </a:p>
          <a:p>
            <a:pPr algn="just" eaLnBrk="1" hangingPunct="1"/>
            <a:r>
              <a:rPr lang="sk-SK" altLang="en-SK" sz="2600" dirty="0"/>
              <a:t>Tím </a:t>
            </a:r>
            <a:r>
              <a:rPr lang="sk-SK" altLang="en-SK" sz="2600" dirty="0" err="1"/>
              <a:t>se</a:t>
            </a:r>
            <a:r>
              <a:rPr lang="sk-SK" altLang="en-SK" sz="2600" dirty="0"/>
              <a:t> také </a:t>
            </a:r>
            <a:r>
              <a:rPr lang="sk-SK" altLang="en-SK" sz="2600" dirty="0" err="1"/>
              <a:t>snížila</a:t>
            </a:r>
            <a:r>
              <a:rPr lang="sk-SK" altLang="en-SK" sz="2600" dirty="0"/>
              <a:t> </a:t>
            </a:r>
            <a:r>
              <a:rPr lang="sk-SK" altLang="en-SK" sz="2600" dirty="0" err="1"/>
              <a:t>možnost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konfliktů</a:t>
            </a:r>
            <a:r>
              <a:rPr lang="sk-SK" altLang="en-SK" sz="2600" dirty="0"/>
              <a:t> </a:t>
            </a:r>
            <a:r>
              <a:rPr lang="sk-SK" altLang="en-SK" sz="2600" dirty="0" err="1"/>
              <a:t>mezi</a:t>
            </a:r>
            <a:r>
              <a:rPr lang="sk-SK" altLang="en-SK" sz="2600" dirty="0"/>
              <a:t> SDEU a členskými státy, </a:t>
            </a:r>
            <a:r>
              <a:rPr lang="sk-SK" altLang="en-SK" sz="2600" dirty="0" err="1"/>
              <a:t>protože</a:t>
            </a:r>
            <a:r>
              <a:rPr lang="sk-SK" altLang="en-SK" sz="2600" dirty="0"/>
              <a:t> </a:t>
            </a:r>
            <a:r>
              <a:rPr lang="sk-SK" altLang="en-SK" sz="2600" dirty="0" err="1"/>
              <a:t>vnitrostátní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soudy</a:t>
            </a:r>
            <a:r>
              <a:rPr lang="sk-SK" altLang="en-SK" sz="2600" dirty="0"/>
              <a:t> </a:t>
            </a:r>
            <a:r>
              <a:rPr lang="sk-SK" altLang="en-SK" sz="2600" dirty="0" err="1"/>
              <a:t>slouží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jako</a:t>
            </a:r>
            <a:r>
              <a:rPr lang="sk-SK" altLang="en-SK" sz="2600" dirty="0"/>
              <a:t> "</a:t>
            </a:r>
            <a:r>
              <a:rPr lang="sk-SK" altLang="en-SK" sz="2600" dirty="0" err="1"/>
              <a:t>převodové</a:t>
            </a:r>
            <a:r>
              <a:rPr lang="sk-SK" altLang="en-SK" sz="2600" dirty="0"/>
              <a:t> páky", </a:t>
            </a:r>
            <a:r>
              <a:rPr lang="sk-SK" altLang="en-SK" sz="2600" dirty="0" err="1"/>
              <a:t>které</a:t>
            </a:r>
            <a:r>
              <a:rPr lang="sk-SK" altLang="en-SK" sz="2600" dirty="0"/>
              <a:t> je </a:t>
            </a:r>
            <a:r>
              <a:rPr lang="sk-SK" altLang="en-SK" sz="2600" dirty="0" err="1"/>
              <a:t>těžší</a:t>
            </a:r>
            <a:r>
              <a:rPr lang="sk-SK" altLang="en-SK" sz="2600" dirty="0"/>
              <a:t> </a:t>
            </a:r>
            <a:r>
              <a:rPr lang="sk-SK" altLang="en-SK" sz="2600" dirty="0" err="1"/>
              <a:t>ignorovat</a:t>
            </a:r>
            <a:r>
              <a:rPr lang="sk-SK" altLang="en-SK" sz="2600" dirty="0"/>
              <a:t> než </a:t>
            </a:r>
            <a:r>
              <a:rPr lang="sk-SK" altLang="en-SK" sz="2600" dirty="0" err="1"/>
              <a:t>lucemburský</a:t>
            </a:r>
            <a:r>
              <a:rPr lang="sk-SK" altLang="en-SK" sz="2600" dirty="0"/>
              <a:t> ESD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260-5942-C27E-37BD-8753FD2A2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Vysvětlení</a:t>
            </a:r>
            <a:r>
              <a:rPr lang="en-US" dirty="0"/>
              <a:t> </a:t>
            </a:r>
            <a:r>
              <a:rPr lang="en-US" dirty="0" err="1"/>
              <a:t>soudní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EU: </a:t>
            </a:r>
            <a:r>
              <a:rPr lang="en-US" dirty="0" err="1"/>
              <a:t>intergovernmentální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C1224-C9F3-1782-EDF4-AC71680CD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sz="2600" dirty="0" err="1"/>
              <a:t>vlády</a:t>
            </a:r>
            <a:r>
              <a:rPr lang="en-US" sz="2600" dirty="0"/>
              <a:t> </a:t>
            </a:r>
            <a:r>
              <a:rPr lang="en-US" sz="2600" dirty="0" err="1"/>
              <a:t>umožnily</a:t>
            </a:r>
            <a:r>
              <a:rPr lang="en-US" sz="2600" dirty="0"/>
              <a:t> </a:t>
            </a:r>
            <a:r>
              <a:rPr lang="en-US" sz="2600" dirty="0" err="1"/>
              <a:t>Soudnímu</a:t>
            </a:r>
            <a:r>
              <a:rPr lang="en-US" sz="2600" dirty="0"/>
              <a:t> </a:t>
            </a:r>
            <a:r>
              <a:rPr lang="en-US" sz="2600" dirty="0" err="1"/>
              <a:t>dvoru</a:t>
            </a:r>
            <a:r>
              <a:rPr lang="en-US" sz="2600" dirty="0"/>
              <a:t> EU, </a:t>
            </a:r>
            <a:r>
              <a:rPr lang="en-US" sz="2600" dirty="0" err="1"/>
              <a:t>vnitrostátním</a:t>
            </a:r>
            <a:r>
              <a:rPr lang="en-US" sz="2600" dirty="0"/>
              <a:t> </a:t>
            </a:r>
            <a:r>
              <a:rPr lang="en-US" sz="2600" dirty="0" err="1"/>
              <a:t>soudům</a:t>
            </a:r>
            <a:r>
              <a:rPr lang="en-US" sz="2600" dirty="0"/>
              <a:t> a </a:t>
            </a:r>
            <a:r>
              <a:rPr lang="en-US" sz="2600" dirty="0" err="1"/>
              <a:t>nadnárodním</a:t>
            </a:r>
            <a:r>
              <a:rPr lang="en-US" sz="2600" dirty="0"/>
              <a:t> </a:t>
            </a:r>
            <a:r>
              <a:rPr lang="en-US" sz="2600" dirty="0" err="1"/>
              <a:t>účastníkům</a:t>
            </a:r>
            <a:r>
              <a:rPr lang="en-US" sz="2600" dirty="0"/>
              <a:t> </a:t>
            </a:r>
            <a:r>
              <a:rPr lang="en-US" sz="2600" dirty="0" err="1"/>
              <a:t>řízení</a:t>
            </a:r>
            <a:r>
              <a:rPr lang="en-US" sz="2600" dirty="0"/>
              <a:t> </a:t>
            </a:r>
            <a:r>
              <a:rPr lang="en-US" sz="2600" dirty="0" err="1"/>
              <a:t>probluhovat</a:t>
            </a:r>
            <a:r>
              <a:rPr lang="en-US" sz="2600" dirty="0"/>
              <a:t> </a:t>
            </a:r>
            <a:r>
              <a:rPr lang="en-US" sz="2600" dirty="0" err="1"/>
              <a:t>právní</a:t>
            </a:r>
            <a:r>
              <a:rPr lang="en-US" sz="2600" dirty="0"/>
              <a:t> </a:t>
            </a:r>
            <a:r>
              <a:rPr lang="en-US" sz="2600" dirty="0" err="1"/>
              <a:t>integraci</a:t>
            </a:r>
            <a:r>
              <a:rPr lang="en-US" sz="2600" dirty="0"/>
              <a:t>, </a:t>
            </a:r>
            <a:r>
              <a:rPr lang="en-US" sz="2600" dirty="0" err="1"/>
              <a:t>protože</a:t>
            </a:r>
            <a:r>
              <a:rPr lang="en-US" sz="2600" dirty="0"/>
              <a:t> to </a:t>
            </a:r>
            <a:r>
              <a:rPr lang="en-US" sz="2600" dirty="0" err="1"/>
              <a:t>bylo</a:t>
            </a:r>
            <a:r>
              <a:rPr lang="en-US" sz="2600" dirty="0"/>
              <a:t> v </a:t>
            </a:r>
            <a:r>
              <a:rPr lang="en-US" sz="2600" dirty="0" err="1"/>
              <a:t>jejich</a:t>
            </a:r>
            <a:r>
              <a:rPr lang="en-US" sz="2600" dirty="0"/>
              <a:t> </a:t>
            </a:r>
            <a:r>
              <a:rPr lang="en-US" sz="2600" dirty="0" err="1"/>
              <a:t>politickém</a:t>
            </a:r>
            <a:r>
              <a:rPr lang="en-US" sz="2600" dirty="0"/>
              <a:t> a </a:t>
            </a:r>
            <a:r>
              <a:rPr lang="en-US" sz="2600" dirty="0" err="1"/>
              <a:t>ekonomickém</a:t>
            </a:r>
            <a:r>
              <a:rPr lang="en-US" sz="2600" dirty="0"/>
              <a:t> </a:t>
            </a:r>
            <a:r>
              <a:rPr lang="en-US" sz="2600" dirty="0" err="1"/>
              <a:t>zájmu</a:t>
            </a:r>
            <a:endParaRPr lang="en-US" sz="2600" dirty="0"/>
          </a:p>
          <a:p>
            <a:pPr algn="just"/>
            <a:r>
              <a:rPr lang="en-US" sz="2600" dirty="0" err="1"/>
              <a:t>soudy</a:t>
            </a:r>
            <a:r>
              <a:rPr lang="en-US" sz="2600" dirty="0"/>
              <a:t> </a:t>
            </a:r>
            <a:r>
              <a:rPr lang="en-US" sz="2600" dirty="0" err="1"/>
              <a:t>jsou</a:t>
            </a:r>
            <a:r>
              <a:rPr lang="en-US" sz="2600" dirty="0"/>
              <a:t> </a:t>
            </a:r>
            <a:r>
              <a:rPr lang="en-US" sz="2600" dirty="0" err="1"/>
              <a:t>strategickými</a:t>
            </a:r>
            <a:r>
              <a:rPr lang="en-US" sz="2600" dirty="0"/>
              <a:t> </a:t>
            </a:r>
            <a:r>
              <a:rPr lang="en-US" sz="2600" dirty="0" err="1"/>
              <a:t>aktéry</a:t>
            </a:r>
            <a:r>
              <a:rPr lang="en-US" sz="2600" dirty="0"/>
              <a:t>, </a:t>
            </a:r>
            <a:r>
              <a:rPr lang="en-US" sz="2600" dirty="0" err="1"/>
              <a:t>dávají</a:t>
            </a:r>
            <a:r>
              <a:rPr lang="en-US" sz="2600" dirty="0"/>
              <a:t> </a:t>
            </a:r>
            <a:r>
              <a:rPr lang="en-US" sz="2600" dirty="0" err="1"/>
              <a:t>si</a:t>
            </a:r>
            <a:r>
              <a:rPr lang="en-US" sz="2600" dirty="0"/>
              <a:t> </a:t>
            </a:r>
            <a:r>
              <a:rPr lang="en-US" sz="2600" dirty="0" err="1"/>
              <a:t>pozor</a:t>
            </a:r>
            <a:r>
              <a:rPr lang="en-US" sz="2600" dirty="0"/>
              <a:t>, aby </a:t>
            </a:r>
            <a:r>
              <a:rPr lang="en-US" sz="2600" dirty="0" err="1"/>
              <a:t>nepřijímaly</a:t>
            </a:r>
            <a:r>
              <a:rPr lang="en-US" sz="2600" dirty="0"/>
              <a:t> </a:t>
            </a:r>
            <a:r>
              <a:rPr lang="en-US" sz="2600" dirty="0" err="1"/>
              <a:t>rozhodnutí</a:t>
            </a:r>
            <a:r>
              <a:rPr lang="en-US" sz="2600" dirty="0"/>
              <a:t>, </a:t>
            </a:r>
            <a:r>
              <a:rPr lang="en-US" sz="2600" dirty="0" err="1"/>
              <a:t>která</a:t>
            </a:r>
            <a:r>
              <a:rPr lang="en-US" sz="2600" dirty="0"/>
              <a:t> by </a:t>
            </a:r>
            <a:r>
              <a:rPr lang="en-US" sz="2600" dirty="0" err="1"/>
              <a:t>ohrožovala</a:t>
            </a:r>
            <a:r>
              <a:rPr lang="en-US" sz="2600" dirty="0"/>
              <a:t> </a:t>
            </a:r>
            <a:r>
              <a:rPr lang="en-US" sz="2600" dirty="0" err="1"/>
              <a:t>zájmy</a:t>
            </a:r>
            <a:r>
              <a:rPr lang="en-US" sz="2600" dirty="0"/>
              <a:t> </a:t>
            </a:r>
            <a:r>
              <a:rPr lang="en-US" sz="2600" dirty="0" err="1"/>
              <a:t>vlád</a:t>
            </a:r>
            <a:endParaRPr lang="en-US" sz="2600" dirty="0"/>
          </a:p>
          <a:p>
            <a:pPr algn="just"/>
            <a:r>
              <a:rPr lang="en-US" sz="2600" dirty="0" err="1"/>
              <a:t>aktivismus</a:t>
            </a:r>
            <a:r>
              <a:rPr lang="en-US" sz="2600" dirty="0"/>
              <a:t> SDEU </a:t>
            </a:r>
            <a:r>
              <a:rPr lang="en-US" sz="2600" dirty="0" err="1"/>
              <a:t>nebyl</a:t>
            </a:r>
            <a:r>
              <a:rPr lang="en-US" sz="2600" dirty="0"/>
              <a:t> </a:t>
            </a:r>
            <a:r>
              <a:rPr lang="en-US" sz="2600" dirty="0" err="1"/>
              <a:t>lineární</a:t>
            </a:r>
            <a:r>
              <a:rPr lang="en-US" sz="2600" dirty="0"/>
              <a:t> a </a:t>
            </a:r>
            <a:r>
              <a:rPr lang="en-US" sz="2600" dirty="0" err="1"/>
              <a:t>citlivě</a:t>
            </a:r>
            <a:r>
              <a:rPr lang="en-US" sz="2600" dirty="0"/>
              <a:t> </a:t>
            </a:r>
            <a:r>
              <a:rPr lang="en-US" sz="2600" dirty="0" err="1"/>
              <a:t>reagoval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nálady</a:t>
            </a:r>
            <a:r>
              <a:rPr lang="en-US" sz="2600" dirty="0"/>
              <a:t> </a:t>
            </a:r>
            <a:r>
              <a:rPr lang="en-US" sz="2600" dirty="0" err="1"/>
              <a:t>národních</a:t>
            </a:r>
            <a:r>
              <a:rPr lang="en-US" sz="2600" dirty="0"/>
              <a:t> </a:t>
            </a:r>
            <a:r>
              <a:rPr lang="en-US" sz="2600" dirty="0" err="1"/>
              <a:t>vlád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9284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E8BB-55B9-B315-4B6A-5D4A9D16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Závěr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97CD-52C8-BBAD-3EFB-635688A1B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237656"/>
            <a:ext cx="7693025" cy="4359696"/>
          </a:xfrm>
        </p:spPr>
        <p:txBody>
          <a:bodyPr/>
          <a:lstStyle/>
          <a:p>
            <a:pPr algn="just"/>
            <a:r>
              <a:rPr lang="en-US" sz="2400" dirty="0"/>
              <a:t>SDEU </a:t>
            </a:r>
            <a:r>
              <a:rPr lang="en-US" sz="2400" dirty="0" err="1"/>
              <a:t>má</a:t>
            </a:r>
            <a:r>
              <a:rPr lang="en-US" sz="2400" dirty="0"/>
              <a:t> </a:t>
            </a:r>
            <a:r>
              <a:rPr lang="en-US" sz="2400" dirty="0" err="1"/>
              <a:t>značný</a:t>
            </a:r>
            <a:r>
              <a:rPr lang="en-US" sz="2400" dirty="0"/>
              <a:t> </a:t>
            </a:r>
            <a:r>
              <a:rPr lang="en-US" sz="2400" dirty="0" err="1"/>
              <a:t>manévrovací</a:t>
            </a:r>
            <a:r>
              <a:rPr lang="en-US" sz="2400" dirty="0"/>
              <a:t> </a:t>
            </a:r>
            <a:r>
              <a:rPr lang="en-US" sz="2400" dirty="0" err="1"/>
              <a:t>prostor</a:t>
            </a:r>
            <a:r>
              <a:rPr lang="en-US" sz="2400" dirty="0"/>
              <a:t>, </a:t>
            </a:r>
            <a:r>
              <a:rPr lang="en-US" sz="2400" dirty="0" err="1"/>
              <a:t>protože</a:t>
            </a:r>
            <a:r>
              <a:rPr lang="en-US" sz="2400" dirty="0"/>
              <a:t> je </a:t>
            </a:r>
            <a:r>
              <a:rPr lang="en-US" sz="2400" dirty="0" err="1"/>
              <a:t>jen</a:t>
            </a:r>
            <a:r>
              <a:rPr lang="en-US" sz="2400" dirty="0"/>
              <a:t> </a:t>
            </a:r>
            <a:r>
              <a:rPr lang="en-US" sz="2400" dirty="0" err="1"/>
              <a:t>malá</a:t>
            </a:r>
            <a:r>
              <a:rPr lang="en-US" sz="2400" dirty="0"/>
              <a:t> </a:t>
            </a:r>
            <a:r>
              <a:rPr lang="en-US" sz="2400" dirty="0" err="1"/>
              <a:t>pravděpodobnost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dojde</a:t>
            </a:r>
            <a:r>
              <a:rPr lang="en-US" sz="2400" dirty="0"/>
              <a:t> k </a:t>
            </a:r>
            <a:r>
              <a:rPr lang="en-US" sz="2400" dirty="0" err="1"/>
              <a:t>reformě</a:t>
            </a:r>
            <a:r>
              <a:rPr lang="en-US" sz="2400" dirty="0"/>
              <a:t> </a:t>
            </a:r>
            <a:r>
              <a:rPr lang="en-US" sz="2400" dirty="0" err="1"/>
              <a:t>Smlouvy</a:t>
            </a:r>
            <a:r>
              <a:rPr lang="en-US" sz="2400" dirty="0"/>
              <a:t> o EU, </a:t>
            </a:r>
            <a:r>
              <a:rPr lang="en-US" sz="2400" dirty="0" err="1"/>
              <a:t>která</a:t>
            </a:r>
            <a:r>
              <a:rPr lang="en-US" sz="2400" dirty="0"/>
              <a:t> by </a:t>
            </a:r>
            <a:r>
              <a:rPr lang="en-US" sz="2400" dirty="0" err="1"/>
              <a:t>omezila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pravomoci</a:t>
            </a:r>
            <a:endParaRPr lang="en-US" sz="2400" dirty="0"/>
          </a:p>
          <a:p>
            <a:pPr algn="just"/>
            <a:r>
              <a:rPr lang="en-US" sz="2400" dirty="0" err="1"/>
              <a:t>vzhledem</a:t>
            </a:r>
            <a:r>
              <a:rPr lang="en-US" sz="2400" dirty="0"/>
              <a:t> k </a:t>
            </a:r>
            <a:r>
              <a:rPr lang="en-US" sz="2400" dirty="0" err="1"/>
              <a:t>velkému</a:t>
            </a:r>
            <a:r>
              <a:rPr lang="en-US" sz="2400" dirty="0"/>
              <a:t> </a:t>
            </a:r>
            <a:r>
              <a:rPr lang="en-US" sz="2400" dirty="0" err="1"/>
              <a:t>počtu</a:t>
            </a:r>
            <a:r>
              <a:rPr lang="en-US" sz="2400" dirty="0"/>
              <a:t> </a:t>
            </a:r>
            <a:r>
              <a:rPr lang="en-US" sz="2400" dirty="0" err="1"/>
              <a:t>aktérů</a:t>
            </a:r>
            <a:r>
              <a:rPr lang="en-US" sz="2400" dirty="0"/>
              <a:t> s </a:t>
            </a:r>
            <a:r>
              <a:rPr lang="en-US" sz="2400" dirty="0" err="1"/>
              <a:t>právem</a:t>
            </a:r>
            <a:r>
              <a:rPr lang="en-US" sz="2400" dirty="0"/>
              <a:t> </a:t>
            </a:r>
            <a:r>
              <a:rPr lang="en-US" sz="2400" dirty="0" err="1"/>
              <a:t>veta</a:t>
            </a:r>
            <a:r>
              <a:rPr lang="en-US" sz="2400" dirty="0"/>
              <a:t> je </a:t>
            </a:r>
            <a:r>
              <a:rPr lang="en-US" sz="2400" dirty="0" err="1"/>
              <a:t>také</a:t>
            </a:r>
            <a:r>
              <a:rPr lang="en-US" sz="2400" dirty="0"/>
              <a:t> </a:t>
            </a:r>
            <a:r>
              <a:rPr lang="en-US" sz="2400" dirty="0" err="1"/>
              <a:t>nepravděpodobné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by </a:t>
            </a:r>
            <a:r>
              <a:rPr lang="en-US" sz="2400" dirty="0" err="1"/>
              <a:t>byla</a:t>
            </a:r>
            <a:r>
              <a:rPr lang="en-US" sz="2400" dirty="0"/>
              <a:t> </a:t>
            </a:r>
            <a:r>
              <a:rPr lang="en-US" sz="2400" dirty="0" err="1"/>
              <a:t>přijata</a:t>
            </a:r>
            <a:r>
              <a:rPr lang="en-US" sz="2400" dirty="0"/>
              <a:t> </a:t>
            </a:r>
            <a:r>
              <a:rPr lang="en-US" sz="2400" dirty="0" err="1"/>
              <a:t>nová</a:t>
            </a:r>
            <a:r>
              <a:rPr lang="en-US" sz="2400" dirty="0"/>
              <a:t> </a:t>
            </a:r>
            <a:r>
              <a:rPr lang="en-US" sz="2400" dirty="0" err="1"/>
              <a:t>legislativa</a:t>
            </a:r>
            <a:r>
              <a:rPr lang="en-US" sz="2400" dirty="0"/>
              <a:t>, </a:t>
            </a:r>
            <a:r>
              <a:rPr lang="en-US" sz="2400" dirty="0" err="1"/>
              <a:t>která</a:t>
            </a:r>
            <a:r>
              <a:rPr lang="en-US" sz="2400" dirty="0"/>
              <a:t> by </a:t>
            </a:r>
            <a:r>
              <a:rPr lang="en-US" sz="2400" dirty="0" err="1"/>
              <a:t>zvrátila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rozhodnutí</a:t>
            </a:r>
            <a:endParaRPr lang="en-US" sz="2400" dirty="0"/>
          </a:p>
          <a:p>
            <a:pPr algn="just"/>
            <a:r>
              <a:rPr lang="en-US" sz="2400" dirty="0" err="1"/>
              <a:t>současná</a:t>
            </a:r>
            <a:r>
              <a:rPr lang="en-US" sz="2400" dirty="0"/>
              <a:t> </a:t>
            </a:r>
            <a:r>
              <a:rPr lang="en-US" sz="2400" dirty="0" err="1"/>
              <a:t>kvaziústavní</a:t>
            </a:r>
            <a:r>
              <a:rPr lang="en-US" sz="2400" dirty="0"/>
              <a:t> </a:t>
            </a:r>
            <a:r>
              <a:rPr lang="en-US" sz="2400" dirty="0" err="1"/>
              <a:t>architektura</a:t>
            </a:r>
            <a:r>
              <a:rPr lang="en-US" sz="2400" dirty="0"/>
              <a:t> je </a:t>
            </a:r>
            <a:r>
              <a:rPr lang="en-US" sz="2400" dirty="0" err="1"/>
              <a:t>relativně</a:t>
            </a:r>
            <a:r>
              <a:rPr lang="en-US" sz="2400" dirty="0"/>
              <a:t> </a:t>
            </a:r>
            <a:r>
              <a:rPr lang="en-US" sz="2400" dirty="0" err="1"/>
              <a:t>stabilní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rovnováhu</a:t>
            </a:r>
            <a:r>
              <a:rPr lang="en-US" sz="2400" dirty="0"/>
              <a:t> </a:t>
            </a:r>
            <a:r>
              <a:rPr lang="en-US" sz="2400" dirty="0" err="1"/>
              <a:t>mohou</a:t>
            </a:r>
            <a:r>
              <a:rPr lang="en-US" sz="2400" dirty="0"/>
              <a:t> </a:t>
            </a:r>
            <a:r>
              <a:rPr lang="en-US" sz="2400" dirty="0" err="1"/>
              <a:t>narušit</a:t>
            </a:r>
            <a:r>
              <a:rPr lang="en-US" sz="2400" dirty="0"/>
              <a:t> </a:t>
            </a:r>
            <a:r>
              <a:rPr lang="en-US" sz="2400" dirty="0" err="1"/>
              <a:t>změny</a:t>
            </a:r>
            <a:r>
              <a:rPr lang="en-US" sz="2400" dirty="0"/>
              <a:t> </a:t>
            </a:r>
            <a:r>
              <a:rPr lang="en-US" sz="2400" dirty="0" err="1"/>
              <a:t>veřejného</a:t>
            </a:r>
            <a:r>
              <a:rPr lang="en-US" sz="2400" dirty="0"/>
              <a:t> </a:t>
            </a:r>
            <a:r>
              <a:rPr lang="en-US" sz="2400" dirty="0" err="1"/>
              <a:t>mínění</a:t>
            </a:r>
            <a:r>
              <a:rPr lang="en-US" sz="2400" dirty="0"/>
              <a:t>, </a:t>
            </a:r>
            <a:r>
              <a:rPr lang="en-US" sz="2400" dirty="0" err="1"/>
              <a:t>stranická</a:t>
            </a:r>
            <a:r>
              <a:rPr lang="en-US" sz="2400" dirty="0"/>
              <a:t> </a:t>
            </a:r>
            <a:r>
              <a:rPr lang="en-US" sz="2400" dirty="0" err="1"/>
              <a:t>soutěž</a:t>
            </a:r>
            <a:r>
              <a:rPr lang="en-US" sz="2400" dirty="0"/>
              <a:t> a </a:t>
            </a:r>
            <a:r>
              <a:rPr lang="en-US" sz="2400" dirty="0" err="1"/>
              <a:t>ideologie</a:t>
            </a:r>
            <a:r>
              <a:rPr lang="en-US" sz="2400" dirty="0"/>
              <a:t>, </a:t>
            </a:r>
            <a:r>
              <a:rPr lang="en-US" sz="2400" dirty="0" err="1"/>
              <a:t>politika</a:t>
            </a:r>
            <a:r>
              <a:rPr lang="en-US" sz="2400" dirty="0"/>
              <a:t> </a:t>
            </a:r>
            <a:r>
              <a:rPr lang="en-US" sz="2400" dirty="0" err="1"/>
              <a:t>zájmových</a:t>
            </a:r>
            <a:r>
              <a:rPr lang="en-US" sz="2400" dirty="0"/>
              <a:t> </a:t>
            </a:r>
            <a:r>
              <a:rPr lang="en-US" sz="2400" dirty="0" err="1"/>
              <a:t>skupin</a:t>
            </a:r>
            <a:r>
              <a:rPr lang="en-US" sz="2400" dirty="0"/>
              <a:t> a pod.</a:t>
            </a:r>
          </a:p>
        </p:txBody>
      </p:sp>
    </p:spTree>
    <p:extLst>
      <p:ext uri="{BB962C8B-B14F-4D97-AF65-F5344CB8AC3E}">
        <p14:creationId xmlns:p14="http://schemas.microsoft.com/office/powerpoint/2010/main" val="408442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>
            <a:extLst>
              <a:ext uri="{FF2B5EF4-FFF2-40B4-BE49-F238E27FC236}">
                <a16:creationId xmlns:a16="http://schemas.microsoft.com/office/drawing/2014/main" id="{CD69EFCF-1F22-AE72-ED34-183E48BC2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Zdroje práva v EU/ES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2E8BA043-B94A-116A-FD4F-BE505BD42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 eaLnBrk="1" hangingPunct="1"/>
            <a:r>
              <a:rPr lang="sk-SK" altLang="en-SK" sz="2600" dirty="0"/>
              <a:t>2. </a:t>
            </a:r>
            <a:r>
              <a:rPr lang="sk-SK" altLang="en-SK" sz="2600" dirty="0" err="1"/>
              <a:t>Sekundární</a:t>
            </a:r>
            <a:r>
              <a:rPr lang="sk-SK" altLang="en-SK" sz="2600" dirty="0"/>
              <a:t> (</a:t>
            </a:r>
            <a:r>
              <a:rPr lang="sk-SK" altLang="en-SK" sz="2600" dirty="0" err="1"/>
              <a:t>legislativní</a:t>
            </a:r>
            <a:r>
              <a:rPr lang="sk-SK" altLang="en-SK" sz="2600" dirty="0"/>
              <a:t> a </a:t>
            </a:r>
            <a:r>
              <a:rPr lang="sk-SK" altLang="en-SK" sz="2600" dirty="0" err="1"/>
              <a:t>exekutivní</a:t>
            </a:r>
            <a:r>
              <a:rPr lang="sk-SK" altLang="en-SK" sz="2600" dirty="0"/>
              <a:t>) akty </a:t>
            </a:r>
            <a:r>
              <a:rPr lang="sk-SK" altLang="en-SK" sz="2600" dirty="0" err="1"/>
              <a:t>Komise</a:t>
            </a:r>
            <a:r>
              <a:rPr lang="sk-SK" altLang="en-SK" sz="2600" dirty="0"/>
              <a:t>, Parlamentu a Rady:</a:t>
            </a:r>
          </a:p>
          <a:p>
            <a:pPr algn="just" eaLnBrk="1" hangingPunct="1"/>
            <a:r>
              <a:rPr lang="sk-SK" altLang="en-SK" sz="2600" dirty="0" err="1"/>
              <a:t>Legislativní</a:t>
            </a:r>
            <a:r>
              <a:rPr lang="sk-SK" altLang="en-SK" sz="2600" dirty="0"/>
              <a:t> akty v EU/ES:</a:t>
            </a:r>
          </a:p>
          <a:p>
            <a:pPr algn="just" eaLnBrk="1" hangingPunct="1"/>
            <a:r>
              <a:rPr lang="sk-SK" altLang="en-SK" sz="2600" b="1" dirty="0" err="1"/>
              <a:t>nařízení</a:t>
            </a:r>
            <a:r>
              <a:rPr lang="sk-SK" altLang="en-SK" sz="2600" b="1" dirty="0"/>
              <a:t> (</a:t>
            </a:r>
            <a:r>
              <a:rPr lang="sk-SK" altLang="en-SK" sz="2600" b="1" dirty="0" err="1"/>
              <a:t>regulations</a:t>
            </a:r>
            <a:r>
              <a:rPr lang="sk-SK" altLang="en-SK" sz="2600" b="1" dirty="0"/>
              <a:t>): </a:t>
            </a:r>
            <a:r>
              <a:rPr lang="sk-SK" altLang="en-SK" sz="2600" dirty="0" err="1"/>
              <a:t>mají</a:t>
            </a:r>
            <a:r>
              <a:rPr lang="sk-SK" altLang="en-SK" sz="2600" dirty="0"/>
              <a:t> obecnou </a:t>
            </a:r>
            <a:r>
              <a:rPr lang="sk-SK" altLang="en-SK" sz="2600" dirty="0" err="1"/>
              <a:t>platnost</a:t>
            </a:r>
            <a:r>
              <a:rPr lang="sk-SK" altLang="en-SK" sz="2600" dirty="0"/>
              <a:t> a </a:t>
            </a:r>
            <a:r>
              <a:rPr lang="sk-SK" altLang="en-SK" sz="2600" dirty="0" err="1"/>
              <a:t>jsou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závazná</a:t>
            </a:r>
            <a:r>
              <a:rPr lang="sk-SK" altLang="en-SK" sz="2600" dirty="0"/>
              <a:t> pro EU i členské státy</a:t>
            </a:r>
          </a:p>
          <a:p>
            <a:pPr algn="just" eaLnBrk="1" hangingPunct="1"/>
            <a:r>
              <a:rPr lang="sk-SK" altLang="en-SK" sz="2600" b="1" dirty="0" err="1"/>
              <a:t>směrnice</a:t>
            </a:r>
            <a:r>
              <a:rPr lang="sk-SK" altLang="en-SK" sz="2600" b="1" dirty="0"/>
              <a:t> (</a:t>
            </a:r>
            <a:r>
              <a:rPr lang="sk-SK" altLang="en-SK" sz="2600" b="1" dirty="0" err="1"/>
              <a:t>directives</a:t>
            </a:r>
            <a:r>
              <a:rPr lang="sk-SK" altLang="en-SK" sz="2600" b="1" dirty="0"/>
              <a:t>): </a:t>
            </a:r>
            <a:r>
              <a:rPr lang="sk-SK" altLang="en-SK" sz="2600" dirty="0" err="1"/>
              <a:t>jsou</a:t>
            </a:r>
            <a:r>
              <a:rPr lang="sk-SK" altLang="en-SK" sz="2600" dirty="0"/>
              <a:t> </a:t>
            </a:r>
            <a:r>
              <a:rPr lang="sk-SK" altLang="en-SK" sz="2600" dirty="0" err="1"/>
              <a:t>závazné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pokud</a:t>
            </a:r>
            <a:r>
              <a:rPr lang="sk-SK" altLang="en-SK" sz="2600" dirty="0"/>
              <a:t> </a:t>
            </a:r>
            <a:r>
              <a:rPr lang="sk-SK" altLang="en-SK" sz="2600" dirty="0" err="1"/>
              <a:t>jde</a:t>
            </a:r>
            <a:r>
              <a:rPr lang="sk-SK" altLang="en-SK" sz="2600" dirty="0"/>
              <a:t> o </a:t>
            </a:r>
            <a:r>
              <a:rPr lang="sk-SK" altLang="en-SK" sz="2600" dirty="0" err="1"/>
              <a:t>výsledek</a:t>
            </a:r>
            <a:r>
              <a:rPr lang="sk-SK" altLang="en-SK" sz="2600" dirty="0"/>
              <a:t>, </a:t>
            </a:r>
            <a:r>
              <a:rPr lang="sk-SK" altLang="en-SK" sz="2600" dirty="0" err="1"/>
              <a:t>kterého</a:t>
            </a:r>
            <a:r>
              <a:rPr lang="sk-SK" altLang="en-SK" sz="2600" dirty="0"/>
              <a:t> má </a:t>
            </a:r>
            <a:r>
              <a:rPr lang="sk-SK" altLang="en-SK" sz="2600" dirty="0" err="1"/>
              <a:t>být</a:t>
            </a:r>
            <a:r>
              <a:rPr lang="sk-SK" altLang="en-SK" sz="2600" dirty="0"/>
              <a:t> </a:t>
            </a:r>
            <a:r>
              <a:rPr lang="sk-SK" altLang="en-SK" sz="2600" dirty="0" err="1"/>
              <a:t>dosaženo</a:t>
            </a:r>
            <a:r>
              <a:rPr lang="sk-SK" altLang="en-SK" sz="2600" dirty="0"/>
              <a:t>, a </a:t>
            </a:r>
            <a:r>
              <a:rPr lang="sk-SK" altLang="en-SK" sz="2600" dirty="0" err="1"/>
              <a:t>vnitrostátní</a:t>
            </a:r>
            <a:r>
              <a:rPr lang="sk-SK" altLang="en-SK" sz="2600" dirty="0"/>
              <a:t> orgány je musí </a:t>
            </a:r>
            <a:r>
              <a:rPr lang="sk-SK" altLang="en-SK" sz="2600" dirty="0" err="1"/>
              <a:t>provést</a:t>
            </a:r>
            <a:r>
              <a:rPr lang="sk-SK" altLang="en-SK" sz="2600" dirty="0"/>
              <a:t> do </a:t>
            </a:r>
            <a:r>
              <a:rPr lang="sk-SK" altLang="en-SK" sz="2600" dirty="0" err="1"/>
              <a:t>svých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právních</a:t>
            </a:r>
            <a:r>
              <a:rPr lang="sk-SK" altLang="en-SK" sz="2600" dirty="0"/>
              <a:t> </a:t>
            </a:r>
            <a:r>
              <a:rPr lang="sk-SK" altLang="en-SK" sz="2600" dirty="0" err="1"/>
              <a:t>předpisů</a:t>
            </a:r>
            <a:endParaRPr lang="sk-SK" altLang="en-SK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ECDA-A370-77BC-2A0E-90198E65E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Zdroje práva v EU/ES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5416-50B1-B92B-B18B-37AAC44B9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/>
            <a:r>
              <a:rPr lang="sk-SK" altLang="en-SK" b="1" dirty="0"/>
              <a:t>rozhodnutí (</a:t>
            </a:r>
            <a:r>
              <a:rPr lang="sk-SK" altLang="en-SK" b="1" dirty="0" err="1"/>
              <a:t>decisions</a:t>
            </a:r>
            <a:r>
              <a:rPr lang="sk-SK" altLang="en-SK" b="1" dirty="0"/>
              <a:t>):</a:t>
            </a:r>
            <a:r>
              <a:rPr lang="sk-SK" altLang="en-SK" dirty="0"/>
              <a:t> rozhodnutí určená členským </a:t>
            </a:r>
            <a:r>
              <a:rPr lang="sk-SK" altLang="en-SK" dirty="0" err="1"/>
              <a:t>státům</a:t>
            </a:r>
            <a:r>
              <a:rPr lang="sk-SK" altLang="en-SK" dirty="0"/>
              <a:t> nebo </a:t>
            </a:r>
            <a:r>
              <a:rPr lang="sk-SK" altLang="en-SK" dirty="0" err="1"/>
              <a:t>soukromým</a:t>
            </a:r>
            <a:r>
              <a:rPr lang="sk-SK" altLang="en-SK" dirty="0"/>
              <a:t> osobám (nebo právnickým osobám) a </a:t>
            </a:r>
            <a:r>
              <a:rPr lang="sk-SK" altLang="en-SK" dirty="0" err="1"/>
              <a:t>jsou</a:t>
            </a:r>
            <a:r>
              <a:rPr lang="sk-SK" altLang="en-SK" dirty="0"/>
              <a:t> </a:t>
            </a:r>
            <a:r>
              <a:rPr lang="sk-SK" altLang="en-SK" dirty="0" err="1"/>
              <a:t>závazná</a:t>
            </a:r>
            <a:r>
              <a:rPr lang="sk-SK" altLang="en-SK" dirty="0"/>
              <a:t> v </a:t>
            </a:r>
            <a:r>
              <a:rPr lang="sk-SK" altLang="en-SK" dirty="0" err="1"/>
              <a:t>celém</a:t>
            </a:r>
            <a:r>
              <a:rPr lang="sk-SK" altLang="en-SK" dirty="0"/>
              <a:t> rozsahu</a:t>
            </a:r>
          </a:p>
          <a:p>
            <a:pPr algn="just" eaLnBrk="1" hangingPunct="1"/>
            <a:r>
              <a:rPr lang="sk-SK" altLang="en-SK" b="1" dirty="0"/>
              <a:t>doporučení (</a:t>
            </a:r>
            <a:r>
              <a:rPr lang="sk-SK" altLang="en-SK" b="1" dirty="0" err="1"/>
              <a:t>recommendations</a:t>
            </a:r>
            <a:r>
              <a:rPr lang="sk-SK" altLang="en-SK" b="1" dirty="0"/>
              <a:t>): </a:t>
            </a:r>
            <a:r>
              <a:rPr lang="sk-SK" altLang="en-SK" dirty="0" err="1"/>
              <a:t>adresována</a:t>
            </a:r>
            <a:r>
              <a:rPr lang="sk-SK" altLang="en-SK" dirty="0"/>
              <a:t> </a:t>
            </a:r>
            <a:r>
              <a:rPr lang="sk-SK" altLang="en-SK" dirty="0" err="1"/>
              <a:t>kterémukoli</a:t>
            </a:r>
            <a:r>
              <a:rPr lang="sk-SK" altLang="en-SK" dirty="0"/>
              <a:t> členskému státu nebo občanovi, ale </a:t>
            </a:r>
            <a:r>
              <a:rPr lang="sk-SK" altLang="en-SK" dirty="0" err="1"/>
              <a:t>nejsou</a:t>
            </a:r>
            <a:r>
              <a:rPr lang="sk-SK" altLang="en-SK" dirty="0"/>
              <a:t> </a:t>
            </a:r>
            <a:r>
              <a:rPr lang="sk-SK" altLang="en-SK" dirty="0" err="1"/>
              <a:t>závazná</a:t>
            </a:r>
            <a:endParaRPr lang="sk-SK" altLang="en-SK" dirty="0"/>
          </a:p>
          <a:p>
            <a:pPr algn="just" eaLnBrk="1" hangingPunct="1"/>
            <a:r>
              <a:rPr lang="sk-SK" altLang="en-SK" b="1" dirty="0"/>
              <a:t>stanoviska (</a:t>
            </a:r>
            <a:r>
              <a:rPr lang="sk-SK" altLang="en-SK" b="1" dirty="0" err="1"/>
              <a:t>opinions</a:t>
            </a:r>
            <a:r>
              <a:rPr lang="sk-SK" altLang="en-SK" b="1" dirty="0"/>
              <a:t>): </a:t>
            </a:r>
            <a:r>
              <a:rPr lang="sk-SK" altLang="en-SK" dirty="0" err="1"/>
              <a:t>mají</a:t>
            </a:r>
            <a:r>
              <a:rPr lang="sk-SK" altLang="en-SK" dirty="0"/>
              <a:t> </a:t>
            </a:r>
            <a:r>
              <a:rPr lang="sk-SK" altLang="en-SK" dirty="0" err="1"/>
              <a:t>stejnou</a:t>
            </a:r>
            <a:r>
              <a:rPr lang="sk-SK" altLang="en-SK" dirty="0"/>
              <a:t> </a:t>
            </a:r>
            <a:r>
              <a:rPr lang="sk-SK" altLang="en-SK" dirty="0" err="1"/>
              <a:t>platnost</a:t>
            </a:r>
            <a:r>
              <a:rPr lang="sk-SK" altLang="en-SK" dirty="0"/>
              <a:t> </a:t>
            </a:r>
            <a:r>
              <a:rPr lang="sk-SK" altLang="en-SK" dirty="0" err="1"/>
              <a:t>jako</a:t>
            </a:r>
            <a:r>
              <a:rPr lang="sk-SK" altLang="en-SK" dirty="0"/>
              <a:t> doporučení</a:t>
            </a:r>
          </a:p>
        </p:txBody>
      </p:sp>
    </p:spTree>
    <p:extLst>
      <p:ext uri="{BB962C8B-B14F-4D97-AF65-F5344CB8AC3E}">
        <p14:creationId xmlns:p14="http://schemas.microsoft.com/office/powerpoint/2010/main" val="363275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3B8C-7D8B-75B4-5834-44633E65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altLang="en-SK" dirty="0"/>
              <a:t>Zdroje práva v EU/ES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E53B8-B48B-2C07-76AE-39C01B9B5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75112"/>
          </a:xfrm>
        </p:spPr>
        <p:txBody>
          <a:bodyPr/>
          <a:lstStyle/>
          <a:p>
            <a:pPr algn="just"/>
            <a:r>
              <a:rPr lang="sk-SK" altLang="en-SK" dirty="0"/>
              <a:t>Obecné zásady práva EU/ES: </a:t>
            </a:r>
          </a:p>
          <a:p>
            <a:pPr algn="just"/>
            <a:r>
              <a:rPr lang="sk-SK" altLang="en-SK" dirty="0"/>
              <a:t>zásady </a:t>
            </a:r>
            <a:r>
              <a:rPr lang="sk-SK" altLang="en-SK" dirty="0" err="1"/>
              <a:t>správní</a:t>
            </a:r>
            <a:r>
              <a:rPr lang="sk-SK" altLang="en-SK" dirty="0"/>
              <a:t> a </a:t>
            </a:r>
            <a:r>
              <a:rPr lang="sk-SK" altLang="en-SK" dirty="0" err="1"/>
              <a:t>legislativní</a:t>
            </a:r>
            <a:r>
              <a:rPr lang="sk-SK" altLang="en-SK" dirty="0"/>
              <a:t> zákonnosti (</a:t>
            </a:r>
            <a:r>
              <a:rPr lang="sk-SK" altLang="en-SK" dirty="0" err="1"/>
              <a:t>právní</a:t>
            </a:r>
            <a:r>
              <a:rPr lang="sk-SK" altLang="en-SK" dirty="0"/>
              <a:t> </a:t>
            </a:r>
            <a:r>
              <a:rPr lang="sk-SK" altLang="en-SK" dirty="0" err="1"/>
              <a:t>jistota</a:t>
            </a:r>
            <a:r>
              <a:rPr lang="sk-SK" altLang="en-SK" dirty="0"/>
              <a:t>, proporcionalita, procesní </a:t>
            </a:r>
            <a:r>
              <a:rPr lang="sk-SK" altLang="en-SK" dirty="0" err="1"/>
              <a:t>spravedlnost</a:t>
            </a:r>
            <a:r>
              <a:rPr lang="sk-SK" altLang="en-SK" dirty="0"/>
              <a:t>)</a:t>
            </a:r>
          </a:p>
          <a:p>
            <a:pPr algn="just"/>
            <a:r>
              <a:rPr lang="sk-SK" altLang="en-SK" dirty="0"/>
              <a:t>ekonomické </a:t>
            </a:r>
            <a:r>
              <a:rPr lang="sk-SK" altLang="en-SK" dirty="0" err="1"/>
              <a:t>svobody</a:t>
            </a:r>
            <a:r>
              <a:rPr lang="sk-SK" altLang="en-SK" dirty="0"/>
              <a:t> (</a:t>
            </a:r>
            <a:r>
              <a:rPr lang="sk-SK" altLang="en-SK" dirty="0" err="1"/>
              <a:t>volný</a:t>
            </a:r>
            <a:r>
              <a:rPr lang="sk-SK" altLang="en-SK" dirty="0"/>
              <a:t> pohyb zboží, </a:t>
            </a:r>
            <a:r>
              <a:rPr lang="sk-SK" altLang="en-SK" dirty="0" err="1"/>
              <a:t>služeb</a:t>
            </a:r>
            <a:r>
              <a:rPr lang="sk-SK" altLang="en-SK" dirty="0"/>
              <a:t>, kapitálu a </a:t>
            </a:r>
            <a:r>
              <a:rPr lang="sk-SK" altLang="en-SK" dirty="0" err="1"/>
              <a:t>osob</a:t>
            </a:r>
            <a:r>
              <a:rPr lang="sk-SK" altLang="en-SK" dirty="0"/>
              <a:t>)</a:t>
            </a:r>
          </a:p>
          <a:p>
            <a:pPr algn="just"/>
            <a:r>
              <a:rPr lang="sk-SK" altLang="en-SK" dirty="0"/>
              <a:t>základní </a:t>
            </a:r>
            <a:r>
              <a:rPr lang="sk-SK" altLang="en-SK" dirty="0" err="1"/>
              <a:t>lidská</a:t>
            </a:r>
            <a:r>
              <a:rPr lang="sk-SK" altLang="en-SK" dirty="0"/>
              <a:t> práva (Charta práv)</a:t>
            </a:r>
          </a:p>
          <a:p>
            <a:pPr algn="just"/>
            <a:r>
              <a:rPr lang="en-US" dirty="0" err="1"/>
              <a:t>politická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(</a:t>
            </a:r>
            <a:r>
              <a:rPr lang="en-US" dirty="0" err="1"/>
              <a:t>transparentnost</a:t>
            </a:r>
            <a:r>
              <a:rPr lang="en-US" dirty="0"/>
              <a:t>, </a:t>
            </a:r>
            <a:r>
              <a:rPr lang="en-US" dirty="0" err="1"/>
              <a:t>subsidiarita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375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>
            <a:extLst>
              <a:ext uri="{FF2B5EF4-FFF2-40B4-BE49-F238E27FC236}">
                <a16:creationId xmlns:a16="http://schemas.microsoft.com/office/drawing/2014/main" id="{41BA7A4D-D0CE-FCA0-9BC1-206F881B8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</a:t>
            </a:r>
            <a:r>
              <a:rPr lang="sk-SK" altLang="en-SK" dirty="0" err="1"/>
              <a:t>dvůr</a:t>
            </a:r>
            <a:r>
              <a:rPr lang="sk-SK" altLang="en-SK" dirty="0"/>
              <a:t> </a:t>
            </a:r>
            <a:r>
              <a:rPr lang="sk-SK" altLang="en-SK" dirty="0" err="1"/>
              <a:t>Evropské</a:t>
            </a:r>
            <a:r>
              <a:rPr lang="sk-SK" altLang="en-SK" dirty="0"/>
              <a:t> </a:t>
            </a:r>
            <a:r>
              <a:rPr lang="sk-SK" altLang="en-SK" dirty="0" err="1"/>
              <a:t>unie</a:t>
            </a:r>
            <a:endParaRPr lang="sk-SK" altLang="en-SK" dirty="0"/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B6129B01-2AA2-A417-9C67-55E8FF35F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 eaLnBrk="1" hangingPunct="1"/>
            <a:r>
              <a:rPr lang="sk-SK" altLang="en-SK" sz="2250" dirty="0"/>
              <a:t>27 </a:t>
            </a:r>
            <a:r>
              <a:rPr lang="sk-SK" altLang="en-SK" sz="2250" dirty="0" err="1"/>
              <a:t>soudců</a:t>
            </a:r>
            <a:r>
              <a:rPr lang="sk-SK" altLang="en-SK" sz="2250" dirty="0"/>
              <a:t> a 11 </a:t>
            </a:r>
            <a:r>
              <a:rPr lang="sk-SK" altLang="en-SK" sz="2250" dirty="0" err="1"/>
              <a:t>generálních</a:t>
            </a:r>
            <a:r>
              <a:rPr lang="sk-SK" altLang="en-SK" sz="2250" dirty="0"/>
              <a:t> </a:t>
            </a:r>
            <a:r>
              <a:rPr lang="sk-SK" altLang="en-SK" sz="2250" dirty="0" err="1"/>
              <a:t>advokátů</a:t>
            </a:r>
            <a:r>
              <a:rPr lang="sk-SK" altLang="en-SK" sz="2250" dirty="0"/>
              <a:t> </a:t>
            </a:r>
            <a:r>
              <a:rPr lang="sk-SK" altLang="en-SK" sz="2250" dirty="0" err="1"/>
              <a:t>jmenovaných</a:t>
            </a:r>
            <a:r>
              <a:rPr lang="sk-SK" altLang="en-SK" sz="2250" dirty="0"/>
              <a:t> na </a:t>
            </a:r>
            <a:r>
              <a:rPr lang="sk-SK" altLang="en-SK" sz="2250" dirty="0" err="1"/>
              <a:t>šestileté</a:t>
            </a:r>
            <a:r>
              <a:rPr lang="sk-SK" altLang="en-SK" sz="2250" dirty="0"/>
              <a:t> funkční období s možností </a:t>
            </a:r>
            <a:r>
              <a:rPr lang="sk-SK" altLang="en-SK" sz="2250" dirty="0" err="1"/>
              <a:t>opětovného</a:t>
            </a:r>
            <a:r>
              <a:rPr lang="sk-SK" altLang="en-SK" sz="2250" dirty="0"/>
              <a:t> zvolení.</a:t>
            </a:r>
          </a:p>
          <a:p>
            <a:pPr algn="just" eaLnBrk="1" hangingPunct="1"/>
            <a:r>
              <a:rPr lang="sk-SK" altLang="en-SK" sz="2250" dirty="0" err="1"/>
              <a:t>částečná</a:t>
            </a:r>
            <a:r>
              <a:rPr lang="sk-SK" altLang="en-SK" sz="2250" dirty="0"/>
              <a:t> </a:t>
            </a:r>
            <a:r>
              <a:rPr lang="sk-SK" altLang="en-SK" sz="2250" dirty="0" err="1"/>
              <a:t>obměna</a:t>
            </a:r>
            <a:r>
              <a:rPr lang="sk-SK" altLang="en-SK" sz="2250" dirty="0"/>
              <a:t> </a:t>
            </a:r>
            <a:r>
              <a:rPr lang="sk-SK" altLang="en-SK" sz="2250" dirty="0" err="1"/>
              <a:t>soudců</a:t>
            </a:r>
            <a:r>
              <a:rPr lang="sk-SK" altLang="en-SK" sz="2250" dirty="0"/>
              <a:t> a </a:t>
            </a:r>
            <a:r>
              <a:rPr lang="sk-SK" altLang="en-SK" sz="2250" dirty="0" err="1"/>
              <a:t>generálních</a:t>
            </a:r>
            <a:r>
              <a:rPr lang="sk-SK" altLang="en-SK" sz="2250" dirty="0"/>
              <a:t> </a:t>
            </a:r>
            <a:r>
              <a:rPr lang="sk-SK" altLang="en-SK" sz="2250" dirty="0" err="1"/>
              <a:t>advokátů</a:t>
            </a:r>
            <a:r>
              <a:rPr lang="sk-SK" altLang="en-SK" sz="2250" dirty="0"/>
              <a:t> každé </a:t>
            </a:r>
            <a:r>
              <a:rPr lang="sk-SK" altLang="en-SK" sz="2250" dirty="0" err="1"/>
              <a:t>tři</a:t>
            </a:r>
            <a:r>
              <a:rPr lang="sk-SK" altLang="en-SK" sz="2250" dirty="0"/>
              <a:t> roky</a:t>
            </a:r>
          </a:p>
          <a:p>
            <a:pPr algn="just" eaLnBrk="1" hangingPunct="1"/>
            <a:r>
              <a:rPr lang="sk-SK" altLang="en-SK" sz="2250" dirty="0" err="1"/>
              <a:t>Soudci</a:t>
            </a:r>
            <a:r>
              <a:rPr lang="sk-SK" altLang="en-SK" sz="2250" dirty="0"/>
              <a:t> volí </a:t>
            </a:r>
            <a:r>
              <a:rPr lang="sk-SK" altLang="en-SK" sz="2250" dirty="0" err="1"/>
              <a:t>předsedu</a:t>
            </a:r>
            <a:r>
              <a:rPr lang="sk-SK" altLang="en-SK" sz="2250" dirty="0"/>
              <a:t> na </a:t>
            </a:r>
            <a:r>
              <a:rPr lang="sk-SK" altLang="en-SK" sz="2250" dirty="0" err="1"/>
              <a:t>tříleté</a:t>
            </a:r>
            <a:r>
              <a:rPr lang="sk-SK" altLang="en-SK" sz="2250" dirty="0"/>
              <a:t> funkční období</a:t>
            </a:r>
          </a:p>
          <a:p>
            <a:pPr algn="just" eaLnBrk="1" hangingPunct="1"/>
            <a:r>
              <a:rPr lang="sk-SK" altLang="en-SK" sz="2250" dirty="0"/>
              <a:t>GA </a:t>
            </a:r>
            <a:r>
              <a:rPr lang="sk-SK" altLang="en-SK" sz="2250" dirty="0" err="1"/>
              <a:t>vypracovává</a:t>
            </a:r>
            <a:r>
              <a:rPr lang="sk-SK" altLang="en-SK" sz="2250" dirty="0"/>
              <a:t> </a:t>
            </a:r>
            <a:r>
              <a:rPr lang="sk-SK" altLang="en-SK" sz="2250" dirty="0" err="1"/>
              <a:t>nezávazné</a:t>
            </a:r>
            <a:r>
              <a:rPr lang="sk-SK" altLang="en-SK" sz="2250" dirty="0"/>
              <a:t> stanovisko pro SDEU </a:t>
            </a:r>
            <a:r>
              <a:rPr lang="sk-SK" altLang="en-SK" sz="2250" dirty="0" err="1"/>
              <a:t>ve</a:t>
            </a:r>
            <a:r>
              <a:rPr lang="sk-SK" altLang="en-SK" sz="2250" dirty="0"/>
              <a:t> </a:t>
            </a:r>
            <a:r>
              <a:rPr lang="sk-SK" altLang="en-SK" sz="2250" dirty="0" err="1"/>
              <a:t>věcech</a:t>
            </a:r>
            <a:r>
              <a:rPr lang="sk-SK" altLang="en-SK" sz="2250" dirty="0"/>
              <a:t>, </a:t>
            </a:r>
            <a:r>
              <a:rPr lang="sk-SK" altLang="en-SK" sz="2250" dirty="0" err="1"/>
              <a:t>které</a:t>
            </a:r>
            <a:r>
              <a:rPr lang="sk-SK" altLang="en-SK" sz="2250" dirty="0"/>
              <a:t> mu </a:t>
            </a:r>
            <a:r>
              <a:rPr lang="sk-SK" altLang="en-SK" sz="2250" dirty="0" err="1"/>
              <a:t>byly</a:t>
            </a:r>
            <a:r>
              <a:rPr lang="sk-SK" altLang="en-SK" sz="2250" dirty="0"/>
              <a:t> </a:t>
            </a:r>
            <a:r>
              <a:rPr lang="sk-SK" altLang="en-SK" sz="2250" dirty="0" err="1"/>
              <a:t>přiděleny</a:t>
            </a:r>
            <a:r>
              <a:rPr lang="sk-SK" altLang="en-SK" sz="2250" dirty="0"/>
              <a:t>, </a:t>
            </a:r>
            <a:r>
              <a:rPr lang="sk-SK" altLang="en-SK" sz="2250" dirty="0" err="1"/>
              <a:t>jako</a:t>
            </a:r>
            <a:r>
              <a:rPr lang="sk-SK" altLang="en-SK" sz="2250" dirty="0"/>
              <a:t> podklad pro </a:t>
            </a:r>
            <a:r>
              <a:rPr lang="sk-SK" altLang="en-SK" sz="2250" dirty="0" err="1"/>
              <a:t>jednání</a:t>
            </a:r>
            <a:endParaRPr lang="sk-SK" altLang="en-SK" sz="2250" dirty="0"/>
          </a:p>
          <a:p>
            <a:pPr algn="just" eaLnBrk="1" hangingPunct="1"/>
            <a:r>
              <a:rPr lang="sk-SK" altLang="en-SK" sz="2250" dirty="0"/>
              <a:t>SDEU rozhoduje v </a:t>
            </a:r>
            <a:r>
              <a:rPr lang="sk-SK" altLang="en-SK" sz="2250" dirty="0" err="1"/>
              <a:t>senátech</a:t>
            </a:r>
            <a:r>
              <a:rPr lang="sk-SK" altLang="en-SK" sz="2250" dirty="0"/>
              <a:t> </a:t>
            </a:r>
            <a:r>
              <a:rPr lang="sk-SK" altLang="en-SK" sz="2250" dirty="0" err="1"/>
              <a:t>tří</a:t>
            </a:r>
            <a:r>
              <a:rPr lang="sk-SK" altLang="en-SK" sz="2250" dirty="0"/>
              <a:t> nebo </a:t>
            </a:r>
            <a:r>
              <a:rPr lang="sk-SK" altLang="en-SK" sz="2250" dirty="0" err="1"/>
              <a:t>pěti</a:t>
            </a:r>
            <a:r>
              <a:rPr lang="sk-SK" altLang="en-SK" sz="2250" dirty="0"/>
              <a:t> </a:t>
            </a:r>
            <a:r>
              <a:rPr lang="sk-SK" altLang="en-SK" sz="2250" dirty="0" err="1"/>
              <a:t>soudců</a:t>
            </a:r>
            <a:r>
              <a:rPr lang="sk-SK" altLang="en-SK" sz="2250" dirty="0"/>
              <a:t>, </a:t>
            </a:r>
          </a:p>
          <a:p>
            <a:pPr algn="just" eaLnBrk="1" hangingPunct="1"/>
            <a:r>
              <a:rPr lang="sk-SK" altLang="en-SK" sz="2250" dirty="0" err="1"/>
              <a:t>výjimečně</a:t>
            </a:r>
            <a:r>
              <a:rPr lang="sk-SK" altLang="en-SK" sz="2250" dirty="0"/>
              <a:t> </a:t>
            </a:r>
            <a:r>
              <a:rPr lang="sk-SK" altLang="en-SK" sz="2250" dirty="0" err="1"/>
              <a:t>jako</a:t>
            </a:r>
            <a:r>
              <a:rPr lang="sk-SK" altLang="en-SK" sz="2250" dirty="0"/>
              <a:t> </a:t>
            </a:r>
            <a:r>
              <a:rPr lang="sk-SK" altLang="en-SK" sz="2250" dirty="0" err="1"/>
              <a:t>velký</a:t>
            </a:r>
            <a:r>
              <a:rPr lang="sk-SK" altLang="en-SK" sz="2250" dirty="0"/>
              <a:t> senát (15 </a:t>
            </a:r>
            <a:r>
              <a:rPr lang="sk-SK" altLang="en-SK" sz="2250" dirty="0" err="1"/>
              <a:t>soudců</a:t>
            </a:r>
            <a:r>
              <a:rPr lang="sk-SK" altLang="en-SK" sz="2250" dirty="0"/>
              <a:t>) nebo celé plénum SDEU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7F6E-DD7C-33FC-AD67-388E4892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Tribunál</a:t>
            </a:r>
            <a:r>
              <a:rPr lang="en-US" dirty="0"/>
              <a:t> (the General Court)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C2408-0728-2ED5-361E-BD524777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6872"/>
            <a:ext cx="7693025" cy="4320480"/>
          </a:xfrm>
        </p:spPr>
        <p:txBody>
          <a:bodyPr/>
          <a:lstStyle/>
          <a:p>
            <a:pPr algn="just"/>
            <a:r>
              <a:rPr lang="en-US" sz="2400" dirty="0" err="1"/>
              <a:t>vytvořen</a:t>
            </a:r>
            <a:r>
              <a:rPr lang="en-US" sz="2400" dirty="0"/>
              <a:t> v </a:t>
            </a:r>
            <a:r>
              <a:rPr lang="en-US" sz="2400" dirty="0" err="1"/>
              <a:t>roce</a:t>
            </a:r>
            <a:r>
              <a:rPr lang="en-US" sz="2400" dirty="0"/>
              <a:t> 1989 (s </a:t>
            </a:r>
            <a:r>
              <a:rPr lang="en-US" sz="2400" dirty="0" err="1"/>
              <a:t>jiným</a:t>
            </a:r>
            <a:r>
              <a:rPr lang="en-US" sz="2400" dirty="0"/>
              <a:t> </a:t>
            </a:r>
            <a:r>
              <a:rPr lang="en-US" sz="2400" dirty="0" err="1"/>
              <a:t>názvem</a:t>
            </a:r>
            <a:r>
              <a:rPr lang="en-US" sz="2400" dirty="0"/>
              <a:t>) </a:t>
            </a:r>
          </a:p>
          <a:p>
            <a:pPr algn="just"/>
            <a:r>
              <a:rPr lang="en-US" sz="2400" dirty="0" err="1"/>
              <a:t>dva</a:t>
            </a:r>
            <a:r>
              <a:rPr lang="en-US" sz="2400" dirty="0"/>
              <a:t> </a:t>
            </a:r>
            <a:r>
              <a:rPr lang="en-US" sz="2400" dirty="0" err="1"/>
              <a:t>soudci</a:t>
            </a:r>
            <a:r>
              <a:rPr lang="en-US" sz="2400" dirty="0"/>
              <a:t> z </a:t>
            </a:r>
            <a:r>
              <a:rPr lang="en-US" sz="2400" dirty="0" err="1"/>
              <a:t>každého</a:t>
            </a:r>
            <a:r>
              <a:rPr lang="en-US" sz="2400" dirty="0"/>
              <a:t> </a:t>
            </a:r>
            <a:r>
              <a:rPr lang="en-US" sz="2400" dirty="0" err="1"/>
              <a:t>členského</a:t>
            </a:r>
            <a:r>
              <a:rPr lang="en-US" sz="2400" dirty="0"/>
              <a:t> </a:t>
            </a:r>
            <a:r>
              <a:rPr lang="en-US" sz="2400" dirty="0" err="1"/>
              <a:t>státu</a:t>
            </a:r>
            <a:endParaRPr lang="en-US" sz="2400" dirty="0"/>
          </a:p>
          <a:p>
            <a:pPr algn="just"/>
            <a:r>
              <a:rPr lang="en-US" sz="2400" dirty="0" err="1"/>
              <a:t>senáty</a:t>
            </a:r>
            <a:r>
              <a:rPr lang="en-US" sz="2400" dirty="0"/>
              <a:t> (</a:t>
            </a:r>
            <a:r>
              <a:rPr lang="en-US" sz="2400" dirty="0" err="1"/>
              <a:t>tříčlenné</a:t>
            </a:r>
            <a:r>
              <a:rPr lang="en-US" sz="2400" dirty="0"/>
              <a:t> a </a:t>
            </a:r>
            <a:r>
              <a:rPr lang="en-US" sz="2400" dirty="0" err="1"/>
              <a:t>pětičlenné</a:t>
            </a:r>
            <a:r>
              <a:rPr lang="en-US" sz="2400" dirty="0"/>
              <a:t> </a:t>
            </a:r>
            <a:r>
              <a:rPr lang="en-US" sz="2400" dirty="0" err="1"/>
              <a:t>senáty</a:t>
            </a:r>
            <a:r>
              <a:rPr lang="en-US" sz="2400" dirty="0"/>
              <a:t>, </a:t>
            </a:r>
            <a:r>
              <a:rPr lang="en-US" sz="2400" dirty="0" err="1"/>
              <a:t>příležitostně</a:t>
            </a:r>
            <a:r>
              <a:rPr lang="en-US" sz="2400" dirty="0"/>
              <a:t> s </a:t>
            </a:r>
            <a:r>
              <a:rPr lang="en-US" sz="2400" dirty="0" err="1"/>
              <a:t>jedním</a:t>
            </a:r>
            <a:r>
              <a:rPr lang="en-US" sz="2400" dirty="0"/>
              <a:t> </a:t>
            </a:r>
            <a:r>
              <a:rPr lang="en-US" sz="2400" dirty="0" err="1"/>
              <a:t>soudcem</a:t>
            </a:r>
            <a:r>
              <a:rPr lang="en-US" sz="2400" dirty="0"/>
              <a:t>), </a:t>
            </a:r>
            <a:r>
              <a:rPr lang="en-US" sz="2400" dirty="0" err="1"/>
              <a:t>výjimečně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velký</a:t>
            </a:r>
            <a:r>
              <a:rPr lang="en-US" sz="2400" dirty="0"/>
              <a:t> </a:t>
            </a:r>
            <a:r>
              <a:rPr lang="en-US" sz="2400" dirty="0" err="1"/>
              <a:t>patnáctičlenný</a:t>
            </a:r>
            <a:r>
              <a:rPr lang="en-US" sz="2400" dirty="0"/>
              <a:t> </a:t>
            </a:r>
            <a:r>
              <a:rPr lang="en-US" sz="2400" dirty="0" err="1"/>
              <a:t>senát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případy</a:t>
            </a:r>
            <a:r>
              <a:rPr lang="en-US" sz="2400" dirty="0"/>
              <a:t> </a:t>
            </a:r>
            <a:r>
              <a:rPr lang="en-US" sz="2400" dirty="0" err="1"/>
              <a:t>podané</a:t>
            </a:r>
            <a:r>
              <a:rPr lang="en-US" sz="2400" dirty="0"/>
              <a:t> </a:t>
            </a:r>
            <a:r>
              <a:rPr lang="en-US" sz="2400" dirty="0" err="1"/>
              <a:t>jednotlivci</a:t>
            </a:r>
            <a:r>
              <a:rPr lang="en-US" sz="2400" dirty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společnostmi</a:t>
            </a:r>
            <a:r>
              <a:rPr lang="en-US" sz="2400" dirty="0"/>
              <a:t> </a:t>
            </a:r>
            <a:r>
              <a:rPr lang="en-US" sz="2400" dirty="0" err="1"/>
              <a:t>proti</a:t>
            </a:r>
            <a:r>
              <a:rPr lang="en-US" sz="2400" dirty="0"/>
              <a:t> </a:t>
            </a:r>
            <a:r>
              <a:rPr lang="en-US" sz="2400" dirty="0" err="1"/>
              <a:t>aktům</a:t>
            </a:r>
            <a:r>
              <a:rPr lang="en-US" sz="2400" dirty="0"/>
              <a:t> </a:t>
            </a:r>
            <a:r>
              <a:rPr lang="en-US" sz="2400" dirty="0" err="1"/>
              <a:t>orgánů</a:t>
            </a:r>
            <a:r>
              <a:rPr lang="en-US" sz="2400" dirty="0"/>
              <a:t> EU,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jim</a:t>
            </a:r>
            <a:r>
              <a:rPr lang="en-US" sz="2400" dirty="0"/>
              <a:t> </a:t>
            </a:r>
            <a:r>
              <a:rPr lang="en-US" sz="2400" dirty="0" err="1"/>
              <a:t>určeny</a:t>
            </a:r>
            <a:endParaRPr lang="en-US" sz="2400" dirty="0"/>
          </a:p>
          <a:p>
            <a:pPr algn="just"/>
            <a:r>
              <a:rPr lang="en-US" sz="2400" dirty="0" err="1"/>
              <a:t>žaloby</a:t>
            </a:r>
            <a:r>
              <a:rPr lang="en-US" sz="2400" dirty="0"/>
              <a:t> </a:t>
            </a:r>
            <a:r>
              <a:rPr lang="en-US" sz="2400" dirty="0" err="1"/>
              <a:t>členských</a:t>
            </a:r>
            <a:r>
              <a:rPr lang="en-US" sz="2400" dirty="0"/>
              <a:t> </a:t>
            </a:r>
            <a:r>
              <a:rPr lang="en-US" sz="2400" dirty="0" err="1"/>
              <a:t>států</a:t>
            </a:r>
            <a:r>
              <a:rPr lang="en-US" sz="2400" dirty="0"/>
              <a:t> </a:t>
            </a:r>
            <a:r>
              <a:rPr lang="en-US" sz="2400" dirty="0" err="1"/>
              <a:t>proti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a </a:t>
            </a:r>
            <a:r>
              <a:rPr lang="en-US" sz="2400" dirty="0" err="1"/>
              <a:t>proti</a:t>
            </a:r>
            <a:r>
              <a:rPr lang="en-US" sz="2400" dirty="0"/>
              <a:t> </a:t>
            </a:r>
            <a:r>
              <a:rPr lang="en-US" sz="2400" dirty="0" err="1"/>
              <a:t>některým</a:t>
            </a:r>
            <a:r>
              <a:rPr lang="en-US" sz="2400" dirty="0"/>
              <a:t> </a:t>
            </a:r>
            <a:r>
              <a:rPr lang="en-US" sz="2400" dirty="0" err="1"/>
              <a:t>aktům</a:t>
            </a:r>
            <a:r>
              <a:rPr lang="en-US" sz="2400" dirty="0"/>
              <a:t> Rady </a:t>
            </a:r>
          </a:p>
          <a:p>
            <a:pPr algn="just"/>
            <a:r>
              <a:rPr lang="en-US" sz="2400" dirty="0"/>
              <a:t>a </a:t>
            </a:r>
            <a:r>
              <a:rPr lang="en-US" sz="2400" dirty="0" err="1"/>
              <a:t>žaloby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náhradu</a:t>
            </a:r>
            <a:r>
              <a:rPr lang="en-US" sz="2400" dirty="0"/>
              <a:t> </a:t>
            </a:r>
            <a:r>
              <a:rPr lang="en-US" sz="2400" dirty="0" err="1"/>
              <a:t>škody</a:t>
            </a:r>
            <a:r>
              <a:rPr lang="en-US" sz="2400" dirty="0"/>
              <a:t> </a:t>
            </a:r>
            <a:r>
              <a:rPr lang="en-US" sz="2400" dirty="0" err="1"/>
              <a:t>způsobené</a:t>
            </a:r>
            <a:r>
              <a:rPr lang="en-US" sz="2400" dirty="0"/>
              <a:t> </a:t>
            </a:r>
            <a:r>
              <a:rPr lang="en-US" sz="2400" dirty="0" err="1"/>
              <a:t>orgány</a:t>
            </a:r>
            <a:r>
              <a:rPr lang="en-US" sz="2400" dirty="0"/>
              <a:t> EU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56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>
            <a:extLst>
              <a:ext uri="{FF2B5EF4-FFF2-40B4-BE49-F238E27FC236}">
                <a16:creationId xmlns:a16="http://schemas.microsoft.com/office/drawing/2014/main" id="{DDA7261E-8570-A003-3A44-2F77F1984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 err="1"/>
              <a:t>Soudní</a:t>
            </a:r>
            <a:r>
              <a:rPr lang="sk-SK" altLang="en-SK" dirty="0"/>
              <a:t> </a:t>
            </a:r>
            <a:r>
              <a:rPr lang="sk-SK" altLang="en-SK" dirty="0" err="1"/>
              <a:t>dvůr</a:t>
            </a:r>
            <a:r>
              <a:rPr lang="sk-SK" altLang="en-SK" dirty="0"/>
              <a:t> </a:t>
            </a:r>
            <a:r>
              <a:rPr lang="sk-SK" altLang="en-SK" dirty="0" err="1"/>
              <a:t>Evropské</a:t>
            </a:r>
            <a:r>
              <a:rPr lang="sk-SK" altLang="en-SK" dirty="0"/>
              <a:t> </a:t>
            </a:r>
            <a:r>
              <a:rPr lang="sk-SK" altLang="en-SK" dirty="0" err="1"/>
              <a:t>unie</a:t>
            </a:r>
            <a:endParaRPr lang="sk-SK" altLang="en-SK" dirty="0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EAFD8377-7BF9-21AD-DF60-7CF6581A2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GA predkladá spravodajcovi správu s návrhom rozhodnutia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Sudca spravodajca pripraví návrh rozhodnutia pre sudcov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Každý sudca predstaví svoj názor a konečné rozhodnutie prijíma súd jednoduchou väčšinou hlasov</a:t>
            </a:r>
          </a:p>
          <a:p>
            <a:pPr algn="just" eaLnBrk="1" hangingPunct="1">
              <a:lnSpc>
                <a:spcPct val="90000"/>
              </a:lnSpc>
            </a:pPr>
            <a:r>
              <a:rPr lang="sk-SK" altLang="en-SK" sz="2400" dirty="0"/>
              <a:t>Sudcovia nesmú informovať o svojom hlasovaní ani hlasovaní iných sudcov (neexistuje prax </a:t>
            </a:r>
            <a:r>
              <a:rPr lang="sk-SK" altLang="en-SK" sz="2400" i="1" dirty="0" err="1"/>
              <a:t>dissenting</a:t>
            </a:r>
            <a:r>
              <a:rPr lang="sk-SK" altLang="en-SK" sz="2400" i="1" dirty="0"/>
              <a:t> </a:t>
            </a:r>
            <a:r>
              <a:rPr lang="sk-SK" altLang="en-SK" sz="2400" i="1" dirty="0" err="1"/>
              <a:t>opinions</a:t>
            </a:r>
            <a:r>
              <a:rPr lang="sk-SK" altLang="en-SK" sz="2400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3" name="AutoShape 5">
            <a:extLst>
              <a:ext uri="{FF2B5EF4-FFF2-40B4-BE49-F238E27FC236}">
                <a16:creationId xmlns:a16="http://schemas.microsoft.com/office/drawing/2014/main" id="{9A433142-36C8-017A-BBFA-BBFC013C5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k-SK" altLang="en-SK" dirty="0"/>
              <a:t>Právomoci SDEU 1/3</a:t>
            </a:r>
          </a:p>
        </p:txBody>
      </p:sp>
      <p:sp>
        <p:nvSpPr>
          <p:cNvPr id="186451" name="Rectangle 83">
            <a:extLst>
              <a:ext uri="{FF2B5EF4-FFF2-40B4-BE49-F238E27FC236}">
                <a16:creationId xmlns:a16="http://schemas.microsoft.com/office/drawing/2014/main" id="{DFAE9B13-1506-83EB-0DAB-5B43D9D5C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2368550"/>
            <a:ext cx="7693025" cy="4156794"/>
          </a:xfrm>
        </p:spPr>
        <p:txBody>
          <a:bodyPr/>
          <a:lstStyle/>
          <a:p>
            <a:pPr algn="just" eaLnBrk="1" hangingPunct="1"/>
            <a:r>
              <a:rPr lang="sk-SK" altLang="en-SK" dirty="0"/>
              <a:t>1. </a:t>
            </a:r>
            <a:r>
              <a:rPr lang="sk-SK" altLang="en-SK" dirty="0" err="1"/>
              <a:t>Řízení</a:t>
            </a:r>
            <a:r>
              <a:rPr lang="sk-SK" altLang="en-SK" dirty="0"/>
              <a:t> proti členským </a:t>
            </a:r>
            <a:r>
              <a:rPr lang="sk-SK" altLang="en-SK" dirty="0" err="1"/>
              <a:t>státům</a:t>
            </a:r>
            <a:r>
              <a:rPr lang="sk-SK" altLang="en-SK" dirty="0"/>
              <a:t> pro </a:t>
            </a:r>
            <a:r>
              <a:rPr lang="sk-SK" altLang="en-SK" dirty="0" err="1"/>
              <a:t>neplnění</a:t>
            </a:r>
            <a:r>
              <a:rPr lang="sk-SK" altLang="en-SK" dirty="0"/>
              <a:t> povinností </a:t>
            </a:r>
            <a:r>
              <a:rPr lang="sk-SK" altLang="en-SK" dirty="0" err="1"/>
              <a:t>vyplývajících</a:t>
            </a:r>
            <a:r>
              <a:rPr lang="sk-SK" altLang="en-SK" dirty="0"/>
              <a:t> </a:t>
            </a:r>
            <a:r>
              <a:rPr lang="sk-SK" altLang="en-SK" dirty="0" err="1"/>
              <a:t>ze</a:t>
            </a:r>
            <a:r>
              <a:rPr lang="sk-SK" altLang="en-SK" dirty="0"/>
              <a:t> </a:t>
            </a:r>
            <a:r>
              <a:rPr lang="sk-SK" altLang="en-SK" dirty="0" err="1"/>
              <a:t>Smluv</a:t>
            </a:r>
            <a:r>
              <a:rPr lang="sk-SK" altLang="en-SK" dirty="0"/>
              <a:t> (</a:t>
            </a:r>
            <a:r>
              <a:rPr lang="sk-SK" altLang="en-SK" dirty="0" err="1"/>
              <a:t>řízení</a:t>
            </a:r>
            <a:r>
              <a:rPr lang="sk-SK" altLang="en-SK" dirty="0"/>
              <a:t> o </a:t>
            </a:r>
            <a:r>
              <a:rPr lang="sk-SK" altLang="en-SK" dirty="0" err="1"/>
              <a:t>nesplnění</a:t>
            </a:r>
            <a:r>
              <a:rPr lang="sk-SK" altLang="en-SK" dirty="0"/>
              <a:t> povinnosti, </a:t>
            </a:r>
            <a:r>
              <a:rPr lang="sk-SK" altLang="en-SK" i="1" dirty="0" err="1"/>
              <a:t>infringement</a:t>
            </a:r>
            <a:r>
              <a:rPr lang="sk-SK" altLang="en-SK" i="1" dirty="0"/>
              <a:t> </a:t>
            </a:r>
            <a:r>
              <a:rPr lang="sk-SK" altLang="en-SK" i="1" dirty="0" err="1"/>
              <a:t>proceedings</a:t>
            </a:r>
            <a:r>
              <a:rPr lang="sk-SK" altLang="en-SK" dirty="0"/>
              <a:t>)</a:t>
            </a:r>
          </a:p>
          <a:p>
            <a:pPr algn="just" eaLnBrk="1" hangingPunct="1"/>
            <a:r>
              <a:rPr lang="sk-SK" altLang="en-SK" dirty="0"/>
              <a:t>zahájené </a:t>
            </a:r>
            <a:r>
              <a:rPr lang="sk-SK" altLang="en-SK" dirty="0" err="1"/>
              <a:t>Komisí</a:t>
            </a:r>
            <a:r>
              <a:rPr lang="sk-SK" altLang="en-SK" dirty="0"/>
              <a:t> nebo </a:t>
            </a:r>
            <a:r>
              <a:rPr lang="sk-SK" altLang="en-SK" dirty="0" err="1"/>
              <a:t>jiným</a:t>
            </a:r>
            <a:r>
              <a:rPr lang="sk-SK" altLang="en-SK" dirty="0"/>
              <a:t> členským </a:t>
            </a:r>
            <a:r>
              <a:rPr lang="sk-SK" altLang="en-SK" dirty="0" err="1"/>
              <a:t>státem</a:t>
            </a:r>
            <a:r>
              <a:rPr lang="sk-SK" altLang="en-SK" dirty="0"/>
              <a:t> </a:t>
            </a:r>
          </a:p>
          <a:p>
            <a:pPr algn="just" eaLnBrk="1" hangingPunct="1"/>
            <a:r>
              <a:rPr lang="sk-SK" altLang="en-SK" dirty="0" err="1"/>
              <a:t>dotčený</a:t>
            </a:r>
            <a:r>
              <a:rPr lang="sk-SK" altLang="en-SK" dirty="0"/>
              <a:t> členský </a:t>
            </a:r>
            <a:r>
              <a:rPr lang="sk-SK" altLang="en-SK" dirty="0" err="1"/>
              <a:t>stát</a:t>
            </a:r>
            <a:r>
              <a:rPr lang="sk-SK" altLang="en-SK" dirty="0"/>
              <a:t> je </a:t>
            </a:r>
            <a:r>
              <a:rPr lang="sk-SK" altLang="en-SK" dirty="0" err="1"/>
              <a:t>povinen</a:t>
            </a:r>
            <a:r>
              <a:rPr lang="sk-SK" altLang="en-SK" dirty="0"/>
              <a:t> </a:t>
            </a:r>
            <a:r>
              <a:rPr lang="sk-SK" altLang="en-SK" dirty="0" err="1"/>
              <a:t>přijmout</a:t>
            </a:r>
            <a:r>
              <a:rPr lang="sk-SK" altLang="en-SK" dirty="0"/>
              <a:t> </a:t>
            </a:r>
            <a:r>
              <a:rPr lang="sk-SK" altLang="en-SK" dirty="0" err="1"/>
              <a:t>opatření</a:t>
            </a:r>
            <a:r>
              <a:rPr lang="sk-SK" altLang="en-SK" dirty="0"/>
              <a:t> </a:t>
            </a:r>
            <a:r>
              <a:rPr lang="sk-SK" altLang="en-SK" dirty="0" err="1"/>
              <a:t>nezbytná</a:t>
            </a:r>
            <a:r>
              <a:rPr lang="sk-SK" altLang="en-SK" dirty="0"/>
              <a:t> k </a:t>
            </a:r>
            <a:r>
              <a:rPr lang="sk-SK" altLang="en-SK" dirty="0" err="1"/>
              <a:t>dosažení</a:t>
            </a:r>
            <a:r>
              <a:rPr lang="sk-SK" altLang="en-SK" dirty="0"/>
              <a:t> </a:t>
            </a:r>
            <a:r>
              <a:rPr lang="sk-SK" altLang="en-SK" dirty="0" err="1"/>
              <a:t>souladu</a:t>
            </a:r>
            <a:r>
              <a:rPr lang="sk-SK" altLang="en-SK" dirty="0"/>
              <a:t> s </a:t>
            </a:r>
            <a:r>
              <a:rPr lang="sk-SK" altLang="en-SK" dirty="0" err="1"/>
              <a:t>rozsudkem</a:t>
            </a:r>
            <a:r>
              <a:rPr lang="sk-SK" altLang="en-SK" dirty="0"/>
              <a:t> SDEU (pokuty </a:t>
            </a:r>
            <a:r>
              <a:rPr lang="sk-SK" altLang="en-SK" dirty="0" err="1"/>
              <a:t>jako</a:t>
            </a:r>
            <a:r>
              <a:rPr lang="sk-SK" altLang="en-SK" dirty="0"/>
              <a:t> </a:t>
            </a:r>
            <a:r>
              <a:rPr lang="sk-SK" altLang="en-SK" dirty="0" err="1"/>
              <a:t>sankce</a:t>
            </a:r>
            <a:r>
              <a:rPr lang="sk-SK" altLang="en-SK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984</TotalTime>
  <Words>1737</Words>
  <Application>Microsoft Macintosh PowerPoint</Application>
  <PresentationFormat>On-screen Show (4:3)</PresentationFormat>
  <Paragraphs>125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Capsules</vt:lpstr>
      <vt:lpstr>Soudní moc v EU</vt:lpstr>
      <vt:lpstr>Soudní systém EU</vt:lpstr>
      <vt:lpstr>Zdroje práva v EU/ES</vt:lpstr>
      <vt:lpstr>Zdroje práva v EU/ES</vt:lpstr>
      <vt:lpstr>Zdroje práva v EU/ES</vt:lpstr>
      <vt:lpstr>Soudní dvůr Evropské unie</vt:lpstr>
      <vt:lpstr>Tribunál (the General Court)</vt:lpstr>
      <vt:lpstr>Soudní dvůr Evropské unie</vt:lpstr>
      <vt:lpstr>Právomoci SDEU 1/3</vt:lpstr>
      <vt:lpstr>Právomoci SDEU 2/3</vt:lpstr>
      <vt:lpstr>Právomoci SDEU 3/3</vt:lpstr>
      <vt:lpstr>Soudní politika v EU</vt:lpstr>
      <vt:lpstr>Soudní politika v EU</vt:lpstr>
      <vt:lpstr>Soudní politika v EU</vt:lpstr>
      <vt:lpstr>Soudní politika v EU</vt:lpstr>
      <vt:lpstr>Konstitucionalizace EU</vt:lpstr>
      <vt:lpstr>Doktrína přímého účinku 1/3</vt:lpstr>
      <vt:lpstr>Doktrína přímého účinku 2/3</vt:lpstr>
      <vt:lpstr>Doktrína přímého účinku 3/3</vt:lpstr>
      <vt:lpstr>Doktrína přednosti práva ES 1/2</vt:lpstr>
      <vt:lpstr>Doktrína přednosti práva ES 2/2</vt:lpstr>
      <vt:lpstr>Soudní přezkum kompetenčních sporů</vt:lpstr>
      <vt:lpstr>Postupná akceptace doktrín 1/3</vt:lpstr>
      <vt:lpstr>Postupná akceptace doktrín 2/3</vt:lpstr>
      <vt:lpstr>Postupná akceptace doktrín 3/3</vt:lpstr>
      <vt:lpstr>Vysvětlení soudní politiky EU: nadnárodní politický přístup</vt:lpstr>
      <vt:lpstr>Vysvětlení soudní politiky EU: intergovernmentální přístup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Marek Rybar</cp:lastModifiedBy>
  <cp:revision>103</cp:revision>
  <dcterms:created xsi:type="dcterms:W3CDTF">2005-06-20T08:50:09Z</dcterms:created>
  <dcterms:modified xsi:type="dcterms:W3CDTF">2024-03-26T08:37:46Z</dcterms:modified>
</cp:coreProperties>
</file>