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0" r:id="rId3"/>
  </p:sldMasterIdLst>
  <p:notesMasterIdLst>
    <p:notesMasterId r:id="rId30"/>
  </p:notesMasterIdLst>
  <p:handoutMasterIdLst>
    <p:handoutMasterId r:id="rId31"/>
  </p:handoutMasterIdLst>
  <p:sldIdLst>
    <p:sldId id="322" r:id="rId4"/>
    <p:sldId id="283" r:id="rId5"/>
    <p:sldId id="321" r:id="rId6"/>
    <p:sldId id="320" r:id="rId7"/>
    <p:sldId id="323" r:id="rId8"/>
    <p:sldId id="324" r:id="rId9"/>
    <p:sldId id="365" r:id="rId10"/>
    <p:sldId id="325" r:id="rId11"/>
    <p:sldId id="326" r:id="rId12"/>
    <p:sldId id="366" r:id="rId13"/>
    <p:sldId id="327" r:id="rId14"/>
    <p:sldId id="328" r:id="rId15"/>
    <p:sldId id="367" r:id="rId16"/>
    <p:sldId id="375" r:id="rId17"/>
    <p:sldId id="329" r:id="rId18"/>
    <p:sldId id="330" r:id="rId19"/>
    <p:sldId id="368" r:id="rId20"/>
    <p:sldId id="331" r:id="rId21"/>
    <p:sldId id="332" r:id="rId22"/>
    <p:sldId id="369" r:id="rId23"/>
    <p:sldId id="337" r:id="rId24"/>
    <p:sldId id="370" r:id="rId25"/>
    <p:sldId id="371" r:id="rId26"/>
    <p:sldId id="374" r:id="rId27"/>
    <p:sldId id="372" r:id="rId28"/>
    <p:sldId id="373" r:id="rId29"/>
  </p:sldIdLst>
  <p:sldSz cx="9144000" cy="6858000" type="screen4x3"/>
  <p:notesSz cx="9866313" cy="6735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0AC24"/>
    <a:srgbClr val="FED216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964" autoAdjust="0"/>
    <p:restoredTop sz="94638" autoAdjust="0"/>
  </p:normalViewPr>
  <p:slideViewPr>
    <p:cSldViewPr snapToGrid="0">
      <p:cViewPr varScale="1">
        <p:scale>
          <a:sx n="108" d="100"/>
          <a:sy n="108" d="100"/>
        </p:scale>
        <p:origin x="13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microsoft.com/office/2016/11/relationships/changesInfo" Target="changesInfos/changesInfo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ří" userId="45a49196-9e10-4871-bb60-60190f3686b8" providerId="ADAL" clId="{77ADE92F-D4DB-4D42-95FB-99E7C222EE24}"/>
    <pc:docChg chg="modSld">
      <pc:chgData name="Jiří" userId="45a49196-9e10-4871-bb60-60190f3686b8" providerId="ADAL" clId="{77ADE92F-D4DB-4D42-95FB-99E7C222EE24}" dt="2024-03-28T12:43:59.205" v="1" actId="20577"/>
      <pc:docMkLst>
        <pc:docMk/>
      </pc:docMkLst>
      <pc:sldChg chg="modSp mod">
        <pc:chgData name="Jiří" userId="45a49196-9e10-4871-bb60-60190f3686b8" providerId="ADAL" clId="{77ADE92F-D4DB-4D42-95FB-99E7C222EE24}" dt="2024-03-28T12:43:59.205" v="1" actId="20577"/>
        <pc:sldMkLst>
          <pc:docMk/>
          <pc:sldMk cId="1376693506" sldId="375"/>
        </pc:sldMkLst>
        <pc:graphicFrameChg chg="modGraphic">
          <ac:chgData name="Jiří" userId="45a49196-9e10-4871-bb60-60190f3686b8" providerId="ADAL" clId="{77ADE92F-D4DB-4D42-95FB-99E7C222EE24}" dt="2024-03-28T12:43:59.205" v="1" actId="20577"/>
          <ac:graphicFrameMkLst>
            <pc:docMk/>
            <pc:sldMk cId="1376693506" sldId="375"/>
            <ac:graphicFrameMk id="3" creationId="{3B779F40-6E37-484F-BFEE-4B4C5F5C75BD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0911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0911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D861AA7-C822-45F9-8643-6046D18D01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882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28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4825"/>
            <a:ext cx="3367087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488"/>
            <a:ext cx="7893050" cy="30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28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F2CB291-B229-4257-B3E9-744322C74C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456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01259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9538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9538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98872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4966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5471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5471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7446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8615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861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6538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6538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6538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6538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6538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653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690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427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427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03658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4305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430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5760" cy="1477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latin typeface="Arial" charset="0"/>
              </a:endParaRPr>
            </a:p>
          </p:txBody>
        </p:sp>
        <p:pic>
          <p:nvPicPr>
            <p:cNvPr id="6" name="Picture 22" descr="titl CZ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06663" y="2565400"/>
            <a:ext cx="5688012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43896D-F740-4D56-930D-397DDEE4F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C295D-580B-48E7-B766-CA55CF4D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9FD61-5C95-4060-AE5F-9367F16118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986B1-8290-4FDB-8686-EC8C46D10A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2FB82-C61B-45A3-8C5A-9A05D25409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0F8A1-C082-4427-A312-20A08E9313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65AE-1458-47B2-AD24-2B9608A5F3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65197-D1B3-444E-A400-109BD1F160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427AA-E56C-491C-B13D-0E8C7AB86F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5C48B-1801-4791-8788-E1EDE0B84E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B5131-3820-430E-B0D4-DF3279E7A9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FFDF5-FCF9-4BA4-8D0C-7D6ADE5296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23-7E0A-4A43-B092-BFD3CE0358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8A1B8-C59C-4974-8CDB-839AD15CDE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EAF04-0E22-4773-B55D-56F85BD39E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52694-B401-42E1-8A0A-1ECB53FEB6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44BB8-DBD6-4725-AAA7-6C36BC8DCB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828F9-BFE7-40BE-8619-0703D66EC1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605C2-C0CA-48ED-A190-6FAF6BD890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DEBD2-4186-4ABE-B873-ADC526F55D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61930-5AC4-48EE-A807-9EE5C5021F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D4176-74F5-4E6C-BA93-1B222C671B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705AA-C910-44C2-8995-60759B9FA7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2F975-536C-438F-8030-85254203AE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C8F53-7228-4129-B599-4EFE1F9A6C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EE8C2-FCAD-4789-83FD-5E84440319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699A2-AD3A-4CD3-8ECB-AFC22B5CA3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34403-BF45-4A47-9623-4436F0ADB9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DA507-5693-4C38-8AC0-EEFF718E04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4BDC3-D570-4466-A3A2-A2EF38278B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B2D8D-FA97-42E2-B5F2-06DD9DC66E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938C9-286F-4ECA-BE90-47E81DB54C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2E642-BE95-44D1-8303-F1404E9D7D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4532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4531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3" name="Picture 21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AB51CA67-8434-41D0-B6E5-F070A3ECD7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85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2056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39528002-99D1-43D2-8177-1CE66E1BE0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5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3080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BF22CD85-5EDA-42E0-952A-F099614CE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John </a:t>
            </a:r>
            <a:r>
              <a:rPr lang="cs-CZ" sz="2800" dirty="0" err="1">
                <a:solidFill>
                  <a:schemeClr val="tx1"/>
                </a:solidFill>
              </a:rPr>
              <a:t>Rawls</a:t>
            </a:r>
            <a:br>
              <a:rPr lang="cs-CZ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r>
              <a:rPr lang="cs-CZ" sz="1800" dirty="0">
                <a:solidFill>
                  <a:schemeClr val="tx1"/>
                </a:solidFill>
              </a:rPr>
              <a:t>Jiří Baroš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FFDF5-FCF9-4BA4-8D0C-7D6ADE52960E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305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121556" cy="943027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Původní pozice II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28547" y="2215376"/>
            <a:ext cx="796621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tento experiment se týká základní struktury 	společnosti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2 atributy spravedlnosti jako férovosti: (a) 	rovnost všech lidí a (b) rovnováha soutěžících 	zájmů a výhodnost sociální kooperace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rozhodování za závojem nevědomosti</a:t>
            </a:r>
          </a:p>
        </p:txBody>
      </p:sp>
    </p:spTree>
    <p:extLst>
      <p:ext uri="{BB962C8B-B14F-4D97-AF65-F5344CB8AC3E}">
        <p14:creationId xmlns:p14="http://schemas.microsoft.com/office/powerpoint/2010/main" val="426873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Teorie spravedlnosti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929267" y="2386361"/>
            <a:ext cx="772341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reflektivní rovnováha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původní pozice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b="1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volba v původní pozici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principy spravedlnosti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reflexe Teorie spravedlnosti</a:t>
            </a:r>
          </a:p>
        </p:txBody>
      </p:sp>
    </p:spTree>
    <p:extLst>
      <p:ext uri="{BB962C8B-B14F-4D97-AF65-F5344CB8AC3E}">
        <p14:creationId xmlns:p14="http://schemas.microsoft.com/office/powerpoint/2010/main" val="438278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Volba v původní pozici I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73150" y="2653990"/>
            <a:ext cx="7879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Kdo volí?</a:t>
            </a:r>
          </a:p>
          <a:p>
            <a:pPr defTabSz="288000"/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Co je voleno? </a:t>
            </a:r>
          </a:p>
          <a:p>
            <a:pPr defTabSz="288000"/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Za jakých podmínek? </a:t>
            </a:r>
          </a:p>
        </p:txBody>
      </p:sp>
    </p:spTree>
    <p:extLst>
      <p:ext uri="{BB962C8B-B14F-4D97-AF65-F5344CB8AC3E}">
        <p14:creationId xmlns:p14="http://schemas.microsoft.com/office/powerpoint/2010/main" val="468220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Volba v původní pozici II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94064" y="2765234"/>
            <a:ext cx="79586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 jakou motivací? </a:t>
            </a:r>
          </a:p>
          <a:p>
            <a:pPr defTabSz="288000"/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Jak strany volí?</a:t>
            </a:r>
          </a:p>
          <a:p>
            <a:pPr defTabSz="288000"/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Podle jakého pravidla?</a:t>
            </a:r>
          </a:p>
        </p:txBody>
      </p:sp>
    </p:spTree>
    <p:extLst>
      <p:ext uri="{BB962C8B-B14F-4D97-AF65-F5344CB8AC3E}">
        <p14:creationId xmlns:p14="http://schemas.microsoft.com/office/powerpoint/2010/main" val="62289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Volba v původní pozici III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73205" y="2077376"/>
            <a:ext cx="80794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/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  <p:graphicFrame>
        <p:nvGraphicFramePr>
          <p:cNvPr id="3" name="Tabulka 5">
            <a:extLst>
              <a:ext uri="{FF2B5EF4-FFF2-40B4-BE49-F238E27FC236}">
                <a16:creationId xmlns:a16="http://schemas.microsoft.com/office/drawing/2014/main" id="{3B779F40-6E37-484F-BFEE-4B4C5F5C75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976575"/>
              </p:ext>
            </p:extLst>
          </p:nvPr>
        </p:nvGraphicFramePr>
        <p:xfrm>
          <a:off x="573204" y="2388093"/>
          <a:ext cx="8079476" cy="3232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869">
                  <a:extLst>
                    <a:ext uri="{9D8B030D-6E8A-4147-A177-3AD203B41FA5}">
                      <a16:colId xmlns:a16="http://schemas.microsoft.com/office/drawing/2014/main" val="1408303279"/>
                    </a:ext>
                  </a:extLst>
                </a:gridCol>
                <a:gridCol w="2019869">
                  <a:extLst>
                    <a:ext uri="{9D8B030D-6E8A-4147-A177-3AD203B41FA5}">
                      <a16:colId xmlns:a16="http://schemas.microsoft.com/office/drawing/2014/main" val="2247798832"/>
                    </a:ext>
                  </a:extLst>
                </a:gridCol>
                <a:gridCol w="2019869">
                  <a:extLst>
                    <a:ext uri="{9D8B030D-6E8A-4147-A177-3AD203B41FA5}">
                      <a16:colId xmlns:a16="http://schemas.microsoft.com/office/drawing/2014/main" val="3968171829"/>
                    </a:ext>
                  </a:extLst>
                </a:gridCol>
                <a:gridCol w="2019869">
                  <a:extLst>
                    <a:ext uri="{9D8B030D-6E8A-4147-A177-3AD203B41FA5}">
                      <a16:colId xmlns:a16="http://schemas.microsoft.com/office/drawing/2014/main" val="3764143558"/>
                    </a:ext>
                  </a:extLst>
                </a:gridCol>
              </a:tblGrid>
              <a:tr h="701745">
                <a:tc>
                  <a:txBody>
                    <a:bodyPr/>
                    <a:lstStyle/>
                    <a:p>
                      <a:r>
                        <a:rPr lang="cs-CZ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Roční příjmy v $</a:t>
                      </a:r>
                      <a:endParaRPr lang="cs-CZ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>
                          <a:solidFill>
                            <a:schemeClr val="tx1"/>
                          </a:solidFill>
                          <a:latin typeface="+mj-lt"/>
                        </a:rPr>
                        <a:t>Nejméně zvýhodnění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>
                          <a:solidFill>
                            <a:schemeClr val="tx1"/>
                          </a:solidFill>
                          <a:latin typeface="+mj-lt"/>
                        </a:rPr>
                        <a:t>Střední třída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>
                          <a:solidFill>
                            <a:schemeClr val="tx1"/>
                          </a:solidFill>
                          <a:latin typeface="+mj-lt"/>
                        </a:rPr>
                        <a:t>Nejbohatší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429680"/>
                  </a:ext>
                </a:extLst>
              </a:tr>
              <a:tr h="632786">
                <a:tc>
                  <a:txBody>
                    <a:bodyPr/>
                    <a:lstStyle/>
                    <a:p>
                      <a:r>
                        <a:rPr lang="cs-CZ" dirty="0">
                          <a:latin typeface="+mj-lt"/>
                        </a:rPr>
                        <a:t>A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+mj-lt"/>
                        </a:rPr>
                        <a:t>$ 10 000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+mj-lt"/>
                        </a:rPr>
                        <a:t>$ 10 000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+mj-lt"/>
                        </a:rPr>
                        <a:t>$ 10 000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488456"/>
                  </a:ext>
                </a:extLst>
              </a:tr>
              <a:tr h="632786">
                <a:tc>
                  <a:txBody>
                    <a:bodyPr/>
                    <a:lstStyle/>
                    <a:p>
                      <a:r>
                        <a:rPr lang="cs-CZ" dirty="0">
                          <a:latin typeface="+mj-lt"/>
                        </a:rPr>
                        <a:t>B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+mj-lt"/>
                        </a:rPr>
                        <a:t>$ 12 000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+mj-lt"/>
                        </a:rPr>
                        <a:t>$ 30 000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+mj-lt"/>
                        </a:rPr>
                        <a:t>$ 80 000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505706"/>
                  </a:ext>
                </a:extLst>
              </a:tr>
              <a:tr h="632786">
                <a:tc>
                  <a:txBody>
                    <a:bodyPr/>
                    <a:lstStyle/>
                    <a:p>
                      <a:r>
                        <a:rPr lang="cs-CZ" dirty="0">
                          <a:latin typeface="+mj-lt"/>
                        </a:rPr>
                        <a:t>C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+mj-lt"/>
                        </a:rPr>
                        <a:t>$ 30 000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+mj-lt"/>
                        </a:rPr>
                        <a:t>$ 90 000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+mj-lt"/>
                        </a:rPr>
                        <a:t>$ 150 000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042604"/>
                  </a:ext>
                </a:extLst>
              </a:tr>
              <a:tr h="632786">
                <a:tc>
                  <a:txBody>
                    <a:bodyPr/>
                    <a:lstStyle/>
                    <a:p>
                      <a:r>
                        <a:rPr lang="cs-CZ" dirty="0">
                          <a:latin typeface="+mj-lt"/>
                        </a:rPr>
                        <a:t>D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+mj-lt"/>
                        </a:rPr>
                        <a:t>$ 20 000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+mj-lt"/>
                        </a:rPr>
                        <a:t>$ 100 000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+mj-lt"/>
                        </a:rPr>
                        <a:t>$ 500 000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711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6693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Teorie spravedlnosti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3457" y="2601951"/>
            <a:ext cx="766094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reflektivní rovnováha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původní pozice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volba v původní pozici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b="1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principy spravedlnosti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reflexe Teorie spravedlnosti</a:t>
            </a:r>
          </a:p>
        </p:txBody>
      </p:sp>
    </p:spTree>
    <p:extLst>
      <p:ext uri="{BB962C8B-B14F-4D97-AF65-F5344CB8AC3E}">
        <p14:creationId xmlns:p14="http://schemas.microsoft.com/office/powerpoint/2010/main" val="1944082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Principy spravedlnosti I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3456" y="2735766"/>
            <a:ext cx="769068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1) Princip rovné svobody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2a) Princip diference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2b) Princip férové rovnosti příležitostí  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endParaRPr lang="cs-CZ" sz="3000" dirty="0">
              <a:latin typeface="Sylfae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42606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Principy spravedlnosti II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02888" y="2401228"/>
            <a:ext cx="776124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pravidlo lexikografické priority: </a:t>
            </a:r>
          </a:p>
          <a:p>
            <a:r>
              <a:rPr lang="cs-CZ" sz="3000" dirty="0">
                <a:latin typeface="Sylfaen"/>
                <a:ea typeface="Calibri"/>
                <a:cs typeface="Times New Roman"/>
              </a:rPr>
              <a:t>   1) &gt; 2b) &gt; 2a)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společenská spolupráce je řízena principy 	spravedlnosti, test závojem nevědomosti…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stabilita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Rawlsovy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koncepce</a:t>
            </a:r>
          </a:p>
          <a:p>
            <a:endParaRPr lang="cs-CZ" sz="3000" dirty="0">
              <a:latin typeface="Sylfae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602855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Teorie spravedlnosti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69074" y="2839845"/>
            <a:ext cx="798360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reflektivní rovnováha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původní pozice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volba v původní pozici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principy spravedlnosti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b="1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reflexe Teorie spravedlnosti</a:t>
            </a:r>
          </a:p>
        </p:txBody>
      </p:sp>
    </p:spTree>
    <p:extLst>
      <p:ext uri="{BB962C8B-B14F-4D97-AF65-F5344CB8AC3E}">
        <p14:creationId xmlns:p14="http://schemas.microsoft.com/office/powerpoint/2010/main" val="12732691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Reflexe Teorie spravedlnosti I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06244" y="2453268"/>
            <a:ext cx="794643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teleologické v. deontologické koncepce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svébytnost práva a dobra, byť právo 	nadřazeno 	dobru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různorodost dober a rámec spravedlnosti: 	stačí slabá koncepce dobra</a:t>
            </a:r>
          </a:p>
        </p:txBody>
      </p:sp>
    </p:spTree>
    <p:extLst>
      <p:ext uri="{BB962C8B-B14F-4D97-AF65-F5344CB8AC3E}">
        <p14:creationId xmlns:p14="http://schemas.microsoft.com/office/powerpoint/2010/main" val="3090034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5080" y="928049"/>
            <a:ext cx="8057920" cy="1501252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Kdo byl největší politický filosof 20. století?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24468" y="2564780"/>
            <a:ext cx="830116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>
                <a:latin typeface="Sylfaen"/>
                <a:ea typeface="Calibri"/>
                <a:cs typeface="Times New Roman"/>
              </a:rPr>
              <a:t>Dílo Johna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Rawlse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: 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Teorie spravedlnosti (1971)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Politický liberalismus (1993)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Právo národů (1999)</a:t>
            </a:r>
          </a:p>
        </p:txBody>
      </p:sp>
    </p:spTree>
    <p:extLst>
      <p:ext uri="{BB962C8B-B14F-4D97-AF65-F5344CB8AC3E}">
        <p14:creationId xmlns:p14="http://schemas.microsoft.com/office/powerpoint/2010/main" val="42690155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Reflexe Teorie spravedlnosti II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35980" y="2634018"/>
            <a:ext cx="791669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právo předchází dobru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libertariánská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kritika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komunitaristická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kritika</a:t>
            </a:r>
            <a:endParaRPr lang="cs-CZ" sz="3000" dirty="0">
              <a:latin typeface="Sylfae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082503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4062" y="1009934"/>
            <a:ext cx="8068937" cy="1006153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Politický liberalismus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94062" y="2555913"/>
            <a:ext cx="80689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u="sng" dirty="0">
                <a:latin typeface="Sylfaen"/>
                <a:ea typeface="Calibri"/>
                <a:cs typeface="Times New Roman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otázky legitimity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otázky stability</a:t>
            </a:r>
          </a:p>
        </p:txBody>
      </p:sp>
    </p:spTree>
    <p:extLst>
      <p:ext uri="{BB962C8B-B14F-4D97-AF65-F5344CB8AC3E}">
        <p14:creationId xmlns:p14="http://schemas.microsoft.com/office/powerpoint/2010/main" val="10496601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4062" y="1009934"/>
            <a:ext cx="8068937" cy="1006153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Politický liberalismus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94062" y="2555913"/>
            <a:ext cx="80689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u="sng" dirty="0">
                <a:latin typeface="Sylfaen"/>
                <a:ea typeface="Calibri"/>
                <a:cs typeface="Times New Roman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b="1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otázky legitimity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otázky stability</a:t>
            </a:r>
          </a:p>
        </p:txBody>
      </p:sp>
    </p:spTree>
    <p:extLst>
      <p:ext uri="{BB962C8B-B14F-4D97-AF65-F5344CB8AC3E}">
        <p14:creationId xmlns:p14="http://schemas.microsoft.com/office/powerpoint/2010/main" val="21223923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4062" y="1009934"/>
            <a:ext cx="8068937" cy="1006153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Otázky legitimity I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94062" y="2326888"/>
            <a:ext cx="79518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u="sng" dirty="0">
                <a:latin typeface="Sylfaen"/>
                <a:ea typeface="Calibri"/>
                <a:cs typeface="Times New Roman"/>
              </a:rPr>
              <a:t> 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liberální princip legitimity: jak může někdo 	nad někým vykonávat donucující moc? 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rozumní občané: chtějí s ostatními kooperovat 	ve společnosti</a:t>
            </a:r>
          </a:p>
        </p:txBody>
      </p:sp>
    </p:spTree>
    <p:extLst>
      <p:ext uri="{BB962C8B-B14F-4D97-AF65-F5344CB8AC3E}">
        <p14:creationId xmlns:p14="http://schemas.microsoft.com/office/powerpoint/2010/main" val="35320874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4062" y="1009934"/>
            <a:ext cx="8068937" cy="1006153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Otázky legitimity II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94062" y="2555913"/>
            <a:ext cx="806893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rozumný pluralismus komprehensivních 	doktrín a veřejná politická 	kultura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politická (nikoliv metafyzická) koncepce 	spravedlnosti</a:t>
            </a:r>
          </a:p>
        </p:txBody>
      </p:sp>
    </p:spTree>
    <p:extLst>
      <p:ext uri="{BB962C8B-B14F-4D97-AF65-F5344CB8AC3E}">
        <p14:creationId xmlns:p14="http://schemas.microsoft.com/office/powerpoint/2010/main" val="10329778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4062" y="1009934"/>
            <a:ext cx="8068937" cy="1006153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Politický liberalismus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94062" y="2555913"/>
            <a:ext cx="80689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u="sng" dirty="0">
                <a:latin typeface="Sylfaen"/>
                <a:ea typeface="Calibri"/>
                <a:cs typeface="Times New Roman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otázky legitimity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b="1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otázky stability</a:t>
            </a:r>
          </a:p>
        </p:txBody>
      </p:sp>
    </p:spTree>
    <p:extLst>
      <p:ext uri="{BB962C8B-B14F-4D97-AF65-F5344CB8AC3E}">
        <p14:creationId xmlns:p14="http://schemas.microsoft.com/office/powerpoint/2010/main" val="35084205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4062" y="1009935"/>
            <a:ext cx="8068938" cy="729656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Otázky stability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Velká témata současné politické filosofie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24468" y="1962615"/>
            <a:ext cx="81385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překrývající konsensus: politická koncepce 	spravedlnosti schvalována každou z hlavních 	komprehensivních doktrín 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idea veřejného rozumu: ospravedlnění jen 	odkazem na veřejné hodnoty a standardy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extenze na mezinárodní úroveň</a:t>
            </a:r>
            <a:endParaRPr lang="cs-CZ" sz="3000" b="1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26950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2" y="927099"/>
            <a:ext cx="8106771" cy="1051825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Východiska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Rawlsovy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filosofie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1446" y="2647666"/>
            <a:ext cx="824324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proti utilitarismu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tradice teorií společenské smlouvy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rozdíl mezi ideální a neideální teorií</a:t>
            </a:r>
          </a:p>
        </p:txBody>
      </p:sp>
    </p:spTree>
    <p:extLst>
      <p:ext uri="{BB962C8B-B14F-4D97-AF65-F5344CB8AC3E}">
        <p14:creationId xmlns:p14="http://schemas.microsoft.com/office/powerpoint/2010/main" val="1201778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6" y="1100254"/>
            <a:ext cx="8079474" cy="851376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Teorie spravedlnosti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7229" y="2862146"/>
            <a:ext cx="777545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reflektivní rovnováha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původní pozice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volba v původní pozici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principy spravedlnosti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reflexe Teorie spravedlnosti</a:t>
            </a:r>
          </a:p>
        </p:txBody>
      </p:sp>
    </p:spTree>
    <p:extLst>
      <p:ext uri="{BB962C8B-B14F-4D97-AF65-F5344CB8AC3E}">
        <p14:creationId xmlns:p14="http://schemas.microsoft.com/office/powerpoint/2010/main" val="250255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Teorie spravedlnosti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945796" y="2837956"/>
            <a:ext cx="77792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b="1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reflektivní rovnováha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původní pozice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volba v původní pozici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principy spravedlnosti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reflexe Teorie spravedlnosti</a:t>
            </a:r>
          </a:p>
        </p:txBody>
      </p:sp>
    </p:spTree>
    <p:extLst>
      <p:ext uri="{BB962C8B-B14F-4D97-AF65-F5344CB8AC3E}">
        <p14:creationId xmlns:p14="http://schemas.microsoft.com/office/powerpoint/2010/main" val="2902477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Reflektivní rovnováha I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3456" y="2456597"/>
            <a:ext cx="777922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jak by měly být politické instituce 	uspořádány? 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od morálních intuicí po principy 	spravedlnosti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dobře uvážené soudy</a:t>
            </a:r>
          </a:p>
        </p:txBody>
      </p:sp>
    </p:spTree>
    <p:extLst>
      <p:ext uri="{BB962C8B-B14F-4D97-AF65-F5344CB8AC3E}">
        <p14:creationId xmlns:p14="http://schemas.microsoft.com/office/powerpoint/2010/main" val="3950473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Reflektivní rovnováha II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3456" y="2456597"/>
            <a:ext cx="777922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nutnost zpětné vazby principů na soudy. 	Systém vzájemné podpory a vysvětlení…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reflektivní rovnováha vyvstává ze vzájemné 	opravy a revize. Neustále se jí přibližujeme… 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rozdíl oproti </a:t>
            </a:r>
            <a:r>
              <a:rPr lang="cs-CZ" sz="3000" dirty="0" err="1">
                <a:latin typeface="Sylfaen"/>
                <a:cs typeface="Times New Roman"/>
              </a:rPr>
              <a:t>fundacionalismu</a:t>
            </a:r>
            <a:endParaRPr lang="cs-CZ" sz="3000" dirty="0">
              <a:latin typeface="Sylfae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59639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Teorie spravedlnosti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3457" y="2328833"/>
            <a:ext cx="77792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reflektivní rovnováha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b="1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původní pozice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volba v původní pozici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principy spravedlnosti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reflexe Teorie spravedlnosti</a:t>
            </a:r>
          </a:p>
        </p:txBody>
      </p:sp>
    </p:spTree>
    <p:extLst>
      <p:ext uri="{BB962C8B-B14F-4D97-AF65-F5344CB8AC3E}">
        <p14:creationId xmlns:p14="http://schemas.microsoft.com/office/powerpoint/2010/main" val="2431220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7"/>
            <a:ext cx="8121556" cy="1091710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Původní pozice I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28547" y="2059260"/>
            <a:ext cx="7887629" cy="440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reformulace teorie společenské smlouvy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jaké principy spravedlnosti bychom zvolili, 	kdybychom byli v situaci společenské 	smlouvy? 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jde o hypotetickou dohodu, myšlenkový 	experiment pro nalezení principů 	spravedlnosti </a:t>
            </a:r>
          </a:p>
        </p:txBody>
      </p:sp>
    </p:spTree>
    <p:extLst>
      <p:ext uri="{BB962C8B-B14F-4D97-AF65-F5344CB8AC3E}">
        <p14:creationId xmlns:p14="http://schemas.microsoft.com/office/powerpoint/2010/main" val="381982571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1796</TotalTime>
  <Words>888</Words>
  <Application>Microsoft Office PowerPoint</Application>
  <PresentationFormat>Předvádění na obrazovce (4:3)</PresentationFormat>
  <Paragraphs>241</Paragraphs>
  <Slides>26</Slides>
  <Notes>25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26</vt:i4>
      </vt:variant>
    </vt:vector>
  </HeadingPairs>
  <TitlesOfParts>
    <vt:vector size="33" baseType="lpstr">
      <vt:lpstr>Arial</vt:lpstr>
      <vt:lpstr>Sylfaen</vt:lpstr>
      <vt:lpstr>Tahoma</vt:lpstr>
      <vt:lpstr>Wingdings</vt:lpstr>
      <vt:lpstr>Prezentace_MU_CZ</vt:lpstr>
      <vt:lpstr>1_Směsi</vt:lpstr>
      <vt:lpstr>2_Směsi</vt:lpstr>
      <vt:lpstr>John Rawls  Jiří Baroš</vt:lpstr>
      <vt:lpstr>   Kdo byl největší politický filosof 20. století?</vt:lpstr>
      <vt:lpstr>   Východiska Rawlsovy filosofie</vt:lpstr>
      <vt:lpstr>   Teorie spravedlnosti</vt:lpstr>
      <vt:lpstr>   Teorie spravedlnosti</vt:lpstr>
      <vt:lpstr>   Reflektivní rovnováha I</vt:lpstr>
      <vt:lpstr>   Reflektivní rovnováha II</vt:lpstr>
      <vt:lpstr>   Teorie spravedlnosti</vt:lpstr>
      <vt:lpstr>   Původní pozice I</vt:lpstr>
      <vt:lpstr>   Původní pozice II</vt:lpstr>
      <vt:lpstr>   Teorie spravedlnosti</vt:lpstr>
      <vt:lpstr>   Volba v původní pozici I</vt:lpstr>
      <vt:lpstr>   Volba v původní pozici II</vt:lpstr>
      <vt:lpstr>   Volba v původní pozici III</vt:lpstr>
      <vt:lpstr>   Teorie spravedlnosti</vt:lpstr>
      <vt:lpstr>   Principy spravedlnosti I</vt:lpstr>
      <vt:lpstr>   Principy spravedlnosti II</vt:lpstr>
      <vt:lpstr>   Teorie spravedlnosti</vt:lpstr>
      <vt:lpstr>   Reflexe Teorie spravedlnosti I</vt:lpstr>
      <vt:lpstr>   Reflexe Teorie spravedlnosti II</vt:lpstr>
      <vt:lpstr>   Politický liberalismus</vt:lpstr>
      <vt:lpstr>   Politický liberalismus</vt:lpstr>
      <vt:lpstr>   Otázky legitimity I</vt:lpstr>
      <vt:lpstr>   Otázky legitimity II</vt:lpstr>
      <vt:lpstr>   Politický liberalismus</vt:lpstr>
      <vt:lpstr>   Otázky stability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 nedostatky  zákonodárného  procesu z pohledu teorie zákonodárství a judikatury Ústavního soudu ČR   Prezentace návrhu obsahové struktury dizertační práce   Marian Kokeš</dc:title>
  <dc:creator>PC;Jiří Baroš</dc:creator>
  <cp:lastModifiedBy>Jiří Baroš</cp:lastModifiedBy>
  <cp:revision>126</cp:revision>
  <cp:lastPrinted>2014-10-15T14:35:53Z</cp:lastPrinted>
  <dcterms:created xsi:type="dcterms:W3CDTF">2013-12-10T20:26:31Z</dcterms:created>
  <dcterms:modified xsi:type="dcterms:W3CDTF">2024-03-28T12:44:03Z</dcterms:modified>
</cp:coreProperties>
</file>