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57" r:id="rId3"/>
    <p:sldId id="258" r:id="rId4"/>
    <p:sldId id="259" r:id="rId5"/>
    <p:sldId id="261" r:id="rId6"/>
    <p:sldId id="262" r:id="rId7"/>
    <p:sldId id="264" r:id="rId8"/>
    <p:sldId id="265" r:id="rId9"/>
    <p:sldId id="273" r:id="rId10"/>
    <p:sldId id="263" r:id="rId11"/>
    <p:sldId id="270" r:id="rId12"/>
    <p:sldId id="269" r:id="rId13"/>
    <p:sldId id="276" r:id="rId14"/>
    <p:sldId id="277" r:id="rId15"/>
    <p:sldId id="289" r:id="rId16"/>
    <p:sldId id="260" r:id="rId17"/>
    <p:sldId id="275" r:id="rId18"/>
    <p:sldId id="274" r:id="rId19"/>
    <p:sldId id="278" r:id="rId20"/>
    <p:sldId id="280" r:id="rId21"/>
    <p:sldId id="281" r:id="rId22"/>
    <p:sldId id="282" r:id="rId23"/>
    <p:sldId id="283" r:id="rId24"/>
    <p:sldId id="284" r:id="rId25"/>
    <p:sldId id="286"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04896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81518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76320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43017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44497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91230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21785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17710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517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74754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4/5/2023</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40188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4/5/2023</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164154119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88" r:id="rId7"/>
    <p:sldLayoutId id="2147483789" r:id="rId8"/>
    <p:sldLayoutId id="2147483790" r:id="rId9"/>
    <p:sldLayoutId id="2147483791" r:id="rId10"/>
    <p:sldLayoutId id="2147483793"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ktní zobrazení síťového spojení na bílém pozadí">
            <a:extLst>
              <a:ext uri="{FF2B5EF4-FFF2-40B4-BE49-F238E27FC236}">
                <a16:creationId xmlns:a16="http://schemas.microsoft.com/office/drawing/2014/main" id="{5EC8D3A6-0DCE-0818-AB5B-8C77872C7E23}"/>
              </a:ext>
            </a:extLst>
          </p:cNvPr>
          <p:cNvPicPr>
            <a:picLocks noChangeAspect="1"/>
          </p:cNvPicPr>
          <p:nvPr/>
        </p:nvPicPr>
        <p:blipFill rotWithShape="1">
          <a:blip r:embed="rId2"/>
          <a:srcRect t="15730"/>
          <a:stretch/>
        </p:blipFill>
        <p:spPr>
          <a:xfrm>
            <a:off x="20" y="10"/>
            <a:ext cx="12191981" cy="6857990"/>
          </a:xfrm>
          <a:prstGeom prst="rect">
            <a:avLst/>
          </a:prstGeom>
          <a:noFill/>
        </p:spPr>
      </p:pic>
      <p:sp>
        <p:nvSpPr>
          <p:cNvPr id="2" name="Nadpis 1">
            <a:extLst>
              <a:ext uri="{FF2B5EF4-FFF2-40B4-BE49-F238E27FC236}">
                <a16:creationId xmlns:a16="http://schemas.microsoft.com/office/drawing/2014/main" id="{66A647FD-79E9-65D2-66B0-815BCF0E8050}"/>
              </a:ext>
            </a:extLst>
          </p:cNvPr>
          <p:cNvSpPr>
            <a:spLocks noGrp="1"/>
          </p:cNvSpPr>
          <p:nvPr>
            <p:ph type="ctrTitle"/>
          </p:nvPr>
        </p:nvSpPr>
        <p:spPr>
          <a:xfrm>
            <a:off x="647700" y="1327354"/>
            <a:ext cx="9563100" cy="3435145"/>
          </a:xfrm>
        </p:spPr>
        <p:txBody>
          <a:bodyPr>
            <a:normAutofit/>
          </a:bodyPr>
          <a:lstStyle/>
          <a:p>
            <a:pPr>
              <a:lnSpc>
                <a:spcPct val="110000"/>
              </a:lnSpc>
            </a:pPr>
            <a:r>
              <a:rPr lang="cs-CZ" sz="2000" dirty="0"/>
              <a:t>Klasický liberalismus a sociální evolucionismus: spontánní řád, sociální morálka, normativní neshoda</a:t>
            </a:r>
            <a:br>
              <a:rPr lang="cs-CZ" sz="2000" dirty="0"/>
            </a:br>
            <a:br>
              <a:rPr lang="cs-CZ" sz="2000" dirty="0"/>
            </a:br>
            <a:r>
              <a:rPr lang="cs-CZ" sz="2000" dirty="0"/>
              <a:t> </a:t>
            </a:r>
            <a:br>
              <a:rPr lang="cs-CZ" sz="2000" dirty="0"/>
            </a:br>
            <a:r>
              <a:rPr lang="en-GB" sz="2000" b="1" dirty="0">
                <a:solidFill>
                  <a:srgbClr val="FF0000"/>
                </a:solidFill>
              </a:rPr>
              <a:t>Friedrich Hayek, Gerald </a:t>
            </a:r>
            <a:r>
              <a:rPr lang="en-GB" sz="2000" b="1" dirty="0" err="1">
                <a:solidFill>
                  <a:srgbClr val="FF0000"/>
                </a:solidFill>
              </a:rPr>
              <a:t>Gaus</a:t>
            </a:r>
            <a:br>
              <a:rPr lang="en-US" sz="2000" b="1" dirty="0">
                <a:effectLst>
                  <a:outerShdw blurRad="38100" dist="38100" dir="2700000" algn="tl">
                    <a:srgbClr val="000000">
                      <a:alpha val="43137"/>
                    </a:srgbClr>
                  </a:outerShdw>
                </a:effectLst>
              </a:rPr>
            </a:br>
            <a:br>
              <a:rPr lang="cs-CZ" sz="2000" dirty="0"/>
            </a:br>
            <a:endParaRPr lang="cs-CZ" sz="2000" dirty="0"/>
          </a:p>
        </p:txBody>
      </p:sp>
      <p:sp>
        <p:nvSpPr>
          <p:cNvPr id="36" name="Subtitle 2">
            <a:extLst>
              <a:ext uri="{FF2B5EF4-FFF2-40B4-BE49-F238E27FC236}">
                <a16:creationId xmlns:a16="http://schemas.microsoft.com/office/drawing/2014/main" id="{6008F35F-D16F-4570-858B-EF57288370AE}"/>
              </a:ext>
            </a:extLst>
          </p:cNvPr>
          <p:cNvSpPr>
            <a:spLocks noGrp="1"/>
          </p:cNvSpPr>
          <p:nvPr>
            <p:ph type="subTitle" idx="1"/>
          </p:nvPr>
        </p:nvSpPr>
        <p:spPr>
          <a:xfrm>
            <a:off x="647700" y="5201920"/>
            <a:ext cx="5448299" cy="1008380"/>
          </a:xfrm>
        </p:spPr>
        <p:txBody>
          <a:bodyPr>
            <a:normAutofit fontScale="92500" lnSpcReduction="10000"/>
          </a:bodyPr>
          <a:lstStyle/>
          <a:p>
            <a:pPr lvl="0">
              <a:lnSpc>
                <a:spcPct val="100000"/>
              </a:lnSpc>
            </a:pPr>
            <a:r>
              <a:rPr lang="cs-CZ" sz="1700" dirty="0"/>
              <a:t>Tereza Křepelová</a:t>
            </a:r>
          </a:p>
          <a:p>
            <a:pPr lvl="0">
              <a:lnSpc>
                <a:spcPct val="100000"/>
              </a:lnSpc>
            </a:pPr>
            <a:r>
              <a:rPr lang="cs-CZ" sz="1700" dirty="0"/>
              <a:t>Tereza.krepelova@gmail.com</a:t>
            </a:r>
          </a:p>
          <a:p>
            <a:pPr lvl="0">
              <a:lnSpc>
                <a:spcPct val="100000"/>
              </a:lnSpc>
            </a:pPr>
            <a:r>
              <a:rPr lang="cs-CZ" sz="1700" dirty="0"/>
              <a:t>POLb1011, 6. 4. 2022</a:t>
            </a:r>
            <a:endParaRPr lang="en-GB" sz="1700" dirty="0"/>
          </a:p>
          <a:p>
            <a:pPr>
              <a:lnSpc>
                <a:spcPct val="100000"/>
              </a:lnSpc>
            </a:pPr>
            <a:endParaRPr lang="en-US" sz="1700" b="1" dirty="0">
              <a:solidFill>
                <a:srgbClr val="FFFFFF"/>
              </a:solidFill>
              <a:effectLst>
                <a:outerShdw blurRad="38100" dist="38100" dir="2700000" algn="tl">
                  <a:srgbClr val="000000">
                    <a:alpha val="43137"/>
                  </a:srgbClr>
                </a:outerShdw>
              </a:effectLst>
            </a:endParaRPr>
          </a:p>
        </p:txBody>
      </p:sp>
      <p:sp>
        <p:nvSpPr>
          <p:cNvPr id="38" name="Date Placeholder 5">
            <a:extLst>
              <a:ext uri="{FF2B5EF4-FFF2-40B4-BE49-F238E27FC236}">
                <a16:creationId xmlns:a16="http://schemas.microsoft.com/office/drawing/2014/main" id="{3D1D4B3D-57E1-48DC-8893-7A0F4B7B45A8}"/>
              </a:ext>
            </a:extLst>
          </p:cNvPr>
          <p:cNvSpPr>
            <a:spLocks noGrp="1"/>
          </p:cNvSpPr>
          <p:nvPr>
            <p:ph type="dt" sz="half" idx="10"/>
          </p:nvPr>
        </p:nvSpPr>
        <p:spPr>
          <a:xfrm>
            <a:off x="652371" y="6332538"/>
            <a:ext cx="3006492" cy="365125"/>
          </a:xfrm>
        </p:spPr>
        <p:txBody>
          <a:bodyPr>
            <a:normAutofit/>
          </a:bodyPr>
          <a:lstStyle/>
          <a:p>
            <a:pPr>
              <a:spcAft>
                <a:spcPts val="600"/>
              </a:spcAft>
            </a:pPr>
            <a:fld id="{4D85EDA0-5BD1-4C5E-8715-49920AB01A7C}" type="datetime1">
              <a:rPr lang="en-US" smtClean="0">
                <a:solidFill>
                  <a:srgbClr val="FFFFFF"/>
                </a:solidFill>
                <a:effectLst>
                  <a:outerShdw blurRad="38100" dist="38100" dir="2700000" algn="tl">
                    <a:srgbClr val="000000">
                      <a:alpha val="43137"/>
                    </a:srgbClr>
                  </a:outerShdw>
                </a:effectLst>
              </a:rPr>
              <a:pPr>
                <a:spcAft>
                  <a:spcPts val="600"/>
                </a:spcAft>
              </a:pPr>
              <a:t>4/5/2023</a:t>
            </a:fld>
            <a:endParaRPr lang="en-US">
              <a:solidFill>
                <a:srgbClr val="FFFFFF"/>
              </a:solidFill>
              <a:effectLst>
                <a:outerShdw blurRad="38100" dist="38100" dir="2700000" algn="tl">
                  <a:srgbClr val="000000">
                    <a:alpha val="43137"/>
                  </a:srgbClr>
                </a:outerShdw>
              </a:effectLst>
            </a:endParaRPr>
          </a:p>
        </p:txBody>
      </p:sp>
      <p:sp>
        <p:nvSpPr>
          <p:cNvPr id="40" name="Footer Placeholder 6">
            <a:extLst>
              <a:ext uri="{FF2B5EF4-FFF2-40B4-BE49-F238E27FC236}">
                <a16:creationId xmlns:a16="http://schemas.microsoft.com/office/drawing/2014/main" id="{8DDD8900-A83D-4240-8B92-6791F8BFF28F}"/>
              </a:ext>
            </a:extLst>
          </p:cNvPr>
          <p:cNvSpPr>
            <a:spLocks noGrp="1"/>
          </p:cNvSpPr>
          <p:nvPr>
            <p:ph type="ftr" sz="quarter" idx="11"/>
          </p:nvPr>
        </p:nvSpPr>
        <p:spPr>
          <a:xfrm>
            <a:off x="8034169" y="6332538"/>
            <a:ext cx="3505459" cy="365125"/>
          </a:xfrm>
        </p:spPr>
        <p:txBody>
          <a:bodyPr>
            <a:normAutofit/>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42" name="Slide Number Placeholder 9">
            <a:extLst>
              <a:ext uri="{FF2B5EF4-FFF2-40B4-BE49-F238E27FC236}">
                <a16:creationId xmlns:a16="http://schemas.microsoft.com/office/drawing/2014/main" id="{189828D3-A563-4315-9B1D-6D0BE69B2F92}"/>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smtClean="0">
                <a:solidFill>
                  <a:srgbClr val="FFFFFF"/>
                </a:solidFill>
                <a:effectLst>
                  <a:outerShdw blurRad="38100" dist="38100" dir="2700000" algn="tl">
                    <a:srgbClr val="000000">
                      <a:alpha val="43137"/>
                    </a:srgbClr>
                  </a:outerShdw>
                </a:effectLst>
              </a:rPr>
              <a:pPr>
                <a:spcAft>
                  <a:spcPts val="600"/>
                </a:spcAft>
              </a:pPr>
              <a:t>1</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467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A8D4DBE-09AE-9311-6CE4-3250580CEFAE}"/>
              </a:ext>
            </a:extLst>
          </p:cNvPr>
          <p:cNvSpPr>
            <a:spLocks noGrp="1"/>
          </p:cNvSpPr>
          <p:nvPr>
            <p:ph type="title"/>
          </p:nvPr>
        </p:nvSpPr>
        <p:spPr>
          <a:xfrm>
            <a:off x="652371" y="477520"/>
            <a:ext cx="10625229" cy="1317233"/>
          </a:xfrm>
        </p:spPr>
        <p:txBody>
          <a:bodyPr>
            <a:normAutofit fontScale="90000"/>
          </a:bodyPr>
          <a:lstStyle/>
          <a:p>
            <a:pPr algn="ctr"/>
            <a:br>
              <a:rPr lang="cs-CZ" sz="3600" b="1" dirty="0">
                <a:latin typeface="Calibri" pitchFamily="34"/>
                <a:cs typeface="Times New Roman" pitchFamily="18"/>
              </a:rPr>
            </a:br>
            <a:r>
              <a:rPr lang="cs-CZ" sz="3600" b="1" dirty="0">
                <a:latin typeface="Calibri" pitchFamily="34"/>
                <a:cs typeface="Times New Roman" pitchFamily="18"/>
              </a:rPr>
              <a:t>Hayek 2 typy liberalismu </a:t>
            </a:r>
            <a:br>
              <a:rPr lang="cs-CZ" sz="3600" b="1" dirty="0">
                <a:latin typeface="Calibri" pitchFamily="34"/>
                <a:cs typeface="Times New Roman" pitchFamily="18"/>
              </a:rPr>
            </a:br>
            <a:r>
              <a:rPr lang="cs-CZ" sz="3600" b="1" dirty="0">
                <a:latin typeface="Calibri" pitchFamily="34"/>
                <a:cs typeface="Times New Roman" pitchFamily="18"/>
              </a:rPr>
              <a:t> </a:t>
            </a:r>
            <a:r>
              <a:rPr lang="cs-CZ" sz="3600" b="1" dirty="0">
                <a:solidFill>
                  <a:srgbClr val="FF0000"/>
                </a:solidFill>
                <a:latin typeface="Calibri" pitchFamily="34"/>
                <a:cs typeface="Times New Roman" pitchFamily="18"/>
              </a:rPr>
              <a:t>Kritika konstruktivistického racionalismu</a:t>
            </a:r>
            <a:br>
              <a:rPr lang="en-GB" sz="3600" dirty="0">
                <a:latin typeface="Calibri" pitchFamily="34"/>
                <a:cs typeface="Times New Roman" pitchFamily="18"/>
              </a:rPr>
            </a:br>
            <a:endParaRPr lang="cs-CZ" dirty="0"/>
          </a:p>
        </p:txBody>
      </p:sp>
      <p:sp>
        <p:nvSpPr>
          <p:cNvPr id="6" name="Zástupný obsah 5">
            <a:extLst>
              <a:ext uri="{FF2B5EF4-FFF2-40B4-BE49-F238E27FC236}">
                <a16:creationId xmlns:a16="http://schemas.microsoft.com/office/drawing/2014/main" id="{EF9CBF40-5D3E-99F4-76C4-F62DDC4F1BA6}"/>
              </a:ext>
            </a:extLst>
          </p:cNvPr>
          <p:cNvSpPr>
            <a:spLocks noGrp="1"/>
          </p:cNvSpPr>
          <p:nvPr>
            <p:ph idx="1"/>
          </p:nvPr>
        </p:nvSpPr>
        <p:spPr>
          <a:xfrm>
            <a:off x="652371" y="2062480"/>
            <a:ext cx="11316109" cy="4541520"/>
          </a:xfrm>
        </p:spPr>
        <p:txBody>
          <a:bodyPr>
            <a:normAutofit/>
          </a:bodyPr>
          <a:lstStyle/>
          <a:p>
            <a:pPr lvl="0">
              <a:lnSpc>
                <a:spcPct val="96000"/>
              </a:lnSpc>
              <a:spcAft>
                <a:spcPts val="800"/>
              </a:spcAft>
            </a:pPr>
            <a:r>
              <a:rPr lang="cs-CZ" sz="1900" dirty="0">
                <a:cs typeface="Times New Roman" pitchFamily="18"/>
              </a:rPr>
              <a:t>Hayek: Dva typy liberalismu </a:t>
            </a:r>
          </a:p>
          <a:p>
            <a:pPr lvl="1">
              <a:lnSpc>
                <a:spcPct val="96000"/>
              </a:lnSpc>
              <a:spcAft>
                <a:spcPts val="800"/>
              </a:spcAft>
              <a:buFont typeface="Arial" pitchFamily="34"/>
              <a:tabLst>
                <a:tab pos="914400" algn="l"/>
              </a:tabLst>
            </a:pPr>
            <a:r>
              <a:rPr lang="cs-CZ" sz="1900" b="1" dirty="0">
                <a:solidFill>
                  <a:srgbClr val="FF0000"/>
                </a:solidFill>
                <a:cs typeface="Times New Roman" pitchFamily="18"/>
              </a:rPr>
              <a:t>Britský </a:t>
            </a:r>
            <a:r>
              <a:rPr lang="cs-CZ" sz="1900" dirty="0">
                <a:solidFill>
                  <a:srgbClr val="FF0000"/>
                </a:solidFill>
                <a:cs typeface="Times New Roman" pitchFamily="18"/>
              </a:rPr>
              <a:t>– </a:t>
            </a:r>
            <a:r>
              <a:rPr lang="cs-CZ" sz="1900" dirty="0">
                <a:cs typeface="Times New Roman" pitchFamily="18"/>
              </a:rPr>
              <a:t>tradice od dob Whigů na konci 17. století,  David </a:t>
            </a:r>
            <a:r>
              <a:rPr lang="cs-CZ" sz="1900" dirty="0" err="1">
                <a:cs typeface="Times New Roman" pitchFamily="18"/>
              </a:rPr>
              <a:t>Hume</a:t>
            </a:r>
            <a:r>
              <a:rPr lang="cs-CZ" sz="1900" dirty="0">
                <a:cs typeface="Times New Roman" pitchFamily="18"/>
              </a:rPr>
              <a:t>, Adam Smith, Edmund </a:t>
            </a:r>
            <a:r>
              <a:rPr lang="cs-CZ" sz="1900" dirty="0" err="1">
                <a:cs typeface="Times New Roman" pitchFamily="18"/>
              </a:rPr>
              <a:t>Burke</a:t>
            </a:r>
            <a:r>
              <a:rPr lang="cs-CZ" sz="1900" dirty="0">
                <a:cs typeface="Times New Roman" pitchFamily="18"/>
              </a:rPr>
              <a:t>, Benjamin </a:t>
            </a:r>
            <a:r>
              <a:rPr lang="cs-CZ" sz="1900" dirty="0" err="1">
                <a:cs typeface="Times New Roman" pitchFamily="18"/>
              </a:rPr>
              <a:t>Constant</a:t>
            </a:r>
            <a:r>
              <a:rPr lang="cs-CZ" sz="1900" dirty="0">
                <a:cs typeface="Times New Roman" pitchFamily="18"/>
              </a:rPr>
              <a:t> , A. </a:t>
            </a:r>
            <a:r>
              <a:rPr lang="cs-CZ" sz="1900" dirty="0" err="1">
                <a:cs typeface="Times New Roman" pitchFamily="18"/>
              </a:rPr>
              <a:t>Tocqueville</a:t>
            </a:r>
            <a:r>
              <a:rPr lang="cs-CZ" sz="1900" dirty="0">
                <a:cs typeface="Times New Roman" pitchFamily="18"/>
              </a:rPr>
              <a:t>, Immanuele Kant</a:t>
            </a:r>
          </a:p>
          <a:p>
            <a:pPr lvl="1">
              <a:lnSpc>
                <a:spcPct val="96000"/>
              </a:lnSpc>
              <a:spcAft>
                <a:spcPts val="800"/>
              </a:spcAft>
              <a:buFont typeface="Arial" pitchFamily="34"/>
              <a:tabLst>
                <a:tab pos="914400" algn="l"/>
              </a:tabLst>
            </a:pPr>
            <a:r>
              <a:rPr lang="cs-CZ" sz="1900" b="1" dirty="0" err="1">
                <a:solidFill>
                  <a:srgbClr val="FF0000"/>
                </a:solidFill>
                <a:cs typeface="Times New Roman" pitchFamily="18"/>
              </a:rPr>
              <a:t>Kontinetáln</a:t>
            </a:r>
            <a:r>
              <a:rPr lang="cs-CZ" sz="1900" dirty="0" err="1">
                <a:solidFill>
                  <a:srgbClr val="FF0000"/>
                </a:solidFill>
                <a:cs typeface="Times New Roman" pitchFamily="18"/>
              </a:rPr>
              <a:t>í</a:t>
            </a:r>
            <a:r>
              <a:rPr lang="cs-CZ" sz="1900" dirty="0">
                <a:solidFill>
                  <a:srgbClr val="FF0000"/>
                </a:solidFill>
                <a:cs typeface="Times New Roman" pitchFamily="18"/>
              </a:rPr>
              <a:t> – </a:t>
            </a:r>
            <a:r>
              <a:rPr lang="cs-CZ" sz="1900" dirty="0">
                <a:cs typeface="Times New Roman" pitchFamily="18"/>
              </a:rPr>
              <a:t>tradice KONSTRUKTIVISTICKÉHO RACIONALISMU (původ Francie –  Voltaire, J. J. Rousseau, N. </a:t>
            </a:r>
            <a:r>
              <a:rPr lang="cs-CZ" sz="1900" dirty="0" err="1">
                <a:cs typeface="Times New Roman" pitchFamily="18"/>
              </a:rPr>
              <a:t>Condorcete</a:t>
            </a:r>
            <a:r>
              <a:rPr lang="cs-CZ" sz="1900" dirty="0">
                <a:cs typeface="Times New Roman" pitchFamily="18"/>
              </a:rPr>
              <a:t>)</a:t>
            </a:r>
          </a:p>
          <a:p>
            <a:pPr marL="342900" lvl="0" indent="-342900">
              <a:lnSpc>
                <a:spcPct val="96000"/>
              </a:lnSpc>
              <a:spcAft>
                <a:spcPts val="800"/>
              </a:spcAft>
              <a:buFont typeface="Arial" pitchFamily="34"/>
              <a:tabLst>
                <a:tab pos="457200" algn="l"/>
              </a:tabLst>
            </a:pPr>
            <a:r>
              <a:rPr lang="cs-CZ" sz="1900" dirty="0">
                <a:cs typeface="Times New Roman" pitchFamily="18"/>
              </a:rPr>
              <a:t>Kritika: Kontinentální tradice namísto toho, aby se zabývala omezením pravomocí vlády, skončila u ideálu neomezených pravomocí většiny.</a:t>
            </a:r>
          </a:p>
          <a:p>
            <a:pPr marL="342900" lvl="0" indent="-342900">
              <a:lnSpc>
                <a:spcPct val="96000"/>
              </a:lnSpc>
              <a:spcAft>
                <a:spcPts val="800"/>
              </a:spcAft>
              <a:buFont typeface="Arial" pitchFamily="34"/>
              <a:tabLst>
                <a:tab pos="457200" algn="l"/>
              </a:tabLst>
            </a:pPr>
            <a:r>
              <a:rPr lang="cs-CZ" sz="1900" dirty="0">
                <a:cs typeface="Times New Roman" pitchFamily="18"/>
              </a:rPr>
              <a:t>Hayek: Britský liberalismus není sám o sobě produktem teoretické konstrukce, nýbrž vzešel z touhy po rozšíření konkrétních empirických účinků, které vyplynuly z omezení vládních pravomocí (v 18. století) a rozšíření větší individuální svobody Angličanů, což vedlo k reálné hmotné prosperitě celé země (</a:t>
            </a:r>
            <a:r>
              <a:rPr lang="cs-CZ" sz="1900" dirty="0" err="1">
                <a:cs typeface="Times New Roman" pitchFamily="18"/>
              </a:rPr>
              <a:t>konsekvencialistický</a:t>
            </a:r>
            <a:r>
              <a:rPr lang="cs-CZ" sz="1900" dirty="0">
                <a:cs typeface="Times New Roman" pitchFamily="18"/>
              </a:rPr>
              <a:t> argument)</a:t>
            </a:r>
            <a:endParaRPr lang="cs-CZ" dirty="0"/>
          </a:p>
        </p:txBody>
      </p:sp>
    </p:spTree>
    <p:extLst>
      <p:ext uri="{BB962C8B-B14F-4D97-AF65-F5344CB8AC3E}">
        <p14:creationId xmlns:p14="http://schemas.microsoft.com/office/powerpoint/2010/main" val="67779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ee dati 101010 verso l'infinito">
            <a:extLst>
              <a:ext uri="{FF2B5EF4-FFF2-40B4-BE49-F238E27FC236}">
                <a16:creationId xmlns:a16="http://schemas.microsoft.com/office/drawing/2014/main" id="{68E200CC-2AE8-F520-8241-C82CF4C7FCD3}"/>
              </a:ext>
            </a:extLst>
          </p:cNvPr>
          <p:cNvPicPr>
            <a:picLocks noChangeAspect="1"/>
          </p:cNvPicPr>
          <p:nvPr/>
        </p:nvPicPr>
        <p:blipFill rotWithShape="1">
          <a:blip r:embed="rId2"/>
          <a:srcRect l="23011" r="19434" b="1"/>
          <a:stretch/>
        </p:blipFill>
        <p:spPr>
          <a:xfrm>
            <a:off x="20" y="10"/>
            <a:ext cx="6095980" cy="6857990"/>
          </a:xfrm>
          <a:prstGeom prst="rect">
            <a:avLst/>
          </a:prstGeom>
          <a:noFill/>
        </p:spPr>
      </p:pic>
      <p:sp>
        <p:nvSpPr>
          <p:cNvPr id="2" name="Nadpis 1">
            <a:extLst>
              <a:ext uri="{FF2B5EF4-FFF2-40B4-BE49-F238E27FC236}">
                <a16:creationId xmlns:a16="http://schemas.microsoft.com/office/drawing/2014/main" id="{0C4F191C-C52C-F4CE-2A19-B47C3D278CC2}"/>
              </a:ext>
            </a:extLst>
          </p:cNvPr>
          <p:cNvSpPr>
            <a:spLocks noGrp="1"/>
          </p:cNvSpPr>
          <p:nvPr>
            <p:ph type="title"/>
          </p:nvPr>
        </p:nvSpPr>
        <p:spPr>
          <a:xfrm>
            <a:off x="652371" y="647701"/>
            <a:ext cx="4238748" cy="2371660"/>
          </a:xfrm>
        </p:spPr>
        <p:txBody>
          <a:bodyPr anchor="t">
            <a:normAutofit/>
          </a:bodyPr>
          <a:lstStyle/>
          <a:p>
            <a:r>
              <a:rPr lang="en-GB" sz="3300" b="1" dirty="0"/>
              <a:t>HAYEKOVA SOCIÁLNÍ TEORIE</a:t>
            </a:r>
            <a:br>
              <a:rPr lang="cs-CZ" sz="3300" dirty="0"/>
            </a:br>
            <a:endParaRPr lang="cs-CZ" sz="3300" dirty="0"/>
          </a:p>
        </p:txBody>
      </p:sp>
      <p:sp>
        <p:nvSpPr>
          <p:cNvPr id="25" name="Content Placeholder 2">
            <a:extLst>
              <a:ext uri="{FF2B5EF4-FFF2-40B4-BE49-F238E27FC236}">
                <a16:creationId xmlns:a16="http://schemas.microsoft.com/office/drawing/2014/main" id="{AB4C57A9-731E-47F5-8948-023B83570A9F}"/>
              </a:ext>
            </a:extLst>
          </p:cNvPr>
          <p:cNvSpPr>
            <a:spLocks noGrp="1"/>
          </p:cNvSpPr>
          <p:nvPr>
            <p:ph idx="1"/>
          </p:nvPr>
        </p:nvSpPr>
        <p:spPr>
          <a:xfrm>
            <a:off x="6197600" y="528320"/>
            <a:ext cx="5892800" cy="5804218"/>
          </a:xfrm>
        </p:spPr>
        <p:txBody>
          <a:bodyPr>
            <a:normAutofit lnSpcReduction="10000"/>
          </a:bodyPr>
          <a:lstStyle/>
          <a:p>
            <a:pPr lvl="0">
              <a:lnSpc>
                <a:spcPct val="110000"/>
              </a:lnSpc>
            </a:pPr>
            <a:r>
              <a:rPr lang="cs-CZ" sz="2000" b="1" dirty="0">
                <a:solidFill>
                  <a:srgbClr val="FF0000"/>
                </a:solidFill>
              </a:rPr>
              <a:t>Determinována epistemologickými předpoklady </a:t>
            </a:r>
            <a:r>
              <a:rPr lang="cs-CZ" sz="2000" dirty="0"/>
              <a:t>– radikální nekompletnost poznání, které samo podléhá evoluční selekci.</a:t>
            </a:r>
          </a:p>
          <a:p>
            <a:pPr lvl="0">
              <a:lnSpc>
                <a:spcPct val="110000"/>
              </a:lnSpc>
            </a:pPr>
            <a:r>
              <a:rPr lang="cs-CZ" sz="2000" dirty="0" err="1"/>
              <a:t>Social</a:t>
            </a:r>
            <a:r>
              <a:rPr lang="cs-CZ" sz="2000" dirty="0"/>
              <a:t> </a:t>
            </a:r>
            <a:r>
              <a:rPr lang="cs-CZ" sz="2000" dirty="0" err="1"/>
              <a:t>knowledge</a:t>
            </a:r>
            <a:r>
              <a:rPr lang="cs-CZ" sz="2000" dirty="0"/>
              <a:t> </a:t>
            </a:r>
            <a:r>
              <a:rPr lang="en-GB" sz="2000" dirty="0"/>
              <a:t>→ </a:t>
            </a:r>
            <a:r>
              <a:rPr lang="cs-CZ" sz="2000" dirty="0"/>
              <a:t>poznání je </a:t>
            </a:r>
            <a:r>
              <a:rPr lang="en-GB" sz="2000" dirty="0" err="1"/>
              <a:t>rozptýlené</a:t>
            </a:r>
            <a:r>
              <a:rPr lang="en-GB" sz="2000" dirty="0"/>
              <a:t> do </a:t>
            </a:r>
            <a:r>
              <a:rPr lang="en-GB" sz="2000" dirty="0" err="1"/>
              <a:t>společenských</a:t>
            </a:r>
            <a:r>
              <a:rPr lang="en-GB" sz="2000" dirty="0"/>
              <a:t> </a:t>
            </a:r>
            <a:r>
              <a:rPr lang="en-GB" sz="2000" dirty="0" err="1"/>
              <a:t>pravidel</a:t>
            </a:r>
            <a:r>
              <a:rPr lang="cs-CZ" sz="2000" dirty="0"/>
              <a:t>, která nelze univerzálně formulovat</a:t>
            </a:r>
            <a:r>
              <a:rPr lang="cs-CZ" dirty="0"/>
              <a:t> (neexistují žádné neměnné Newtonovské zákony společnosti či dějinné principy)</a:t>
            </a:r>
            <a:endParaRPr lang="cs-CZ" sz="2000" dirty="0"/>
          </a:p>
          <a:p>
            <a:pPr lvl="0">
              <a:lnSpc>
                <a:spcPct val="110000"/>
              </a:lnSpc>
            </a:pPr>
            <a:r>
              <a:rPr lang="cs-CZ" sz="2000" dirty="0"/>
              <a:t>P</a:t>
            </a:r>
            <a:r>
              <a:rPr lang="en-GB" sz="2000" dirty="0" err="1"/>
              <a:t>okud</a:t>
            </a:r>
            <a:r>
              <a:rPr lang="en-GB" sz="2000" dirty="0"/>
              <a:t> </a:t>
            </a:r>
            <a:r>
              <a:rPr lang="en-GB" sz="2000" dirty="0" err="1"/>
              <a:t>nelze</a:t>
            </a:r>
            <a:r>
              <a:rPr lang="en-GB" sz="2000" dirty="0"/>
              <a:t> </a:t>
            </a:r>
            <a:r>
              <a:rPr lang="en-GB" sz="2000" dirty="0" err="1"/>
              <a:t>nejobecnější</a:t>
            </a:r>
            <a:r>
              <a:rPr lang="en-GB" sz="2000" dirty="0"/>
              <a:t> </a:t>
            </a:r>
            <a:r>
              <a:rPr lang="en-GB" sz="2000" dirty="0" err="1"/>
              <a:t>pravidla</a:t>
            </a:r>
            <a:r>
              <a:rPr lang="en-GB" sz="2000" dirty="0"/>
              <a:t> </a:t>
            </a:r>
            <a:r>
              <a:rPr lang="en-GB" sz="2000" dirty="0" err="1"/>
              <a:t>poznat</a:t>
            </a:r>
            <a:r>
              <a:rPr lang="en-GB" sz="2000" dirty="0"/>
              <a:t>, </a:t>
            </a:r>
            <a:r>
              <a:rPr lang="en-GB" sz="2000" dirty="0" err="1"/>
              <a:t>nelze</a:t>
            </a:r>
            <a:r>
              <a:rPr lang="en-GB" sz="2000" dirty="0"/>
              <a:t> je ani </a:t>
            </a:r>
            <a:r>
              <a:rPr lang="cs-CZ" sz="2000" dirty="0"/>
              <a:t>cíleně </a:t>
            </a:r>
            <a:r>
              <a:rPr lang="en-GB" sz="2000" dirty="0"/>
              <a:t> </a:t>
            </a:r>
            <a:r>
              <a:rPr lang="en-GB" sz="2000" dirty="0" err="1"/>
              <a:t>konstruovat</a:t>
            </a:r>
            <a:r>
              <a:rPr lang="cs-CZ" dirty="0"/>
              <a:t>!</a:t>
            </a:r>
            <a:endParaRPr lang="cs-CZ" sz="2000" dirty="0"/>
          </a:p>
          <a:p>
            <a:pPr lvl="0">
              <a:lnSpc>
                <a:spcPct val="110000"/>
              </a:lnSpc>
            </a:pPr>
            <a:r>
              <a:rPr lang="cs-CZ" sz="2000" b="1" dirty="0">
                <a:solidFill>
                  <a:srgbClr val="FF0000"/>
                </a:solidFill>
              </a:rPr>
              <a:t>Sociálně-evoluční charakter vědění </a:t>
            </a:r>
            <a:r>
              <a:rPr lang="cs-CZ" sz="2000" dirty="0"/>
              <a:t>– přežijí ideje, které se osvědčily a umožnily společnosti rozvíjet se </a:t>
            </a:r>
          </a:p>
          <a:p>
            <a:pPr lvl="0">
              <a:lnSpc>
                <a:spcPct val="110000"/>
              </a:lnSpc>
            </a:pPr>
            <a:r>
              <a:rPr lang="cs-CZ" sz="2000" dirty="0"/>
              <a:t>Ú</a:t>
            </a:r>
            <a:r>
              <a:rPr lang="en-GB" sz="2000" dirty="0" err="1"/>
              <a:t>kol</a:t>
            </a:r>
            <a:r>
              <a:rPr lang="cs-CZ" sz="2000" dirty="0" err="1"/>
              <a:t>em</a:t>
            </a:r>
            <a:r>
              <a:rPr lang="en-GB" sz="2000" dirty="0"/>
              <a:t> </a:t>
            </a:r>
            <a:r>
              <a:rPr lang="en-GB" sz="2000" dirty="0" err="1"/>
              <a:t>sociální</a:t>
            </a:r>
            <a:r>
              <a:rPr lang="en-GB" sz="2000" dirty="0"/>
              <a:t> </a:t>
            </a:r>
            <a:r>
              <a:rPr lang="en-GB" sz="2000" dirty="0" err="1"/>
              <a:t>teorie</a:t>
            </a:r>
            <a:r>
              <a:rPr lang="cs-CZ" sz="2000" dirty="0"/>
              <a:t> je </a:t>
            </a:r>
            <a:r>
              <a:rPr lang="en-GB" sz="2000" dirty="0" err="1"/>
              <a:t>ukázat</a:t>
            </a:r>
            <a:r>
              <a:rPr lang="en-GB" sz="2000" dirty="0"/>
              <a:t>, </a:t>
            </a:r>
            <a:r>
              <a:rPr lang="en-GB" sz="2000" dirty="0" err="1"/>
              <a:t>že</a:t>
            </a:r>
            <a:r>
              <a:rPr lang="en-GB" sz="2000" dirty="0"/>
              <a:t> „</a:t>
            </a:r>
            <a:r>
              <a:rPr lang="en-GB" sz="2000" dirty="0" err="1"/>
              <a:t>efektivní</a:t>
            </a:r>
            <a:r>
              <a:rPr lang="en-GB" sz="2000" dirty="0"/>
              <a:t> </a:t>
            </a:r>
            <a:r>
              <a:rPr lang="en-GB" sz="2000" dirty="0" err="1"/>
              <a:t>koordinace</a:t>
            </a:r>
            <a:r>
              <a:rPr lang="en-GB" sz="2000" dirty="0"/>
              <a:t> </a:t>
            </a:r>
            <a:r>
              <a:rPr lang="en-GB" sz="2000" dirty="0" err="1"/>
              <a:t>lidských</a:t>
            </a:r>
            <a:r>
              <a:rPr lang="en-GB" sz="2000" dirty="0"/>
              <a:t> </a:t>
            </a:r>
            <a:r>
              <a:rPr lang="en-GB" sz="2000" dirty="0" err="1"/>
              <a:t>činností</a:t>
            </a:r>
            <a:r>
              <a:rPr lang="en-GB" sz="2000" dirty="0"/>
              <a:t> je </a:t>
            </a:r>
            <a:r>
              <a:rPr lang="en-GB" sz="2000" dirty="0" err="1"/>
              <a:t>možná</a:t>
            </a:r>
            <a:r>
              <a:rPr lang="en-GB" sz="2000" dirty="0"/>
              <a:t> bez </a:t>
            </a:r>
            <a:r>
              <a:rPr lang="en-GB" sz="2000" dirty="0" err="1"/>
              <a:t>vědomé</a:t>
            </a:r>
            <a:r>
              <a:rPr lang="en-GB" sz="2000" dirty="0"/>
              <a:t> </a:t>
            </a:r>
            <a:r>
              <a:rPr lang="en-GB" sz="2000" dirty="0" err="1"/>
              <a:t>organizace</a:t>
            </a:r>
            <a:r>
              <a:rPr lang="en-GB" sz="2000" dirty="0"/>
              <a:t>“ (</a:t>
            </a:r>
            <a:r>
              <a:rPr lang="en-GB" sz="2000" dirty="0" err="1"/>
              <a:t>Vanberg</a:t>
            </a:r>
            <a:r>
              <a:rPr lang="en-GB" sz="2000" dirty="0"/>
              <a:t> 1993: 48)</a:t>
            </a:r>
            <a:endParaRPr lang="cs-CZ" sz="2000" dirty="0"/>
          </a:p>
          <a:p>
            <a:endParaRPr lang="en-US" dirty="0"/>
          </a:p>
        </p:txBody>
      </p:sp>
      <p:sp>
        <p:nvSpPr>
          <p:cNvPr id="11" name="Date Placeholder 5">
            <a:extLst>
              <a:ext uri="{FF2B5EF4-FFF2-40B4-BE49-F238E27FC236}">
                <a16:creationId xmlns:a16="http://schemas.microsoft.com/office/drawing/2014/main" id="{A9483B01-3D08-4B25-91EA-456B29BB2BD7}"/>
              </a:ext>
            </a:extLst>
          </p:cNvPr>
          <p:cNvSpPr>
            <a:spLocks noGrp="1"/>
          </p:cNvSpPr>
          <p:nvPr>
            <p:ph type="dt" sz="half" idx="10"/>
          </p:nvPr>
        </p:nvSpPr>
        <p:spPr>
          <a:xfrm>
            <a:off x="652371" y="6332538"/>
            <a:ext cx="3006492" cy="365125"/>
          </a:xfrm>
        </p:spPr>
        <p:txBody>
          <a:bodyPr>
            <a:normAutofit/>
          </a:bodyPr>
          <a:lstStyle/>
          <a:p>
            <a:pPr>
              <a:spcAft>
                <a:spcPts val="600"/>
              </a:spcAft>
            </a:pPr>
            <a:fld id="{B8DED8ED-8F31-468F-AEE3-83AA769F2FC4}" type="datetime1">
              <a:rPr lang="en-US" smtClean="0">
                <a:solidFill>
                  <a:srgbClr val="FFFFFF"/>
                </a:solidFill>
                <a:effectLst>
                  <a:outerShdw blurRad="38100" dist="38100" dir="2700000" algn="tl">
                    <a:srgbClr val="000000">
                      <a:alpha val="43137"/>
                    </a:srgbClr>
                  </a:outerShdw>
                </a:effectLst>
              </a:rPr>
              <a:pPr>
                <a:spcAft>
                  <a:spcPts val="600"/>
                </a:spcAft>
              </a:pPr>
              <a:t>4/5/2023</a:t>
            </a:fld>
            <a:endParaRPr lang="en-US" dirty="0">
              <a:solidFill>
                <a:srgbClr val="FFFFFF"/>
              </a:solidFill>
              <a:effectLst>
                <a:outerShdw blurRad="38100" dist="38100" dir="2700000" algn="tl">
                  <a:srgbClr val="000000">
                    <a:alpha val="43137"/>
                  </a:srgbClr>
                </a:outerShdw>
              </a:effectLst>
            </a:endParaRPr>
          </a:p>
        </p:txBody>
      </p:sp>
      <p:sp>
        <p:nvSpPr>
          <p:cNvPr id="13" name="Footer Placeholder 6">
            <a:extLst>
              <a:ext uri="{FF2B5EF4-FFF2-40B4-BE49-F238E27FC236}">
                <a16:creationId xmlns:a16="http://schemas.microsoft.com/office/drawing/2014/main" id="{404A6FB0-C4C4-40E5-BB62-E4A7BEB1CEF7}"/>
              </a:ext>
            </a:extLst>
          </p:cNvPr>
          <p:cNvSpPr>
            <a:spLocks noGrp="1"/>
          </p:cNvSpPr>
          <p:nvPr>
            <p:ph type="ftr" sz="quarter" idx="11"/>
          </p:nvPr>
        </p:nvSpPr>
        <p:spPr>
          <a:xfrm>
            <a:off x="8034169" y="6332538"/>
            <a:ext cx="3505459" cy="365125"/>
          </a:xfrm>
        </p:spPr>
        <p:txBody>
          <a:bodyPr>
            <a:normAutofit/>
          </a:bodyPr>
          <a:lstStyle/>
          <a:p>
            <a:pPr>
              <a:spcAft>
                <a:spcPts val="600"/>
              </a:spcAft>
            </a:pPr>
            <a:r>
              <a:rPr lang="en-US"/>
              <a:t>Sample Footer Text</a:t>
            </a:r>
          </a:p>
        </p:txBody>
      </p:sp>
      <p:sp>
        <p:nvSpPr>
          <p:cNvPr id="15" name="Slide Number Placeholder 8">
            <a:extLst>
              <a:ext uri="{FF2B5EF4-FFF2-40B4-BE49-F238E27FC236}">
                <a16:creationId xmlns:a16="http://schemas.microsoft.com/office/drawing/2014/main" id="{4703DF00-2EC1-47AA-99E2-71CE9A493947}"/>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smtClean="0"/>
              <a:pPr>
                <a:spcAft>
                  <a:spcPts val="600"/>
                </a:spcAft>
              </a:pPr>
              <a:t>11</a:t>
            </a:fld>
            <a:endParaRPr lang="en-US"/>
          </a:p>
        </p:txBody>
      </p:sp>
    </p:spTree>
    <p:extLst>
      <p:ext uri="{BB962C8B-B14F-4D97-AF65-F5344CB8AC3E}">
        <p14:creationId xmlns:p14="http://schemas.microsoft.com/office/powerpoint/2010/main" val="1812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here of mesh and nodes">
            <a:extLst>
              <a:ext uri="{FF2B5EF4-FFF2-40B4-BE49-F238E27FC236}">
                <a16:creationId xmlns:a16="http://schemas.microsoft.com/office/drawing/2014/main" id="{2894D9DB-3EA1-44B8-9480-D665C52ECA06}"/>
              </a:ext>
            </a:extLst>
          </p:cNvPr>
          <p:cNvPicPr>
            <a:picLocks noChangeAspect="1"/>
          </p:cNvPicPr>
          <p:nvPr/>
        </p:nvPicPr>
        <p:blipFill rotWithShape="1">
          <a:blip r:embed="rId2"/>
          <a:srcRect l="32373" r="961"/>
          <a:stretch/>
        </p:blipFill>
        <p:spPr>
          <a:xfrm>
            <a:off x="20" y="10"/>
            <a:ext cx="6095980" cy="6857990"/>
          </a:xfrm>
          <a:prstGeom prst="rect">
            <a:avLst/>
          </a:prstGeom>
          <a:noFill/>
        </p:spPr>
      </p:pic>
      <p:sp>
        <p:nvSpPr>
          <p:cNvPr id="2" name="Nadpis 1">
            <a:extLst>
              <a:ext uri="{FF2B5EF4-FFF2-40B4-BE49-F238E27FC236}">
                <a16:creationId xmlns:a16="http://schemas.microsoft.com/office/drawing/2014/main" id="{9A6C1C9C-C705-F539-BC1B-832A1BD45B36}"/>
              </a:ext>
            </a:extLst>
          </p:cNvPr>
          <p:cNvSpPr>
            <a:spLocks noGrp="1"/>
          </p:cNvSpPr>
          <p:nvPr>
            <p:ph type="title"/>
          </p:nvPr>
        </p:nvSpPr>
        <p:spPr>
          <a:xfrm>
            <a:off x="345440" y="647701"/>
            <a:ext cx="4545679" cy="2371660"/>
          </a:xfrm>
        </p:spPr>
        <p:txBody>
          <a:bodyPr anchor="t">
            <a:normAutofit/>
          </a:bodyPr>
          <a:lstStyle/>
          <a:p>
            <a:r>
              <a:rPr lang="cs-CZ" b="1" dirty="0"/>
              <a:t>Spontánní řád: </a:t>
            </a:r>
            <a:r>
              <a:rPr lang="cs-CZ" b="1" dirty="0" err="1">
                <a:solidFill>
                  <a:srgbClr val="FF0000"/>
                </a:solidFill>
              </a:rPr>
              <a:t>Katalaxe</a:t>
            </a:r>
            <a:endParaRPr lang="cs-CZ" dirty="0">
              <a:solidFill>
                <a:srgbClr val="FF0000"/>
              </a:solidFill>
            </a:endParaRPr>
          </a:p>
        </p:txBody>
      </p:sp>
      <p:sp>
        <p:nvSpPr>
          <p:cNvPr id="20" name="Content Placeholder 2">
            <a:extLst>
              <a:ext uri="{FF2B5EF4-FFF2-40B4-BE49-F238E27FC236}">
                <a16:creationId xmlns:a16="http://schemas.microsoft.com/office/drawing/2014/main" id="{AB4C57A9-731E-47F5-8948-023B83570A9F}"/>
              </a:ext>
            </a:extLst>
          </p:cNvPr>
          <p:cNvSpPr>
            <a:spLocks noGrp="1"/>
          </p:cNvSpPr>
          <p:nvPr>
            <p:ph idx="1"/>
          </p:nvPr>
        </p:nvSpPr>
        <p:spPr>
          <a:xfrm>
            <a:off x="6339840" y="914399"/>
            <a:ext cx="5852160" cy="5783263"/>
          </a:xfrm>
        </p:spPr>
        <p:txBody>
          <a:bodyPr>
            <a:normAutofit lnSpcReduction="10000"/>
          </a:bodyPr>
          <a:lstStyle/>
          <a:p>
            <a:pPr lvl="0">
              <a:lnSpc>
                <a:spcPct val="110000"/>
              </a:lnSpc>
            </a:pPr>
            <a:r>
              <a:rPr lang="cs-CZ" dirty="0" err="1"/>
              <a:t>Katallattein</a:t>
            </a:r>
            <a:r>
              <a:rPr lang="cs-CZ" dirty="0"/>
              <a:t> → vyměňovat či směňovat</a:t>
            </a:r>
          </a:p>
          <a:p>
            <a:pPr lvl="0">
              <a:lnSpc>
                <a:spcPct val="110000"/>
              </a:lnSpc>
            </a:pPr>
            <a:r>
              <a:rPr lang="cs-CZ" dirty="0" err="1"/>
              <a:t>Katalaxie</a:t>
            </a:r>
            <a:r>
              <a:rPr lang="cs-CZ" dirty="0"/>
              <a:t> ≈ Ekonomie </a:t>
            </a:r>
          </a:p>
          <a:p>
            <a:pPr lvl="0">
              <a:lnSpc>
                <a:spcPct val="110000"/>
              </a:lnSpc>
            </a:pPr>
            <a:r>
              <a:rPr lang="cs-CZ" dirty="0">
                <a:uFill>
                  <a:solidFill>
                    <a:srgbClr val="000000"/>
                  </a:solidFill>
                </a:uFill>
              </a:rPr>
              <a:t>V protikladu k organizaci </a:t>
            </a:r>
            <a:r>
              <a:rPr lang="cs-CZ" b="1" dirty="0">
                <a:solidFill>
                  <a:srgbClr val="FF0000"/>
                </a:solidFill>
                <a:uFill>
                  <a:solidFill>
                    <a:srgbClr val="000000"/>
                  </a:solidFill>
                </a:uFill>
              </a:rPr>
              <a:t>spontánní řád nemá žádný specifický úče</a:t>
            </a:r>
            <a:r>
              <a:rPr lang="cs-CZ" dirty="0">
                <a:solidFill>
                  <a:srgbClr val="FF0000"/>
                </a:solidFill>
                <a:uFill>
                  <a:solidFill>
                    <a:srgbClr val="000000"/>
                  </a:solidFill>
                </a:uFill>
              </a:rPr>
              <a:t>l </a:t>
            </a:r>
            <a:r>
              <a:rPr lang="cs-CZ" dirty="0"/>
              <a:t>→</a:t>
            </a:r>
            <a:r>
              <a:rPr lang="cs-CZ" dirty="0">
                <a:uFill>
                  <a:solidFill>
                    <a:srgbClr val="000000"/>
                  </a:solidFill>
                </a:uFill>
              </a:rPr>
              <a:t> nemusí existovat dohoda o jeho konkrétních výsledcích a výstupech. </a:t>
            </a:r>
          </a:p>
          <a:p>
            <a:pPr lvl="0">
              <a:lnSpc>
                <a:spcPct val="110000"/>
              </a:lnSpc>
            </a:pPr>
            <a:r>
              <a:rPr lang="cs-CZ" dirty="0">
                <a:uFill>
                  <a:solidFill>
                    <a:srgbClr val="000000"/>
                  </a:solidFill>
                </a:uFill>
              </a:rPr>
              <a:t>Spontánní řád tedy spočívá v </a:t>
            </a:r>
            <a:r>
              <a:rPr lang="cs-CZ" b="1" dirty="0">
                <a:solidFill>
                  <a:srgbClr val="FF0000"/>
                </a:solidFill>
                <a:uFill>
                  <a:solidFill>
                    <a:srgbClr val="000000"/>
                  </a:solidFill>
                </a:uFill>
              </a:rPr>
              <a:t>reciprocitě</a:t>
            </a:r>
            <a:r>
              <a:rPr lang="cs-CZ" dirty="0">
                <a:uFill>
                  <a:solidFill>
                    <a:srgbClr val="000000"/>
                  </a:solidFill>
                </a:uFill>
              </a:rPr>
              <a:t>, nikoliv společných účelech, přičemž reciprocita znamená smiřování různých účelů ku vzájemnému prospěchu účastníků.</a:t>
            </a:r>
          </a:p>
          <a:p>
            <a:r>
              <a:rPr lang="en-US" dirty="0" err="1"/>
              <a:t>Dle</a:t>
            </a:r>
            <a:r>
              <a:rPr lang="en-US" dirty="0"/>
              <a:t> </a:t>
            </a:r>
            <a:r>
              <a:rPr lang="en-US" dirty="0" err="1"/>
              <a:t>Hayeka</a:t>
            </a:r>
            <a:r>
              <a:rPr lang="en-US" dirty="0"/>
              <a:t> se </a:t>
            </a:r>
            <a:r>
              <a:rPr lang="en-US" dirty="0" err="1"/>
              <a:t>tedy</a:t>
            </a:r>
            <a:r>
              <a:rPr lang="en-US" dirty="0"/>
              <a:t> </a:t>
            </a:r>
            <a:r>
              <a:rPr lang="en-US" dirty="0" err="1"/>
              <a:t>liberalismus</a:t>
            </a:r>
            <a:r>
              <a:rPr lang="en-US" dirty="0"/>
              <a:t> </a:t>
            </a:r>
            <a:r>
              <a:rPr lang="en-US" dirty="0" err="1"/>
              <a:t>odvozuje</a:t>
            </a:r>
            <a:r>
              <a:rPr lang="en-US" dirty="0"/>
              <a:t> od </a:t>
            </a:r>
            <a:r>
              <a:rPr lang="en-US" dirty="0" err="1"/>
              <a:t>tohoto</a:t>
            </a:r>
            <a:r>
              <a:rPr lang="en-US" dirty="0"/>
              <a:t> </a:t>
            </a:r>
            <a:r>
              <a:rPr lang="en-US" dirty="0" err="1"/>
              <a:t>samočinně</a:t>
            </a:r>
            <a:r>
              <a:rPr lang="en-US" dirty="0"/>
              <a:t> </a:t>
            </a:r>
            <a:r>
              <a:rPr lang="en-US" dirty="0" err="1"/>
              <a:t>vzniklého</a:t>
            </a:r>
            <a:r>
              <a:rPr lang="en-US" dirty="0"/>
              <a:t> (</a:t>
            </a:r>
            <a:r>
              <a:rPr lang="en-US" dirty="0" err="1"/>
              <a:t>vznikajícího</a:t>
            </a:r>
            <a:r>
              <a:rPr lang="en-US" dirty="0"/>
              <a:t>) </a:t>
            </a:r>
            <a:r>
              <a:rPr lang="en-US" dirty="0" err="1"/>
              <a:t>společenského</a:t>
            </a:r>
            <a:r>
              <a:rPr lang="en-US" dirty="0"/>
              <a:t> </a:t>
            </a:r>
            <a:r>
              <a:rPr lang="en-US" dirty="0" err="1"/>
              <a:t>řádu</a:t>
            </a:r>
            <a:r>
              <a:rPr lang="en-US" dirty="0"/>
              <a:t>, </a:t>
            </a:r>
            <a:r>
              <a:rPr lang="en-US" dirty="0" err="1"/>
              <a:t>který</a:t>
            </a:r>
            <a:r>
              <a:rPr lang="en-US" dirty="0"/>
              <a:t> </a:t>
            </a:r>
            <a:r>
              <a:rPr lang="en-US" dirty="0" err="1"/>
              <a:t>umožnil</a:t>
            </a:r>
            <a:r>
              <a:rPr lang="en-US" dirty="0"/>
              <a:t> </a:t>
            </a:r>
            <a:r>
              <a:rPr lang="en-US" dirty="0" err="1"/>
              <a:t>využití</a:t>
            </a:r>
            <a:r>
              <a:rPr lang="en-US" dirty="0"/>
              <a:t> </a:t>
            </a:r>
            <a:r>
              <a:rPr lang="en-US" dirty="0" err="1"/>
              <a:t>znalostí</a:t>
            </a:r>
            <a:r>
              <a:rPr lang="en-US" dirty="0"/>
              <a:t> a </a:t>
            </a:r>
            <a:r>
              <a:rPr lang="en-US" dirty="0" err="1"/>
              <a:t>dovedností</a:t>
            </a:r>
            <a:r>
              <a:rPr lang="en-US" dirty="0"/>
              <a:t> </a:t>
            </a:r>
            <a:r>
              <a:rPr lang="en-US" dirty="0" err="1"/>
              <a:t>všech</a:t>
            </a:r>
            <a:r>
              <a:rPr lang="en-US" dirty="0"/>
              <a:t> </a:t>
            </a:r>
            <a:r>
              <a:rPr lang="en-US" dirty="0" err="1"/>
              <a:t>členů</a:t>
            </a:r>
            <a:r>
              <a:rPr lang="en-US" dirty="0"/>
              <a:t> </a:t>
            </a:r>
            <a:r>
              <a:rPr lang="en-US" dirty="0" err="1"/>
              <a:t>společnosti</a:t>
            </a:r>
            <a:r>
              <a:rPr lang="en-US" dirty="0"/>
              <a:t> (</a:t>
            </a:r>
            <a:r>
              <a:rPr lang="en-US" dirty="0" err="1"/>
              <a:t>mnohem</a:t>
            </a:r>
            <a:r>
              <a:rPr lang="en-US" dirty="0"/>
              <a:t> </a:t>
            </a:r>
            <a:r>
              <a:rPr lang="en-US" dirty="0" err="1"/>
              <a:t>větší</a:t>
            </a:r>
            <a:r>
              <a:rPr lang="en-US" dirty="0"/>
              <a:t> </a:t>
            </a:r>
            <a:r>
              <a:rPr lang="en-US" dirty="0" err="1"/>
              <a:t>měrou</a:t>
            </a:r>
            <a:r>
              <a:rPr lang="en-US" dirty="0"/>
              <a:t>, </a:t>
            </a:r>
            <a:r>
              <a:rPr lang="en-US" dirty="0" err="1"/>
              <a:t>než</a:t>
            </a:r>
            <a:r>
              <a:rPr lang="en-US" dirty="0"/>
              <a:t> to </a:t>
            </a:r>
            <a:r>
              <a:rPr lang="en-US" dirty="0" err="1"/>
              <a:t>bylo</a:t>
            </a:r>
            <a:r>
              <a:rPr lang="en-US" dirty="0"/>
              <a:t> </a:t>
            </a:r>
            <a:r>
              <a:rPr lang="en-US" dirty="0" err="1"/>
              <a:t>možné</a:t>
            </a:r>
            <a:r>
              <a:rPr lang="en-US" dirty="0"/>
              <a:t> v </a:t>
            </a:r>
            <a:r>
              <a:rPr lang="en-US" dirty="0" err="1"/>
              <a:t>jakémkoliv</a:t>
            </a:r>
            <a:r>
              <a:rPr lang="en-US" dirty="0"/>
              <a:t> </a:t>
            </a:r>
            <a:r>
              <a:rPr lang="en-US" dirty="0" err="1"/>
              <a:t>centrálně</a:t>
            </a:r>
            <a:r>
              <a:rPr lang="en-US" dirty="0"/>
              <a:t> </a:t>
            </a:r>
            <a:r>
              <a:rPr lang="en-US" dirty="0" err="1"/>
              <a:t>řízeném</a:t>
            </a:r>
            <a:r>
              <a:rPr lang="en-US" dirty="0"/>
              <a:t> </a:t>
            </a:r>
            <a:r>
              <a:rPr lang="en-US" dirty="0" err="1"/>
              <a:t>uspořádání</a:t>
            </a:r>
            <a:r>
              <a:rPr lang="en-US" dirty="0"/>
              <a:t>). </a:t>
            </a:r>
          </a:p>
        </p:txBody>
      </p:sp>
      <p:sp>
        <p:nvSpPr>
          <p:cNvPr id="11" name="Date Placeholder 5">
            <a:extLst>
              <a:ext uri="{FF2B5EF4-FFF2-40B4-BE49-F238E27FC236}">
                <a16:creationId xmlns:a16="http://schemas.microsoft.com/office/drawing/2014/main" id="{D473ED7E-BC30-4C26-8A9B-4B3EBD2A9855}"/>
              </a:ext>
            </a:extLst>
          </p:cNvPr>
          <p:cNvSpPr>
            <a:spLocks noGrp="1"/>
          </p:cNvSpPr>
          <p:nvPr>
            <p:ph type="dt" sz="half" idx="10"/>
          </p:nvPr>
        </p:nvSpPr>
        <p:spPr>
          <a:xfrm>
            <a:off x="652371" y="6332538"/>
            <a:ext cx="3006492" cy="365125"/>
          </a:xfrm>
        </p:spPr>
        <p:txBody>
          <a:bodyPr>
            <a:normAutofit/>
          </a:bodyPr>
          <a:lstStyle/>
          <a:p>
            <a:pPr>
              <a:spcAft>
                <a:spcPts val="600"/>
              </a:spcAft>
            </a:pPr>
            <a:fld id="{1BA06C13-DAD5-438A-AB32-F56C545BFF95}" type="datetime1">
              <a:rPr lang="en-US" smtClean="0">
                <a:solidFill>
                  <a:srgbClr val="FFFFFF"/>
                </a:solidFill>
                <a:effectLst>
                  <a:outerShdw blurRad="38100" dist="38100" dir="2700000" algn="tl">
                    <a:srgbClr val="000000">
                      <a:alpha val="43137"/>
                    </a:srgbClr>
                  </a:outerShdw>
                </a:effectLst>
              </a:rPr>
              <a:pPr>
                <a:spcAft>
                  <a:spcPts val="600"/>
                </a:spcAft>
              </a:pPr>
              <a:t>4/5/2023</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456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7962BB-D83A-BA8A-7A93-BC896810CEB1}"/>
              </a:ext>
            </a:extLst>
          </p:cNvPr>
          <p:cNvSpPr>
            <a:spLocks noGrp="1"/>
          </p:cNvSpPr>
          <p:nvPr>
            <p:ph type="title"/>
          </p:nvPr>
        </p:nvSpPr>
        <p:spPr>
          <a:xfrm>
            <a:off x="652371" y="294641"/>
            <a:ext cx="10625229" cy="853440"/>
          </a:xfrm>
        </p:spPr>
        <p:txBody>
          <a:bodyPr/>
          <a:lstStyle/>
          <a:p>
            <a:pPr algn="ctr"/>
            <a:r>
              <a:rPr lang="cs-CZ" b="1" dirty="0"/>
              <a:t>Principy </a:t>
            </a:r>
            <a:r>
              <a:rPr lang="cs-CZ" b="1" dirty="0">
                <a:solidFill>
                  <a:srgbClr val="FF0000"/>
                </a:solidFill>
              </a:rPr>
              <a:t>sociální morálky </a:t>
            </a:r>
            <a:endParaRPr lang="cs-CZ" dirty="0"/>
          </a:p>
        </p:txBody>
      </p:sp>
      <p:sp>
        <p:nvSpPr>
          <p:cNvPr id="3" name="Zástupný obsah 2">
            <a:extLst>
              <a:ext uri="{FF2B5EF4-FFF2-40B4-BE49-F238E27FC236}">
                <a16:creationId xmlns:a16="http://schemas.microsoft.com/office/drawing/2014/main" id="{B13A73C0-239F-9A05-0045-01FE8BACE3A1}"/>
              </a:ext>
            </a:extLst>
          </p:cNvPr>
          <p:cNvSpPr>
            <a:spLocks noGrp="1"/>
          </p:cNvSpPr>
          <p:nvPr>
            <p:ph idx="1"/>
          </p:nvPr>
        </p:nvSpPr>
        <p:spPr>
          <a:xfrm>
            <a:off x="652371" y="1808480"/>
            <a:ext cx="11458349" cy="4135120"/>
          </a:xfrm>
        </p:spPr>
        <p:txBody>
          <a:bodyPr>
            <a:normAutofit fontScale="92500"/>
          </a:bodyPr>
          <a:lstStyle/>
          <a:p>
            <a:pPr lvl="0">
              <a:lnSpc>
                <a:spcPct val="90000"/>
              </a:lnSpc>
            </a:pPr>
            <a:r>
              <a:rPr lang="cs-CZ" sz="2600" dirty="0"/>
              <a:t>M</a:t>
            </a:r>
            <a:r>
              <a:rPr lang="en-GB" sz="2600" dirty="0" err="1"/>
              <a:t>orálka</a:t>
            </a:r>
            <a:r>
              <a:rPr lang="en-GB" sz="2600" dirty="0"/>
              <a:t> a </a:t>
            </a:r>
            <a:r>
              <a:rPr lang="en-GB" sz="2600" dirty="0" err="1"/>
              <a:t>morální</a:t>
            </a:r>
            <a:r>
              <a:rPr lang="en-GB" sz="2600" dirty="0"/>
              <a:t> </a:t>
            </a:r>
            <a:r>
              <a:rPr lang="en-GB" sz="2600" dirty="0" err="1"/>
              <a:t>rozvažování</a:t>
            </a:r>
            <a:r>
              <a:rPr lang="en-GB" sz="2600" dirty="0"/>
              <a:t> = </a:t>
            </a:r>
            <a:r>
              <a:rPr lang="en-GB" sz="2600" dirty="0" err="1"/>
              <a:t>součást</a:t>
            </a:r>
            <a:r>
              <a:rPr lang="en-GB" sz="2600" dirty="0"/>
              <a:t> a </a:t>
            </a:r>
            <a:r>
              <a:rPr lang="en-GB" sz="2600" dirty="0" err="1"/>
              <a:t>výsledek</a:t>
            </a:r>
            <a:r>
              <a:rPr lang="en-GB" sz="2600" dirty="0"/>
              <a:t> </a:t>
            </a:r>
            <a:r>
              <a:rPr lang="en-GB" sz="2600" dirty="0" err="1"/>
              <a:t>fungování</a:t>
            </a:r>
            <a:r>
              <a:rPr lang="en-GB" sz="2600" dirty="0"/>
              <a:t> </a:t>
            </a:r>
            <a:r>
              <a:rPr lang="en-GB" sz="2600" dirty="0" err="1"/>
              <a:t>spontánního</a:t>
            </a:r>
            <a:r>
              <a:rPr lang="en-GB" sz="2600" dirty="0"/>
              <a:t> </a:t>
            </a:r>
            <a:r>
              <a:rPr lang="en-GB" sz="2600" dirty="0" err="1"/>
              <a:t>řádu</a:t>
            </a:r>
            <a:endParaRPr lang="cs-CZ" sz="2600" dirty="0"/>
          </a:p>
          <a:p>
            <a:pPr lvl="0">
              <a:lnSpc>
                <a:spcPct val="90000"/>
              </a:lnSpc>
            </a:pPr>
            <a:r>
              <a:rPr lang="cs-CZ" sz="2600" dirty="0"/>
              <a:t>Tradice jako nositel zkušenosti, a tedy i poznání</a:t>
            </a:r>
          </a:p>
          <a:p>
            <a:pPr lvl="0">
              <a:lnSpc>
                <a:spcPct val="90000"/>
              </a:lnSpc>
            </a:pPr>
            <a:r>
              <a:rPr lang="cs-CZ" sz="2600" dirty="0"/>
              <a:t>Sociální evolucionismus </a:t>
            </a:r>
          </a:p>
          <a:p>
            <a:pPr lvl="0">
              <a:lnSpc>
                <a:spcPct val="90000"/>
              </a:lnSpc>
            </a:pPr>
            <a:r>
              <a:rPr lang="cs-CZ" sz="2600" dirty="0"/>
              <a:t>Inspirace D. </a:t>
            </a:r>
            <a:r>
              <a:rPr lang="cs-CZ" sz="2600" dirty="0" err="1"/>
              <a:t>Humem</a:t>
            </a:r>
            <a:r>
              <a:rPr lang="cs-CZ" sz="2600" dirty="0"/>
              <a:t> (Empirismus a Skepticismus): </a:t>
            </a:r>
            <a:r>
              <a:rPr lang="cs-CZ" sz="2400" u="sng" dirty="0">
                <a:solidFill>
                  <a:srgbClr val="FF0000"/>
                </a:solidFill>
              </a:rPr>
              <a:t>O</a:t>
            </a:r>
            <a:r>
              <a:rPr lang="en-GB" sz="2400" u="sng" dirty="0" err="1">
                <a:solidFill>
                  <a:srgbClr val="FF0000"/>
                </a:solidFill>
              </a:rPr>
              <a:t>mezený</a:t>
            </a:r>
            <a:r>
              <a:rPr lang="en-GB" sz="2400" u="sng" dirty="0">
                <a:solidFill>
                  <a:srgbClr val="FF0000"/>
                </a:solidFill>
              </a:rPr>
              <a:t> </a:t>
            </a:r>
            <a:r>
              <a:rPr lang="en-GB" sz="2400" u="sng" dirty="0" err="1">
                <a:solidFill>
                  <a:srgbClr val="FF0000"/>
                </a:solidFill>
              </a:rPr>
              <a:t>altruismus</a:t>
            </a:r>
            <a:r>
              <a:rPr lang="en-GB" sz="2400" u="sng" dirty="0">
                <a:solidFill>
                  <a:srgbClr val="FF0000"/>
                </a:solidFill>
              </a:rPr>
              <a:t> – </a:t>
            </a:r>
            <a:r>
              <a:rPr lang="en-GB" sz="2400" u="sng" dirty="0" err="1">
                <a:solidFill>
                  <a:srgbClr val="FF0000"/>
                </a:solidFill>
              </a:rPr>
              <a:t>nedostatky</a:t>
            </a:r>
            <a:r>
              <a:rPr lang="en-GB" sz="2400" u="sng" dirty="0">
                <a:solidFill>
                  <a:srgbClr val="FF0000"/>
                </a:solidFill>
              </a:rPr>
              <a:t> </a:t>
            </a:r>
            <a:r>
              <a:rPr lang="en-GB" sz="2400" u="sng" dirty="0" err="1">
                <a:solidFill>
                  <a:srgbClr val="FF0000"/>
                </a:solidFill>
              </a:rPr>
              <a:t>intelektu</a:t>
            </a:r>
            <a:r>
              <a:rPr lang="en-GB" sz="2400" u="sng" dirty="0">
                <a:solidFill>
                  <a:srgbClr val="FF0000"/>
                </a:solidFill>
              </a:rPr>
              <a:t> – </a:t>
            </a:r>
            <a:r>
              <a:rPr lang="en-GB" sz="2400" u="sng" dirty="0" err="1">
                <a:solidFill>
                  <a:srgbClr val="FF0000"/>
                </a:solidFill>
              </a:rPr>
              <a:t>vzácnost</a:t>
            </a:r>
            <a:r>
              <a:rPr lang="en-GB" sz="2400" u="sng" dirty="0">
                <a:solidFill>
                  <a:srgbClr val="FF0000"/>
                </a:solidFill>
              </a:rPr>
              <a:t> </a:t>
            </a:r>
            <a:r>
              <a:rPr lang="en-GB" sz="2400" u="sng" dirty="0" err="1">
                <a:solidFill>
                  <a:srgbClr val="FF0000"/>
                </a:solidFill>
              </a:rPr>
              <a:t>zdrojů</a:t>
            </a:r>
            <a:r>
              <a:rPr lang="en-GB" sz="2400" u="sng" dirty="0"/>
              <a:t> </a:t>
            </a:r>
            <a:r>
              <a:rPr lang="en-GB" sz="2400" dirty="0"/>
              <a:t>=&gt; </a:t>
            </a:r>
            <a:r>
              <a:rPr lang="en-GB" sz="2400" dirty="0" err="1"/>
              <a:t>konstanty</a:t>
            </a:r>
            <a:r>
              <a:rPr lang="en-GB" sz="2400" dirty="0"/>
              <a:t> </a:t>
            </a:r>
            <a:r>
              <a:rPr lang="en-GB" sz="2400" dirty="0" err="1"/>
              <a:t>lidských</a:t>
            </a:r>
            <a:r>
              <a:rPr lang="en-GB" sz="2400" dirty="0"/>
              <a:t> </a:t>
            </a:r>
            <a:r>
              <a:rPr lang="en-GB" sz="2400" dirty="0" err="1"/>
              <a:t>společností</a:t>
            </a:r>
            <a:r>
              <a:rPr lang="en-GB" sz="2400" dirty="0"/>
              <a:t> </a:t>
            </a:r>
            <a:r>
              <a:rPr lang="en-GB" sz="2400" dirty="0" err="1"/>
              <a:t>umožňující</a:t>
            </a:r>
            <a:r>
              <a:rPr lang="en-GB" sz="2400" dirty="0"/>
              <a:t> </a:t>
            </a:r>
            <a:r>
              <a:rPr lang="en-GB" sz="2400" dirty="0" err="1"/>
              <a:t>kooperaci</a:t>
            </a:r>
            <a:endParaRPr lang="cs-CZ" sz="2400" dirty="0"/>
          </a:p>
          <a:p>
            <a:pPr lvl="0">
              <a:lnSpc>
                <a:spcPct val="90000"/>
              </a:lnSpc>
            </a:pPr>
            <a:r>
              <a:rPr lang="cs-CZ" sz="2400" dirty="0">
                <a:solidFill>
                  <a:srgbClr val="FF0000"/>
                </a:solidFill>
              </a:rPr>
              <a:t>P</a:t>
            </a:r>
            <a:r>
              <a:rPr lang="en-GB" sz="2400" dirty="0" err="1">
                <a:solidFill>
                  <a:srgbClr val="FF0000"/>
                </a:solidFill>
              </a:rPr>
              <a:t>řirozené</a:t>
            </a:r>
            <a:r>
              <a:rPr lang="en-GB" sz="2400" dirty="0">
                <a:solidFill>
                  <a:srgbClr val="FF0000"/>
                </a:solidFill>
              </a:rPr>
              <a:t> </a:t>
            </a:r>
            <a:r>
              <a:rPr lang="en-GB" sz="2400" dirty="0" err="1">
                <a:solidFill>
                  <a:srgbClr val="FF0000"/>
                </a:solidFill>
              </a:rPr>
              <a:t>zákony</a:t>
            </a:r>
            <a:r>
              <a:rPr lang="en-GB" sz="2400" dirty="0">
                <a:solidFill>
                  <a:srgbClr val="FF0000"/>
                </a:solidFill>
              </a:rPr>
              <a:t> </a:t>
            </a:r>
            <a:r>
              <a:rPr lang="en-GB" sz="2400" dirty="0" err="1">
                <a:solidFill>
                  <a:srgbClr val="FF0000"/>
                </a:solidFill>
              </a:rPr>
              <a:t>tvořící</a:t>
            </a:r>
            <a:r>
              <a:rPr lang="en-GB" sz="2400" dirty="0">
                <a:solidFill>
                  <a:srgbClr val="FF0000"/>
                </a:solidFill>
              </a:rPr>
              <a:t> </a:t>
            </a:r>
            <a:r>
              <a:rPr lang="en-GB" sz="2400" dirty="0" err="1">
                <a:solidFill>
                  <a:srgbClr val="FF0000"/>
                </a:solidFill>
              </a:rPr>
              <a:t>spravedlnost</a:t>
            </a:r>
            <a:r>
              <a:rPr lang="en-GB" sz="2400" dirty="0">
                <a:solidFill>
                  <a:srgbClr val="FF0000"/>
                </a:solidFill>
              </a:rPr>
              <a:t> </a:t>
            </a:r>
            <a:r>
              <a:rPr lang="cs-CZ" sz="2400" dirty="0"/>
              <a:t>(</a:t>
            </a:r>
            <a:r>
              <a:rPr lang="en-GB" sz="2400" dirty="0" err="1"/>
              <a:t>konsekvencialistický</a:t>
            </a:r>
            <a:r>
              <a:rPr lang="en-GB" sz="2400" dirty="0"/>
              <a:t> </a:t>
            </a:r>
            <a:r>
              <a:rPr lang="en-GB" sz="2400" dirty="0" err="1"/>
              <a:t>aspekt</a:t>
            </a:r>
            <a:r>
              <a:rPr lang="en-GB" sz="2400" dirty="0"/>
              <a:t> </a:t>
            </a:r>
            <a:r>
              <a:rPr lang="en-GB" sz="2400" dirty="0">
                <a:latin typeface="Garamond" pitchFamily="18"/>
              </a:rPr>
              <a:t>→</a:t>
            </a:r>
            <a:r>
              <a:rPr lang="cs-CZ" sz="2400" dirty="0">
                <a:latin typeface="Garamond" pitchFamily="18"/>
              </a:rPr>
              <a:t> </a:t>
            </a:r>
            <a:r>
              <a:rPr lang="en-GB" sz="2400" dirty="0" err="1"/>
              <a:t>výhodnost</a:t>
            </a:r>
            <a:r>
              <a:rPr lang="en-GB" sz="2400" dirty="0"/>
              <a:t> pro </a:t>
            </a:r>
            <a:r>
              <a:rPr lang="en-GB" sz="2400" dirty="0" err="1"/>
              <a:t>všechny</a:t>
            </a:r>
            <a:r>
              <a:rPr lang="cs-CZ" sz="2400" dirty="0"/>
              <a:t>)</a:t>
            </a:r>
            <a:endParaRPr lang="cs-CZ" sz="2400" b="1" dirty="0">
              <a:solidFill>
                <a:srgbClr val="FF0000"/>
              </a:solidFill>
            </a:endParaRPr>
          </a:p>
          <a:p>
            <a:pPr lvl="1">
              <a:lnSpc>
                <a:spcPct val="90000"/>
              </a:lnSpc>
            </a:pPr>
            <a:r>
              <a:rPr lang="en-GB" sz="2400" dirty="0">
                <a:solidFill>
                  <a:srgbClr val="FF0000"/>
                </a:solidFill>
              </a:rPr>
              <a:t>1. </a:t>
            </a:r>
            <a:r>
              <a:rPr lang="en-GB" sz="2400" dirty="0" err="1">
                <a:solidFill>
                  <a:srgbClr val="FF0000"/>
                </a:solidFill>
              </a:rPr>
              <a:t>stabilita</a:t>
            </a:r>
            <a:r>
              <a:rPr lang="en-GB" sz="2400" dirty="0">
                <a:solidFill>
                  <a:srgbClr val="FF0000"/>
                </a:solidFill>
              </a:rPr>
              <a:t> </a:t>
            </a:r>
            <a:r>
              <a:rPr lang="en-GB" sz="2400" dirty="0" err="1">
                <a:solidFill>
                  <a:srgbClr val="FF0000"/>
                </a:solidFill>
              </a:rPr>
              <a:t>vlastnictví</a:t>
            </a:r>
            <a:r>
              <a:rPr lang="en-GB" sz="2400" dirty="0">
                <a:solidFill>
                  <a:srgbClr val="FF0000"/>
                </a:solidFill>
              </a:rPr>
              <a:t> </a:t>
            </a:r>
            <a:endParaRPr lang="cs-CZ" sz="2400" dirty="0">
              <a:solidFill>
                <a:srgbClr val="FF0000"/>
              </a:solidFill>
            </a:endParaRPr>
          </a:p>
          <a:p>
            <a:pPr lvl="1">
              <a:lnSpc>
                <a:spcPct val="90000"/>
              </a:lnSpc>
            </a:pPr>
            <a:r>
              <a:rPr lang="en-GB" sz="2400" dirty="0">
                <a:solidFill>
                  <a:srgbClr val="FF0000"/>
                </a:solidFill>
              </a:rPr>
              <a:t>2. </a:t>
            </a:r>
            <a:r>
              <a:rPr lang="en-GB" sz="2400" dirty="0" err="1">
                <a:solidFill>
                  <a:srgbClr val="FF0000"/>
                </a:solidFill>
              </a:rPr>
              <a:t>převod</a:t>
            </a:r>
            <a:r>
              <a:rPr lang="en-GB" sz="2400" dirty="0">
                <a:solidFill>
                  <a:srgbClr val="FF0000"/>
                </a:solidFill>
              </a:rPr>
              <a:t> </a:t>
            </a:r>
            <a:r>
              <a:rPr lang="en-GB" sz="2400" dirty="0" err="1">
                <a:solidFill>
                  <a:srgbClr val="FF0000"/>
                </a:solidFill>
              </a:rPr>
              <a:t>majetku</a:t>
            </a:r>
            <a:r>
              <a:rPr lang="en-GB" sz="2400" dirty="0">
                <a:solidFill>
                  <a:srgbClr val="FF0000"/>
                </a:solidFill>
              </a:rPr>
              <a:t> </a:t>
            </a:r>
            <a:r>
              <a:rPr lang="en-GB" sz="2400" dirty="0" err="1">
                <a:solidFill>
                  <a:srgbClr val="FF0000"/>
                </a:solidFill>
              </a:rPr>
              <a:t>na</a:t>
            </a:r>
            <a:r>
              <a:rPr lang="en-GB" sz="2400" dirty="0">
                <a:solidFill>
                  <a:srgbClr val="FF0000"/>
                </a:solidFill>
              </a:rPr>
              <a:t> </a:t>
            </a:r>
            <a:r>
              <a:rPr lang="en-GB" sz="2400" dirty="0" err="1">
                <a:solidFill>
                  <a:srgbClr val="FF0000"/>
                </a:solidFill>
              </a:rPr>
              <a:t>základě</a:t>
            </a:r>
            <a:r>
              <a:rPr lang="en-GB" sz="2400" dirty="0">
                <a:solidFill>
                  <a:srgbClr val="FF0000"/>
                </a:solidFill>
              </a:rPr>
              <a:t> </a:t>
            </a:r>
            <a:r>
              <a:rPr lang="en-GB" sz="2400" dirty="0" err="1">
                <a:solidFill>
                  <a:srgbClr val="FF0000"/>
                </a:solidFill>
              </a:rPr>
              <a:t>dohody</a:t>
            </a:r>
            <a:r>
              <a:rPr lang="en-GB" sz="2400" dirty="0">
                <a:solidFill>
                  <a:srgbClr val="FF0000"/>
                </a:solidFill>
              </a:rPr>
              <a:t> </a:t>
            </a:r>
            <a:endParaRPr lang="cs-CZ" sz="2400" dirty="0">
              <a:solidFill>
                <a:srgbClr val="FF0000"/>
              </a:solidFill>
            </a:endParaRPr>
          </a:p>
          <a:p>
            <a:pPr lvl="1">
              <a:lnSpc>
                <a:spcPct val="90000"/>
              </a:lnSpc>
            </a:pPr>
            <a:r>
              <a:rPr lang="en-GB" sz="2400" dirty="0">
                <a:solidFill>
                  <a:srgbClr val="FF0000"/>
                </a:solidFill>
              </a:rPr>
              <a:t>3. </a:t>
            </a:r>
            <a:r>
              <a:rPr lang="en-GB" sz="2400" dirty="0" err="1">
                <a:solidFill>
                  <a:srgbClr val="FF0000"/>
                </a:solidFill>
              </a:rPr>
              <a:t>dodržování</a:t>
            </a:r>
            <a:r>
              <a:rPr lang="en-GB" sz="2400" dirty="0">
                <a:solidFill>
                  <a:srgbClr val="FF0000"/>
                </a:solidFill>
              </a:rPr>
              <a:t> </a:t>
            </a:r>
            <a:r>
              <a:rPr lang="en-GB" sz="2400" dirty="0" err="1">
                <a:solidFill>
                  <a:srgbClr val="FF0000"/>
                </a:solidFill>
              </a:rPr>
              <a:t>slibů</a:t>
            </a:r>
            <a:r>
              <a:rPr lang="en-GB" sz="2400" dirty="0">
                <a:solidFill>
                  <a:srgbClr val="FF0000"/>
                </a:solidFill>
              </a:rPr>
              <a:t> </a:t>
            </a:r>
            <a:endParaRPr lang="cs-CZ" sz="2400" dirty="0">
              <a:solidFill>
                <a:srgbClr val="FF0000"/>
              </a:solidFill>
            </a:endParaRPr>
          </a:p>
          <a:p>
            <a:endParaRPr lang="cs-CZ" dirty="0"/>
          </a:p>
        </p:txBody>
      </p:sp>
    </p:spTree>
    <p:extLst>
      <p:ext uri="{BB962C8B-B14F-4D97-AF65-F5344CB8AC3E}">
        <p14:creationId xmlns:p14="http://schemas.microsoft.com/office/powerpoint/2010/main" val="126096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0845F-508D-8F1B-859A-655FABFCA7E1}"/>
              </a:ext>
            </a:extLst>
          </p:cNvPr>
          <p:cNvSpPr>
            <a:spLocks noGrp="1"/>
          </p:cNvSpPr>
          <p:nvPr>
            <p:ph type="title"/>
          </p:nvPr>
        </p:nvSpPr>
        <p:spPr>
          <a:xfrm>
            <a:off x="652371" y="647701"/>
            <a:ext cx="10625229" cy="754380"/>
          </a:xfrm>
        </p:spPr>
        <p:txBody>
          <a:bodyPr/>
          <a:lstStyle/>
          <a:p>
            <a:pPr algn="ctr"/>
            <a:r>
              <a:rPr lang="cs-CZ" b="1" dirty="0"/>
              <a:t>Principy </a:t>
            </a:r>
            <a:r>
              <a:rPr lang="cs-CZ" b="1" dirty="0">
                <a:solidFill>
                  <a:srgbClr val="FF0000"/>
                </a:solidFill>
              </a:rPr>
              <a:t>sociální morálky II</a:t>
            </a:r>
            <a:endParaRPr lang="cs-CZ" dirty="0"/>
          </a:p>
        </p:txBody>
      </p:sp>
      <p:sp>
        <p:nvSpPr>
          <p:cNvPr id="3" name="Zástupný obsah 2">
            <a:extLst>
              <a:ext uri="{FF2B5EF4-FFF2-40B4-BE49-F238E27FC236}">
                <a16:creationId xmlns:a16="http://schemas.microsoft.com/office/drawing/2014/main" id="{D7A32939-BA15-4803-CAB9-B21CF98DDDD2}"/>
              </a:ext>
            </a:extLst>
          </p:cNvPr>
          <p:cNvSpPr>
            <a:spLocks noGrp="1"/>
          </p:cNvSpPr>
          <p:nvPr>
            <p:ph idx="1"/>
          </p:nvPr>
        </p:nvSpPr>
        <p:spPr/>
        <p:txBody>
          <a:bodyPr/>
          <a:lstStyle/>
          <a:p>
            <a:pPr lvl="0"/>
            <a:r>
              <a:rPr lang="cs-CZ" sz="2400" dirty="0"/>
              <a:t>Fakticita určuje </a:t>
            </a:r>
            <a:r>
              <a:rPr lang="cs-CZ" sz="2400" dirty="0" err="1"/>
              <a:t>normativitu</a:t>
            </a:r>
            <a:r>
              <a:rPr lang="cs-CZ" sz="2400" dirty="0"/>
              <a:t>? </a:t>
            </a:r>
          </a:p>
          <a:p>
            <a:pPr lvl="0"/>
            <a:r>
              <a:rPr lang="cs-CZ" sz="2400" dirty="0"/>
              <a:t>Je vše co se v rámci společnosti vyvinulo nutně správným modelem společenského uspořádání?</a:t>
            </a:r>
          </a:p>
          <a:p>
            <a:pPr lvl="0"/>
            <a:r>
              <a:rPr lang="cs-CZ" sz="2400" dirty="0"/>
              <a:t>T</a:t>
            </a:r>
            <a:r>
              <a:rPr lang="en-GB" sz="2400" dirty="0" err="1"/>
              <a:t>est</a:t>
            </a:r>
            <a:r>
              <a:rPr lang="en-GB" sz="2400" dirty="0"/>
              <a:t> </a:t>
            </a:r>
            <a:r>
              <a:rPr lang="en-GB" sz="2400" dirty="0" err="1"/>
              <a:t>systému</a:t>
            </a:r>
            <a:r>
              <a:rPr lang="en-GB" sz="2400" dirty="0"/>
              <a:t> </a:t>
            </a:r>
            <a:r>
              <a:rPr lang="en-GB" sz="2400" dirty="0" err="1"/>
              <a:t>pravidel</a:t>
            </a:r>
            <a:r>
              <a:rPr lang="en-GB" sz="2400" dirty="0"/>
              <a:t> (Hayek 1967: 173): </a:t>
            </a:r>
            <a:r>
              <a:rPr lang="cs-CZ" sz="2400" b="1" dirty="0">
                <a:solidFill>
                  <a:srgbClr val="FF0000"/>
                </a:solidFill>
              </a:rPr>
              <a:t>M</a:t>
            </a:r>
            <a:r>
              <a:rPr lang="en-GB" sz="2400" b="1" dirty="0" err="1">
                <a:solidFill>
                  <a:srgbClr val="FF0000"/>
                </a:solidFill>
              </a:rPr>
              <a:t>aximalizace</a:t>
            </a:r>
            <a:r>
              <a:rPr lang="en-GB" sz="2400" b="1" dirty="0">
                <a:solidFill>
                  <a:srgbClr val="FF0000"/>
                </a:solidFill>
              </a:rPr>
              <a:t> </a:t>
            </a:r>
            <a:r>
              <a:rPr lang="en-GB" sz="2400" b="1" dirty="0" err="1">
                <a:solidFill>
                  <a:srgbClr val="FF0000"/>
                </a:solidFill>
              </a:rPr>
              <a:t>šance</a:t>
            </a:r>
            <a:r>
              <a:rPr lang="en-GB" sz="2400" b="1" dirty="0">
                <a:solidFill>
                  <a:srgbClr val="FF0000"/>
                </a:solidFill>
              </a:rPr>
              <a:t> </a:t>
            </a:r>
            <a:r>
              <a:rPr lang="en-GB" sz="2400" b="1" dirty="0" err="1">
                <a:solidFill>
                  <a:srgbClr val="FF0000"/>
                </a:solidFill>
              </a:rPr>
              <a:t>anonymního</a:t>
            </a:r>
            <a:r>
              <a:rPr lang="en-GB" sz="2400" b="1" dirty="0">
                <a:solidFill>
                  <a:srgbClr val="FF0000"/>
                </a:solidFill>
              </a:rPr>
              <a:t> </a:t>
            </a:r>
            <a:r>
              <a:rPr lang="en-GB" sz="2400" b="1" dirty="0" err="1">
                <a:solidFill>
                  <a:srgbClr val="FF0000"/>
                </a:solidFill>
              </a:rPr>
              <a:t>jedince</a:t>
            </a:r>
            <a:r>
              <a:rPr lang="en-GB" sz="2400" b="1" dirty="0">
                <a:solidFill>
                  <a:srgbClr val="FF0000"/>
                </a:solidFill>
              </a:rPr>
              <a:t> </a:t>
            </a:r>
            <a:r>
              <a:rPr lang="en-GB" sz="2400" b="1" dirty="0" err="1">
                <a:solidFill>
                  <a:srgbClr val="FF0000"/>
                </a:solidFill>
              </a:rPr>
              <a:t>na</a:t>
            </a:r>
            <a:r>
              <a:rPr lang="en-GB" sz="2400" b="1" dirty="0">
                <a:solidFill>
                  <a:srgbClr val="FF0000"/>
                </a:solidFill>
              </a:rPr>
              <a:t> </a:t>
            </a:r>
            <a:r>
              <a:rPr lang="en-GB" sz="2400" b="1" dirty="0" err="1">
                <a:solidFill>
                  <a:srgbClr val="FF0000"/>
                </a:solidFill>
              </a:rPr>
              <a:t>dosažení</a:t>
            </a:r>
            <a:r>
              <a:rPr lang="en-GB" sz="2400" b="1" dirty="0">
                <a:solidFill>
                  <a:srgbClr val="FF0000"/>
                </a:solidFill>
              </a:rPr>
              <a:t> </a:t>
            </a:r>
            <a:r>
              <a:rPr lang="en-GB" sz="2400" b="1" dirty="0" err="1">
                <a:solidFill>
                  <a:srgbClr val="FF0000"/>
                </a:solidFill>
              </a:rPr>
              <a:t>jeho</a:t>
            </a:r>
            <a:r>
              <a:rPr lang="en-GB" sz="2400" b="1" dirty="0">
                <a:solidFill>
                  <a:srgbClr val="FF0000"/>
                </a:solidFill>
              </a:rPr>
              <a:t> </a:t>
            </a:r>
            <a:r>
              <a:rPr lang="en-GB" sz="2400" b="1" dirty="0" err="1">
                <a:solidFill>
                  <a:srgbClr val="FF0000"/>
                </a:solidFill>
              </a:rPr>
              <a:t>neznámých</a:t>
            </a:r>
            <a:r>
              <a:rPr lang="en-GB" sz="2400" b="1" dirty="0">
                <a:solidFill>
                  <a:srgbClr val="FF0000"/>
                </a:solidFill>
              </a:rPr>
              <a:t> </a:t>
            </a:r>
            <a:r>
              <a:rPr lang="en-GB" sz="2400" b="1" dirty="0" err="1">
                <a:solidFill>
                  <a:srgbClr val="FF0000"/>
                </a:solidFill>
              </a:rPr>
              <a:t>cílů</a:t>
            </a:r>
            <a:r>
              <a:rPr lang="en-GB" sz="2400" dirty="0"/>
              <a:t> </a:t>
            </a:r>
            <a:endParaRPr lang="cs-CZ" sz="2400" dirty="0"/>
          </a:p>
          <a:p>
            <a:pPr lvl="0"/>
            <a:r>
              <a:rPr lang="en-GB" sz="2400" dirty="0" err="1"/>
              <a:t>Humův</a:t>
            </a:r>
            <a:r>
              <a:rPr lang="en-GB" sz="2400" dirty="0"/>
              <a:t> </a:t>
            </a:r>
            <a:r>
              <a:rPr lang="en-GB" sz="2400" dirty="0" err="1"/>
              <a:t>imperativ</a:t>
            </a:r>
            <a:r>
              <a:rPr lang="en-GB" sz="2400" dirty="0"/>
              <a:t> </a:t>
            </a:r>
            <a:r>
              <a:rPr lang="en-GB" sz="2400" dirty="0" err="1"/>
              <a:t>zaručuje</a:t>
            </a:r>
            <a:r>
              <a:rPr lang="en-GB" sz="2400" dirty="0"/>
              <a:t> </a:t>
            </a:r>
            <a:r>
              <a:rPr lang="en-GB" sz="2400" dirty="0" err="1"/>
              <a:t>individuální</a:t>
            </a:r>
            <a:r>
              <a:rPr lang="en-GB" sz="2400" dirty="0"/>
              <a:t> </a:t>
            </a:r>
            <a:r>
              <a:rPr lang="en-GB" sz="2400" dirty="0" err="1"/>
              <a:t>svobodu</a:t>
            </a:r>
            <a:r>
              <a:rPr lang="cs-CZ" sz="2400" dirty="0"/>
              <a:t>, ale důležitá je </a:t>
            </a:r>
            <a:r>
              <a:rPr lang="en-GB" sz="2400" dirty="0"/>
              <a:t>role </a:t>
            </a:r>
            <a:r>
              <a:rPr lang="en-GB" sz="2400" dirty="0" err="1"/>
              <a:t>práva</a:t>
            </a:r>
            <a:r>
              <a:rPr lang="cs-CZ" sz="2400" dirty="0"/>
              <a:t> </a:t>
            </a:r>
            <a:r>
              <a:rPr lang="en-GB" sz="2400" dirty="0">
                <a:latin typeface="Garamond" pitchFamily="18"/>
              </a:rPr>
              <a:t>→</a:t>
            </a:r>
            <a:r>
              <a:rPr lang="cs-CZ" sz="2400" dirty="0">
                <a:latin typeface="Garamond" pitchFamily="18"/>
              </a:rPr>
              <a:t> </a:t>
            </a:r>
            <a:r>
              <a:rPr lang="en-GB" sz="2400" dirty="0" err="1">
                <a:solidFill>
                  <a:srgbClr val="FF0000"/>
                </a:solidFill>
              </a:rPr>
              <a:t>potřeba</a:t>
            </a:r>
            <a:r>
              <a:rPr lang="en-GB" sz="2400" dirty="0">
                <a:solidFill>
                  <a:srgbClr val="FF0000"/>
                </a:solidFill>
              </a:rPr>
              <a:t> </a:t>
            </a:r>
            <a:r>
              <a:rPr lang="en-GB" sz="2400" dirty="0" err="1">
                <a:solidFill>
                  <a:srgbClr val="FF0000"/>
                </a:solidFill>
              </a:rPr>
              <a:t>předvídatelných</a:t>
            </a:r>
            <a:r>
              <a:rPr lang="en-GB" sz="2400" dirty="0">
                <a:solidFill>
                  <a:srgbClr val="FF0000"/>
                </a:solidFill>
              </a:rPr>
              <a:t> </a:t>
            </a:r>
            <a:r>
              <a:rPr lang="en-GB" sz="2400" dirty="0" err="1">
                <a:solidFill>
                  <a:srgbClr val="FF0000"/>
                </a:solidFill>
              </a:rPr>
              <a:t>pravidel</a:t>
            </a:r>
            <a:r>
              <a:rPr lang="cs-CZ" sz="2400" dirty="0">
                <a:solidFill>
                  <a:srgbClr val="FF0000"/>
                </a:solidFill>
              </a:rPr>
              <a:t>, a tedy právního řádu.</a:t>
            </a:r>
            <a:endParaRPr lang="en-GB" sz="2400" dirty="0">
              <a:solidFill>
                <a:srgbClr val="FF0000"/>
              </a:solidFill>
            </a:endParaRPr>
          </a:p>
          <a:p>
            <a:endParaRPr lang="cs-CZ" dirty="0"/>
          </a:p>
        </p:txBody>
      </p:sp>
    </p:spTree>
    <p:extLst>
      <p:ext uri="{BB962C8B-B14F-4D97-AF65-F5344CB8AC3E}">
        <p14:creationId xmlns:p14="http://schemas.microsoft.com/office/powerpoint/2010/main" val="3448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arrows painted on the asphalt">
            <a:extLst>
              <a:ext uri="{FF2B5EF4-FFF2-40B4-BE49-F238E27FC236}">
                <a16:creationId xmlns:a16="http://schemas.microsoft.com/office/drawing/2014/main" id="{2EF156FE-FDDF-63C6-2F54-0E1028CD374B}"/>
              </a:ext>
            </a:extLst>
          </p:cNvPr>
          <p:cNvPicPr>
            <a:picLocks noChangeAspect="1"/>
          </p:cNvPicPr>
          <p:nvPr/>
        </p:nvPicPr>
        <p:blipFill rotWithShape="1">
          <a:blip r:embed="rId2"/>
          <a:srcRect t="1113" b="13981"/>
          <a:stretch/>
        </p:blipFill>
        <p:spPr>
          <a:xfrm>
            <a:off x="20" y="-2"/>
            <a:ext cx="12191979" cy="6858001"/>
          </a:xfrm>
          <a:prstGeom prst="rect">
            <a:avLst/>
          </a:prstGeom>
          <a:noFill/>
        </p:spPr>
      </p:pic>
      <p:sp>
        <p:nvSpPr>
          <p:cNvPr id="2" name="Nadpis 1">
            <a:extLst>
              <a:ext uri="{FF2B5EF4-FFF2-40B4-BE49-F238E27FC236}">
                <a16:creationId xmlns:a16="http://schemas.microsoft.com/office/drawing/2014/main" id="{DBE0F2A2-9812-05B8-D6DD-D6288E2C39F7}"/>
              </a:ext>
            </a:extLst>
          </p:cNvPr>
          <p:cNvSpPr>
            <a:spLocks noGrp="1"/>
          </p:cNvSpPr>
          <p:nvPr>
            <p:ph type="ctrTitle"/>
          </p:nvPr>
        </p:nvSpPr>
        <p:spPr>
          <a:xfrm>
            <a:off x="647700" y="647701"/>
            <a:ext cx="10891927" cy="3470167"/>
          </a:xfrm>
        </p:spPr>
        <p:txBody>
          <a:bodyPr anchor="t">
            <a:normAutofit/>
          </a:bodyPr>
          <a:lstStyle/>
          <a:p>
            <a:r>
              <a:rPr lang="cs-CZ" dirty="0"/>
              <a:t>Co je cílem Politické teorie? </a:t>
            </a:r>
            <a:br>
              <a:rPr lang="cs-CZ" dirty="0"/>
            </a:br>
            <a:endParaRPr lang="cs-CZ" dirty="0"/>
          </a:p>
        </p:txBody>
      </p:sp>
      <p:sp>
        <p:nvSpPr>
          <p:cNvPr id="9" name="Subtitle 2">
            <a:extLst>
              <a:ext uri="{FF2B5EF4-FFF2-40B4-BE49-F238E27FC236}">
                <a16:creationId xmlns:a16="http://schemas.microsoft.com/office/drawing/2014/main" id="{6008F35F-D16F-4570-858B-EF57288370AE}"/>
              </a:ext>
            </a:extLst>
          </p:cNvPr>
          <p:cNvSpPr>
            <a:spLocks noGrp="1"/>
          </p:cNvSpPr>
          <p:nvPr>
            <p:ph type="subTitle" idx="1"/>
          </p:nvPr>
        </p:nvSpPr>
        <p:spPr>
          <a:xfrm>
            <a:off x="647701" y="1948543"/>
            <a:ext cx="11446328" cy="4452261"/>
          </a:xfrm>
        </p:spPr>
        <p:txBody>
          <a:bodyPr anchor="ctr">
            <a:normAutofit/>
          </a:bodyPr>
          <a:lstStyle/>
          <a:p>
            <a:r>
              <a:rPr lang="en-US" sz="3200" b="1" dirty="0" err="1">
                <a:solidFill>
                  <a:srgbClr val="FF0000"/>
                </a:solidFill>
                <a:highlight>
                  <a:srgbClr val="000000"/>
                </a:highlight>
              </a:rPr>
              <a:t>Smyslem</a:t>
            </a:r>
            <a:r>
              <a:rPr lang="en-US" sz="3200" b="1" dirty="0">
                <a:solidFill>
                  <a:srgbClr val="FF0000"/>
                </a:solidFill>
                <a:highlight>
                  <a:srgbClr val="000000"/>
                </a:highlight>
              </a:rPr>
              <a:t> </a:t>
            </a:r>
            <a:r>
              <a:rPr lang="en-US" sz="3200" b="1" dirty="0" err="1">
                <a:solidFill>
                  <a:srgbClr val="FF0000"/>
                </a:solidFill>
                <a:highlight>
                  <a:srgbClr val="000000"/>
                </a:highlight>
              </a:rPr>
              <a:t>politické</a:t>
            </a:r>
            <a:r>
              <a:rPr lang="en-US" sz="3200" b="1" dirty="0">
                <a:solidFill>
                  <a:srgbClr val="FF0000"/>
                </a:solidFill>
                <a:highlight>
                  <a:srgbClr val="000000"/>
                </a:highlight>
              </a:rPr>
              <a:t> </a:t>
            </a:r>
            <a:r>
              <a:rPr lang="en-US" sz="3200" b="1" dirty="0" err="1">
                <a:solidFill>
                  <a:srgbClr val="FF0000"/>
                </a:solidFill>
                <a:highlight>
                  <a:srgbClr val="000000"/>
                </a:highlight>
              </a:rPr>
              <a:t>teorie</a:t>
            </a:r>
            <a:r>
              <a:rPr lang="en-US" sz="3200" b="1" dirty="0">
                <a:solidFill>
                  <a:srgbClr val="FF0000"/>
                </a:solidFill>
                <a:highlight>
                  <a:srgbClr val="000000"/>
                </a:highlight>
              </a:rPr>
              <a:t> a </a:t>
            </a:r>
            <a:r>
              <a:rPr lang="en-US" sz="3200" b="1" dirty="0" err="1">
                <a:solidFill>
                  <a:srgbClr val="FF0000"/>
                </a:solidFill>
                <a:highlight>
                  <a:srgbClr val="000000"/>
                </a:highlight>
              </a:rPr>
              <a:t>spravedlnost</a:t>
            </a:r>
            <a:r>
              <a:rPr lang="en-US" sz="3200" b="1" dirty="0">
                <a:solidFill>
                  <a:srgbClr val="FF0000"/>
                </a:solidFill>
                <a:highlight>
                  <a:srgbClr val="000000"/>
                </a:highlight>
              </a:rPr>
              <a:t> je </a:t>
            </a:r>
            <a:r>
              <a:rPr lang="en-US" sz="3200" b="1" dirty="0" err="1">
                <a:solidFill>
                  <a:srgbClr val="FF0000"/>
                </a:solidFill>
                <a:highlight>
                  <a:srgbClr val="000000"/>
                </a:highlight>
              </a:rPr>
              <a:t>tedy</a:t>
            </a:r>
            <a:r>
              <a:rPr lang="en-US" sz="3200" b="1" dirty="0">
                <a:solidFill>
                  <a:srgbClr val="FF0000"/>
                </a:solidFill>
                <a:highlight>
                  <a:srgbClr val="000000"/>
                </a:highlight>
              </a:rPr>
              <a:t> </a:t>
            </a:r>
            <a:r>
              <a:rPr lang="en-US" sz="3200" b="1" dirty="0" err="1">
                <a:solidFill>
                  <a:srgbClr val="FF0000"/>
                </a:solidFill>
                <a:highlight>
                  <a:srgbClr val="000000"/>
                </a:highlight>
              </a:rPr>
              <a:t>formulovat</a:t>
            </a:r>
            <a:r>
              <a:rPr lang="en-US" sz="3200" b="1" dirty="0">
                <a:solidFill>
                  <a:srgbClr val="FF0000"/>
                </a:solidFill>
                <a:highlight>
                  <a:srgbClr val="000000"/>
                </a:highlight>
              </a:rPr>
              <a:t> </a:t>
            </a:r>
            <a:r>
              <a:rPr lang="en-US" sz="3200" b="1" dirty="0" err="1">
                <a:solidFill>
                  <a:srgbClr val="FF0000"/>
                </a:solidFill>
                <a:highlight>
                  <a:srgbClr val="000000"/>
                </a:highlight>
              </a:rPr>
              <a:t>pravidla</a:t>
            </a:r>
            <a:r>
              <a:rPr lang="en-US" sz="3200" b="1" dirty="0">
                <a:solidFill>
                  <a:srgbClr val="FF0000"/>
                </a:solidFill>
                <a:highlight>
                  <a:srgbClr val="000000"/>
                </a:highlight>
              </a:rPr>
              <a:t>, </a:t>
            </a:r>
            <a:r>
              <a:rPr lang="en-US" sz="3200" b="1" dirty="0" err="1">
                <a:solidFill>
                  <a:srgbClr val="FF0000"/>
                </a:solidFill>
                <a:highlight>
                  <a:srgbClr val="000000"/>
                </a:highlight>
              </a:rPr>
              <a:t>která</a:t>
            </a:r>
            <a:r>
              <a:rPr lang="en-US" sz="3200" b="1" dirty="0">
                <a:solidFill>
                  <a:srgbClr val="FF0000"/>
                </a:solidFill>
                <a:highlight>
                  <a:srgbClr val="000000"/>
                </a:highlight>
              </a:rPr>
              <a:t> </a:t>
            </a:r>
            <a:r>
              <a:rPr lang="en-US" sz="3200" b="1" dirty="0" err="1">
                <a:solidFill>
                  <a:srgbClr val="FF0000"/>
                </a:solidFill>
                <a:highlight>
                  <a:srgbClr val="000000"/>
                </a:highlight>
              </a:rPr>
              <a:t>tenro</a:t>
            </a:r>
            <a:r>
              <a:rPr lang="en-US" sz="3200" b="1" dirty="0">
                <a:solidFill>
                  <a:srgbClr val="FF0000"/>
                </a:solidFill>
                <a:highlight>
                  <a:srgbClr val="000000"/>
                </a:highlight>
              </a:rPr>
              <a:t> </a:t>
            </a:r>
            <a:r>
              <a:rPr lang="en-US" sz="3200" b="1" dirty="0" err="1">
                <a:solidFill>
                  <a:srgbClr val="FF0000"/>
                </a:solidFill>
                <a:highlight>
                  <a:srgbClr val="000000"/>
                </a:highlight>
              </a:rPr>
              <a:t>spontánní</a:t>
            </a:r>
            <a:r>
              <a:rPr lang="en-US" sz="3200" b="1" dirty="0">
                <a:solidFill>
                  <a:srgbClr val="FF0000"/>
                </a:solidFill>
                <a:highlight>
                  <a:srgbClr val="000000"/>
                </a:highlight>
              </a:rPr>
              <a:t> </a:t>
            </a:r>
            <a:r>
              <a:rPr lang="en-US" sz="3200" b="1" dirty="0" err="1">
                <a:solidFill>
                  <a:srgbClr val="FF0000"/>
                </a:solidFill>
                <a:highlight>
                  <a:srgbClr val="000000"/>
                </a:highlight>
              </a:rPr>
              <a:t>řád</a:t>
            </a:r>
            <a:r>
              <a:rPr lang="en-US" sz="3200" b="1" dirty="0">
                <a:solidFill>
                  <a:srgbClr val="FF0000"/>
                </a:solidFill>
                <a:highlight>
                  <a:srgbClr val="000000"/>
                </a:highlight>
              </a:rPr>
              <a:t> </a:t>
            </a:r>
            <a:r>
              <a:rPr lang="en-US" sz="3200" b="1" dirty="0" err="1">
                <a:solidFill>
                  <a:srgbClr val="FF0000"/>
                </a:solidFill>
                <a:highlight>
                  <a:srgbClr val="000000"/>
                </a:highlight>
              </a:rPr>
              <a:t>ochrání</a:t>
            </a:r>
            <a:r>
              <a:rPr lang="cs-CZ" sz="3200" b="1" dirty="0">
                <a:solidFill>
                  <a:srgbClr val="FF0000"/>
                </a:solidFill>
                <a:highlight>
                  <a:srgbClr val="000000"/>
                </a:highlight>
              </a:rPr>
              <a:t>!</a:t>
            </a:r>
            <a:endParaRPr lang="en-US" sz="3200" b="1" dirty="0">
              <a:solidFill>
                <a:srgbClr val="FF0000"/>
              </a:solidFill>
              <a:highlight>
                <a:srgbClr val="000000"/>
              </a:highlight>
            </a:endParaRPr>
          </a:p>
          <a:p>
            <a:r>
              <a:rPr lang="en-US" sz="3200" dirty="0" err="1">
                <a:solidFill>
                  <a:schemeClr val="bg1"/>
                </a:solidFill>
                <a:highlight>
                  <a:srgbClr val="000000"/>
                </a:highlight>
              </a:rPr>
              <a:t>Nutnost</a:t>
            </a:r>
            <a:r>
              <a:rPr lang="en-US" sz="3200" dirty="0">
                <a:solidFill>
                  <a:schemeClr val="bg1"/>
                </a:solidFill>
                <a:highlight>
                  <a:srgbClr val="000000"/>
                </a:highlight>
              </a:rPr>
              <a:t> (</a:t>
            </a:r>
            <a:r>
              <a:rPr lang="en-US" sz="3200" dirty="0" err="1">
                <a:solidFill>
                  <a:schemeClr val="bg1"/>
                </a:solidFill>
                <a:highlight>
                  <a:srgbClr val="000000"/>
                </a:highlight>
              </a:rPr>
              <a:t>obecných</a:t>
            </a:r>
            <a:r>
              <a:rPr lang="en-US" sz="3200" dirty="0">
                <a:solidFill>
                  <a:schemeClr val="bg1"/>
                </a:solidFill>
                <a:highlight>
                  <a:srgbClr val="000000"/>
                </a:highlight>
              </a:rPr>
              <a:t>) </a:t>
            </a:r>
            <a:r>
              <a:rPr lang="en-US" sz="3200" dirty="0" err="1">
                <a:solidFill>
                  <a:schemeClr val="bg1"/>
                </a:solidFill>
                <a:highlight>
                  <a:srgbClr val="000000"/>
                </a:highlight>
              </a:rPr>
              <a:t>pravidel</a:t>
            </a:r>
            <a:r>
              <a:rPr lang="en-US" sz="3200" dirty="0">
                <a:solidFill>
                  <a:schemeClr val="bg1"/>
                </a:solidFill>
                <a:highlight>
                  <a:srgbClr val="000000"/>
                </a:highlight>
              </a:rPr>
              <a:t> pro </a:t>
            </a:r>
            <a:r>
              <a:rPr lang="en-US" sz="3200" dirty="0" err="1">
                <a:solidFill>
                  <a:schemeClr val="bg1"/>
                </a:solidFill>
                <a:highlight>
                  <a:srgbClr val="000000"/>
                </a:highlight>
              </a:rPr>
              <a:t>fungování</a:t>
            </a:r>
            <a:r>
              <a:rPr lang="en-US" sz="3200" dirty="0">
                <a:solidFill>
                  <a:schemeClr val="bg1"/>
                </a:solidFill>
                <a:highlight>
                  <a:srgbClr val="000000"/>
                </a:highlight>
              </a:rPr>
              <a:t> </a:t>
            </a:r>
            <a:r>
              <a:rPr lang="en-US" sz="3200" dirty="0" err="1">
                <a:solidFill>
                  <a:schemeClr val="bg1"/>
                </a:solidFill>
                <a:highlight>
                  <a:srgbClr val="000000"/>
                </a:highlight>
              </a:rPr>
              <a:t>společnosti</a:t>
            </a:r>
            <a:r>
              <a:rPr lang="cs-CZ" sz="3200" dirty="0">
                <a:solidFill>
                  <a:schemeClr val="bg1"/>
                </a:solidFill>
                <a:highlight>
                  <a:srgbClr val="000000"/>
                </a:highlight>
              </a:rPr>
              <a:t> a ochraně soukromého vlastnictví = PRÁVNÍ SYSTÉM</a:t>
            </a:r>
            <a:r>
              <a:rPr lang="en-US" sz="3200" dirty="0">
                <a:solidFill>
                  <a:schemeClr val="bg1"/>
                </a:solidFill>
                <a:highlight>
                  <a:srgbClr val="000000"/>
                </a:highlight>
              </a:rPr>
              <a:t> </a:t>
            </a:r>
            <a:endParaRPr lang="cs-CZ" sz="3200" dirty="0">
              <a:solidFill>
                <a:schemeClr val="bg1"/>
              </a:solidFill>
              <a:highlight>
                <a:srgbClr val="000000"/>
              </a:highlight>
            </a:endParaRPr>
          </a:p>
          <a:p>
            <a:r>
              <a:rPr lang="en-US" sz="3200" dirty="0" err="1">
                <a:solidFill>
                  <a:schemeClr val="bg1"/>
                </a:solidFill>
                <a:highlight>
                  <a:srgbClr val="000000"/>
                </a:highlight>
              </a:rPr>
              <a:t>Zničení</a:t>
            </a:r>
            <a:r>
              <a:rPr lang="en-US" sz="3200" dirty="0">
                <a:solidFill>
                  <a:schemeClr val="bg1"/>
                </a:solidFill>
                <a:highlight>
                  <a:srgbClr val="000000"/>
                </a:highlight>
              </a:rPr>
              <a:t> </a:t>
            </a:r>
            <a:r>
              <a:rPr lang="en-US" sz="3200" dirty="0" err="1">
                <a:solidFill>
                  <a:schemeClr val="bg1"/>
                </a:solidFill>
                <a:highlight>
                  <a:srgbClr val="000000"/>
                </a:highlight>
              </a:rPr>
              <a:t>trhu</a:t>
            </a:r>
            <a:r>
              <a:rPr lang="en-US" sz="3200" dirty="0">
                <a:solidFill>
                  <a:schemeClr val="bg1"/>
                </a:solidFill>
                <a:highlight>
                  <a:srgbClr val="000000"/>
                </a:highlight>
              </a:rPr>
              <a:t> </a:t>
            </a:r>
            <a:r>
              <a:rPr lang="en-US" sz="3200" dirty="0" err="1">
                <a:solidFill>
                  <a:schemeClr val="bg1"/>
                </a:solidFill>
                <a:highlight>
                  <a:srgbClr val="000000"/>
                </a:highlight>
              </a:rPr>
              <a:t>vede</a:t>
            </a:r>
            <a:r>
              <a:rPr lang="en-US" sz="3200" dirty="0">
                <a:solidFill>
                  <a:schemeClr val="bg1"/>
                </a:solidFill>
                <a:highlight>
                  <a:srgbClr val="000000"/>
                </a:highlight>
              </a:rPr>
              <a:t> k </a:t>
            </a:r>
            <a:r>
              <a:rPr lang="en-US" sz="3200" dirty="0" err="1">
                <a:solidFill>
                  <a:schemeClr val="bg1"/>
                </a:solidFill>
                <a:highlight>
                  <a:srgbClr val="000000"/>
                </a:highlight>
              </a:rPr>
              <a:t>zániku</a:t>
            </a:r>
            <a:r>
              <a:rPr lang="en-US" sz="3200" dirty="0">
                <a:solidFill>
                  <a:schemeClr val="bg1"/>
                </a:solidFill>
                <a:highlight>
                  <a:srgbClr val="000000"/>
                </a:highlight>
              </a:rPr>
              <a:t> </a:t>
            </a:r>
            <a:r>
              <a:rPr lang="en-US" sz="3200" dirty="0" err="1">
                <a:solidFill>
                  <a:schemeClr val="bg1"/>
                </a:solidFill>
                <a:highlight>
                  <a:srgbClr val="000000"/>
                </a:highlight>
              </a:rPr>
              <a:t>svobodné</a:t>
            </a:r>
            <a:r>
              <a:rPr lang="en-US" sz="3200" dirty="0">
                <a:solidFill>
                  <a:schemeClr val="bg1"/>
                </a:solidFill>
                <a:highlight>
                  <a:srgbClr val="000000"/>
                </a:highlight>
              </a:rPr>
              <a:t> </a:t>
            </a:r>
            <a:r>
              <a:rPr lang="en-US" sz="3200" dirty="0" err="1">
                <a:solidFill>
                  <a:schemeClr val="bg1"/>
                </a:solidFill>
                <a:highlight>
                  <a:srgbClr val="000000"/>
                </a:highlight>
              </a:rPr>
              <a:t>společnosti</a:t>
            </a:r>
            <a:r>
              <a:rPr lang="en-US" sz="3200" dirty="0">
                <a:solidFill>
                  <a:schemeClr val="bg1"/>
                </a:solidFill>
                <a:highlight>
                  <a:srgbClr val="000000"/>
                </a:highlight>
              </a:rPr>
              <a:t>. </a:t>
            </a:r>
          </a:p>
        </p:txBody>
      </p:sp>
      <p:sp>
        <p:nvSpPr>
          <p:cNvPr id="11" name="Date Placeholder 5">
            <a:extLst>
              <a:ext uri="{FF2B5EF4-FFF2-40B4-BE49-F238E27FC236}">
                <a16:creationId xmlns:a16="http://schemas.microsoft.com/office/drawing/2014/main" id="{04E35474-1A9A-4F0C-82BB-186980BFD465}"/>
              </a:ext>
            </a:extLst>
          </p:cNvPr>
          <p:cNvSpPr>
            <a:spLocks noGrp="1"/>
          </p:cNvSpPr>
          <p:nvPr>
            <p:ph type="dt" sz="half" idx="10"/>
          </p:nvPr>
        </p:nvSpPr>
        <p:spPr>
          <a:xfrm>
            <a:off x="652371" y="6332538"/>
            <a:ext cx="3006492" cy="365125"/>
          </a:xfrm>
        </p:spPr>
        <p:txBody>
          <a:bodyPr/>
          <a:lstStyle/>
          <a:p>
            <a:pPr>
              <a:spcAft>
                <a:spcPts val="600"/>
              </a:spcAft>
            </a:pPr>
            <a:fld id="{49483DAD-E936-402F-93F3-7AF2B2F9CEE5}" type="datetime1">
              <a:rPr lang="en-US" smtClean="0"/>
              <a:pPr>
                <a:spcAft>
                  <a:spcPts val="600"/>
                </a:spcAft>
              </a:pPr>
              <a:t>4/6/2023</a:t>
            </a:fld>
            <a:endParaRPr lang="en-US"/>
          </a:p>
        </p:txBody>
      </p:sp>
      <p:sp>
        <p:nvSpPr>
          <p:cNvPr id="13" name="Footer Placeholder 6">
            <a:extLst>
              <a:ext uri="{FF2B5EF4-FFF2-40B4-BE49-F238E27FC236}">
                <a16:creationId xmlns:a16="http://schemas.microsoft.com/office/drawing/2014/main" id="{11199D09-9DAC-4D8F-8067-411B9B5FC8AE}"/>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5" name="Slide Number Placeholder 8">
            <a:extLst>
              <a:ext uri="{FF2B5EF4-FFF2-40B4-BE49-F238E27FC236}">
                <a16:creationId xmlns:a16="http://schemas.microsoft.com/office/drawing/2014/main" id="{4643FDF9-4F10-41D0-B36B-A0E7E18109B1}"/>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15</a:t>
            </a:fld>
            <a:endParaRPr lang="en-US"/>
          </a:p>
        </p:txBody>
      </p:sp>
    </p:spTree>
    <p:extLst>
      <p:ext uri="{BB962C8B-B14F-4D97-AF65-F5344CB8AC3E}">
        <p14:creationId xmlns:p14="http://schemas.microsoft.com/office/powerpoint/2010/main" val="378679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72B7A97-81DF-B8E4-A392-7F303AF36B6C}"/>
              </a:ext>
            </a:extLst>
          </p:cNvPr>
          <p:cNvSpPr>
            <a:spLocks noGrp="1"/>
          </p:cNvSpPr>
          <p:nvPr>
            <p:ph type="title"/>
          </p:nvPr>
        </p:nvSpPr>
        <p:spPr>
          <a:xfrm>
            <a:off x="0" y="647700"/>
            <a:ext cx="12415519" cy="1147053"/>
          </a:xfrm>
        </p:spPr>
        <p:txBody>
          <a:bodyPr>
            <a:normAutofit fontScale="90000"/>
          </a:bodyPr>
          <a:lstStyle/>
          <a:p>
            <a:pPr algn="ctr"/>
            <a:r>
              <a:rPr lang="cs-CZ" b="1" dirty="0"/>
              <a:t>Klasický liberalismus: </a:t>
            </a:r>
            <a:br>
              <a:rPr lang="cs-CZ" b="1" dirty="0"/>
            </a:br>
            <a:r>
              <a:rPr lang="cs-CZ" b="1" dirty="0">
                <a:solidFill>
                  <a:srgbClr val="FF0000"/>
                </a:solidFill>
              </a:rPr>
              <a:t>Primát soukromého vlastnictví </a:t>
            </a:r>
            <a:endParaRPr lang="cs-CZ" dirty="0"/>
          </a:p>
        </p:txBody>
      </p:sp>
      <p:sp>
        <p:nvSpPr>
          <p:cNvPr id="6" name="Zástupný obsah 5">
            <a:extLst>
              <a:ext uri="{FF2B5EF4-FFF2-40B4-BE49-F238E27FC236}">
                <a16:creationId xmlns:a16="http://schemas.microsoft.com/office/drawing/2014/main" id="{4ED8CFAC-1D78-ECB3-7915-A59493B4940F}"/>
              </a:ext>
            </a:extLst>
          </p:cNvPr>
          <p:cNvSpPr>
            <a:spLocks noGrp="1"/>
          </p:cNvSpPr>
          <p:nvPr>
            <p:ph idx="1"/>
          </p:nvPr>
        </p:nvSpPr>
        <p:spPr>
          <a:xfrm>
            <a:off x="652371" y="2489200"/>
            <a:ext cx="11332800" cy="3987800"/>
          </a:xfrm>
        </p:spPr>
        <p:txBody>
          <a:bodyPr/>
          <a:lstStyle/>
          <a:p>
            <a:pPr marL="0" lvl="0" indent="0">
              <a:buNone/>
            </a:pPr>
            <a:r>
              <a:rPr lang="en-GB" sz="2400" i="1" dirty="0"/>
              <a:t>There can be no freedom of press if the instruments of printing are under government control, no freedom of assembly if the needed rooms are so controlled, no freedom of movement if the means of transport are a government monopoly” (</a:t>
            </a:r>
            <a:r>
              <a:rPr lang="cs-CZ" sz="2400" i="1" dirty="0"/>
              <a:t>Hayek </a:t>
            </a:r>
            <a:r>
              <a:rPr lang="en-GB" sz="2400" i="1" dirty="0"/>
              <a:t>1978: 149).</a:t>
            </a:r>
            <a:endParaRPr lang="cs-CZ" sz="2400" i="1" dirty="0"/>
          </a:p>
          <a:p>
            <a:pPr lvl="0"/>
            <a:r>
              <a:rPr lang="cs-CZ" sz="2400" dirty="0"/>
              <a:t>Soukromé vlastnictví a tržní mechanismus vede k rozptýlení moci (</a:t>
            </a:r>
            <a:r>
              <a:rPr lang="cs-CZ" sz="2400" dirty="0">
                <a:solidFill>
                  <a:srgbClr val="FF0000"/>
                </a:solidFill>
              </a:rPr>
              <a:t>„disperse </a:t>
            </a:r>
            <a:r>
              <a:rPr lang="cs-CZ" sz="2400" dirty="0" err="1">
                <a:solidFill>
                  <a:srgbClr val="FF0000"/>
                </a:solidFill>
              </a:rPr>
              <a:t>of</a:t>
            </a:r>
            <a:r>
              <a:rPr lang="cs-CZ" sz="2400" dirty="0">
                <a:solidFill>
                  <a:srgbClr val="FF0000"/>
                </a:solidFill>
              </a:rPr>
              <a:t> </a:t>
            </a:r>
            <a:r>
              <a:rPr lang="cs-CZ" sz="2400" dirty="0" err="1">
                <a:solidFill>
                  <a:srgbClr val="FF0000"/>
                </a:solidFill>
              </a:rPr>
              <a:t>power</a:t>
            </a:r>
            <a:r>
              <a:rPr lang="cs-CZ" sz="2400" dirty="0">
                <a:solidFill>
                  <a:srgbClr val="FF0000"/>
                </a:solidFill>
              </a:rPr>
              <a:t>“</a:t>
            </a:r>
            <a:r>
              <a:rPr lang="cs-CZ" sz="2400" dirty="0"/>
              <a:t>) a chrání před monopolem státu </a:t>
            </a:r>
            <a:endParaRPr lang="en-GB" sz="2400" dirty="0"/>
          </a:p>
          <a:p>
            <a:r>
              <a:rPr lang="cs-CZ" sz="2400" dirty="0"/>
              <a:t>Soukromé vlastnictví posiluje faktickou svobodu společnosti (vs. liberální štědrý despota)</a:t>
            </a:r>
          </a:p>
        </p:txBody>
      </p:sp>
    </p:spTree>
    <p:extLst>
      <p:ext uri="{BB962C8B-B14F-4D97-AF65-F5344CB8AC3E}">
        <p14:creationId xmlns:p14="http://schemas.microsoft.com/office/powerpoint/2010/main" val="121096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96B71-D804-4B79-431D-ADD3CDE27FDD}"/>
              </a:ext>
            </a:extLst>
          </p:cNvPr>
          <p:cNvSpPr>
            <a:spLocks noGrp="1"/>
          </p:cNvSpPr>
          <p:nvPr>
            <p:ph type="title"/>
          </p:nvPr>
        </p:nvSpPr>
        <p:spPr>
          <a:xfrm>
            <a:off x="652371" y="647701"/>
            <a:ext cx="10625229" cy="805180"/>
          </a:xfrm>
        </p:spPr>
        <p:txBody>
          <a:bodyPr/>
          <a:lstStyle/>
          <a:p>
            <a:pPr algn="ctr"/>
            <a:r>
              <a:rPr lang="cs-CZ" b="1" dirty="0">
                <a:solidFill>
                  <a:srgbClr val="FF0000"/>
                </a:solidFill>
              </a:rPr>
              <a:t>Spravedlnost</a:t>
            </a:r>
            <a:r>
              <a:rPr lang="cs-CZ" b="1" dirty="0"/>
              <a:t> podle Hayeka </a:t>
            </a:r>
            <a:endParaRPr lang="cs-CZ" dirty="0"/>
          </a:p>
        </p:txBody>
      </p:sp>
      <p:sp>
        <p:nvSpPr>
          <p:cNvPr id="3" name="Zástupný obsah 2">
            <a:extLst>
              <a:ext uri="{FF2B5EF4-FFF2-40B4-BE49-F238E27FC236}">
                <a16:creationId xmlns:a16="http://schemas.microsoft.com/office/drawing/2014/main" id="{0A1933FD-2716-E8FE-447C-170A28DED59E}"/>
              </a:ext>
            </a:extLst>
          </p:cNvPr>
          <p:cNvSpPr>
            <a:spLocks noGrp="1"/>
          </p:cNvSpPr>
          <p:nvPr>
            <p:ph idx="1"/>
          </p:nvPr>
        </p:nvSpPr>
        <p:spPr/>
        <p:txBody>
          <a:bodyPr/>
          <a:lstStyle/>
          <a:p>
            <a:pPr lvl="0">
              <a:lnSpc>
                <a:spcPct val="90000"/>
              </a:lnSpc>
            </a:pPr>
            <a:r>
              <a:rPr lang="en-GB" sz="2000" dirty="0" err="1">
                <a:solidFill>
                  <a:srgbClr val="FF0000"/>
                </a:solidFill>
              </a:rPr>
              <a:t>Spravedlnost</a:t>
            </a:r>
            <a:r>
              <a:rPr lang="en-GB" sz="2000" dirty="0">
                <a:solidFill>
                  <a:srgbClr val="FF0000"/>
                </a:solidFill>
              </a:rPr>
              <a:t> </a:t>
            </a:r>
            <a:r>
              <a:rPr lang="en-GB" sz="2000" dirty="0" err="1">
                <a:solidFill>
                  <a:srgbClr val="FF0000"/>
                </a:solidFill>
              </a:rPr>
              <a:t>může</a:t>
            </a:r>
            <a:r>
              <a:rPr lang="en-GB" sz="2000" dirty="0">
                <a:solidFill>
                  <a:srgbClr val="FF0000"/>
                </a:solidFill>
              </a:rPr>
              <a:t> </a:t>
            </a:r>
            <a:r>
              <a:rPr lang="en-GB" sz="2000" dirty="0" err="1">
                <a:solidFill>
                  <a:srgbClr val="FF0000"/>
                </a:solidFill>
              </a:rPr>
              <a:t>být</a:t>
            </a:r>
            <a:r>
              <a:rPr lang="en-GB" sz="2000" dirty="0">
                <a:solidFill>
                  <a:srgbClr val="FF0000"/>
                </a:solidFill>
              </a:rPr>
              <a:t> </a:t>
            </a:r>
            <a:r>
              <a:rPr lang="en-GB" sz="2000" dirty="0" err="1">
                <a:solidFill>
                  <a:srgbClr val="FF0000"/>
                </a:solidFill>
              </a:rPr>
              <a:t>smysluplně</a:t>
            </a:r>
            <a:r>
              <a:rPr lang="en-GB" sz="2000" dirty="0">
                <a:solidFill>
                  <a:srgbClr val="FF0000"/>
                </a:solidFill>
              </a:rPr>
              <a:t> </a:t>
            </a:r>
            <a:r>
              <a:rPr lang="en-GB" sz="2000" dirty="0" err="1">
                <a:solidFill>
                  <a:srgbClr val="FF0000"/>
                </a:solidFill>
              </a:rPr>
              <a:t>připisována</a:t>
            </a:r>
            <a:r>
              <a:rPr lang="en-GB" sz="2000" dirty="0">
                <a:solidFill>
                  <a:srgbClr val="FF0000"/>
                </a:solidFill>
              </a:rPr>
              <a:t> </a:t>
            </a:r>
            <a:r>
              <a:rPr lang="en-GB" sz="2000" dirty="0" err="1">
                <a:solidFill>
                  <a:srgbClr val="FF0000"/>
                </a:solidFill>
              </a:rPr>
              <a:t>pouze</a:t>
            </a:r>
            <a:r>
              <a:rPr lang="en-GB" sz="2000" dirty="0">
                <a:solidFill>
                  <a:srgbClr val="FF0000"/>
                </a:solidFill>
              </a:rPr>
              <a:t> </a:t>
            </a:r>
            <a:r>
              <a:rPr lang="en-GB" sz="2000" dirty="0" err="1">
                <a:solidFill>
                  <a:srgbClr val="FF0000"/>
                </a:solidFill>
              </a:rPr>
              <a:t>lidskému</a:t>
            </a:r>
            <a:r>
              <a:rPr lang="en-GB" sz="2000" dirty="0">
                <a:solidFill>
                  <a:srgbClr val="FF0000"/>
                </a:solidFill>
              </a:rPr>
              <a:t> </a:t>
            </a:r>
            <a:r>
              <a:rPr lang="en-GB" sz="2000" dirty="0" err="1">
                <a:solidFill>
                  <a:srgbClr val="FF0000"/>
                </a:solidFill>
              </a:rPr>
              <a:t>jednání</a:t>
            </a:r>
            <a:r>
              <a:rPr lang="en-GB" sz="2000" dirty="0">
                <a:solidFill>
                  <a:srgbClr val="FF0000"/>
                </a:solidFill>
              </a:rPr>
              <a:t>, </a:t>
            </a:r>
            <a:r>
              <a:rPr lang="en-GB" sz="2000" dirty="0" err="1">
                <a:solidFill>
                  <a:srgbClr val="FF0000"/>
                </a:solidFill>
              </a:rPr>
              <a:t>nikoliv</a:t>
            </a:r>
            <a:r>
              <a:rPr lang="en-GB" sz="2000" dirty="0">
                <a:solidFill>
                  <a:srgbClr val="FF0000"/>
                </a:solidFill>
              </a:rPr>
              <a:t> </a:t>
            </a:r>
            <a:r>
              <a:rPr lang="cs-CZ" sz="2000" dirty="0">
                <a:solidFill>
                  <a:srgbClr val="FF0000"/>
                </a:solidFill>
              </a:rPr>
              <a:t>stavu</a:t>
            </a:r>
            <a:r>
              <a:rPr lang="en-GB" sz="2000" dirty="0">
                <a:solidFill>
                  <a:srgbClr val="FF0000"/>
                </a:solidFill>
              </a:rPr>
              <a:t> </a:t>
            </a:r>
            <a:r>
              <a:rPr lang="en-GB" sz="2000" dirty="0" err="1">
                <a:solidFill>
                  <a:srgbClr val="FF0000"/>
                </a:solidFill>
              </a:rPr>
              <a:t>věcí</a:t>
            </a:r>
            <a:r>
              <a:rPr lang="en-GB" sz="2000" dirty="0">
                <a:solidFill>
                  <a:srgbClr val="FF0000"/>
                </a:solidFill>
              </a:rPr>
              <a:t> </a:t>
            </a:r>
            <a:r>
              <a:rPr lang="cs-CZ" sz="2000" dirty="0"/>
              <a:t>(</a:t>
            </a:r>
            <a:r>
              <a:rPr lang="en-GB" sz="2000" dirty="0"/>
              <a:t>bez </a:t>
            </a:r>
            <a:r>
              <a:rPr lang="en-GB" sz="2000" dirty="0" err="1"/>
              <a:t>ohledu</a:t>
            </a:r>
            <a:r>
              <a:rPr lang="en-GB" sz="2000" dirty="0"/>
              <a:t> </a:t>
            </a:r>
            <a:r>
              <a:rPr lang="en-GB" sz="2000" dirty="0" err="1"/>
              <a:t>na</a:t>
            </a:r>
            <a:r>
              <a:rPr lang="en-GB" sz="2000" dirty="0"/>
              <a:t> </a:t>
            </a:r>
            <a:r>
              <a:rPr lang="en-GB" sz="2000" dirty="0" err="1"/>
              <a:t>otázku</a:t>
            </a:r>
            <a:r>
              <a:rPr lang="en-GB" sz="2000" dirty="0"/>
              <a:t>, </a:t>
            </a:r>
            <a:r>
              <a:rPr lang="en-GB" sz="2000" dirty="0" err="1"/>
              <a:t>zda</a:t>
            </a:r>
            <a:r>
              <a:rPr lang="en-GB" sz="2000" dirty="0"/>
              <a:t> </a:t>
            </a:r>
            <a:r>
              <a:rPr lang="en-GB" sz="2000" dirty="0" err="1"/>
              <a:t>tento</a:t>
            </a:r>
            <a:r>
              <a:rPr lang="en-GB" sz="2000" dirty="0"/>
              <a:t> </a:t>
            </a:r>
            <a:r>
              <a:rPr lang="en-GB" sz="2000" dirty="0" err="1"/>
              <a:t>stav</a:t>
            </a:r>
            <a:r>
              <a:rPr lang="en-GB" sz="2000" dirty="0"/>
              <a:t> </a:t>
            </a:r>
            <a:r>
              <a:rPr lang="en-GB" sz="2000" dirty="0" err="1"/>
              <a:t>byl</a:t>
            </a:r>
            <a:r>
              <a:rPr lang="en-GB" sz="2000" dirty="0"/>
              <a:t> </a:t>
            </a:r>
            <a:r>
              <a:rPr lang="en-GB" sz="2000" dirty="0" err="1"/>
              <a:t>nebo</a:t>
            </a:r>
            <a:r>
              <a:rPr lang="en-GB" sz="2000" dirty="0"/>
              <a:t> </a:t>
            </a:r>
            <a:r>
              <a:rPr lang="en-GB" sz="2000" dirty="0" err="1"/>
              <a:t>mohl</a:t>
            </a:r>
            <a:r>
              <a:rPr lang="en-GB" sz="2000" dirty="0"/>
              <a:t> </a:t>
            </a:r>
            <a:r>
              <a:rPr lang="en-GB" sz="2000" dirty="0" err="1"/>
              <a:t>být</a:t>
            </a:r>
            <a:r>
              <a:rPr lang="en-GB" sz="2000" dirty="0"/>
              <a:t> </a:t>
            </a:r>
            <a:r>
              <a:rPr lang="en-GB" sz="2000" dirty="0" err="1"/>
              <a:t>někým</a:t>
            </a:r>
            <a:r>
              <a:rPr lang="en-GB" sz="2000" dirty="0"/>
              <a:t> </a:t>
            </a:r>
            <a:r>
              <a:rPr lang="en-GB" sz="2000" dirty="0" err="1"/>
              <a:t>vědomě</a:t>
            </a:r>
            <a:r>
              <a:rPr lang="en-GB" sz="2000" dirty="0"/>
              <a:t> </a:t>
            </a:r>
            <a:r>
              <a:rPr lang="en-GB" sz="2000" dirty="0" err="1"/>
              <a:t>způsobem</a:t>
            </a:r>
            <a:r>
              <a:rPr lang="cs-CZ" sz="2000" dirty="0"/>
              <a:t>)</a:t>
            </a:r>
            <a:r>
              <a:rPr lang="en-GB" sz="2000" dirty="0"/>
              <a:t>  </a:t>
            </a:r>
          </a:p>
          <a:p>
            <a:pPr lvl="0">
              <a:lnSpc>
                <a:spcPct val="90000"/>
              </a:lnSpc>
            </a:pPr>
            <a:r>
              <a:rPr lang="en-GB" sz="2000" dirty="0" err="1">
                <a:solidFill>
                  <a:srgbClr val="FF0000"/>
                </a:solidFill>
              </a:rPr>
              <a:t>Pravidla</a:t>
            </a:r>
            <a:r>
              <a:rPr lang="en-GB" sz="2000" dirty="0">
                <a:solidFill>
                  <a:srgbClr val="FF0000"/>
                </a:solidFill>
              </a:rPr>
              <a:t> </a:t>
            </a:r>
            <a:r>
              <a:rPr lang="en-GB" sz="2000" dirty="0" err="1">
                <a:solidFill>
                  <a:srgbClr val="FF0000"/>
                </a:solidFill>
              </a:rPr>
              <a:t>spravedlnosti</a:t>
            </a:r>
            <a:r>
              <a:rPr lang="en-GB" sz="2000" dirty="0">
                <a:solidFill>
                  <a:srgbClr val="FF0000"/>
                </a:solidFill>
              </a:rPr>
              <a:t> </a:t>
            </a:r>
            <a:r>
              <a:rPr lang="en-GB" sz="2000" dirty="0" err="1">
                <a:solidFill>
                  <a:srgbClr val="FF0000"/>
                </a:solidFill>
              </a:rPr>
              <a:t>mají</a:t>
            </a:r>
            <a:r>
              <a:rPr lang="en-GB" sz="2000" dirty="0">
                <a:solidFill>
                  <a:srgbClr val="FF0000"/>
                </a:solidFill>
              </a:rPr>
              <a:t> </a:t>
            </a:r>
            <a:r>
              <a:rPr lang="en-GB" sz="2000" dirty="0" err="1">
                <a:solidFill>
                  <a:srgbClr val="FF0000"/>
                </a:solidFill>
              </a:rPr>
              <a:t>reálně</a:t>
            </a:r>
            <a:r>
              <a:rPr lang="en-GB" sz="2000" dirty="0">
                <a:solidFill>
                  <a:srgbClr val="FF0000"/>
                </a:solidFill>
              </a:rPr>
              <a:t> </a:t>
            </a:r>
            <a:r>
              <a:rPr lang="en-GB" sz="2000" dirty="0" err="1">
                <a:solidFill>
                  <a:srgbClr val="FF0000"/>
                </a:solidFill>
              </a:rPr>
              <a:t>povahu</a:t>
            </a:r>
            <a:r>
              <a:rPr lang="en-GB" sz="2000" dirty="0">
                <a:solidFill>
                  <a:srgbClr val="FF0000"/>
                </a:solidFill>
              </a:rPr>
              <a:t> </a:t>
            </a:r>
            <a:r>
              <a:rPr lang="en-GB" sz="2000" dirty="0" err="1">
                <a:solidFill>
                  <a:srgbClr val="FF0000"/>
                </a:solidFill>
              </a:rPr>
              <a:t>zákazů</a:t>
            </a:r>
            <a:r>
              <a:rPr lang="en-GB" sz="2000" dirty="0">
                <a:solidFill>
                  <a:srgbClr val="FF0000"/>
                </a:solidFill>
              </a:rPr>
              <a:t> →</a:t>
            </a:r>
            <a:r>
              <a:rPr lang="cs-CZ" sz="2000" dirty="0">
                <a:solidFill>
                  <a:srgbClr val="FF0000"/>
                </a:solidFill>
              </a:rPr>
              <a:t> </a:t>
            </a:r>
            <a:r>
              <a:rPr lang="en-GB" sz="2000" dirty="0" err="1">
                <a:solidFill>
                  <a:srgbClr val="FF0000"/>
                </a:solidFill>
              </a:rPr>
              <a:t>negativní</a:t>
            </a:r>
            <a:r>
              <a:rPr lang="en-GB" sz="2000" dirty="0">
                <a:solidFill>
                  <a:srgbClr val="FF0000"/>
                </a:solidFill>
              </a:rPr>
              <a:t> </a:t>
            </a:r>
            <a:r>
              <a:rPr lang="cs-CZ" sz="2000" dirty="0">
                <a:solidFill>
                  <a:srgbClr val="FF0000"/>
                </a:solidFill>
              </a:rPr>
              <a:t>s</a:t>
            </a:r>
            <a:r>
              <a:rPr lang="en-GB" sz="2000" dirty="0" err="1">
                <a:solidFill>
                  <a:srgbClr val="FF0000"/>
                </a:solidFill>
              </a:rPr>
              <a:t>voboda</a:t>
            </a:r>
            <a:endParaRPr lang="cs-CZ" sz="2000" dirty="0">
              <a:solidFill>
                <a:srgbClr val="FF0000"/>
              </a:solidFill>
            </a:endParaRPr>
          </a:p>
          <a:p>
            <a:pPr lvl="0">
              <a:lnSpc>
                <a:spcPct val="90000"/>
              </a:lnSpc>
            </a:pPr>
            <a:r>
              <a:rPr lang="cs-CZ" sz="2000" dirty="0"/>
              <a:t>N</a:t>
            </a:r>
            <a:r>
              <a:rPr lang="en-GB" sz="2000" dirty="0" err="1"/>
              <a:t>espravedlnost</a:t>
            </a:r>
            <a:r>
              <a:rPr lang="en-GB" sz="2000" dirty="0"/>
              <a:t> je </a:t>
            </a:r>
            <a:r>
              <a:rPr lang="en-GB" sz="2000" dirty="0" err="1"/>
              <a:t>prvotní</a:t>
            </a:r>
            <a:r>
              <a:rPr lang="en-GB" sz="2000" dirty="0"/>
              <a:t> </a:t>
            </a:r>
            <a:r>
              <a:rPr lang="en-GB" sz="2000" dirty="0" err="1"/>
              <a:t>pojem</a:t>
            </a:r>
            <a:r>
              <a:rPr lang="en-GB" sz="2000" dirty="0"/>
              <a:t> a </a:t>
            </a:r>
            <a:r>
              <a:rPr lang="en-GB" sz="2000" dirty="0" err="1">
                <a:solidFill>
                  <a:srgbClr val="FF0000"/>
                </a:solidFill>
              </a:rPr>
              <a:t>cílem</a:t>
            </a:r>
            <a:r>
              <a:rPr lang="en-GB" sz="2000" dirty="0">
                <a:solidFill>
                  <a:srgbClr val="FF0000"/>
                </a:solidFill>
              </a:rPr>
              <a:t> </a:t>
            </a:r>
            <a:r>
              <a:rPr lang="en-GB" sz="2000" dirty="0" err="1">
                <a:solidFill>
                  <a:srgbClr val="FF0000"/>
                </a:solidFill>
              </a:rPr>
              <a:t>správného</a:t>
            </a:r>
            <a:r>
              <a:rPr lang="en-GB" sz="2000" dirty="0">
                <a:solidFill>
                  <a:srgbClr val="FF0000"/>
                </a:solidFill>
              </a:rPr>
              <a:t> </a:t>
            </a:r>
            <a:r>
              <a:rPr lang="cs-CZ" sz="2000" dirty="0">
                <a:solidFill>
                  <a:srgbClr val="FF0000"/>
                </a:solidFill>
              </a:rPr>
              <a:t>jednání </a:t>
            </a:r>
            <a:r>
              <a:rPr lang="en-GB" sz="2000" dirty="0">
                <a:solidFill>
                  <a:srgbClr val="FF0000"/>
                </a:solidFill>
              </a:rPr>
              <a:t>je </a:t>
            </a:r>
            <a:r>
              <a:rPr lang="en-GB" sz="2000" dirty="0" err="1">
                <a:solidFill>
                  <a:srgbClr val="FF0000"/>
                </a:solidFill>
              </a:rPr>
              <a:t>zabránit</a:t>
            </a:r>
            <a:r>
              <a:rPr lang="en-GB" sz="2000" dirty="0">
                <a:solidFill>
                  <a:srgbClr val="FF0000"/>
                </a:solidFill>
              </a:rPr>
              <a:t> </a:t>
            </a:r>
            <a:r>
              <a:rPr lang="en-GB" sz="2000" dirty="0" err="1">
                <a:solidFill>
                  <a:srgbClr val="FF0000"/>
                </a:solidFill>
              </a:rPr>
              <a:t>nespravedlnosti</a:t>
            </a:r>
            <a:endParaRPr lang="en-GB" sz="2000" dirty="0">
              <a:solidFill>
                <a:srgbClr val="FF0000"/>
              </a:solidFill>
            </a:endParaRPr>
          </a:p>
          <a:p>
            <a:pPr lvl="0">
              <a:lnSpc>
                <a:spcPct val="90000"/>
              </a:lnSpc>
            </a:pPr>
            <a:r>
              <a:rPr lang="en-GB" sz="2000" dirty="0" err="1"/>
              <a:t>Nespravedlnosti</a:t>
            </a:r>
            <a:r>
              <a:rPr lang="en-GB" sz="2000" dirty="0"/>
              <a:t>, </a:t>
            </a:r>
            <a:r>
              <a:rPr lang="en-GB" sz="2000" dirty="0" err="1"/>
              <a:t>které</a:t>
            </a:r>
            <a:r>
              <a:rPr lang="en-GB" sz="2000" dirty="0"/>
              <a:t> se </a:t>
            </a:r>
            <a:r>
              <a:rPr lang="en-GB" sz="2000" dirty="0" err="1"/>
              <a:t>má</a:t>
            </a:r>
            <a:r>
              <a:rPr lang="en-GB" sz="2000" dirty="0"/>
              <a:t> </a:t>
            </a:r>
            <a:r>
              <a:rPr lang="en-GB" sz="2000" dirty="0" err="1"/>
              <a:t>zabránit</a:t>
            </a:r>
            <a:r>
              <a:rPr lang="en-GB" sz="2000" dirty="0"/>
              <a:t>, je </a:t>
            </a:r>
            <a:r>
              <a:rPr lang="en-GB" sz="2000" dirty="0" err="1"/>
              <a:t>zasahování</a:t>
            </a:r>
            <a:r>
              <a:rPr lang="en-GB" sz="2000" dirty="0"/>
              <a:t> do </a:t>
            </a:r>
            <a:r>
              <a:rPr lang="en-GB" sz="2000" dirty="0" err="1"/>
              <a:t>chráněné</a:t>
            </a:r>
            <a:r>
              <a:rPr lang="en-GB" sz="2000" dirty="0"/>
              <a:t> </a:t>
            </a:r>
            <a:r>
              <a:rPr lang="en-GB" sz="2000" dirty="0" err="1"/>
              <a:t>oblasti</a:t>
            </a:r>
            <a:r>
              <a:rPr lang="en-GB" sz="2000" dirty="0"/>
              <a:t> </a:t>
            </a:r>
            <a:r>
              <a:rPr lang="en-GB" sz="2000" dirty="0" err="1"/>
              <a:t>bližního</a:t>
            </a:r>
            <a:r>
              <a:rPr lang="en-GB" sz="2000" dirty="0"/>
              <a:t> (</a:t>
            </a:r>
            <a:r>
              <a:rPr lang="en-GB" sz="2000" dirty="0" err="1"/>
              <a:t>individuální</a:t>
            </a:r>
            <a:r>
              <a:rPr lang="en-GB" sz="2000" dirty="0"/>
              <a:t>, </a:t>
            </a:r>
            <a:r>
              <a:rPr lang="en-GB" sz="2000" dirty="0" err="1"/>
              <a:t>negativní</a:t>
            </a:r>
            <a:r>
              <a:rPr lang="en-GB" sz="2000" dirty="0"/>
              <a:t>, </a:t>
            </a:r>
            <a:r>
              <a:rPr lang="en-GB" sz="2000" dirty="0" err="1"/>
              <a:t>svobody</a:t>
            </a:r>
            <a:r>
              <a:rPr lang="en-GB" sz="2000" dirty="0"/>
              <a:t>), </a:t>
            </a:r>
            <a:r>
              <a:rPr lang="en-GB" sz="2000" dirty="0" err="1"/>
              <a:t>která</a:t>
            </a:r>
            <a:r>
              <a:rPr lang="en-GB" sz="2000" dirty="0"/>
              <a:t> je </a:t>
            </a:r>
            <a:r>
              <a:rPr lang="en-GB" sz="2000" dirty="0" err="1"/>
              <a:t>vymezena</a:t>
            </a:r>
            <a:r>
              <a:rPr lang="en-GB" sz="2000" dirty="0"/>
              <a:t> </a:t>
            </a:r>
            <a:r>
              <a:rPr lang="en-GB" sz="2000" dirty="0" err="1"/>
              <a:t>pravidly</a:t>
            </a:r>
            <a:r>
              <a:rPr lang="en-GB" sz="2000" dirty="0"/>
              <a:t> </a:t>
            </a:r>
            <a:r>
              <a:rPr lang="en-GB" sz="2000" dirty="0" err="1"/>
              <a:t>správného</a:t>
            </a:r>
            <a:r>
              <a:rPr lang="en-GB" sz="2000" dirty="0"/>
              <a:t> </a:t>
            </a:r>
            <a:r>
              <a:rPr lang="en-GB" sz="2000" dirty="0" err="1"/>
              <a:t>chování</a:t>
            </a:r>
            <a:r>
              <a:rPr lang="en-GB" sz="2000" dirty="0"/>
              <a:t> →</a:t>
            </a:r>
            <a:r>
              <a:rPr lang="cs-CZ" sz="2000" dirty="0"/>
              <a:t> </a:t>
            </a:r>
            <a:r>
              <a:rPr lang="en-GB" sz="2000" dirty="0" err="1"/>
              <a:t>stejná</a:t>
            </a:r>
            <a:r>
              <a:rPr lang="en-GB" sz="2000" dirty="0"/>
              <a:t> </a:t>
            </a:r>
            <a:r>
              <a:rPr lang="en-GB" sz="2000" dirty="0" err="1"/>
              <a:t>míra</a:t>
            </a:r>
            <a:r>
              <a:rPr lang="en-GB" sz="2000" dirty="0"/>
              <a:t> </a:t>
            </a:r>
            <a:r>
              <a:rPr lang="cs-CZ" sz="2000" dirty="0"/>
              <a:t>maximální </a:t>
            </a:r>
            <a:r>
              <a:rPr lang="en-GB" sz="2000" dirty="0" err="1"/>
              <a:t>svobody</a:t>
            </a:r>
            <a:r>
              <a:rPr lang="en-GB" sz="2000" dirty="0"/>
              <a:t> pro </a:t>
            </a:r>
            <a:r>
              <a:rPr lang="en-GB" sz="2000" dirty="0" err="1"/>
              <a:t>všechny</a:t>
            </a:r>
            <a:r>
              <a:rPr lang="cs-CZ" sz="2000" dirty="0"/>
              <a:t> slučitelná se stejnou mírou svobody pro ostatní</a:t>
            </a:r>
            <a:endParaRPr lang="en-GB" sz="2000" dirty="0"/>
          </a:p>
          <a:p>
            <a:pPr lvl="0">
              <a:lnSpc>
                <a:spcPct val="90000"/>
              </a:lnSpc>
            </a:pPr>
            <a:r>
              <a:rPr lang="en-GB" sz="2000" dirty="0"/>
              <a:t>Na </a:t>
            </a:r>
            <a:r>
              <a:rPr lang="en-GB" sz="2000" dirty="0" err="1"/>
              <a:t>základě</a:t>
            </a:r>
            <a:r>
              <a:rPr lang="en-GB" sz="2000" dirty="0"/>
              <a:t> </a:t>
            </a:r>
            <a:r>
              <a:rPr lang="en-GB" sz="2000" dirty="0" err="1"/>
              <a:t>výše</a:t>
            </a:r>
            <a:r>
              <a:rPr lang="en-GB" sz="2000" dirty="0"/>
              <a:t> </a:t>
            </a:r>
            <a:r>
              <a:rPr lang="en-GB" sz="2000" dirty="0" err="1"/>
              <a:t>zmíněných</a:t>
            </a:r>
            <a:r>
              <a:rPr lang="en-GB" sz="2000" dirty="0"/>
              <a:t> </a:t>
            </a:r>
            <a:r>
              <a:rPr lang="en-GB" sz="2000" dirty="0" err="1"/>
              <a:t>principů</a:t>
            </a:r>
            <a:r>
              <a:rPr lang="en-GB" sz="2000" dirty="0"/>
              <a:t> </a:t>
            </a:r>
            <a:r>
              <a:rPr lang="en-GB" sz="2000" dirty="0" err="1"/>
              <a:t>uspějí</a:t>
            </a:r>
            <a:r>
              <a:rPr lang="en-GB" sz="2000" dirty="0"/>
              <a:t> </a:t>
            </a:r>
            <a:r>
              <a:rPr lang="en-GB" sz="2000" u="sng" dirty="0" err="1"/>
              <a:t>pouze</a:t>
            </a:r>
            <a:r>
              <a:rPr lang="en-GB" sz="2000" u="sng" dirty="0"/>
              <a:t> </a:t>
            </a:r>
            <a:r>
              <a:rPr lang="en-GB" sz="2000" u="sng" dirty="0" err="1"/>
              <a:t>neúčelová</a:t>
            </a:r>
            <a:r>
              <a:rPr lang="en-GB" sz="2000" u="sng" dirty="0"/>
              <a:t> (</a:t>
            </a:r>
            <a:r>
              <a:rPr lang="en-GB" sz="2000" u="sng" dirty="0" err="1"/>
              <a:t>formální</a:t>
            </a:r>
            <a:r>
              <a:rPr lang="en-GB" sz="2000" u="sng" dirty="0"/>
              <a:t>) </a:t>
            </a:r>
            <a:r>
              <a:rPr lang="en-GB" sz="2000" u="sng" dirty="0" err="1"/>
              <a:t>pravidla</a:t>
            </a:r>
            <a:r>
              <a:rPr lang="en-GB" sz="2000" u="sng" dirty="0"/>
              <a:t>, </a:t>
            </a:r>
            <a:r>
              <a:rPr lang="en-GB" sz="2000" u="sng" dirty="0" err="1"/>
              <a:t>která</a:t>
            </a:r>
            <a:r>
              <a:rPr lang="en-GB" sz="2000" u="sng" dirty="0"/>
              <a:t> </a:t>
            </a:r>
            <a:r>
              <a:rPr lang="en-GB" sz="2000" u="sng" dirty="0" err="1"/>
              <a:t>nebudou</a:t>
            </a:r>
            <a:r>
              <a:rPr lang="en-GB" sz="2000" u="sng" dirty="0"/>
              <a:t> </a:t>
            </a:r>
            <a:r>
              <a:rPr lang="en-GB" sz="2000" u="sng" dirty="0" err="1"/>
              <a:t>kolidovat</a:t>
            </a:r>
            <a:r>
              <a:rPr lang="en-GB" sz="2000" u="sng" dirty="0"/>
              <a:t> s </a:t>
            </a:r>
            <a:r>
              <a:rPr lang="en-GB" sz="2000" u="sng" dirty="0" err="1"/>
              <a:t>individuálními</a:t>
            </a:r>
            <a:r>
              <a:rPr lang="en-GB" sz="2000" u="sng" dirty="0"/>
              <a:t> </a:t>
            </a:r>
            <a:r>
              <a:rPr lang="en-GB" sz="2000" u="sng" dirty="0" err="1"/>
              <a:t>cíli</a:t>
            </a:r>
            <a:r>
              <a:rPr lang="en-GB" sz="2000" u="sng" dirty="0"/>
              <a:t> </a:t>
            </a:r>
            <a:r>
              <a:rPr lang="en-GB" sz="2000" u="sng" dirty="0" err="1"/>
              <a:t>jednotlivých</a:t>
            </a:r>
            <a:r>
              <a:rPr lang="en-GB" sz="2000" u="sng" dirty="0"/>
              <a:t> </a:t>
            </a:r>
            <a:r>
              <a:rPr lang="en-GB" sz="2000" u="sng" dirty="0" err="1"/>
              <a:t>členů</a:t>
            </a:r>
            <a:r>
              <a:rPr lang="en-GB" sz="2000" u="sng" dirty="0"/>
              <a:t> </a:t>
            </a:r>
            <a:r>
              <a:rPr lang="en-GB" sz="2000" u="sng" dirty="0" err="1"/>
              <a:t>společnosti</a:t>
            </a:r>
            <a:r>
              <a:rPr lang="en-GB" sz="2000" u="sng" dirty="0"/>
              <a:t> </a:t>
            </a:r>
          </a:p>
          <a:p>
            <a:endParaRPr lang="cs-CZ" dirty="0"/>
          </a:p>
        </p:txBody>
      </p:sp>
    </p:spTree>
    <p:extLst>
      <p:ext uri="{BB962C8B-B14F-4D97-AF65-F5344CB8AC3E}">
        <p14:creationId xmlns:p14="http://schemas.microsoft.com/office/powerpoint/2010/main" val="200877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7B2CF1-C74F-C3E9-3FF6-8B8F5D7853DC}"/>
              </a:ext>
            </a:extLst>
          </p:cNvPr>
          <p:cNvSpPr>
            <a:spLocks noGrp="1"/>
          </p:cNvSpPr>
          <p:nvPr>
            <p:ph type="title"/>
          </p:nvPr>
        </p:nvSpPr>
        <p:spPr>
          <a:xfrm>
            <a:off x="652371" y="647701"/>
            <a:ext cx="10625229" cy="805180"/>
          </a:xfrm>
        </p:spPr>
        <p:txBody>
          <a:bodyPr/>
          <a:lstStyle/>
          <a:p>
            <a:pPr algn="ctr"/>
            <a:r>
              <a:rPr lang="cs-CZ" b="1" dirty="0"/>
              <a:t>Sociální spravedlnost </a:t>
            </a:r>
            <a:r>
              <a:rPr lang="cs-CZ" b="1" dirty="0">
                <a:solidFill>
                  <a:srgbClr val="FF0000"/>
                </a:solidFill>
              </a:rPr>
              <a:t>?</a:t>
            </a:r>
            <a:endParaRPr lang="cs-CZ" dirty="0">
              <a:solidFill>
                <a:srgbClr val="FF0000"/>
              </a:solidFill>
            </a:endParaRPr>
          </a:p>
        </p:txBody>
      </p:sp>
      <p:sp>
        <p:nvSpPr>
          <p:cNvPr id="3" name="Zástupný obsah 2">
            <a:extLst>
              <a:ext uri="{FF2B5EF4-FFF2-40B4-BE49-F238E27FC236}">
                <a16:creationId xmlns:a16="http://schemas.microsoft.com/office/drawing/2014/main" id="{181D05FC-E473-79A3-4325-AF56E1D9BA6D}"/>
              </a:ext>
            </a:extLst>
          </p:cNvPr>
          <p:cNvSpPr>
            <a:spLocks noGrp="1"/>
          </p:cNvSpPr>
          <p:nvPr>
            <p:ph idx="1"/>
          </p:nvPr>
        </p:nvSpPr>
        <p:spPr>
          <a:xfrm>
            <a:off x="518160" y="1930400"/>
            <a:ext cx="11358879" cy="4673600"/>
          </a:xfrm>
        </p:spPr>
        <p:txBody>
          <a:bodyPr/>
          <a:lstStyle/>
          <a:p>
            <a:pPr lvl="0"/>
            <a:r>
              <a:rPr lang="cs-CZ" sz="2000" dirty="0"/>
              <a:t>Dle Hayeka se jedná o přisuzování falešného aktérství společnosti, jež je pouze souborem jednotlivců (normativní vs. </a:t>
            </a:r>
            <a:r>
              <a:rPr lang="cs-CZ" dirty="0"/>
              <a:t>m</a:t>
            </a:r>
            <a:r>
              <a:rPr lang="cs-CZ" sz="2000" dirty="0"/>
              <a:t>etodologický individualismus!)</a:t>
            </a:r>
          </a:p>
          <a:p>
            <a:pPr lvl="0">
              <a:lnSpc>
                <a:spcPct val="107000"/>
              </a:lnSpc>
              <a:spcAft>
                <a:spcPts val="930"/>
              </a:spcAft>
              <a:tabLst>
                <a:tab pos="457200" algn="l"/>
              </a:tabLst>
            </a:pPr>
            <a:r>
              <a:rPr lang="cs-CZ" sz="2000" b="1" dirty="0">
                <a:solidFill>
                  <a:srgbClr val="FF0000"/>
                </a:solidFill>
                <a:latin typeface="Calibri" pitchFamily="34"/>
                <a:cs typeface="Times New Roman" pitchFamily="18"/>
              </a:rPr>
              <a:t>Důvody, proč neexistuje sociální spravedlnost jsou epistemologické, nikoliv normativní. </a:t>
            </a:r>
          </a:p>
          <a:p>
            <a:pPr lvl="0">
              <a:lnSpc>
                <a:spcPct val="107000"/>
              </a:lnSpc>
              <a:spcAft>
                <a:spcPts val="930"/>
              </a:spcAft>
            </a:pPr>
            <a:r>
              <a:rPr lang="cs-CZ" sz="2000" dirty="0"/>
              <a:t>Tohoto cíle nelze dosáhnout, neboť předpokládá sladění individuálních relativních cílů daných individuálními preferencemi členů společnosti, kteří se navzájem neznají a nemohou tedy navzájem tyto odlišné preference poznat.  </a:t>
            </a:r>
            <a:endParaRPr lang="en-GB" sz="2000" dirty="0"/>
          </a:p>
          <a:p>
            <a:pPr lvl="0">
              <a:lnSpc>
                <a:spcPct val="107000"/>
              </a:lnSpc>
              <a:spcAft>
                <a:spcPts val="930"/>
              </a:spcAft>
            </a:pPr>
            <a:r>
              <a:rPr lang="cs-CZ" sz="2000" dirty="0"/>
              <a:t>Nemohou existovat žádná jednotná pravidla, která by určovala, kolik má kdo mít, jedině, že bychom vytvořili nějakou jednotnou koncepci relativních zásluh nebo potřeb různých jednotlivců, pro které ale neexistuje žádné objektivní měřítko.  </a:t>
            </a:r>
            <a:endParaRPr lang="en-GB" sz="2000" dirty="0"/>
          </a:p>
          <a:p>
            <a:endParaRPr lang="cs-CZ" dirty="0"/>
          </a:p>
        </p:txBody>
      </p:sp>
    </p:spTree>
    <p:extLst>
      <p:ext uri="{BB962C8B-B14F-4D97-AF65-F5344CB8AC3E}">
        <p14:creationId xmlns:p14="http://schemas.microsoft.com/office/powerpoint/2010/main" val="360810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B50315-27A5-83F5-C689-1E5CA1F3DA80}"/>
              </a:ext>
            </a:extLst>
          </p:cNvPr>
          <p:cNvSpPr>
            <a:spLocks noGrp="1"/>
          </p:cNvSpPr>
          <p:nvPr>
            <p:ph type="title"/>
          </p:nvPr>
        </p:nvSpPr>
        <p:spPr>
          <a:xfrm>
            <a:off x="462456" y="353412"/>
            <a:ext cx="9354206" cy="844768"/>
          </a:xfrm>
        </p:spPr>
        <p:txBody>
          <a:bodyPr anchor="b">
            <a:normAutofit/>
          </a:bodyPr>
          <a:lstStyle/>
          <a:p>
            <a:pPr>
              <a:lnSpc>
                <a:spcPct val="110000"/>
              </a:lnSpc>
            </a:pPr>
            <a:r>
              <a:rPr lang="cs-CZ" sz="2500" b="1" dirty="0"/>
              <a:t>Hayek: Kritika a problematické aspekty</a:t>
            </a:r>
            <a:endParaRPr lang="cs-CZ" sz="2500" dirty="0"/>
          </a:p>
        </p:txBody>
      </p:sp>
      <p:sp>
        <p:nvSpPr>
          <p:cNvPr id="3" name="Zástupný obsah 2">
            <a:extLst>
              <a:ext uri="{FF2B5EF4-FFF2-40B4-BE49-F238E27FC236}">
                <a16:creationId xmlns:a16="http://schemas.microsoft.com/office/drawing/2014/main" id="{9FB08AB9-A3D6-E488-BABC-C1ACB66D6ABF}"/>
              </a:ext>
            </a:extLst>
          </p:cNvPr>
          <p:cNvSpPr>
            <a:spLocks noGrp="1"/>
          </p:cNvSpPr>
          <p:nvPr>
            <p:ph idx="1"/>
          </p:nvPr>
        </p:nvSpPr>
        <p:spPr>
          <a:xfrm>
            <a:off x="462455" y="1744718"/>
            <a:ext cx="6821214" cy="4952946"/>
          </a:xfrm>
        </p:spPr>
        <p:txBody>
          <a:bodyPr>
            <a:normAutofit/>
          </a:bodyPr>
          <a:lstStyle/>
          <a:p>
            <a:pPr lvl="0">
              <a:lnSpc>
                <a:spcPct val="110000"/>
              </a:lnSpc>
            </a:pPr>
            <a:r>
              <a:rPr lang="cs-CZ" sz="2400" dirty="0"/>
              <a:t>Tradicionalismus vs. libertarianismus</a:t>
            </a:r>
          </a:p>
          <a:p>
            <a:pPr lvl="0">
              <a:lnSpc>
                <a:spcPct val="110000"/>
              </a:lnSpc>
            </a:pPr>
            <a:r>
              <a:rPr lang="cs-CZ" sz="2400" dirty="0"/>
              <a:t>Trh vs. tradice: trh může mít destruktivní dopad na reprodukci a přenos vědění prostřednictvím tradice </a:t>
            </a:r>
          </a:p>
          <a:p>
            <a:pPr lvl="0">
              <a:lnSpc>
                <a:spcPct val="110000"/>
              </a:lnSpc>
            </a:pPr>
            <a:r>
              <a:rPr lang="cs-CZ" sz="2400" dirty="0"/>
              <a:t>Role zásluhovosti? </a:t>
            </a:r>
          </a:p>
          <a:p>
            <a:pPr lvl="0">
              <a:lnSpc>
                <a:spcPct val="110000"/>
              </a:lnSpc>
            </a:pPr>
            <a:r>
              <a:rPr lang="en-GB" sz="2400" dirty="0"/>
              <a:t>Co </a:t>
            </a:r>
            <a:r>
              <a:rPr lang="en-GB" sz="2400" dirty="0" err="1"/>
              <a:t>když</a:t>
            </a:r>
            <a:r>
              <a:rPr lang="en-GB" sz="2400" dirty="0"/>
              <a:t> </a:t>
            </a:r>
            <a:r>
              <a:rPr lang="en-GB" sz="2400" dirty="0" err="1"/>
              <a:t>bude</a:t>
            </a:r>
            <a:r>
              <a:rPr lang="en-GB" sz="2400" dirty="0"/>
              <a:t> welfare state </a:t>
            </a:r>
            <a:r>
              <a:rPr lang="en-GB" sz="2400" dirty="0" err="1"/>
              <a:t>výsledkem</a:t>
            </a:r>
            <a:r>
              <a:rPr lang="en-GB" sz="2400" dirty="0"/>
              <a:t> </a:t>
            </a:r>
            <a:r>
              <a:rPr lang="en-GB" sz="2400" dirty="0" err="1"/>
              <a:t>spontánního</a:t>
            </a:r>
            <a:r>
              <a:rPr lang="en-GB" sz="2400" dirty="0"/>
              <a:t> </a:t>
            </a:r>
            <a:r>
              <a:rPr lang="en-GB" sz="2400" dirty="0" err="1"/>
              <a:t>vývoje</a:t>
            </a:r>
            <a:r>
              <a:rPr lang="en-GB" sz="2400" dirty="0"/>
              <a:t>?</a:t>
            </a:r>
            <a:endParaRPr lang="cs-CZ" sz="2400" dirty="0"/>
          </a:p>
          <a:p>
            <a:pPr lvl="0">
              <a:lnSpc>
                <a:spcPct val="110000"/>
              </a:lnSpc>
            </a:pPr>
            <a:r>
              <a:rPr lang="en-GB" sz="2400" dirty="0" err="1"/>
              <a:t>Vede</a:t>
            </a:r>
            <a:r>
              <a:rPr lang="en-GB" sz="2400" dirty="0"/>
              <a:t> </a:t>
            </a:r>
            <a:r>
              <a:rPr lang="cs-CZ" sz="2400" dirty="0"/>
              <a:t>skutečně </a:t>
            </a:r>
            <a:r>
              <a:rPr lang="en-GB" sz="2400" dirty="0" err="1"/>
              <a:t>separace</a:t>
            </a:r>
            <a:r>
              <a:rPr lang="en-GB" sz="2400" dirty="0"/>
              <a:t> </a:t>
            </a:r>
            <a:r>
              <a:rPr lang="en-GB" sz="2400" dirty="0" err="1"/>
              <a:t>státu</a:t>
            </a:r>
            <a:r>
              <a:rPr lang="en-GB" sz="2400" dirty="0"/>
              <a:t> a </a:t>
            </a:r>
            <a:r>
              <a:rPr lang="en-GB" sz="2400" dirty="0" err="1"/>
              <a:t>hospodářství</a:t>
            </a:r>
            <a:r>
              <a:rPr lang="en-GB" sz="2400" dirty="0"/>
              <a:t> k </a:t>
            </a:r>
            <a:r>
              <a:rPr lang="en-GB" sz="2400" dirty="0" err="1"/>
              <a:t>nejlepším</a:t>
            </a:r>
            <a:r>
              <a:rPr lang="en-GB" sz="2400" dirty="0"/>
              <a:t> </a:t>
            </a:r>
            <a:r>
              <a:rPr lang="en-GB" sz="2400" dirty="0" err="1"/>
              <a:t>výsledkům</a:t>
            </a:r>
            <a:r>
              <a:rPr lang="en-GB" sz="2400" dirty="0"/>
              <a:t> pro </a:t>
            </a:r>
            <a:r>
              <a:rPr lang="en-GB" sz="2400" dirty="0" err="1"/>
              <a:t>všechny</a:t>
            </a:r>
            <a:r>
              <a:rPr lang="en-GB" sz="2400" dirty="0"/>
              <a:t>? </a:t>
            </a:r>
            <a:endParaRPr lang="cs-CZ" sz="2400" dirty="0"/>
          </a:p>
          <a:p>
            <a:pPr>
              <a:lnSpc>
                <a:spcPct val="110000"/>
              </a:lnSpc>
            </a:pPr>
            <a:endParaRPr lang="cs-CZ" sz="1700" dirty="0"/>
          </a:p>
        </p:txBody>
      </p:sp>
      <p:pic>
        <p:nvPicPr>
          <p:cNvPr id="5" name="Obrázek 4" descr="Obsah obrázku osoba, oblek&#10;&#10;Popis byl vytvořen automaticky">
            <a:extLst>
              <a:ext uri="{FF2B5EF4-FFF2-40B4-BE49-F238E27FC236}">
                <a16:creationId xmlns:a16="http://schemas.microsoft.com/office/drawing/2014/main" id="{F7E2E274-D38C-C118-A116-79A782DBB9EF}"/>
              </a:ext>
            </a:extLst>
          </p:cNvPr>
          <p:cNvPicPr>
            <a:picLocks noChangeAspect="1"/>
          </p:cNvPicPr>
          <p:nvPr/>
        </p:nvPicPr>
        <p:blipFill rotWithShape="1">
          <a:blip r:embed="rId2">
            <a:extLst>
              <a:ext uri="{28A0092B-C50C-407E-A947-70E740481C1C}">
                <a14:useLocalDpi xmlns:a14="http://schemas.microsoft.com/office/drawing/2010/main" val="0"/>
              </a:ext>
            </a:extLst>
          </a:blip>
          <a:srcRect r="-1" b="6735"/>
          <a:stretch/>
        </p:blipFill>
        <p:spPr>
          <a:xfrm>
            <a:off x="6968987" y="1633398"/>
            <a:ext cx="5223013" cy="4871191"/>
          </a:xfrm>
          <a:prstGeom prst="rect">
            <a:avLst/>
          </a:prstGeom>
          <a:noFill/>
        </p:spPr>
      </p:pic>
    </p:spTree>
    <p:extLst>
      <p:ext uri="{BB962C8B-B14F-4D97-AF65-F5344CB8AC3E}">
        <p14:creationId xmlns:p14="http://schemas.microsoft.com/office/powerpoint/2010/main" val="143476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9F320-9E3C-8D83-AB3F-CF03D36430E3}"/>
              </a:ext>
            </a:extLst>
          </p:cNvPr>
          <p:cNvSpPr>
            <a:spLocks noGrp="1"/>
          </p:cNvSpPr>
          <p:nvPr>
            <p:ph type="title"/>
          </p:nvPr>
        </p:nvSpPr>
        <p:spPr>
          <a:xfrm>
            <a:off x="652371" y="647701"/>
            <a:ext cx="10625229" cy="845820"/>
          </a:xfrm>
        </p:spPr>
        <p:txBody>
          <a:bodyPr/>
          <a:lstStyle/>
          <a:p>
            <a:pPr algn="ctr"/>
            <a:r>
              <a:rPr lang="cs-CZ" b="1" dirty="0"/>
              <a:t>Liberalismus…, </a:t>
            </a:r>
            <a:r>
              <a:rPr lang="cs-CZ" b="1" dirty="0">
                <a:solidFill>
                  <a:srgbClr val="FF0000"/>
                </a:solidFill>
              </a:rPr>
              <a:t>ale jaký? </a:t>
            </a:r>
            <a:endParaRPr lang="cs-CZ" dirty="0"/>
          </a:p>
        </p:txBody>
      </p:sp>
      <p:sp>
        <p:nvSpPr>
          <p:cNvPr id="3" name="Zástupný obsah 2">
            <a:extLst>
              <a:ext uri="{FF2B5EF4-FFF2-40B4-BE49-F238E27FC236}">
                <a16:creationId xmlns:a16="http://schemas.microsoft.com/office/drawing/2014/main" id="{F7625600-953C-1925-89D4-3A61C8773ECA}"/>
              </a:ext>
            </a:extLst>
          </p:cNvPr>
          <p:cNvSpPr>
            <a:spLocks noGrp="1"/>
          </p:cNvSpPr>
          <p:nvPr>
            <p:ph idx="1"/>
          </p:nvPr>
        </p:nvSpPr>
        <p:spPr/>
        <p:txBody>
          <a:bodyPr>
            <a:normAutofit fontScale="92500"/>
          </a:bodyPr>
          <a:lstStyle/>
          <a:p>
            <a:pPr lvl="0">
              <a:lnSpc>
                <a:spcPct val="80000"/>
              </a:lnSpc>
            </a:pPr>
            <a:r>
              <a:rPr lang="cs-CZ" sz="2300" dirty="0"/>
              <a:t>Vnitřní diverzita, mnoho konfliktních linií → sektářský charakter </a:t>
            </a:r>
          </a:p>
          <a:p>
            <a:pPr lvl="0">
              <a:lnSpc>
                <a:spcPct val="80000"/>
              </a:lnSpc>
            </a:pPr>
            <a:r>
              <a:rPr lang="cs-CZ" sz="2300" dirty="0"/>
              <a:t>Liberalismus jako </a:t>
            </a:r>
            <a:r>
              <a:rPr lang="cs-CZ" sz="2300" dirty="0">
                <a:solidFill>
                  <a:srgbClr val="FF0000"/>
                </a:solidFill>
              </a:rPr>
              <a:t>paradigma</a:t>
            </a:r>
            <a:r>
              <a:rPr lang="cs-CZ" sz="2300" dirty="0"/>
              <a:t>  vs. liberalismus jako </a:t>
            </a:r>
            <a:r>
              <a:rPr lang="cs-CZ" sz="2300" dirty="0">
                <a:solidFill>
                  <a:srgbClr val="FF0000"/>
                </a:solidFill>
              </a:rPr>
              <a:t>ideologie </a:t>
            </a:r>
          </a:p>
          <a:p>
            <a:pPr lvl="0">
              <a:lnSpc>
                <a:spcPct val="80000"/>
              </a:lnSpc>
            </a:pPr>
            <a:r>
              <a:rPr lang="cs-CZ" sz="2300" dirty="0">
                <a:solidFill>
                  <a:srgbClr val="FF0000"/>
                </a:solidFill>
              </a:rPr>
              <a:t>Liberální paradigma: Hodnota rovnosti a svobody, metodologický individualismus, nezpochybnitelný status soukromého vlastnictví, princip sebe-zájmu a tržní racionality </a:t>
            </a:r>
          </a:p>
          <a:p>
            <a:pPr lvl="0">
              <a:lnSpc>
                <a:spcPct val="80000"/>
              </a:lnSpc>
            </a:pPr>
            <a:r>
              <a:rPr lang="cs-CZ" sz="2300" dirty="0"/>
              <a:t>Liberální paradigma jakožto rámec („</a:t>
            </a:r>
            <a:r>
              <a:rPr lang="cs-CZ" sz="2300" dirty="0" err="1"/>
              <a:t>playground</a:t>
            </a:r>
            <a:r>
              <a:rPr lang="cs-CZ" sz="2300" dirty="0"/>
              <a:t>“) pro soupeření politických ideologií </a:t>
            </a:r>
          </a:p>
          <a:p>
            <a:pPr lvl="0">
              <a:lnSpc>
                <a:spcPct val="80000"/>
              </a:lnSpc>
            </a:pPr>
            <a:r>
              <a:rPr lang="cs-CZ" sz="2300" dirty="0"/>
              <a:t>Diskrepance mezi politickou praxí a politickou teorií </a:t>
            </a:r>
          </a:p>
          <a:p>
            <a:pPr lvl="0">
              <a:lnSpc>
                <a:spcPct val="80000"/>
              </a:lnSpc>
            </a:pPr>
            <a:r>
              <a:rPr lang="cs-CZ" sz="2300" dirty="0"/>
              <a:t>Liberalismy s přívlastkem: </a:t>
            </a:r>
          </a:p>
          <a:p>
            <a:pPr lvl="1">
              <a:lnSpc>
                <a:spcPct val="80000"/>
              </a:lnSpc>
              <a:buChar char="-"/>
            </a:pPr>
            <a:r>
              <a:rPr lang="cs-CZ" sz="2300" dirty="0">
                <a:solidFill>
                  <a:srgbClr val="FF0000"/>
                </a:solidFill>
              </a:rPr>
              <a:t>Morální teorie </a:t>
            </a:r>
            <a:r>
              <a:rPr lang="cs-CZ" sz="2300" dirty="0"/>
              <a:t>→ Deontologický vs. </a:t>
            </a:r>
            <a:r>
              <a:rPr lang="cs-CZ" sz="2300" dirty="0" err="1"/>
              <a:t>Konsekvencialistický</a:t>
            </a:r>
            <a:endParaRPr lang="cs-CZ" sz="2300" dirty="0"/>
          </a:p>
          <a:p>
            <a:pPr lvl="1">
              <a:lnSpc>
                <a:spcPct val="80000"/>
              </a:lnSpc>
              <a:buChar char="-"/>
            </a:pPr>
            <a:r>
              <a:rPr lang="cs-CZ" sz="2300" dirty="0">
                <a:solidFill>
                  <a:srgbClr val="FF0000"/>
                </a:solidFill>
              </a:rPr>
              <a:t>Cíl liberálního státu</a:t>
            </a:r>
            <a:r>
              <a:rPr lang="cs-CZ" sz="2300" dirty="0"/>
              <a:t> → Rovnostářský vs. Klasický </a:t>
            </a:r>
          </a:p>
          <a:p>
            <a:pPr lvl="1">
              <a:lnSpc>
                <a:spcPct val="80000"/>
              </a:lnSpc>
              <a:buChar char="-"/>
            </a:pPr>
            <a:r>
              <a:rPr lang="cs-CZ" sz="2300" dirty="0">
                <a:solidFill>
                  <a:srgbClr val="FF0000"/>
                </a:solidFill>
              </a:rPr>
              <a:t>Způsob ospravedlnění </a:t>
            </a:r>
            <a:r>
              <a:rPr lang="cs-CZ" sz="2300" dirty="0"/>
              <a:t>→ Politický vs. Perfekcionistický </a:t>
            </a:r>
          </a:p>
          <a:p>
            <a:pPr lvl="1">
              <a:lnSpc>
                <a:spcPct val="80000"/>
              </a:lnSpc>
              <a:buChar char="-"/>
            </a:pPr>
            <a:r>
              <a:rPr lang="cs-CZ" sz="2300" dirty="0">
                <a:solidFill>
                  <a:srgbClr val="FF0000"/>
                </a:solidFill>
              </a:rPr>
              <a:t>Zdroj legitimity a vztah k demokracii </a:t>
            </a:r>
            <a:r>
              <a:rPr lang="cs-CZ" sz="2300" dirty="0"/>
              <a:t>→  </a:t>
            </a:r>
            <a:r>
              <a:rPr lang="cs-CZ" sz="2300" dirty="0" err="1"/>
              <a:t>Soupůvodný</a:t>
            </a:r>
            <a:r>
              <a:rPr lang="cs-CZ" sz="2300" dirty="0"/>
              <a:t> vs. Kontradiktorní </a:t>
            </a:r>
          </a:p>
          <a:p>
            <a:endParaRPr lang="cs-CZ" dirty="0"/>
          </a:p>
        </p:txBody>
      </p:sp>
    </p:spTree>
    <p:extLst>
      <p:ext uri="{BB962C8B-B14F-4D97-AF65-F5344CB8AC3E}">
        <p14:creationId xmlns:p14="http://schemas.microsoft.com/office/powerpoint/2010/main" val="265087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řední schody a sloupy majestátní městské budovy">
            <a:extLst>
              <a:ext uri="{FF2B5EF4-FFF2-40B4-BE49-F238E27FC236}">
                <a16:creationId xmlns:a16="http://schemas.microsoft.com/office/drawing/2014/main" id="{C3660BF1-9048-DE6A-183B-3D15F7F73344}"/>
              </a:ext>
            </a:extLst>
          </p:cNvPr>
          <p:cNvPicPr>
            <a:picLocks noChangeAspect="1"/>
          </p:cNvPicPr>
          <p:nvPr/>
        </p:nvPicPr>
        <p:blipFill rotWithShape="1">
          <a:blip r:embed="rId2"/>
          <a:srcRect t="3566" b="12164"/>
          <a:stretch/>
        </p:blipFill>
        <p:spPr>
          <a:xfrm>
            <a:off x="1" y="10"/>
            <a:ext cx="12192000" cy="6857990"/>
          </a:xfrm>
          <a:prstGeom prst="rect">
            <a:avLst/>
          </a:prstGeom>
          <a:noFill/>
        </p:spPr>
      </p:pic>
      <p:sp>
        <p:nvSpPr>
          <p:cNvPr id="2" name="Nadpis 1">
            <a:extLst>
              <a:ext uri="{FF2B5EF4-FFF2-40B4-BE49-F238E27FC236}">
                <a16:creationId xmlns:a16="http://schemas.microsoft.com/office/drawing/2014/main" id="{A24B508C-BA09-BC18-AFF7-590B8A9C088A}"/>
              </a:ext>
            </a:extLst>
          </p:cNvPr>
          <p:cNvSpPr>
            <a:spLocks noGrp="1"/>
          </p:cNvSpPr>
          <p:nvPr>
            <p:ph type="ctrTitle"/>
          </p:nvPr>
        </p:nvSpPr>
        <p:spPr>
          <a:xfrm>
            <a:off x="375920" y="2362200"/>
            <a:ext cx="11399519" cy="2400300"/>
          </a:xfrm>
        </p:spPr>
        <p:txBody>
          <a:bodyPr>
            <a:normAutofit/>
          </a:bodyPr>
          <a:lstStyle/>
          <a:p>
            <a:pPr>
              <a:lnSpc>
                <a:spcPct val="110000"/>
              </a:lnSpc>
            </a:pPr>
            <a:r>
              <a:rPr lang="cs-CZ" sz="4000" dirty="0"/>
              <a:t>Gerald </a:t>
            </a:r>
            <a:r>
              <a:rPr lang="cs-CZ" sz="4000" dirty="0" err="1"/>
              <a:t>Gaus</a:t>
            </a:r>
            <a:r>
              <a:rPr lang="cs-CZ" sz="4000" dirty="0"/>
              <a:t> </a:t>
            </a:r>
            <a:br>
              <a:rPr lang="cs-CZ" sz="4000" dirty="0"/>
            </a:br>
            <a:r>
              <a:rPr lang="cs-CZ" sz="4000" dirty="0"/>
              <a:t>a Liberalismus </a:t>
            </a:r>
            <a:r>
              <a:rPr lang="cs-CZ" sz="4000" dirty="0">
                <a:solidFill>
                  <a:srgbClr val="FF0000"/>
                </a:solidFill>
              </a:rPr>
              <a:t>veřejného rozumu </a:t>
            </a:r>
          </a:p>
        </p:txBody>
      </p:sp>
      <p:sp>
        <p:nvSpPr>
          <p:cNvPr id="11" name="Date Placeholder 5">
            <a:extLst>
              <a:ext uri="{FF2B5EF4-FFF2-40B4-BE49-F238E27FC236}">
                <a16:creationId xmlns:a16="http://schemas.microsoft.com/office/drawing/2014/main" id="{A9483B01-3D08-4B25-91EA-456B29BB2BD7}"/>
              </a:ext>
            </a:extLst>
          </p:cNvPr>
          <p:cNvSpPr>
            <a:spLocks noGrp="1"/>
          </p:cNvSpPr>
          <p:nvPr>
            <p:ph type="dt" sz="half" idx="10"/>
          </p:nvPr>
        </p:nvSpPr>
        <p:spPr>
          <a:xfrm>
            <a:off x="652371" y="6332538"/>
            <a:ext cx="3006492" cy="365125"/>
          </a:xfrm>
        </p:spPr>
        <p:txBody>
          <a:bodyPr>
            <a:normAutofit/>
          </a:bodyPr>
          <a:lstStyle/>
          <a:p>
            <a:pPr>
              <a:spcAft>
                <a:spcPts val="600"/>
              </a:spcAft>
            </a:pPr>
            <a:fld id="{B8DED8ED-8F31-468F-AEE3-83AA769F2FC4}" type="datetime1">
              <a:rPr lang="en-US" smtClean="0">
                <a:solidFill>
                  <a:srgbClr val="FFFFFF"/>
                </a:solidFill>
                <a:effectLst>
                  <a:outerShdw blurRad="38100" dist="38100" dir="2700000" algn="tl">
                    <a:srgbClr val="000000">
                      <a:alpha val="43137"/>
                    </a:srgbClr>
                  </a:outerShdw>
                </a:effectLst>
              </a:rPr>
              <a:pPr>
                <a:spcAft>
                  <a:spcPts val="600"/>
                </a:spcAft>
              </a:pPr>
              <a:t>4/5/2023</a:t>
            </a:fld>
            <a:endParaRPr lang="en-US" dirty="0">
              <a:solidFill>
                <a:srgbClr val="FFFFFF"/>
              </a:solidFill>
              <a:effectLst>
                <a:outerShdw blurRad="38100" dist="38100" dir="2700000" algn="tl">
                  <a:srgbClr val="000000">
                    <a:alpha val="43137"/>
                  </a:srgbClr>
                </a:outerShdw>
              </a:effectLst>
            </a:endParaRPr>
          </a:p>
        </p:txBody>
      </p:sp>
      <p:sp>
        <p:nvSpPr>
          <p:cNvPr id="13" name="Footer Placeholder 6">
            <a:extLst>
              <a:ext uri="{FF2B5EF4-FFF2-40B4-BE49-F238E27FC236}">
                <a16:creationId xmlns:a16="http://schemas.microsoft.com/office/drawing/2014/main" id="{404A6FB0-C4C4-40E5-BB62-E4A7BEB1CEF7}"/>
              </a:ext>
            </a:extLst>
          </p:cNvPr>
          <p:cNvSpPr>
            <a:spLocks noGrp="1"/>
          </p:cNvSpPr>
          <p:nvPr>
            <p:ph type="ftr" sz="quarter" idx="11"/>
          </p:nvPr>
        </p:nvSpPr>
        <p:spPr>
          <a:xfrm>
            <a:off x="8034169" y="6332538"/>
            <a:ext cx="3505459" cy="365125"/>
          </a:xfrm>
        </p:spPr>
        <p:txBody>
          <a:bodyPr>
            <a:normAutofit/>
          </a:bodyPr>
          <a:lstStyle/>
          <a:p>
            <a:pPr>
              <a:spcAft>
                <a:spcPts val="600"/>
              </a:spcAft>
            </a:pPr>
            <a:r>
              <a:rPr lang="en-US">
                <a:solidFill>
                  <a:srgbClr val="FFFFFF"/>
                </a:solidFill>
              </a:rPr>
              <a:t>Sample Footer Text</a:t>
            </a:r>
          </a:p>
        </p:txBody>
      </p:sp>
      <p:sp>
        <p:nvSpPr>
          <p:cNvPr id="15" name="Slide Number Placeholder 8">
            <a:extLst>
              <a:ext uri="{FF2B5EF4-FFF2-40B4-BE49-F238E27FC236}">
                <a16:creationId xmlns:a16="http://schemas.microsoft.com/office/drawing/2014/main" id="{4703DF00-2EC1-47AA-99E2-71CE9A493947}"/>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379269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E34878-3B0E-D52C-C6C2-642A6BC6377D}"/>
              </a:ext>
            </a:extLst>
          </p:cNvPr>
          <p:cNvSpPr>
            <a:spLocks noGrp="1"/>
          </p:cNvSpPr>
          <p:nvPr>
            <p:ph type="ctrTitle"/>
          </p:nvPr>
        </p:nvSpPr>
        <p:spPr>
          <a:xfrm>
            <a:off x="647699" y="914400"/>
            <a:ext cx="4683313" cy="2514600"/>
          </a:xfrm>
        </p:spPr>
        <p:txBody>
          <a:bodyPr anchor="t">
            <a:normAutofit/>
          </a:bodyPr>
          <a:lstStyle/>
          <a:p>
            <a:r>
              <a:rPr lang="cs-CZ"/>
              <a:t>Gerald Gaus </a:t>
            </a:r>
            <a:r>
              <a:rPr lang="cs-CZ" b="1"/>
              <a:t>(</a:t>
            </a:r>
            <a:r>
              <a:rPr lang="en-GB" b="1"/>
              <a:t>1952–2020)</a:t>
            </a:r>
            <a:br>
              <a:rPr lang="cs-CZ" b="1"/>
            </a:br>
            <a:endParaRPr lang="cs-CZ" dirty="0"/>
          </a:p>
        </p:txBody>
      </p:sp>
      <p:pic>
        <p:nvPicPr>
          <p:cNvPr id="5" name="Zástupný obsah 4" descr="Obsah obrázku pes, osoba, pózování&#10;&#10;Popis byl vytvořen automaticky">
            <a:extLst>
              <a:ext uri="{FF2B5EF4-FFF2-40B4-BE49-F238E27FC236}">
                <a16:creationId xmlns:a16="http://schemas.microsoft.com/office/drawing/2014/main" id="{23053A0F-8922-0CE6-6AFA-DE45BE76280B}"/>
              </a:ext>
            </a:extLst>
          </p:cNvPr>
          <p:cNvPicPr>
            <a:picLocks noGrp="1" noChangeAspect="1"/>
          </p:cNvPicPr>
          <p:nvPr>
            <p:ph idx="4294967295"/>
          </p:nvPr>
        </p:nvPicPr>
        <p:blipFill>
          <a:blip r:embed="rId2"/>
          <a:stretch>
            <a:fillRect/>
          </a:stretch>
        </p:blipFill>
        <p:spPr>
          <a:xfrm>
            <a:off x="6096000" y="914400"/>
            <a:ext cx="5448300" cy="4753641"/>
          </a:xfrm>
          <a:prstGeom prst="rect">
            <a:avLst/>
          </a:prstGeom>
          <a:noFill/>
        </p:spPr>
      </p:pic>
      <p:sp>
        <p:nvSpPr>
          <p:cNvPr id="19" name="Date Placeholder 3">
            <a:extLst>
              <a:ext uri="{FF2B5EF4-FFF2-40B4-BE49-F238E27FC236}">
                <a16:creationId xmlns:a16="http://schemas.microsoft.com/office/drawing/2014/main" id="{BC59CBA5-66DF-4B56-A327-AA83D82D407B}"/>
              </a:ext>
            </a:extLst>
          </p:cNvPr>
          <p:cNvSpPr>
            <a:spLocks noGrp="1"/>
          </p:cNvSpPr>
          <p:nvPr>
            <p:ph type="dt" sz="half" idx="10"/>
          </p:nvPr>
        </p:nvSpPr>
        <p:spPr>
          <a:xfrm>
            <a:off x="652371" y="6332538"/>
            <a:ext cx="3006492" cy="365125"/>
          </a:xfrm>
        </p:spPr>
        <p:txBody>
          <a:bodyPr/>
          <a:lstStyle/>
          <a:p>
            <a:pPr>
              <a:spcAft>
                <a:spcPts val="600"/>
              </a:spcAft>
            </a:pPr>
            <a:fld id="{F7CCFFEB-476C-4C7B-A18E-7186B0DB1D22}" type="datetime1">
              <a:rPr lang="en-US" smtClean="0"/>
              <a:pPr>
                <a:spcAft>
                  <a:spcPts val="600"/>
                </a:spcAft>
              </a:pPr>
              <a:t>4/5/2023</a:t>
            </a:fld>
            <a:endParaRPr lang="en-US" dirty="0"/>
          </a:p>
        </p:txBody>
      </p:sp>
      <p:sp>
        <p:nvSpPr>
          <p:cNvPr id="20" name="Footer Placeholder 4">
            <a:extLst>
              <a:ext uri="{FF2B5EF4-FFF2-40B4-BE49-F238E27FC236}">
                <a16:creationId xmlns:a16="http://schemas.microsoft.com/office/drawing/2014/main" id="{AFED50CA-CE40-4391-886F-EB0E3872E7C5}"/>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21" name="Slide Number Placeholder 5">
            <a:extLst>
              <a:ext uri="{FF2B5EF4-FFF2-40B4-BE49-F238E27FC236}">
                <a16:creationId xmlns:a16="http://schemas.microsoft.com/office/drawing/2014/main" id="{B59AB858-83EA-415E-B25C-24180CC041B0}"/>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21</a:t>
            </a:fld>
            <a:endParaRPr lang="en-US"/>
          </a:p>
        </p:txBody>
      </p:sp>
    </p:spTree>
    <p:extLst>
      <p:ext uri="{BB962C8B-B14F-4D97-AF65-F5344CB8AC3E}">
        <p14:creationId xmlns:p14="http://schemas.microsoft.com/office/powerpoint/2010/main" val="26974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84970E-3A12-71E1-873E-D13AE329F721}"/>
              </a:ext>
            </a:extLst>
          </p:cNvPr>
          <p:cNvSpPr>
            <a:spLocks noGrp="1"/>
          </p:cNvSpPr>
          <p:nvPr>
            <p:ph type="title"/>
          </p:nvPr>
        </p:nvSpPr>
        <p:spPr/>
        <p:txBody>
          <a:bodyPr/>
          <a:lstStyle/>
          <a:p>
            <a:r>
              <a:rPr lang="cs-CZ" dirty="0"/>
              <a:t>Liberalismus </a:t>
            </a:r>
            <a:r>
              <a:rPr lang="cs-CZ" dirty="0">
                <a:solidFill>
                  <a:srgbClr val="FF0000"/>
                </a:solidFill>
              </a:rPr>
              <a:t>veřejného rozumu</a:t>
            </a:r>
            <a:endParaRPr lang="cs-CZ" dirty="0"/>
          </a:p>
        </p:txBody>
      </p:sp>
      <p:sp>
        <p:nvSpPr>
          <p:cNvPr id="3" name="Zástupný obsah 2">
            <a:extLst>
              <a:ext uri="{FF2B5EF4-FFF2-40B4-BE49-F238E27FC236}">
                <a16:creationId xmlns:a16="http://schemas.microsoft.com/office/drawing/2014/main" id="{2B22F7EC-12F3-9634-4798-677EF021A3AC}"/>
              </a:ext>
            </a:extLst>
          </p:cNvPr>
          <p:cNvSpPr>
            <a:spLocks noGrp="1"/>
          </p:cNvSpPr>
          <p:nvPr>
            <p:ph idx="1"/>
          </p:nvPr>
        </p:nvSpPr>
        <p:spPr/>
        <p:txBody>
          <a:bodyPr/>
          <a:lstStyle/>
          <a:p>
            <a:pPr lvl="0"/>
            <a:r>
              <a:rPr lang="cs-CZ" sz="2000" dirty="0"/>
              <a:t>Liberalismus veřejného rozumu – nutnost veřejného ospravedlnění státního monopolu násilí a existujících pravidel </a:t>
            </a:r>
          </a:p>
          <a:p>
            <a:pPr lvl="0"/>
            <a:r>
              <a:rPr lang="cs-CZ" sz="2000" dirty="0"/>
              <a:t>Pluralismus hodnot  jako empirický fakt: M</a:t>
            </a:r>
            <a:r>
              <a:rPr lang="en-GB" sz="2000" dirty="0" err="1"/>
              <a:t>orální</a:t>
            </a:r>
            <a:r>
              <a:rPr lang="en-GB" sz="2000" dirty="0"/>
              <a:t>, </a:t>
            </a:r>
            <a:r>
              <a:rPr lang="en-GB" sz="2000" dirty="0" err="1"/>
              <a:t>náboženská</a:t>
            </a:r>
            <a:r>
              <a:rPr lang="en-GB" sz="2000" dirty="0"/>
              <a:t>, </a:t>
            </a:r>
            <a:r>
              <a:rPr lang="en-GB" sz="2000" dirty="0" err="1"/>
              <a:t>kulturní</a:t>
            </a:r>
            <a:r>
              <a:rPr lang="en-GB" sz="2000" dirty="0"/>
              <a:t>, </a:t>
            </a:r>
            <a:r>
              <a:rPr lang="en-GB" sz="2000" dirty="0" err="1"/>
              <a:t>filosofická</a:t>
            </a:r>
            <a:r>
              <a:rPr lang="en-GB" sz="2000" dirty="0"/>
              <a:t> </a:t>
            </a:r>
            <a:r>
              <a:rPr lang="en-GB" sz="2000" dirty="0" err="1"/>
              <a:t>atd</a:t>
            </a:r>
            <a:r>
              <a:rPr lang="en-GB" sz="2000" dirty="0"/>
              <a:t>. </a:t>
            </a:r>
            <a:r>
              <a:rPr lang="en-GB" sz="2000" dirty="0" err="1">
                <a:solidFill>
                  <a:srgbClr val="FF0000"/>
                </a:solidFill>
              </a:rPr>
              <a:t>diverzita</a:t>
            </a:r>
            <a:r>
              <a:rPr lang="en-GB" sz="2000" dirty="0"/>
              <a:t> </a:t>
            </a:r>
            <a:r>
              <a:rPr lang="en-GB" sz="2000" dirty="0">
                <a:latin typeface="Garamond" pitchFamily="18"/>
              </a:rPr>
              <a:t>→</a:t>
            </a:r>
            <a:r>
              <a:rPr lang="cs-CZ" sz="2000" dirty="0">
                <a:latin typeface="Garamond" pitchFamily="18"/>
              </a:rPr>
              <a:t> </a:t>
            </a:r>
            <a:r>
              <a:rPr lang="en-GB" sz="2000" dirty="0" err="1"/>
              <a:t>nutnost</a:t>
            </a:r>
            <a:r>
              <a:rPr lang="en-GB" sz="2000" dirty="0"/>
              <a:t> </a:t>
            </a:r>
            <a:r>
              <a:rPr lang="en-GB" sz="2000" dirty="0" err="1"/>
              <a:t>závazných</a:t>
            </a:r>
            <a:r>
              <a:rPr lang="en-GB" sz="2000" dirty="0"/>
              <a:t> </a:t>
            </a:r>
            <a:r>
              <a:rPr lang="en-GB" sz="2000" dirty="0" err="1"/>
              <a:t>veřejných</a:t>
            </a:r>
            <a:r>
              <a:rPr lang="en-GB" sz="2000" dirty="0"/>
              <a:t> </a:t>
            </a:r>
            <a:r>
              <a:rPr lang="en-GB" sz="2000" dirty="0" err="1"/>
              <a:t>pravidel</a:t>
            </a:r>
            <a:r>
              <a:rPr lang="cs-CZ" sz="2000" dirty="0"/>
              <a:t>, která budou přijatelná pro všechny </a:t>
            </a:r>
            <a:r>
              <a:rPr lang="en-GB" sz="2000" dirty="0"/>
              <a:t> </a:t>
            </a:r>
            <a:endParaRPr lang="cs-CZ" sz="2000" dirty="0"/>
          </a:p>
          <a:p>
            <a:pPr lvl="0"/>
            <a:r>
              <a:rPr lang="en-GB" sz="2000" dirty="0" err="1"/>
              <a:t>Liberální</a:t>
            </a:r>
            <a:r>
              <a:rPr lang="en-GB" sz="2000" dirty="0"/>
              <a:t> </a:t>
            </a:r>
            <a:r>
              <a:rPr lang="en-GB" sz="2000" dirty="0" err="1"/>
              <a:t>hodnota</a:t>
            </a:r>
            <a:r>
              <a:rPr lang="en-GB" sz="2000" dirty="0"/>
              <a:t> </a:t>
            </a:r>
            <a:r>
              <a:rPr lang="en-GB" sz="2000" dirty="0" err="1"/>
              <a:t>respektu</a:t>
            </a:r>
            <a:r>
              <a:rPr lang="en-GB" sz="2000" dirty="0"/>
              <a:t> k </a:t>
            </a:r>
            <a:r>
              <a:rPr lang="en-GB" sz="2000" dirty="0" err="1"/>
              <a:t>jednotlivci</a:t>
            </a:r>
            <a:r>
              <a:rPr lang="en-GB" sz="2000" dirty="0"/>
              <a:t> =&gt; </a:t>
            </a:r>
            <a:r>
              <a:rPr lang="en-GB" sz="2000" dirty="0" err="1">
                <a:solidFill>
                  <a:srgbClr val="FF0000"/>
                </a:solidFill>
              </a:rPr>
              <a:t>legitimní</a:t>
            </a:r>
            <a:r>
              <a:rPr lang="en-GB" sz="2000" dirty="0">
                <a:solidFill>
                  <a:srgbClr val="FF0000"/>
                </a:solidFill>
              </a:rPr>
              <a:t> </a:t>
            </a:r>
            <a:r>
              <a:rPr lang="en-GB" sz="2000" dirty="0" err="1">
                <a:solidFill>
                  <a:srgbClr val="FF0000"/>
                </a:solidFill>
              </a:rPr>
              <a:t>jen</a:t>
            </a:r>
            <a:r>
              <a:rPr lang="en-GB" sz="2000" dirty="0">
                <a:solidFill>
                  <a:srgbClr val="FF0000"/>
                </a:solidFill>
              </a:rPr>
              <a:t> </a:t>
            </a:r>
            <a:r>
              <a:rPr lang="en-GB" sz="2000" dirty="0" err="1">
                <a:solidFill>
                  <a:srgbClr val="FF0000"/>
                </a:solidFill>
              </a:rPr>
              <a:t>taková</a:t>
            </a:r>
            <a:r>
              <a:rPr lang="en-GB" sz="2000" dirty="0">
                <a:solidFill>
                  <a:srgbClr val="FF0000"/>
                </a:solidFill>
              </a:rPr>
              <a:t> </a:t>
            </a:r>
            <a:r>
              <a:rPr lang="en-GB" sz="2000" dirty="0" err="1">
                <a:solidFill>
                  <a:srgbClr val="FF0000"/>
                </a:solidFill>
              </a:rPr>
              <a:t>pravidla</a:t>
            </a:r>
            <a:r>
              <a:rPr lang="en-GB" sz="2000" dirty="0">
                <a:solidFill>
                  <a:srgbClr val="FF0000"/>
                </a:solidFill>
              </a:rPr>
              <a:t>, </a:t>
            </a:r>
            <a:r>
              <a:rPr lang="en-GB" sz="2000" dirty="0" err="1">
                <a:solidFill>
                  <a:srgbClr val="FF0000"/>
                </a:solidFill>
              </a:rPr>
              <a:t>která</a:t>
            </a:r>
            <a:r>
              <a:rPr lang="en-GB" sz="2000" dirty="0">
                <a:solidFill>
                  <a:srgbClr val="FF0000"/>
                </a:solidFill>
              </a:rPr>
              <a:t> </a:t>
            </a:r>
            <a:r>
              <a:rPr lang="en-GB" sz="2000" dirty="0" err="1">
                <a:solidFill>
                  <a:srgbClr val="FF0000"/>
                </a:solidFill>
              </a:rPr>
              <a:t>mohou</a:t>
            </a:r>
            <a:r>
              <a:rPr lang="en-GB" sz="2000" dirty="0">
                <a:solidFill>
                  <a:srgbClr val="FF0000"/>
                </a:solidFill>
              </a:rPr>
              <a:t> </a:t>
            </a:r>
            <a:r>
              <a:rPr lang="en-GB" sz="2000" dirty="0" err="1">
                <a:solidFill>
                  <a:srgbClr val="FF0000"/>
                </a:solidFill>
              </a:rPr>
              <a:t>být</a:t>
            </a:r>
            <a:r>
              <a:rPr lang="en-GB" sz="2000" dirty="0">
                <a:solidFill>
                  <a:srgbClr val="FF0000"/>
                </a:solidFill>
              </a:rPr>
              <a:t> </a:t>
            </a:r>
            <a:r>
              <a:rPr lang="en-GB" sz="2000" dirty="0" err="1">
                <a:solidFill>
                  <a:srgbClr val="FF0000"/>
                </a:solidFill>
              </a:rPr>
              <a:t>podpořena</a:t>
            </a:r>
            <a:r>
              <a:rPr lang="en-GB" sz="2000" dirty="0">
                <a:solidFill>
                  <a:srgbClr val="FF0000"/>
                </a:solidFill>
              </a:rPr>
              <a:t> z </a:t>
            </a:r>
            <a:r>
              <a:rPr lang="en-GB" sz="2000" dirty="0" err="1">
                <a:solidFill>
                  <a:srgbClr val="FF0000"/>
                </a:solidFill>
              </a:rPr>
              <a:t>perspektivy</a:t>
            </a:r>
            <a:r>
              <a:rPr lang="en-GB" sz="2000" dirty="0">
                <a:solidFill>
                  <a:srgbClr val="FF0000"/>
                </a:solidFill>
              </a:rPr>
              <a:t> </a:t>
            </a:r>
            <a:r>
              <a:rPr lang="en-GB" sz="2000" dirty="0" err="1">
                <a:solidFill>
                  <a:srgbClr val="FF0000"/>
                </a:solidFill>
              </a:rPr>
              <a:t>každého</a:t>
            </a:r>
            <a:r>
              <a:rPr lang="en-GB" sz="2000" dirty="0">
                <a:solidFill>
                  <a:srgbClr val="FF0000"/>
                </a:solidFill>
              </a:rPr>
              <a:t> </a:t>
            </a:r>
            <a:r>
              <a:rPr lang="en-GB" sz="2000" dirty="0" err="1">
                <a:solidFill>
                  <a:srgbClr val="FF0000"/>
                </a:solidFill>
              </a:rPr>
              <a:t>jednotlivce</a:t>
            </a:r>
            <a:r>
              <a:rPr lang="en-GB" sz="2000" dirty="0">
                <a:solidFill>
                  <a:srgbClr val="FF0000"/>
                </a:solidFill>
              </a:rPr>
              <a:t> </a:t>
            </a:r>
            <a:r>
              <a:rPr lang="en-GB" sz="2000" dirty="0"/>
              <a:t>(</a:t>
            </a:r>
            <a:r>
              <a:rPr lang="en-GB" sz="2000" dirty="0" err="1"/>
              <a:t>má</a:t>
            </a:r>
            <a:r>
              <a:rPr lang="en-GB" sz="2000" dirty="0"/>
              <a:t> </a:t>
            </a:r>
            <a:r>
              <a:rPr lang="en-GB" sz="2000" dirty="0" err="1"/>
              <a:t>dostatečné</a:t>
            </a:r>
            <a:r>
              <a:rPr lang="en-GB" sz="2000" dirty="0"/>
              <a:t> </a:t>
            </a:r>
            <a:r>
              <a:rPr lang="en-GB" sz="2000" dirty="0" err="1"/>
              <a:t>důvody</a:t>
            </a:r>
            <a:r>
              <a:rPr lang="en-GB" sz="2000" dirty="0"/>
              <a:t> k</a:t>
            </a:r>
            <a:r>
              <a:rPr lang="cs-CZ" sz="2000" dirty="0"/>
              <a:t> jejich </a:t>
            </a:r>
            <a:r>
              <a:rPr lang="en-GB" sz="2000" dirty="0" err="1"/>
              <a:t>podpoře</a:t>
            </a:r>
            <a:r>
              <a:rPr lang="en-GB" sz="2000" dirty="0"/>
              <a:t>) </a:t>
            </a:r>
            <a:endParaRPr lang="cs-CZ" sz="2000" dirty="0"/>
          </a:p>
          <a:p>
            <a:pPr lvl="0"/>
            <a:r>
              <a:rPr lang="cs-CZ" sz="2000" dirty="0"/>
              <a:t>Nutnost veřejného </a:t>
            </a:r>
            <a:r>
              <a:rPr lang="en-GB" sz="2000" dirty="0" err="1"/>
              <a:t>ospravedlnění</a:t>
            </a:r>
            <a:r>
              <a:rPr lang="en-GB" sz="2000" dirty="0"/>
              <a:t> </a:t>
            </a:r>
            <a:r>
              <a:rPr lang="en-GB" sz="2000" dirty="0" err="1"/>
              <a:t>skrze</a:t>
            </a:r>
            <a:r>
              <a:rPr lang="en-GB" sz="2000" dirty="0"/>
              <a:t> </a:t>
            </a:r>
            <a:r>
              <a:rPr lang="en-GB" sz="2000" dirty="0" err="1"/>
              <a:t>veřejný</a:t>
            </a:r>
            <a:r>
              <a:rPr lang="en-GB" sz="2000" dirty="0"/>
              <a:t> </a:t>
            </a:r>
            <a:r>
              <a:rPr lang="en-GB" sz="2000" dirty="0" err="1"/>
              <a:t>rozum</a:t>
            </a:r>
            <a:r>
              <a:rPr lang="cs-CZ" sz="2000" dirty="0"/>
              <a:t> a hledání společného </a:t>
            </a:r>
            <a:r>
              <a:rPr lang="cs-CZ" sz="2000" dirty="0">
                <a:solidFill>
                  <a:srgbClr val="FF0000"/>
                </a:solidFill>
              </a:rPr>
              <a:t>minimálního konsensu </a:t>
            </a:r>
            <a:endParaRPr lang="en-GB" dirty="0">
              <a:solidFill>
                <a:srgbClr val="FF0000"/>
              </a:solidFill>
            </a:endParaRPr>
          </a:p>
          <a:p>
            <a:endParaRPr lang="cs-CZ" dirty="0"/>
          </a:p>
        </p:txBody>
      </p:sp>
    </p:spTree>
    <p:extLst>
      <p:ext uri="{BB962C8B-B14F-4D97-AF65-F5344CB8AC3E}">
        <p14:creationId xmlns:p14="http://schemas.microsoft.com/office/powerpoint/2010/main" val="150838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EDFB34-A0CB-A408-F5D2-25ECC95F9ED1}"/>
              </a:ext>
            </a:extLst>
          </p:cNvPr>
          <p:cNvSpPr>
            <a:spLocks noGrp="1"/>
          </p:cNvSpPr>
          <p:nvPr>
            <p:ph type="title"/>
          </p:nvPr>
        </p:nvSpPr>
        <p:spPr>
          <a:xfrm>
            <a:off x="652371" y="647701"/>
            <a:ext cx="10625229" cy="744220"/>
          </a:xfrm>
        </p:spPr>
        <p:txBody>
          <a:bodyPr>
            <a:normAutofit fontScale="90000"/>
          </a:bodyPr>
          <a:lstStyle/>
          <a:p>
            <a:r>
              <a:rPr lang="cs-CZ" dirty="0" err="1">
                <a:latin typeface="Calibri"/>
              </a:rPr>
              <a:t>Gaus</a:t>
            </a:r>
            <a:r>
              <a:rPr lang="cs-CZ" dirty="0">
                <a:latin typeface="Calibri"/>
              </a:rPr>
              <a:t>: Sektářský charakter politické filozofie</a:t>
            </a:r>
            <a:endParaRPr lang="cs-CZ" dirty="0"/>
          </a:p>
        </p:txBody>
      </p:sp>
      <p:sp>
        <p:nvSpPr>
          <p:cNvPr id="3" name="Zástupný obsah 2">
            <a:extLst>
              <a:ext uri="{FF2B5EF4-FFF2-40B4-BE49-F238E27FC236}">
                <a16:creationId xmlns:a16="http://schemas.microsoft.com/office/drawing/2014/main" id="{D0443974-F391-B76A-0C76-DF4328BF39F5}"/>
              </a:ext>
            </a:extLst>
          </p:cNvPr>
          <p:cNvSpPr>
            <a:spLocks noGrp="1"/>
          </p:cNvSpPr>
          <p:nvPr>
            <p:ph idx="1"/>
          </p:nvPr>
        </p:nvSpPr>
        <p:spPr>
          <a:xfrm>
            <a:off x="652371" y="2095500"/>
            <a:ext cx="10620855" cy="4569460"/>
          </a:xfrm>
        </p:spPr>
        <p:txBody>
          <a:bodyPr>
            <a:normAutofit lnSpcReduction="10000"/>
          </a:bodyPr>
          <a:lstStyle/>
          <a:p>
            <a:pPr lvl="0"/>
            <a:r>
              <a:rPr lang="cs-CZ" sz="2000" dirty="0">
                <a:solidFill>
                  <a:srgbClr val="FF0000"/>
                </a:solidFill>
              </a:rPr>
              <a:t>Sektářský charakter politické filozofie </a:t>
            </a:r>
            <a:r>
              <a:rPr lang="cs-CZ" sz="2000" dirty="0"/>
              <a:t>→ individuální koncepce dobra/komprehensivní doktríny kolem kterých se tvoří „sekty“ </a:t>
            </a:r>
          </a:p>
          <a:p>
            <a:pPr lvl="0"/>
            <a:r>
              <a:rPr lang="cs-CZ" sz="2000" dirty="0"/>
              <a:t>Komprehensivní doktríny nemohou být přijaty všemi členy společnosti – proto jsou z veřejné rozpravy vyloučeny </a:t>
            </a:r>
          </a:p>
          <a:p>
            <a:pPr lvl="0"/>
            <a:r>
              <a:rPr lang="cs-CZ" sz="2000" dirty="0"/>
              <a:t>Ne</a:t>
            </a:r>
            <a:r>
              <a:rPr lang="en-GB" sz="2000" dirty="0" err="1"/>
              <a:t>souhlas</a:t>
            </a:r>
            <a:r>
              <a:rPr lang="en-GB" sz="2000" dirty="0"/>
              <a:t> </a:t>
            </a:r>
            <a:r>
              <a:rPr lang="en-GB" sz="2000" dirty="0" err="1"/>
              <a:t>jako</a:t>
            </a:r>
            <a:r>
              <a:rPr lang="en-GB" sz="2000" dirty="0"/>
              <a:t> </a:t>
            </a:r>
            <a:r>
              <a:rPr lang="en-GB" sz="2000" dirty="0" err="1"/>
              <a:t>znak</a:t>
            </a:r>
            <a:r>
              <a:rPr lang="en-GB" sz="2000" dirty="0"/>
              <a:t> </a:t>
            </a:r>
            <a:r>
              <a:rPr lang="en-GB" sz="2000" dirty="0" err="1"/>
              <a:t>nerozumnosti</a:t>
            </a:r>
            <a:r>
              <a:rPr lang="en-GB" sz="2000" dirty="0"/>
              <a:t> =&gt; </a:t>
            </a:r>
            <a:r>
              <a:rPr lang="en-GB" sz="2000" dirty="0" err="1"/>
              <a:t>vyloučení</a:t>
            </a:r>
            <a:r>
              <a:rPr lang="en-GB" sz="2000" dirty="0"/>
              <a:t> </a:t>
            </a:r>
            <a:r>
              <a:rPr lang="en-GB" sz="2000" dirty="0" err="1"/>
              <a:t>daného</a:t>
            </a:r>
            <a:r>
              <a:rPr lang="en-GB" sz="2000" dirty="0"/>
              <a:t> </a:t>
            </a:r>
            <a:r>
              <a:rPr lang="en-GB" sz="2000" dirty="0" err="1"/>
              <a:t>přesvědčení</a:t>
            </a:r>
            <a:r>
              <a:rPr lang="en-GB" sz="2000" dirty="0"/>
              <a:t> z </a:t>
            </a:r>
            <a:r>
              <a:rPr lang="en-GB" sz="2000" dirty="0" err="1"/>
              <a:t>veřejné</a:t>
            </a:r>
            <a:r>
              <a:rPr lang="en-GB" sz="2000" dirty="0"/>
              <a:t> </a:t>
            </a:r>
            <a:r>
              <a:rPr lang="en-GB" sz="2000" dirty="0" err="1"/>
              <a:t>sféry</a:t>
            </a:r>
            <a:r>
              <a:rPr lang="en-GB" sz="2000" dirty="0"/>
              <a:t> </a:t>
            </a:r>
            <a:endParaRPr lang="cs-CZ" sz="2000" dirty="0"/>
          </a:p>
          <a:p>
            <a:pPr lvl="0"/>
            <a:r>
              <a:rPr lang="cs-CZ" sz="2000" dirty="0" err="1"/>
              <a:t>Gaus</a:t>
            </a:r>
            <a:r>
              <a:rPr lang="cs-CZ" sz="2000" dirty="0"/>
              <a:t>: „</a:t>
            </a:r>
            <a:r>
              <a:rPr lang="en-US" sz="2000" i="1" dirty="0"/>
              <a:t>A successful liberal state must focus on what we share, and it must privatize those matters about which we disagree</a:t>
            </a:r>
            <a:r>
              <a:rPr lang="cs-CZ" sz="2000" dirty="0"/>
              <a:t>“→  nutnost </a:t>
            </a:r>
            <a:r>
              <a:rPr lang="cs-CZ" sz="2000" b="1" dirty="0"/>
              <a:t>privatizace sporných oblastí</a:t>
            </a:r>
            <a:r>
              <a:rPr lang="cs-CZ" sz="2000" dirty="0"/>
              <a:t>, předmětem zákona je pouze to, na čem se shodneme. </a:t>
            </a:r>
            <a:endParaRPr lang="en-GB" sz="2000" dirty="0"/>
          </a:p>
          <a:p>
            <a:r>
              <a:rPr lang="cs-CZ" dirty="0"/>
              <a:t>Public </a:t>
            </a:r>
            <a:r>
              <a:rPr lang="cs-CZ" dirty="0" err="1"/>
              <a:t>Reason</a:t>
            </a:r>
            <a:r>
              <a:rPr lang="cs-CZ" dirty="0"/>
              <a:t> </a:t>
            </a:r>
            <a:r>
              <a:rPr lang="cs-CZ" dirty="0" err="1"/>
              <a:t>Liberalism</a:t>
            </a:r>
            <a:r>
              <a:rPr lang="cs-CZ" dirty="0"/>
              <a:t>: „</a:t>
            </a:r>
            <a:r>
              <a:rPr lang="en-US" dirty="0"/>
              <a:t>seeks to return liberalism to its founding insight that we must live together without sharing our deepest visions:</a:t>
            </a:r>
            <a:r>
              <a:rPr lang="cs-CZ" dirty="0"/>
              <a:t> </a:t>
            </a:r>
            <a:r>
              <a:rPr lang="cs-CZ" i="1" dirty="0" err="1"/>
              <a:t>that</a:t>
            </a:r>
            <a:r>
              <a:rPr lang="cs-CZ" i="1" dirty="0"/>
              <a:t> </a:t>
            </a:r>
            <a:r>
              <a:rPr lang="cs-CZ" i="1" dirty="0" err="1"/>
              <a:t>liberalism</a:t>
            </a:r>
            <a:r>
              <a:rPr lang="cs-CZ" i="1" dirty="0"/>
              <a:t> </a:t>
            </a:r>
            <a:r>
              <a:rPr lang="cs-CZ" i="1" dirty="0" err="1"/>
              <a:t>is</a:t>
            </a:r>
            <a:r>
              <a:rPr lang="cs-CZ" i="1" dirty="0"/>
              <a:t> </a:t>
            </a:r>
            <a:r>
              <a:rPr lang="en-US" i="1" dirty="0">
                <a:solidFill>
                  <a:srgbClr val="FF0000"/>
                </a:solidFill>
              </a:rPr>
              <a:t>an alternative to sectarianism</a:t>
            </a:r>
            <a:r>
              <a:rPr lang="en-US" i="1" dirty="0"/>
              <a:t>, not simply a form of it.</a:t>
            </a:r>
            <a:r>
              <a:rPr lang="cs-CZ" i="1" dirty="0"/>
              <a:t>“</a:t>
            </a:r>
          </a:p>
        </p:txBody>
      </p:sp>
    </p:spTree>
    <p:extLst>
      <p:ext uri="{BB962C8B-B14F-4D97-AF65-F5344CB8AC3E}">
        <p14:creationId xmlns:p14="http://schemas.microsoft.com/office/powerpoint/2010/main" val="323234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F8FFA-EF37-9BB0-09A3-80457CDBF173}"/>
              </a:ext>
            </a:extLst>
          </p:cNvPr>
          <p:cNvSpPr>
            <a:spLocks noGrp="1"/>
          </p:cNvSpPr>
          <p:nvPr>
            <p:ph type="title"/>
          </p:nvPr>
        </p:nvSpPr>
        <p:spPr>
          <a:xfrm>
            <a:off x="652371" y="647701"/>
            <a:ext cx="10625229" cy="734060"/>
          </a:xfrm>
        </p:spPr>
        <p:txBody>
          <a:bodyPr/>
          <a:lstStyle/>
          <a:p>
            <a:pPr algn="ctr"/>
            <a:r>
              <a:rPr lang="en-GB" sz="3600" dirty="0"/>
              <a:t>OSPRAVEDLNĚNÍ DLE GAUSE</a:t>
            </a:r>
            <a:endParaRPr lang="cs-CZ" dirty="0"/>
          </a:p>
        </p:txBody>
      </p:sp>
      <p:sp>
        <p:nvSpPr>
          <p:cNvPr id="3" name="Zástupný obsah 2">
            <a:extLst>
              <a:ext uri="{FF2B5EF4-FFF2-40B4-BE49-F238E27FC236}">
                <a16:creationId xmlns:a16="http://schemas.microsoft.com/office/drawing/2014/main" id="{857A2A4B-A524-4E8A-6580-80585405E9E3}"/>
              </a:ext>
            </a:extLst>
          </p:cNvPr>
          <p:cNvSpPr>
            <a:spLocks noGrp="1"/>
          </p:cNvSpPr>
          <p:nvPr>
            <p:ph idx="1"/>
          </p:nvPr>
        </p:nvSpPr>
        <p:spPr>
          <a:xfrm>
            <a:off x="652371" y="2095499"/>
            <a:ext cx="11300143" cy="4588329"/>
          </a:xfrm>
        </p:spPr>
        <p:txBody>
          <a:bodyPr>
            <a:normAutofit/>
          </a:bodyPr>
          <a:lstStyle/>
          <a:p>
            <a:pPr lvl="0">
              <a:lnSpc>
                <a:spcPct val="90000"/>
              </a:lnSpc>
            </a:pPr>
            <a:r>
              <a:rPr lang="cs-CZ" sz="2000" dirty="0"/>
              <a:t>Výchozí pozice </a:t>
            </a:r>
            <a:r>
              <a:rPr lang="cs-CZ" sz="2000" dirty="0" err="1"/>
              <a:t>Gause</a:t>
            </a:r>
            <a:r>
              <a:rPr lang="cs-CZ" sz="2000" dirty="0"/>
              <a:t> (a většiny PR liberálů) </a:t>
            </a:r>
            <a:r>
              <a:rPr lang="cs-CZ" sz="2000" b="1" dirty="0">
                <a:solidFill>
                  <a:srgbClr val="FF0000"/>
                </a:solidFill>
              </a:rPr>
              <a:t>AGNOSTICKÁ</a:t>
            </a:r>
            <a:r>
              <a:rPr lang="cs-CZ" sz="2000" b="1" dirty="0"/>
              <a:t> a </a:t>
            </a:r>
            <a:r>
              <a:rPr lang="cs-CZ" sz="2000" b="1" dirty="0">
                <a:solidFill>
                  <a:srgbClr val="FF0000"/>
                </a:solidFill>
              </a:rPr>
              <a:t>ANARCHICKÁ </a:t>
            </a:r>
          </a:p>
          <a:p>
            <a:pPr lvl="0">
              <a:lnSpc>
                <a:spcPct val="90000"/>
              </a:lnSpc>
            </a:pPr>
            <a:r>
              <a:rPr lang="cs-CZ" sz="2000" dirty="0"/>
              <a:t>Co máme dělat v situaci, kdy se nemůžeme shodnout, co máme dělat? </a:t>
            </a:r>
          </a:p>
          <a:p>
            <a:pPr lvl="0">
              <a:lnSpc>
                <a:spcPct val="90000"/>
              </a:lnSpc>
            </a:pPr>
            <a:r>
              <a:rPr lang="cs-CZ" sz="2000" dirty="0"/>
              <a:t>Která </a:t>
            </a:r>
            <a:r>
              <a:rPr lang="en-GB" sz="2000" dirty="0" err="1"/>
              <a:t>pravidla</a:t>
            </a:r>
            <a:r>
              <a:rPr lang="en-GB" sz="2000" dirty="0"/>
              <a:t>/</a:t>
            </a:r>
            <a:r>
              <a:rPr lang="en-GB" sz="2000" dirty="0" err="1"/>
              <a:t>normy</a:t>
            </a:r>
            <a:r>
              <a:rPr lang="en-GB" sz="2000" dirty="0"/>
              <a:t>/</a:t>
            </a:r>
            <a:r>
              <a:rPr lang="en-GB" sz="2000" dirty="0" err="1"/>
              <a:t>zákony</a:t>
            </a:r>
            <a:r>
              <a:rPr lang="en-GB" sz="2000" dirty="0"/>
              <a:t> </a:t>
            </a:r>
            <a:r>
              <a:rPr lang="en-GB" sz="2000" dirty="0" err="1"/>
              <a:t>jsou</a:t>
            </a:r>
            <a:r>
              <a:rPr lang="en-GB" sz="2000" dirty="0"/>
              <a:t> </a:t>
            </a:r>
            <a:r>
              <a:rPr lang="en-GB" sz="2000" dirty="0" err="1"/>
              <a:t>ospravedlnitelné</a:t>
            </a:r>
            <a:r>
              <a:rPr lang="en-GB" sz="2000" dirty="0"/>
              <a:t> + </a:t>
            </a:r>
            <a:r>
              <a:rPr lang="en-GB" sz="2000" dirty="0" err="1"/>
              <a:t>nesektářské</a:t>
            </a:r>
            <a:r>
              <a:rPr lang="en-GB" sz="2000" dirty="0"/>
              <a:t>? →</a:t>
            </a:r>
            <a:r>
              <a:rPr lang="cs-CZ" sz="2000" dirty="0"/>
              <a:t> K </a:t>
            </a:r>
            <a:r>
              <a:rPr lang="en-GB" sz="2000" dirty="0" err="1"/>
              <a:t>podpoře</a:t>
            </a:r>
            <a:r>
              <a:rPr lang="en-GB" sz="2000" dirty="0"/>
              <a:t> </a:t>
            </a:r>
            <a:r>
              <a:rPr lang="en-GB" sz="2000" dirty="0" err="1"/>
              <a:t>čeho</a:t>
            </a:r>
            <a:r>
              <a:rPr lang="en-GB" sz="2000" dirty="0"/>
              <a:t> </a:t>
            </a:r>
            <a:r>
              <a:rPr lang="en-GB" sz="2000" dirty="0" err="1"/>
              <a:t>má</a:t>
            </a:r>
            <a:r>
              <a:rPr lang="en-GB" sz="2000" dirty="0"/>
              <a:t> </a:t>
            </a:r>
            <a:r>
              <a:rPr lang="en-GB" sz="2000" dirty="0" err="1"/>
              <a:t>každý</a:t>
            </a:r>
            <a:r>
              <a:rPr lang="en-GB" sz="2000" dirty="0"/>
              <a:t> </a:t>
            </a:r>
            <a:r>
              <a:rPr lang="en-GB" sz="2000" dirty="0" err="1"/>
              <a:t>jedinec</a:t>
            </a:r>
            <a:r>
              <a:rPr lang="en-GB" sz="2000" dirty="0"/>
              <a:t> </a:t>
            </a:r>
            <a:r>
              <a:rPr lang="en-GB" sz="2000" dirty="0" err="1"/>
              <a:t>dostatečné</a:t>
            </a:r>
            <a:r>
              <a:rPr lang="en-GB" sz="2000" dirty="0"/>
              <a:t> </a:t>
            </a:r>
            <a:r>
              <a:rPr lang="en-GB" sz="2000" dirty="0" err="1"/>
              <a:t>důvody</a:t>
            </a:r>
            <a:r>
              <a:rPr lang="en-GB" sz="2000" dirty="0"/>
              <a:t>?</a:t>
            </a:r>
            <a:endParaRPr lang="cs-CZ" sz="2000" dirty="0"/>
          </a:p>
          <a:p>
            <a:pPr lvl="0">
              <a:lnSpc>
                <a:spcPct val="90000"/>
              </a:lnSpc>
            </a:pPr>
            <a:r>
              <a:rPr lang="en-GB" sz="2000" dirty="0"/>
              <a:t>G</a:t>
            </a:r>
            <a:r>
              <a:rPr lang="cs-CZ" sz="2000" dirty="0" err="1"/>
              <a:t>aus</a:t>
            </a:r>
            <a:r>
              <a:rPr lang="cs-CZ" sz="2000" dirty="0"/>
              <a:t>: e</a:t>
            </a:r>
            <a:r>
              <a:rPr lang="en-GB" sz="2000" dirty="0" err="1"/>
              <a:t>xtenzivní</a:t>
            </a:r>
            <a:r>
              <a:rPr lang="en-GB" sz="2000" dirty="0"/>
              <a:t> </a:t>
            </a:r>
            <a:r>
              <a:rPr lang="en-GB" sz="2000" dirty="0" err="1"/>
              <a:t>individuální</a:t>
            </a:r>
            <a:r>
              <a:rPr lang="en-GB" sz="2000" dirty="0"/>
              <a:t> </a:t>
            </a:r>
            <a:r>
              <a:rPr lang="en-GB" sz="2000" dirty="0" err="1"/>
              <a:t>svoboda</a:t>
            </a:r>
            <a:endParaRPr lang="cs-CZ" sz="2000" dirty="0"/>
          </a:p>
          <a:p>
            <a:pPr lvl="0">
              <a:lnSpc>
                <a:spcPct val="90000"/>
              </a:lnSpc>
            </a:pPr>
            <a:r>
              <a:rPr lang="cs-CZ" sz="2000" dirty="0">
                <a:solidFill>
                  <a:srgbClr val="FF0000"/>
                </a:solidFill>
              </a:rPr>
              <a:t>Individuální </a:t>
            </a:r>
            <a:r>
              <a:rPr lang="en-GB" sz="2000" dirty="0" err="1">
                <a:solidFill>
                  <a:srgbClr val="FF0000"/>
                </a:solidFill>
              </a:rPr>
              <a:t>práva</a:t>
            </a:r>
            <a:r>
              <a:rPr lang="en-GB" sz="2000" dirty="0">
                <a:solidFill>
                  <a:srgbClr val="FF0000"/>
                </a:solidFill>
              </a:rPr>
              <a:t> a </a:t>
            </a:r>
            <a:r>
              <a:rPr lang="en-GB" sz="2000" dirty="0" err="1">
                <a:solidFill>
                  <a:srgbClr val="FF0000"/>
                </a:solidFill>
              </a:rPr>
              <a:t>svobody</a:t>
            </a:r>
            <a:r>
              <a:rPr lang="en-GB" sz="2000" dirty="0">
                <a:solidFill>
                  <a:srgbClr val="FF0000"/>
                </a:solidFill>
              </a:rPr>
              <a:t> </a:t>
            </a:r>
            <a:r>
              <a:rPr lang="cs-CZ" sz="2000" dirty="0">
                <a:solidFill>
                  <a:srgbClr val="FF0000"/>
                </a:solidFill>
              </a:rPr>
              <a:t>jsou</a:t>
            </a:r>
            <a:r>
              <a:rPr lang="en-GB" sz="2000" dirty="0">
                <a:solidFill>
                  <a:srgbClr val="FF0000"/>
                </a:solidFill>
              </a:rPr>
              <a:t> v </a:t>
            </a:r>
            <a:r>
              <a:rPr lang="en-GB" sz="2000" dirty="0" err="1">
                <a:solidFill>
                  <a:srgbClr val="FF0000"/>
                </a:solidFill>
              </a:rPr>
              <a:t>zájmu</a:t>
            </a:r>
            <a:r>
              <a:rPr lang="en-GB" sz="2000" dirty="0">
                <a:solidFill>
                  <a:srgbClr val="FF0000"/>
                </a:solidFill>
              </a:rPr>
              <a:t> </a:t>
            </a:r>
            <a:r>
              <a:rPr lang="en-GB" sz="2000" dirty="0" err="1">
                <a:solidFill>
                  <a:srgbClr val="FF0000"/>
                </a:solidFill>
              </a:rPr>
              <a:t>každého</a:t>
            </a:r>
            <a:r>
              <a:rPr lang="cs-CZ" sz="2000" dirty="0">
                <a:solidFill>
                  <a:srgbClr val="FF0000"/>
                </a:solidFill>
              </a:rPr>
              <a:t> jednotlivce, neboť tvoří</a:t>
            </a:r>
            <a:r>
              <a:rPr lang="en-GB" sz="2000" dirty="0">
                <a:solidFill>
                  <a:srgbClr val="FF0000"/>
                </a:solidFill>
              </a:rPr>
              <a:t> </a:t>
            </a:r>
            <a:r>
              <a:rPr lang="en-GB" sz="2000" dirty="0" err="1">
                <a:solidFill>
                  <a:srgbClr val="FF0000"/>
                </a:solidFill>
              </a:rPr>
              <a:t>předpoklad</a:t>
            </a:r>
            <a:r>
              <a:rPr lang="en-GB" sz="2000" dirty="0">
                <a:solidFill>
                  <a:srgbClr val="FF0000"/>
                </a:solidFill>
              </a:rPr>
              <a:t> </a:t>
            </a:r>
            <a:r>
              <a:rPr lang="cs-CZ" sz="2000" dirty="0">
                <a:solidFill>
                  <a:srgbClr val="FF0000"/>
                </a:solidFill>
              </a:rPr>
              <a:t>pro </a:t>
            </a:r>
            <a:r>
              <a:rPr lang="en-GB" sz="2000" dirty="0" err="1">
                <a:solidFill>
                  <a:srgbClr val="FF0000"/>
                </a:solidFill>
              </a:rPr>
              <a:t>dosahování</a:t>
            </a:r>
            <a:r>
              <a:rPr lang="en-GB" sz="2000" dirty="0">
                <a:solidFill>
                  <a:srgbClr val="FF0000"/>
                </a:solidFill>
              </a:rPr>
              <a:t> </a:t>
            </a:r>
            <a:r>
              <a:rPr lang="en-GB" sz="2000" dirty="0" err="1">
                <a:solidFill>
                  <a:srgbClr val="FF0000"/>
                </a:solidFill>
              </a:rPr>
              <a:t>jakýchkoliv</a:t>
            </a:r>
            <a:r>
              <a:rPr lang="en-GB" sz="2000" dirty="0">
                <a:solidFill>
                  <a:srgbClr val="FF0000"/>
                </a:solidFill>
              </a:rPr>
              <a:t> </a:t>
            </a:r>
            <a:r>
              <a:rPr lang="en-GB" sz="2000" dirty="0" err="1">
                <a:solidFill>
                  <a:srgbClr val="FF0000"/>
                </a:solidFill>
              </a:rPr>
              <a:t>dalších</a:t>
            </a:r>
            <a:r>
              <a:rPr lang="en-GB" sz="2000" dirty="0">
                <a:solidFill>
                  <a:srgbClr val="FF0000"/>
                </a:solidFill>
              </a:rPr>
              <a:t> </a:t>
            </a:r>
            <a:r>
              <a:rPr lang="en-GB" sz="2000" dirty="0" err="1">
                <a:solidFill>
                  <a:srgbClr val="FF0000"/>
                </a:solidFill>
              </a:rPr>
              <a:t>cílů</a:t>
            </a:r>
            <a:r>
              <a:rPr lang="en-GB" sz="2000" dirty="0">
                <a:solidFill>
                  <a:srgbClr val="FF0000"/>
                </a:solidFill>
              </a:rPr>
              <a:t> </a:t>
            </a:r>
            <a:r>
              <a:rPr lang="en-GB" sz="2000" dirty="0"/>
              <a:t>=&gt; </a:t>
            </a:r>
            <a:r>
              <a:rPr lang="cs-CZ" sz="2000" dirty="0"/>
              <a:t>podmínka </a:t>
            </a:r>
            <a:r>
              <a:rPr lang="en-GB" sz="2000" dirty="0" err="1"/>
              <a:t>ospravedlnitelná</a:t>
            </a:r>
            <a:r>
              <a:rPr lang="en-GB" sz="2000" dirty="0"/>
              <a:t> </a:t>
            </a:r>
            <a:r>
              <a:rPr lang="en-GB" sz="2000" dirty="0" err="1"/>
              <a:t>všem</a:t>
            </a:r>
            <a:r>
              <a:rPr lang="cs-CZ" sz="2000" dirty="0"/>
              <a:t> členům společnosti </a:t>
            </a:r>
            <a:r>
              <a:rPr lang="en-GB" sz="2000" dirty="0"/>
              <a:t> =&gt;</a:t>
            </a:r>
            <a:r>
              <a:rPr lang="cs-CZ" sz="2000" dirty="0"/>
              <a:t> sdílené minimum </a:t>
            </a:r>
          </a:p>
          <a:p>
            <a:pPr lvl="0">
              <a:lnSpc>
                <a:spcPct val="90000"/>
              </a:lnSpc>
            </a:pPr>
            <a:r>
              <a:rPr lang="cs-CZ" sz="2000" dirty="0"/>
              <a:t>Bez ohledu na Vaše přesvědčení, největší šanci realizovat svoji koncepci dobra máte ve společnosti garantující co největší míru individuálních práv a svobod </a:t>
            </a:r>
          </a:p>
          <a:p>
            <a:pPr lvl="0">
              <a:lnSpc>
                <a:spcPct val="90000"/>
              </a:lnSpc>
            </a:pPr>
            <a:r>
              <a:rPr lang="cs-CZ" sz="2000" dirty="0"/>
              <a:t>„</a:t>
            </a:r>
            <a:r>
              <a:rPr lang="cs-CZ" sz="2000" dirty="0" err="1"/>
              <a:t>Less</a:t>
            </a:r>
            <a:r>
              <a:rPr lang="cs-CZ" sz="2000" dirty="0"/>
              <a:t> </a:t>
            </a:r>
            <a:r>
              <a:rPr lang="cs-CZ" sz="2000" dirty="0" err="1"/>
              <a:t>than</a:t>
            </a:r>
            <a:r>
              <a:rPr lang="cs-CZ" sz="2000" dirty="0"/>
              <a:t> </a:t>
            </a:r>
            <a:r>
              <a:rPr lang="cs-CZ" sz="2000" dirty="0" err="1"/>
              <a:t>the</a:t>
            </a:r>
            <a:r>
              <a:rPr lang="cs-CZ" sz="2000" dirty="0"/>
              <a:t> </a:t>
            </a:r>
            <a:r>
              <a:rPr lang="cs-CZ" sz="2000" dirty="0" err="1"/>
              <a:t>best</a:t>
            </a:r>
            <a:r>
              <a:rPr lang="cs-CZ" sz="2000" dirty="0"/>
              <a:t>“ vs. „</a:t>
            </a:r>
            <a:r>
              <a:rPr lang="cs-CZ" sz="2000" dirty="0" err="1"/>
              <a:t>Unacceptable</a:t>
            </a:r>
            <a:r>
              <a:rPr lang="cs-CZ" sz="2000" dirty="0"/>
              <a:t>“ →  Nutnost redukovat individuální koncepci dobra/spravedlnosti na minimální základ sdílených norem </a:t>
            </a:r>
            <a:endParaRPr lang="en-GB" sz="2000" dirty="0"/>
          </a:p>
          <a:p>
            <a:endParaRPr lang="cs-CZ" dirty="0"/>
          </a:p>
        </p:txBody>
      </p:sp>
    </p:spTree>
    <p:extLst>
      <p:ext uri="{BB962C8B-B14F-4D97-AF65-F5344CB8AC3E}">
        <p14:creationId xmlns:p14="http://schemas.microsoft.com/office/powerpoint/2010/main" val="89589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noho otazníků na černém pozadí">
            <a:extLst>
              <a:ext uri="{FF2B5EF4-FFF2-40B4-BE49-F238E27FC236}">
                <a16:creationId xmlns:a16="http://schemas.microsoft.com/office/drawing/2014/main" id="{B19501EA-D608-8EFA-B11B-5FD9E714AA75}"/>
              </a:ext>
            </a:extLst>
          </p:cNvPr>
          <p:cNvPicPr>
            <a:picLocks noChangeAspect="1"/>
          </p:cNvPicPr>
          <p:nvPr/>
        </p:nvPicPr>
        <p:blipFill rotWithShape="1">
          <a:blip r:embed="rId2"/>
          <a:srcRect l="45777" r="2" b="2"/>
          <a:stretch/>
        </p:blipFill>
        <p:spPr>
          <a:xfrm>
            <a:off x="20" y="10"/>
            <a:ext cx="6095980" cy="6857990"/>
          </a:xfrm>
          <a:prstGeom prst="rect">
            <a:avLst/>
          </a:prstGeom>
          <a:noFill/>
        </p:spPr>
      </p:pic>
      <p:sp>
        <p:nvSpPr>
          <p:cNvPr id="2" name="Nadpis 1">
            <a:extLst>
              <a:ext uri="{FF2B5EF4-FFF2-40B4-BE49-F238E27FC236}">
                <a16:creationId xmlns:a16="http://schemas.microsoft.com/office/drawing/2014/main" id="{5F8C4915-D635-1553-D1EB-FFB512149B04}"/>
              </a:ext>
            </a:extLst>
          </p:cNvPr>
          <p:cNvSpPr>
            <a:spLocks noGrp="1"/>
          </p:cNvSpPr>
          <p:nvPr>
            <p:ph type="title"/>
          </p:nvPr>
        </p:nvSpPr>
        <p:spPr>
          <a:xfrm>
            <a:off x="652371" y="647701"/>
            <a:ext cx="4238748" cy="2371660"/>
          </a:xfrm>
        </p:spPr>
        <p:txBody>
          <a:bodyPr anchor="t">
            <a:normAutofit/>
          </a:bodyPr>
          <a:lstStyle/>
          <a:p>
            <a:r>
              <a:rPr lang="cs-CZ" dirty="0">
                <a:solidFill>
                  <a:srgbClr val="FF0000"/>
                </a:solidFill>
              </a:rPr>
              <a:t>Otázky</a:t>
            </a:r>
            <a:br>
              <a:rPr lang="cs-CZ" dirty="0"/>
            </a:br>
            <a:endParaRPr lang="cs-CZ" dirty="0"/>
          </a:p>
        </p:txBody>
      </p:sp>
      <p:sp>
        <p:nvSpPr>
          <p:cNvPr id="4" name="Zástupný obsah 3">
            <a:extLst>
              <a:ext uri="{FF2B5EF4-FFF2-40B4-BE49-F238E27FC236}">
                <a16:creationId xmlns:a16="http://schemas.microsoft.com/office/drawing/2014/main" id="{495353A7-0B89-E0ED-796B-8A9CCBE93EF7}"/>
              </a:ext>
            </a:extLst>
          </p:cNvPr>
          <p:cNvSpPr>
            <a:spLocks noGrp="1"/>
          </p:cNvSpPr>
          <p:nvPr>
            <p:ph idx="1"/>
          </p:nvPr>
        </p:nvSpPr>
        <p:spPr>
          <a:xfrm>
            <a:off x="6096000" y="914400"/>
            <a:ext cx="6167120" cy="5527040"/>
          </a:xfrm>
        </p:spPr>
        <p:txBody>
          <a:bodyPr>
            <a:normAutofit lnSpcReduction="10000"/>
          </a:bodyPr>
          <a:lstStyle/>
          <a:p>
            <a:pPr lvl="0">
              <a:lnSpc>
                <a:spcPct val="110000"/>
              </a:lnSpc>
            </a:pPr>
            <a:r>
              <a:rPr lang="cs-CZ" dirty="0" err="1"/>
              <a:t>Rawls</a:t>
            </a:r>
            <a:r>
              <a:rPr lang="cs-CZ" dirty="0"/>
              <a:t>, </a:t>
            </a:r>
            <a:r>
              <a:rPr lang="cs-CZ" dirty="0" err="1"/>
              <a:t>Gaus</a:t>
            </a:r>
            <a:r>
              <a:rPr lang="cs-CZ" dirty="0"/>
              <a:t>, Hayek: Rozdíly a podobnosti? </a:t>
            </a:r>
          </a:p>
          <a:p>
            <a:pPr lvl="0">
              <a:lnSpc>
                <a:spcPct val="110000"/>
              </a:lnSpc>
            </a:pPr>
            <a:r>
              <a:rPr lang="cs-CZ" dirty="0" err="1"/>
              <a:t>Iliberální</a:t>
            </a:r>
            <a:r>
              <a:rPr lang="cs-CZ" dirty="0"/>
              <a:t> demokracie: oxymóron? </a:t>
            </a:r>
          </a:p>
          <a:p>
            <a:pPr lvl="0">
              <a:lnSpc>
                <a:spcPct val="110000"/>
              </a:lnSpc>
            </a:pPr>
            <a:r>
              <a:rPr lang="cs-CZ" dirty="0"/>
              <a:t>Je lepší despotický/autoritativní režim garantující liberální fungování státu? </a:t>
            </a:r>
          </a:p>
          <a:p>
            <a:pPr lvl="0">
              <a:lnSpc>
                <a:spcPct val="110000"/>
              </a:lnSpc>
            </a:pPr>
            <a:r>
              <a:rPr lang="cs-CZ" dirty="0"/>
              <a:t>Kde jsou mantinely demokratické vůle? Co vše by mělo/mohlo podléhat veřejnému plebiscitu? </a:t>
            </a:r>
          </a:p>
          <a:p>
            <a:pPr lvl="0">
              <a:lnSpc>
                <a:spcPct val="110000"/>
              </a:lnSpc>
            </a:pPr>
            <a:r>
              <a:rPr lang="cs-CZ" dirty="0"/>
              <a:t>Domýšlivost politických filozofů? Potřebuje politická filozofie utopické projekty? Co je tak špatného na konstruktivistickém racionalismu? </a:t>
            </a:r>
          </a:p>
          <a:p>
            <a:pPr lvl="0">
              <a:lnSpc>
                <a:spcPct val="110000"/>
              </a:lnSpc>
            </a:pPr>
            <a:r>
              <a:rPr lang="cs-CZ" dirty="0"/>
              <a:t>Politický/komprehensivní liberalismus: příklady z existujících zemí. </a:t>
            </a:r>
          </a:p>
          <a:p>
            <a:pPr lvl="0">
              <a:lnSpc>
                <a:spcPct val="110000"/>
              </a:lnSpc>
            </a:pPr>
            <a:r>
              <a:rPr lang="cs-CZ" dirty="0"/>
              <a:t>Je pro politické společenství důležitější  shoda na důvodech nebo pouze na výstupech politického rozhodování? </a:t>
            </a:r>
          </a:p>
          <a:p>
            <a:pPr>
              <a:lnSpc>
                <a:spcPct val="110000"/>
              </a:lnSpc>
            </a:pPr>
            <a:endParaRPr lang="cs-CZ" sz="1400" dirty="0"/>
          </a:p>
        </p:txBody>
      </p:sp>
      <p:sp>
        <p:nvSpPr>
          <p:cNvPr id="11" name="Date Placeholder 5">
            <a:extLst>
              <a:ext uri="{FF2B5EF4-FFF2-40B4-BE49-F238E27FC236}">
                <a16:creationId xmlns:a16="http://schemas.microsoft.com/office/drawing/2014/main" id="{8FEC7935-71D6-461E-AB51-B32890794346}"/>
              </a:ext>
            </a:extLst>
          </p:cNvPr>
          <p:cNvSpPr>
            <a:spLocks noGrp="1"/>
          </p:cNvSpPr>
          <p:nvPr>
            <p:ph type="dt" sz="half" idx="10"/>
          </p:nvPr>
        </p:nvSpPr>
        <p:spPr>
          <a:xfrm>
            <a:off x="652371" y="6332538"/>
            <a:ext cx="3006492" cy="365125"/>
          </a:xfrm>
        </p:spPr>
        <p:txBody>
          <a:bodyPr>
            <a:normAutofit/>
          </a:bodyPr>
          <a:lstStyle/>
          <a:p>
            <a:pPr>
              <a:spcAft>
                <a:spcPts val="600"/>
              </a:spcAft>
            </a:pPr>
            <a:fld id="{E8F562DE-4229-4666-BFBF-0946D4048CBE}" type="datetime1">
              <a:rPr lang="en-US" smtClean="0">
                <a:solidFill>
                  <a:srgbClr val="FFFFFF"/>
                </a:solidFill>
                <a:effectLst>
                  <a:outerShdw blurRad="38100" dist="38100" dir="2700000" algn="tl">
                    <a:srgbClr val="000000">
                      <a:alpha val="43137"/>
                    </a:srgbClr>
                  </a:outerShdw>
                </a:effectLst>
              </a:rPr>
              <a:pPr>
                <a:spcAft>
                  <a:spcPts val="600"/>
                </a:spcAft>
              </a:pPr>
              <a:t>4/5/2023</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243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3A012E-0876-AF50-3513-47B89CFF76F5}"/>
              </a:ext>
            </a:extLst>
          </p:cNvPr>
          <p:cNvSpPr>
            <a:spLocks noGrp="1"/>
          </p:cNvSpPr>
          <p:nvPr>
            <p:ph type="title"/>
          </p:nvPr>
        </p:nvSpPr>
        <p:spPr>
          <a:xfrm>
            <a:off x="0" y="647701"/>
            <a:ext cx="11998959" cy="703580"/>
          </a:xfrm>
        </p:spPr>
        <p:txBody>
          <a:bodyPr>
            <a:normAutofit fontScale="90000"/>
          </a:bodyPr>
          <a:lstStyle/>
          <a:p>
            <a:pPr algn="ctr"/>
            <a:r>
              <a:rPr lang="cs-CZ" b="1" dirty="0"/>
              <a:t>Liberalismus Z perspektivy </a:t>
            </a:r>
            <a:r>
              <a:rPr lang="cs-CZ" b="1" dirty="0">
                <a:solidFill>
                  <a:srgbClr val="FF0000"/>
                </a:solidFill>
              </a:rPr>
              <a:t>Morální teorie </a:t>
            </a:r>
            <a:endParaRPr lang="cs-CZ" dirty="0"/>
          </a:p>
        </p:txBody>
      </p:sp>
      <p:sp>
        <p:nvSpPr>
          <p:cNvPr id="4" name="Zástupný obsah 3">
            <a:extLst>
              <a:ext uri="{FF2B5EF4-FFF2-40B4-BE49-F238E27FC236}">
                <a16:creationId xmlns:a16="http://schemas.microsoft.com/office/drawing/2014/main" id="{E8D532B2-8226-7C0B-46A1-89D5D20E378B}"/>
              </a:ext>
            </a:extLst>
          </p:cNvPr>
          <p:cNvSpPr>
            <a:spLocks noGrp="1"/>
          </p:cNvSpPr>
          <p:nvPr>
            <p:ph sz="half" idx="1"/>
          </p:nvPr>
        </p:nvSpPr>
        <p:spPr/>
        <p:txBody>
          <a:bodyPr/>
          <a:lstStyle/>
          <a:p>
            <a:pPr marL="0" indent="0" algn="ctr">
              <a:lnSpc>
                <a:spcPct val="90000"/>
              </a:lnSpc>
              <a:buNone/>
            </a:pPr>
            <a:r>
              <a:rPr lang="cs-CZ" b="1" dirty="0">
                <a:solidFill>
                  <a:srgbClr val="FF0000"/>
                </a:solidFill>
              </a:rPr>
              <a:t>Deontologický </a:t>
            </a:r>
            <a:endParaRPr lang="en-GB" b="1" dirty="0">
              <a:solidFill>
                <a:srgbClr val="FF0000"/>
              </a:solidFill>
            </a:endParaRPr>
          </a:p>
          <a:p>
            <a:pPr marL="0" lvl="0" indent="0">
              <a:lnSpc>
                <a:spcPct val="90000"/>
              </a:lnSpc>
              <a:buNone/>
            </a:pPr>
            <a:endParaRPr lang="cs-CZ" b="1" dirty="0"/>
          </a:p>
          <a:p>
            <a:pPr marL="285750" lvl="0" indent="-285750">
              <a:lnSpc>
                <a:spcPct val="90000"/>
              </a:lnSpc>
              <a:buChar char="•"/>
            </a:pPr>
            <a:r>
              <a:rPr lang="cs-CZ" b="1" dirty="0" err="1"/>
              <a:t>Deon</a:t>
            </a:r>
            <a:r>
              <a:rPr lang="cs-CZ" b="1" dirty="0"/>
              <a:t> </a:t>
            </a:r>
            <a:r>
              <a:rPr lang="en-GB" b="1" dirty="0"/>
              <a:t>= </a:t>
            </a:r>
            <a:r>
              <a:rPr lang="en-GB" b="1" dirty="0" err="1"/>
              <a:t>povinnost</a:t>
            </a:r>
            <a:endParaRPr lang="cs-CZ" b="1" dirty="0"/>
          </a:p>
          <a:p>
            <a:pPr marL="285750" lvl="0" indent="-285750">
              <a:lnSpc>
                <a:spcPct val="90000"/>
              </a:lnSpc>
              <a:buChar char="•"/>
            </a:pPr>
            <a:r>
              <a:rPr lang="cs-CZ" b="1" dirty="0" err="1"/>
              <a:t>Přirozenně</a:t>
            </a:r>
            <a:r>
              <a:rPr lang="cs-CZ" b="1" dirty="0"/>
              <a:t>-právní tradice</a:t>
            </a:r>
          </a:p>
          <a:p>
            <a:pPr marL="285750" lvl="0" indent="-285750">
              <a:lnSpc>
                <a:spcPct val="90000"/>
              </a:lnSpc>
              <a:buChar char="•"/>
            </a:pPr>
            <a:r>
              <a:rPr lang="cs-CZ" dirty="0"/>
              <a:t>N</a:t>
            </a:r>
            <a:r>
              <a:rPr lang="en-GB" dirty="0" err="1"/>
              <a:t>epřekročitelná</a:t>
            </a:r>
            <a:r>
              <a:rPr lang="en-GB" dirty="0"/>
              <a:t> </a:t>
            </a:r>
            <a:r>
              <a:rPr lang="en-GB" dirty="0" err="1"/>
              <a:t>hodnota</a:t>
            </a:r>
            <a:r>
              <a:rPr lang="en-GB" dirty="0"/>
              <a:t> </a:t>
            </a:r>
            <a:r>
              <a:rPr lang="en-GB" dirty="0" err="1"/>
              <a:t>individuálních</a:t>
            </a:r>
            <a:r>
              <a:rPr lang="en-GB" dirty="0"/>
              <a:t> </a:t>
            </a:r>
            <a:r>
              <a:rPr lang="en-GB" dirty="0" err="1"/>
              <a:t>práv</a:t>
            </a:r>
            <a:r>
              <a:rPr lang="en-GB" dirty="0"/>
              <a:t> a </a:t>
            </a:r>
            <a:r>
              <a:rPr lang="en-GB" dirty="0" err="1"/>
              <a:t>svobod</a:t>
            </a:r>
            <a:endParaRPr lang="cs-CZ" dirty="0"/>
          </a:p>
          <a:p>
            <a:pPr marL="285750" lvl="0" indent="-285750">
              <a:lnSpc>
                <a:spcPct val="90000"/>
              </a:lnSpc>
              <a:buChar char="•"/>
            </a:pPr>
            <a:r>
              <a:rPr lang="cs-CZ" dirty="0"/>
              <a:t>Morální status soukromého vlastnictví  </a:t>
            </a:r>
          </a:p>
          <a:p>
            <a:pPr marL="285750" lvl="0" indent="-285750">
              <a:lnSpc>
                <a:spcPct val="90000"/>
              </a:lnSpc>
              <a:buChar char="•"/>
            </a:pPr>
            <a:r>
              <a:rPr lang="cs-CZ" b="1" dirty="0">
                <a:solidFill>
                  <a:srgbClr val="FF0000"/>
                </a:solidFill>
              </a:rPr>
              <a:t>Robert </a:t>
            </a:r>
            <a:r>
              <a:rPr lang="cs-CZ" b="1" dirty="0" err="1">
                <a:solidFill>
                  <a:srgbClr val="FF0000"/>
                </a:solidFill>
              </a:rPr>
              <a:t>Nozick</a:t>
            </a:r>
            <a:r>
              <a:rPr lang="cs-CZ" b="1" dirty="0">
                <a:solidFill>
                  <a:srgbClr val="FF0000"/>
                </a:solidFill>
              </a:rPr>
              <a:t>,  Immanuel Kant</a:t>
            </a:r>
            <a:endParaRPr lang="cs-CZ" dirty="0"/>
          </a:p>
        </p:txBody>
      </p:sp>
      <p:sp>
        <p:nvSpPr>
          <p:cNvPr id="5" name="Zástupný obsah 4">
            <a:extLst>
              <a:ext uri="{FF2B5EF4-FFF2-40B4-BE49-F238E27FC236}">
                <a16:creationId xmlns:a16="http://schemas.microsoft.com/office/drawing/2014/main" id="{9D84BE85-D734-5479-687F-59CDAB68D038}"/>
              </a:ext>
            </a:extLst>
          </p:cNvPr>
          <p:cNvSpPr>
            <a:spLocks noGrp="1"/>
          </p:cNvSpPr>
          <p:nvPr>
            <p:ph sz="half" idx="2"/>
          </p:nvPr>
        </p:nvSpPr>
        <p:spPr/>
        <p:txBody>
          <a:bodyPr/>
          <a:lstStyle/>
          <a:p>
            <a:pPr algn="ctr">
              <a:lnSpc>
                <a:spcPct val="90000"/>
              </a:lnSpc>
            </a:pPr>
            <a:r>
              <a:rPr lang="cs-CZ" sz="2000" b="1" dirty="0" err="1">
                <a:solidFill>
                  <a:srgbClr val="FF0000"/>
                </a:solidFill>
              </a:rPr>
              <a:t>Konsekvencialistický</a:t>
            </a:r>
            <a:r>
              <a:rPr lang="cs-CZ" sz="2000" b="1" dirty="0">
                <a:solidFill>
                  <a:srgbClr val="FF0000"/>
                </a:solidFill>
              </a:rPr>
              <a:t> </a:t>
            </a:r>
            <a:endParaRPr lang="en-GB" sz="2000" b="1" dirty="0">
              <a:solidFill>
                <a:srgbClr val="FF0000"/>
              </a:solidFill>
            </a:endParaRPr>
          </a:p>
          <a:p>
            <a:pPr lvl="0">
              <a:lnSpc>
                <a:spcPct val="90000"/>
              </a:lnSpc>
            </a:pPr>
            <a:endParaRPr lang="cs-CZ" sz="2000" b="1" dirty="0">
              <a:latin typeface="Calibri Light"/>
            </a:endParaRPr>
          </a:p>
          <a:p>
            <a:pPr lvl="0">
              <a:lnSpc>
                <a:spcPct val="90000"/>
              </a:lnSpc>
            </a:pPr>
            <a:r>
              <a:rPr lang="cs-CZ" sz="2000" b="1" dirty="0"/>
              <a:t>K</a:t>
            </a:r>
            <a:r>
              <a:rPr lang="en-GB" sz="2000" b="1" dirty="0" err="1"/>
              <a:t>onsekvencialistická</a:t>
            </a:r>
            <a:r>
              <a:rPr lang="en-GB" sz="2000" b="1" dirty="0"/>
              <a:t> </a:t>
            </a:r>
            <a:r>
              <a:rPr lang="en-GB" sz="2000" b="1" dirty="0" err="1"/>
              <a:t>ob</a:t>
            </a:r>
            <a:r>
              <a:rPr lang="cs-CZ" sz="2000" b="1" dirty="0" err="1"/>
              <a:t>hajoba</a:t>
            </a:r>
            <a:r>
              <a:rPr lang="cs-CZ" sz="2000" b="1" dirty="0"/>
              <a:t> </a:t>
            </a:r>
          </a:p>
          <a:p>
            <a:pPr lvl="0">
              <a:lnSpc>
                <a:spcPct val="90000"/>
              </a:lnSpc>
            </a:pPr>
            <a:r>
              <a:rPr lang="cs-CZ" sz="2000" dirty="0"/>
              <a:t>K</a:t>
            </a:r>
            <a:r>
              <a:rPr lang="en-GB" sz="2000" dirty="0" err="1"/>
              <a:t>apitalismu</a:t>
            </a:r>
            <a:r>
              <a:rPr lang="en-GB" sz="2000" dirty="0"/>
              <a:t>/</a:t>
            </a:r>
            <a:r>
              <a:rPr lang="en-GB" sz="2000" dirty="0" err="1"/>
              <a:t>volného</a:t>
            </a:r>
            <a:r>
              <a:rPr lang="en-GB" sz="2000" dirty="0"/>
              <a:t> </a:t>
            </a:r>
            <a:r>
              <a:rPr lang="en-GB" sz="2000" dirty="0" err="1"/>
              <a:t>trhu</a:t>
            </a:r>
            <a:r>
              <a:rPr lang="cs-CZ" sz="2000" dirty="0"/>
              <a:t> </a:t>
            </a:r>
            <a:r>
              <a:rPr lang="en-GB" sz="2000" dirty="0"/>
              <a:t>→ </a:t>
            </a:r>
            <a:r>
              <a:rPr lang="en-GB" sz="2000" dirty="0" err="1"/>
              <a:t>produktivita</a:t>
            </a:r>
            <a:r>
              <a:rPr lang="en-GB" sz="2000" dirty="0"/>
              <a:t>, </a:t>
            </a:r>
            <a:r>
              <a:rPr lang="en-GB" sz="2000" dirty="0" err="1"/>
              <a:t>růst</a:t>
            </a:r>
            <a:r>
              <a:rPr lang="en-GB" sz="2000" dirty="0"/>
              <a:t> </a:t>
            </a:r>
            <a:r>
              <a:rPr lang="en-GB" sz="2000" dirty="0" err="1"/>
              <a:t>blahobytu</a:t>
            </a:r>
            <a:endParaRPr lang="cs-CZ" sz="2000" dirty="0"/>
          </a:p>
          <a:p>
            <a:pPr lvl="0">
              <a:lnSpc>
                <a:spcPct val="90000"/>
              </a:lnSpc>
            </a:pPr>
            <a:r>
              <a:rPr lang="cs-CZ" sz="2000" b="1" dirty="0">
                <a:solidFill>
                  <a:srgbClr val="FF0000"/>
                </a:solidFill>
              </a:rPr>
              <a:t>Friedrich A. Hayek, </a:t>
            </a:r>
            <a:r>
              <a:rPr lang="cs-CZ" sz="2000" b="1" dirty="0" err="1">
                <a:solidFill>
                  <a:srgbClr val="FF0000"/>
                </a:solidFill>
              </a:rPr>
              <a:t>Jeremmy</a:t>
            </a:r>
            <a:r>
              <a:rPr lang="cs-CZ" sz="2000" b="1" dirty="0">
                <a:solidFill>
                  <a:srgbClr val="FF0000"/>
                </a:solidFill>
              </a:rPr>
              <a:t> </a:t>
            </a:r>
            <a:r>
              <a:rPr lang="cs-CZ" sz="2000" b="1" dirty="0" err="1">
                <a:solidFill>
                  <a:srgbClr val="FF0000"/>
                </a:solidFill>
              </a:rPr>
              <a:t>Bentham</a:t>
            </a:r>
            <a:r>
              <a:rPr lang="cs-CZ" sz="2000" b="1" dirty="0">
                <a:solidFill>
                  <a:srgbClr val="FF0000"/>
                </a:solidFill>
              </a:rPr>
              <a:t>, J. S. </a:t>
            </a:r>
            <a:r>
              <a:rPr lang="cs-CZ" sz="2000" b="1" dirty="0" err="1">
                <a:solidFill>
                  <a:srgbClr val="FF0000"/>
                </a:solidFill>
              </a:rPr>
              <a:t>Mill</a:t>
            </a:r>
            <a:endParaRPr lang="cs-CZ" sz="2000" b="1" dirty="0">
              <a:solidFill>
                <a:srgbClr val="FF0000"/>
              </a:solidFill>
            </a:endParaRPr>
          </a:p>
          <a:p>
            <a:pPr lvl="0">
              <a:lnSpc>
                <a:spcPct val="90000"/>
              </a:lnSpc>
            </a:pPr>
            <a:endParaRPr lang="cs-CZ" sz="2000" b="1" dirty="0">
              <a:solidFill>
                <a:srgbClr val="FF0000"/>
              </a:solidFill>
            </a:endParaRPr>
          </a:p>
          <a:p>
            <a:pPr marL="0" lvl="0" indent="0">
              <a:lnSpc>
                <a:spcPct val="90000"/>
              </a:lnSpc>
              <a:buNone/>
            </a:pPr>
            <a:endParaRPr lang="en-GB" sz="2000" b="1" dirty="0">
              <a:solidFill>
                <a:srgbClr val="FF0000"/>
              </a:solidFill>
            </a:endParaRPr>
          </a:p>
          <a:p>
            <a:pPr marL="0" indent="0">
              <a:buNone/>
            </a:pPr>
            <a:endParaRPr lang="cs-CZ" dirty="0"/>
          </a:p>
        </p:txBody>
      </p:sp>
    </p:spTree>
    <p:extLst>
      <p:ext uri="{BB962C8B-B14F-4D97-AF65-F5344CB8AC3E}">
        <p14:creationId xmlns:p14="http://schemas.microsoft.com/office/powerpoint/2010/main" val="320518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596CF9B5-0E9C-B2F2-C708-A7EC8A912439}"/>
              </a:ext>
            </a:extLst>
          </p:cNvPr>
          <p:cNvSpPr>
            <a:spLocks noGrp="1"/>
          </p:cNvSpPr>
          <p:nvPr>
            <p:ph type="title"/>
          </p:nvPr>
        </p:nvSpPr>
        <p:spPr>
          <a:xfrm>
            <a:off x="652371" y="647701"/>
            <a:ext cx="11143389" cy="490220"/>
          </a:xfrm>
        </p:spPr>
        <p:txBody>
          <a:bodyPr>
            <a:normAutofit fontScale="90000"/>
          </a:bodyPr>
          <a:lstStyle/>
          <a:p>
            <a:pPr algn="ctr"/>
            <a:r>
              <a:rPr lang="cs-CZ" b="1" dirty="0"/>
              <a:t>Liberalismus z perspektivy </a:t>
            </a:r>
            <a:r>
              <a:rPr lang="cs-CZ" b="1" dirty="0">
                <a:solidFill>
                  <a:srgbClr val="FF0000"/>
                </a:solidFill>
              </a:rPr>
              <a:t>Cílů </a:t>
            </a:r>
            <a:endParaRPr lang="cs-CZ" dirty="0"/>
          </a:p>
        </p:txBody>
      </p:sp>
      <p:sp>
        <p:nvSpPr>
          <p:cNvPr id="7" name="Zástupný obsah 6">
            <a:extLst>
              <a:ext uri="{FF2B5EF4-FFF2-40B4-BE49-F238E27FC236}">
                <a16:creationId xmlns:a16="http://schemas.microsoft.com/office/drawing/2014/main" id="{19DF798A-B0B0-63DA-7DF4-F268C3FEDD6B}"/>
              </a:ext>
            </a:extLst>
          </p:cNvPr>
          <p:cNvSpPr>
            <a:spLocks noGrp="1"/>
          </p:cNvSpPr>
          <p:nvPr>
            <p:ph sz="half" idx="1"/>
          </p:nvPr>
        </p:nvSpPr>
        <p:spPr/>
        <p:txBody>
          <a:bodyPr/>
          <a:lstStyle/>
          <a:p>
            <a:pPr marL="0" indent="0" algn="ctr">
              <a:lnSpc>
                <a:spcPct val="90000"/>
              </a:lnSpc>
              <a:buNone/>
            </a:pPr>
            <a:r>
              <a:rPr lang="cs-CZ" b="1" dirty="0">
                <a:solidFill>
                  <a:srgbClr val="FF0000"/>
                </a:solidFill>
              </a:rPr>
              <a:t>R</a:t>
            </a:r>
            <a:r>
              <a:rPr lang="en-GB" sz="2000" b="1" dirty="0">
                <a:solidFill>
                  <a:srgbClr val="FF0000"/>
                </a:solidFill>
              </a:rPr>
              <a:t>ovnostářský </a:t>
            </a:r>
          </a:p>
          <a:p>
            <a:pPr marL="0" lvl="0" indent="0">
              <a:lnSpc>
                <a:spcPct val="90000"/>
              </a:lnSpc>
              <a:buNone/>
            </a:pPr>
            <a:endParaRPr lang="cs-CZ" sz="2000" dirty="0"/>
          </a:p>
          <a:p>
            <a:pPr marL="285750" lvl="0" indent="-285750">
              <a:lnSpc>
                <a:spcPct val="90000"/>
              </a:lnSpc>
              <a:buChar char="•"/>
            </a:pPr>
            <a:r>
              <a:rPr lang="cs-CZ" sz="2000" dirty="0"/>
              <a:t>Egalitářský“, „</a:t>
            </a:r>
            <a:r>
              <a:rPr lang="cs-CZ" sz="2000" dirty="0" err="1"/>
              <a:t>High</a:t>
            </a:r>
            <a:r>
              <a:rPr lang="cs-CZ" sz="2000" dirty="0"/>
              <a:t>“, „Nový“</a:t>
            </a:r>
          </a:p>
          <a:p>
            <a:pPr marL="285750" lvl="0" indent="-285750">
              <a:lnSpc>
                <a:spcPct val="90000"/>
              </a:lnSpc>
              <a:buChar char="•"/>
            </a:pPr>
            <a:r>
              <a:rPr lang="cs-CZ" sz="2000" dirty="0"/>
              <a:t>Pozitivní a faktické vymezení svobody, výsledková/modelová spravedlnost</a:t>
            </a:r>
          </a:p>
          <a:p>
            <a:pPr marL="285750" lvl="0" indent="-285750">
              <a:lnSpc>
                <a:spcPct val="90000"/>
              </a:lnSpc>
              <a:buChar char="•"/>
            </a:pPr>
            <a:r>
              <a:rPr lang="cs-CZ" sz="2000" dirty="0"/>
              <a:t>Holismus, společnost/potřební jako existující entita  </a:t>
            </a:r>
          </a:p>
          <a:p>
            <a:pPr marL="285750" lvl="0" indent="-285750">
              <a:lnSpc>
                <a:spcPct val="90000"/>
              </a:lnSpc>
              <a:buChar char="•"/>
            </a:pPr>
            <a:r>
              <a:rPr lang="cs-CZ" sz="2000" dirty="0"/>
              <a:t>S</a:t>
            </a:r>
            <a:r>
              <a:rPr lang="en-GB" sz="2000" dirty="0" err="1"/>
              <a:t>ociální</a:t>
            </a:r>
            <a:r>
              <a:rPr lang="en-GB" sz="2000" dirty="0"/>
              <a:t> </a:t>
            </a:r>
            <a:r>
              <a:rPr lang="en-GB" sz="2000" dirty="0" err="1"/>
              <a:t>spravedlnost</a:t>
            </a:r>
            <a:r>
              <a:rPr lang="en-GB" sz="2000" dirty="0"/>
              <a:t> pro </a:t>
            </a:r>
            <a:r>
              <a:rPr lang="en-GB" sz="2000" dirty="0" err="1"/>
              <a:t>společnost</a:t>
            </a:r>
            <a:r>
              <a:rPr lang="en-GB" sz="2000" dirty="0"/>
              <a:t> </a:t>
            </a:r>
            <a:r>
              <a:rPr lang="en-GB" sz="2000" dirty="0" err="1"/>
              <a:t>jako</a:t>
            </a:r>
            <a:r>
              <a:rPr lang="en-GB" sz="2000" dirty="0"/>
              <a:t> </a:t>
            </a:r>
            <a:r>
              <a:rPr lang="en-GB" sz="2000" dirty="0" err="1"/>
              <a:t>celek</a:t>
            </a:r>
            <a:r>
              <a:rPr lang="en-GB" sz="2000" dirty="0"/>
              <a:t> </a:t>
            </a:r>
            <a:endParaRPr lang="cs-CZ" sz="2000" dirty="0"/>
          </a:p>
          <a:p>
            <a:pPr marL="285750" lvl="0" indent="-285750">
              <a:lnSpc>
                <a:spcPct val="90000"/>
              </a:lnSpc>
              <a:buChar char="•"/>
            </a:pPr>
            <a:r>
              <a:rPr lang="cs-CZ" sz="2000" dirty="0"/>
              <a:t>O</a:t>
            </a:r>
            <a:r>
              <a:rPr lang="en-GB" sz="2000" dirty="0" err="1"/>
              <a:t>mezení</a:t>
            </a:r>
            <a:r>
              <a:rPr lang="en-GB" sz="2000" dirty="0"/>
              <a:t> </a:t>
            </a:r>
            <a:r>
              <a:rPr lang="en-GB" sz="2000" dirty="0" err="1"/>
              <a:t>ekonomických</a:t>
            </a:r>
            <a:r>
              <a:rPr lang="en-GB" sz="2000" dirty="0"/>
              <a:t> </a:t>
            </a:r>
            <a:r>
              <a:rPr lang="en-GB" sz="2000" dirty="0" err="1"/>
              <a:t>práv</a:t>
            </a:r>
            <a:r>
              <a:rPr lang="en-GB" sz="2000" dirty="0"/>
              <a:t> (</a:t>
            </a:r>
            <a:r>
              <a:rPr lang="en-GB" sz="2000" dirty="0" err="1"/>
              <a:t>daně</a:t>
            </a:r>
            <a:r>
              <a:rPr lang="en-GB" sz="2000" dirty="0"/>
              <a:t>, </a:t>
            </a:r>
            <a:r>
              <a:rPr lang="en-GB" sz="2000" dirty="0" err="1"/>
              <a:t>přerozdělování</a:t>
            </a:r>
            <a:r>
              <a:rPr lang="en-GB" sz="2000" dirty="0"/>
              <a:t>, </a:t>
            </a:r>
            <a:r>
              <a:rPr lang="en-GB" sz="2000" dirty="0" err="1"/>
              <a:t>trh</a:t>
            </a:r>
            <a:r>
              <a:rPr lang="en-GB" sz="2000" dirty="0"/>
              <a:t> </a:t>
            </a:r>
            <a:r>
              <a:rPr lang="en-GB" sz="2000" dirty="0" err="1"/>
              <a:t>práce</a:t>
            </a:r>
            <a:r>
              <a:rPr lang="en-GB" sz="2000" dirty="0"/>
              <a:t>)</a:t>
            </a:r>
            <a:endParaRPr lang="cs-CZ" sz="2000" dirty="0"/>
          </a:p>
          <a:p>
            <a:pPr marL="285750" lvl="0" indent="-285750">
              <a:lnSpc>
                <a:spcPct val="90000"/>
              </a:lnSpc>
              <a:buChar char="•"/>
            </a:pPr>
            <a:r>
              <a:rPr lang="cs-CZ" sz="2000" dirty="0">
                <a:solidFill>
                  <a:srgbClr val="FF0000"/>
                </a:solidFill>
              </a:rPr>
              <a:t>John </a:t>
            </a:r>
            <a:r>
              <a:rPr lang="cs-CZ" sz="2000" dirty="0" err="1">
                <a:solidFill>
                  <a:srgbClr val="FF0000"/>
                </a:solidFill>
              </a:rPr>
              <a:t>Rawls</a:t>
            </a:r>
            <a:r>
              <a:rPr lang="cs-CZ" sz="2000" dirty="0">
                <a:solidFill>
                  <a:srgbClr val="FF0000"/>
                </a:solidFill>
              </a:rPr>
              <a:t>, Ronald </a:t>
            </a:r>
            <a:r>
              <a:rPr lang="cs-CZ" sz="2000" dirty="0" err="1">
                <a:solidFill>
                  <a:srgbClr val="FF0000"/>
                </a:solidFill>
              </a:rPr>
              <a:t>Dworkin</a:t>
            </a:r>
            <a:endParaRPr lang="cs-CZ" sz="2000" dirty="0">
              <a:solidFill>
                <a:srgbClr val="FF0000"/>
              </a:solidFill>
            </a:endParaRPr>
          </a:p>
          <a:p>
            <a:endParaRPr lang="cs-CZ" dirty="0"/>
          </a:p>
        </p:txBody>
      </p:sp>
      <p:sp>
        <p:nvSpPr>
          <p:cNvPr id="8" name="Zástupný obsah 7">
            <a:extLst>
              <a:ext uri="{FF2B5EF4-FFF2-40B4-BE49-F238E27FC236}">
                <a16:creationId xmlns:a16="http://schemas.microsoft.com/office/drawing/2014/main" id="{E7029E7B-78D8-7178-B9D6-AD747F92AEDB}"/>
              </a:ext>
            </a:extLst>
          </p:cNvPr>
          <p:cNvSpPr>
            <a:spLocks noGrp="1"/>
          </p:cNvSpPr>
          <p:nvPr>
            <p:ph sz="half" idx="2"/>
          </p:nvPr>
        </p:nvSpPr>
        <p:spPr/>
        <p:txBody>
          <a:bodyPr/>
          <a:lstStyle/>
          <a:p>
            <a:pPr marL="0" indent="0" algn="ctr">
              <a:buNone/>
            </a:pPr>
            <a:r>
              <a:rPr lang="cs-CZ" sz="2000" b="1" dirty="0">
                <a:solidFill>
                  <a:srgbClr val="FF0000"/>
                </a:solidFill>
              </a:rPr>
              <a:t>Klasický</a:t>
            </a:r>
          </a:p>
          <a:p>
            <a:pPr lvl="0">
              <a:lnSpc>
                <a:spcPct val="90000"/>
              </a:lnSpc>
            </a:pPr>
            <a:endParaRPr lang="cs-CZ" sz="2000" dirty="0"/>
          </a:p>
          <a:p>
            <a:pPr lvl="0">
              <a:lnSpc>
                <a:spcPct val="90000"/>
              </a:lnSpc>
            </a:pPr>
            <a:r>
              <a:rPr lang="cs-CZ" sz="2000" dirty="0"/>
              <a:t>I</a:t>
            </a:r>
            <a:r>
              <a:rPr lang="en-GB" sz="2000" dirty="0" err="1"/>
              <a:t>ndividuální</a:t>
            </a:r>
            <a:r>
              <a:rPr lang="en-GB" sz="2000" dirty="0"/>
              <a:t> </a:t>
            </a:r>
            <a:r>
              <a:rPr lang="en-GB" sz="2000" dirty="0" err="1"/>
              <a:t>svoboda</a:t>
            </a:r>
            <a:r>
              <a:rPr lang="en-GB" sz="2000" dirty="0"/>
              <a:t> v </a:t>
            </a:r>
            <a:r>
              <a:rPr lang="en-GB" sz="2000" dirty="0" err="1"/>
              <a:t>rámci</a:t>
            </a:r>
            <a:r>
              <a:rPr lang="en-GB" sz="2000" dirty="0"/>
              <a:t> </a:t>
            </a:r>
            <a:r>
              <a:rPr lang="en-GB" sz="2000" dirty="0" err="1"/>
              <a:t>obecných</a:t>
            </a:r>
            <a:r>
              <a:rPr lang="en-GB" sz="2000" dirty="0"/>
              <a:t> </a:t>
            </a:r>
            <a:r>
              <a:rPr lang="en-GB" sz="2000" dirty="0" err="1"/>
              <a:t>pravidel</a:t>
            </a:r>
            <a:r>
              <a:rPr lang="en-GB" sz="2000" dirty="0"/>
              <a:t> </a:t>
            </a:r>
            <a:endParaRPr lang="cs-CZ" sz="2000" dirty="0"/>
          </a:p>
          <a:p>
            <a:pPr lvl="0">
              <a:lnSpc>
                <a:spcPct val="90000"/>
              </a:lnSpc>
            </a:pPr>
            <a:r>
              <a:rPr lang="cs-CZ" sz="2000" dirty="0"/>
              <a:t>Negativní vymezení svobody, procedurální spravedlnost</a:t>
            </a:r>
          </a:p>
          <a:p>
            <a:pPr lvl="0">
              <a:lnSpc>
                <a:spcPct val="90000"/>
              </a:lnSpc>
            </a:pPr>
            <a:r>
              <a:rPr lang="cs-CZ" sz="2000" dirty="0"/>
              <a:t>Individualismus</a:t>
            </a:r>
          </a:p>
          <a:p>
            <a:pPr lvl="0">
              <a:lnSpc>
                <a:spcPct val="90000"/>
              </a:lnSpc>
            </a:pPr>
            <a:r>
              <a:rPr lang="cs-CZ" sz="2000" dirty="0"/>
              <a:t>Společnost je toliko souborem jednotlivců</a:t>
            </a:r>
          </a:p>
          <a:p>
            <a:pPr lvl="0">
              <a:lnSpc>
                <a:spcPct val="90000"/>
              </a:lnSpc>
            </a:pPr>
            <a:r>
              <a:rPr lang="cs-CZ" sz="2000" dirty="0"/>
              <a:t>R</a:t>
            </a:r>
            <a:r>
              <a:rPr lang="en-GB" sz="2000" dirty="0" err="1"/>
              <a:t>ozptyl</a:t>
            </a:r>
            <a:r>
              <a:rPr lang="en-GB" sz="2000" dirty="0"/>
              <a:t> </a:t>
            </a:r>
            <a:r>
              <a:rPr lang="en-GB" sz="2000" dirty="0" err="1"/>
              <a:t>moci</a:t>
            </a:r>
            <a:r>
              <a:rPr lang="en-GB" sz="2000" dirty="0"/>
              <a:t> </a:t>
            </a:r>
            <a:r>
              <a:rPr lang="en-GB" sz="2000" dirty="0" err="1"/>
              <a:t>skrze</a:t>
            </a:r>
            <a:r>
              <a:rPr lang="en-GB" sz="2000" dirty="0"/>
              <a:t> </a:t>
            </a:r>
            <a:r>
              <a:rPr lang="en-GB" sz="2000" dirty="0" err="1"/>
              <a:t>soukromé</a:t>
            </a:r>
            <a:r>
              <a:rPr lang="en-GB" sz="2000" dirty="0"/>
              <a:t> </a:t>
            </a:r>
            <a:r>
              <a:rPr lang="en-GB" sz="2000" dirty="0" err="1"/>
              <a:t>vlastnictví</a:t>
            </a:r>
            <a:r>
              <a:rPr lang="en-GB" sz="2000" dirty="0"/>
              <a:t> =&gt; </a:t>
            </a:r>
            <a:r>
              <a:rPr lang="en-GB" sz="2000" dirty="0" err="1"/>
              <a:t>ochrana</a:t>
            </a:r>
            <a:r>
              <a:rPr lang="en-GB" sz="2000" dirty="0"/>
              <a:t> </a:t>
            </a:r>
            <a:r>
              <a:rPr lang="en-GB" sz="2000" dirty="0" err="1"/>
              <a:t>jedince</a:t>
            </a:r>
            <a:r>
              <a:rPr lang="en-GB" sz="2000" dirty="0"/>
              <a:t> </a:t>
            </a:r>
            <a:r>
              <a:rPr lang="en-GB" sz="2000" dirty="0" err="1"/>
              <a:t>před</a:t>
            </a:r>
            <a:r>
              <a:rPr lang="en-GB" sz="2000" dirty="0"/>
              <a:t> </a:t>
            </a:r>
            <a:r>
              <a:rPr lang="en-GB" sz="2000" dirty="0" err="1"/>
              <a:t>státem</a:t>
            </a:r>
            <a:endParaRPr lang="cs-CZ" sz="2000" dirty="0"/>
          </a:p>
          <a:p>
            <a:pPr lvl="0">
              <a:lnSpc>
                <a:spcPct val="90000"/>
              </a:lnSpc>
            </a:pPr>
            <a:r>
              <a:rPr lang="cs-CZ" sz="2000" dirty="0">
                <a:solidFill>
                  <a:srgbClr val="FF0000"/>
                </a:solidFill>
              </a:rPr>
              <a:t>Friedrich Hayek, Gerald </a:t>
            </a:r>
            <a:r>
              <a:rPr lang="cs-CZ" sz="2000" dirty="0" err="1">
                <a:solidFill>
                  <a:srgbClr val="FF0000"/>
                </a:solidFill>
              </a:rPr>
              <a:t>Gaus</a:t>
            </a:r>
            <a:endParaRPr lang="en-GB" sz="2000" dirty="0">
              <a:solidFill>
                <a:srgbClr val="FF0000"/>
              </a:solidFill>
            </a:endParaRPr>
          </a:p>
          <a:p>
            <a:pPr marL="0" indent="0">
              <a:buNone/>
            </a:pPr>
            <a:endParaRPr lang="en-GB" sz="2000" dirty="0"/>
          </a:p>
          <a:p>
            <a:endParaRPr lang="cs-CZ" dirty="0"/>
          </a:p>
        </p:txBody>
      </p:sp>
    </p:spTree>
    <p:extLst>
      <p:ext uri="{BB962C8B-B14F-4D97-AF65-F5344CB8AC3E}">
        <p14:creationId xmlns:p14="http://schemas.microsoft.com/office/powerpoint/2010/main" val="283488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E2CD91-21A2-CEFF-564C-21C1E9125861}"/>
              </a:ext>
            </a:extLst>
          </p:cNvPr>
          <p:cNvSpPr>
            <a:spLocks noGrp="1"/>
          </p:cNvSpPr>
          <p:nvPr>
            <p:ph type="title"/>
          </p:nvPr>
        </p:nvSpPr>
        <p:spPr>
          <a:xfrm>
            <a:off x="652371" y="647701"/>
            <a:ext cx="11133229" cy="662940"/>
          </a:xfrm>
        </p:spPr>
        <p:txBody>
          <a:bodyPr>
            <a:normAutofit fontScale="90000"/>
          </a:bodyPr>
          <a:lstStyle/>
          <a:p>
            <a:r>
              <a:rPr lang="cs-CZ" b="1" dirty="0"/>
              <a:t>Liberalismus z perspektivy </a:t>
            </a:r>
            <a:r>
              <a:rPr lang="cs-CZ" b="1" dirty="0">
                <a:solidFill>
                  <a:srgbClr val="FF0000"/>
                </a:solidFill>
              </a:rPr>
              <a:t>ospravedlnění</a:t>
            </a:r>
            <a:endParaRPr lang="cs-CZ" dirty="0"/>
          </a:p>
        </p:txBody>
      </p:sp>
      <p:sp>
        <p:nvSpPr>
          <p:cNvPr id="4" name="Zástupný obsah 3">
            <a:extLst>
              <a:ext uri="{FF2B5EF4-FFF2-40B4-BE49-F238E27FC236}">
                <a16:creationId xmlns:a16="http://schemas.microsoft.com/office/drawing/2014/main" id="{3872D15F-5979-A9D8-3D28-D53ABD554318}"/>
              </a:ext>
            </a:extLst>
          </p:cNvPr>
          <p:cNvSpPr>
            <a:spLocks noGrp="1"/>
          </p:cNvSpPr>
          <p:nvPr>
            <p:ph sz="half" idx="1"/>
          </p:nvPr>
        </p:nvSpPr>
        <p:spPr>
          <a:xfrm>
            <a:off x="914400" y="1825625"/>
            <a:ext cx="4991100" cy="4673146"/>
          </a:xfrm>
        </p:spPr>
        <p:txBody>
          <a:bodyPr>
            <a:normAutofit lnSpcReduction="10000"/>
          </a:bodyPr>
          <a:lstStyle/>
          <a:p>
            <a:pPr marL="0" indent="0" algn="ctr">
              <a:lnSpc>
                <a:spcPct val="90000"/>
              </a:lnSpc>
              <a:buNone/>
            </a:pPr>
            <a:r>
              <a:rPr lang="cs-CZ" b="1" dirty="0">
                <a:solidFill>
                  <a:srgbClr val="FF0000"/>
                </a:solidFill>
              </a:rPr>
              <a:t>Politický</a:t>
            </a:r>
            <a:endParaRPr lang="en-GB" b="1" dirty="0">
              <a:solidFill>
                <a:srgbClr val="FF0000"/>
              </a:solidFill>
            </a:endParaRPr>
          </a:p>
          <a:p>
            <a:pPr marL="285750" lvl="0" indent="-285750">
              <a:lnSpc>
                <a:spcPct val="90000"/>
              </a:lnSpc>
              <a:buChar char="•"/>
            </a:pPr>
            <a:endParaRPr lang="cs-CZ" sz="2200" dirty="0"/>
          </a:p>
          <a:p>
            <a:pPr marL="285750" lvl="0" indent="-285750">
              <a:lnSpc>
                <a:spcPct val="90000"/>
              </a:lnSpc>
              <a:buChar char="•"/>
            </a:pPr>
            <a:r>
              <a:rPr lang="en-GB" sz="2200" dirty="0" err="1"/>
              <a:t>Liberalismus</a:t>
            </a:r>
            <a:r>
              <a:rPr lang="en-GB" sz="2200" dirty="0"/>
              <a:t> </a:t>
            </a:r>
            <a:r>
              <a:rPr lang="en-GB" sz="2200" dirty="0" err="1"/>
              <a:t>veřejného</a:t>
            </a:r>
            <a:r>
              <a:rPr lang="en-GB" sz="2200" dirty="0"/>
              <a:t> </a:t>
            </a:r>
            <a:r>
              <a:rPr lang="en-GB" sz="2200" dirty="0" err="1"/>
              <a:t>rozumu</a:t>
            </a:r>
            <a:r>
              <a:rPr lang="cs-CZ" sz="2200" dirty="0"/>
              <a:t>, politický liberalismus </a:t>
            </a:r>
          </a:p>
          <a:p>
            <a:pPr marL="285750" lvl="0" indent="-285750">
              <a:lnSpc>
                <a:spcPct val="90000"/>
              </a:lnSpc>
              <a:buChar char="•"/>
            </a:pPr>
            <a:r>
              <a:rPr lang="cs-CZ" sz="2200" dirty="0"/>
              <a:t>Vychází z předpokladu plurality dober, vůči kterým je stát neutrální</a:t>
            </a:r>
          </a:p>
          <a:p>
            <a:pPr marL="285750" lvl="0" indent="-285750">
              <a:lnSpc>
                <a:spcPct val="90000"/>
              </a:lnSpc>
              <a:buChar char="•"/>
            </a:pPr>
            <a:r>
              <a:rPr lang="cs-CZ" sz="2200" dirty="0"/>
              <a:t>Nutnost veřejného ospravedlnění → hledání konsensu napříč společností </a:t>
            </a:r>
          </a:p>
          <a:p>
            <a:pPr marL="285750" lvl="0" indent="-285750">
              <a:lnSpc>
                <a:spcPct val="90000"/>
              </a:lnSpc>
              <a:buChar char="•"/>
            </a:pPr>
            <a:r>
              <a:rPr lang="cs-CZ" sz="2200" dirty="0">
                <a:solidFill>
                  <a:srgbClr val="FF0000"/>
                </a:solidFill>
              </a:rPr>
              <a:t>Reciprocita a tolerance </a:t>
            </a:r>
          </a:p>
          <a:p>
            <a:pPr marL="285750" lvl="0" indent="-285750">
              <a:lnSpc>
                <a:spcPct val="90000"/>
              </a:lnSpc>
              <a:buChar char="•"/>
            </a:pPr>
            <a:r>
              <a:rPr lang="cs-CZ" sz="2200" dirty="0"/>
              <a:t>Vyloučení komprehensivních doktrín z veřejné rozpravy </a:t>
            </a:r>
          </a:p>
          <a:p>
            <a:pPr marL="285750" lvl="0" indent="-285750">
              <a:lnSpc>
                <a:spcPct val="90000"/>
              </a:lnSpc>
              <a:buChar char="•"/>
            </a:pPr>
            <a:r>
              <a:rPr lang="cs-CZ" sz="2200" dirty="0">
                <a:solidFill>
                  <a:srgbClr val="FF0000"/>
                </a:solidFill>
              </a:rPr>
              <a:t>John </a:t>
            </a:r>
            <a:r>
              <a:rPr lang="cs-CZ" sz="2200" dirty="0" err="1">
                <a:solidFill>
                  <a:srgbClr val="FF0000"/>
                </a:solidFill>
              </a:rPr>
              <a:t>Rawls</a:t>
            </a:r>
            <a:r>
              <a:rPr lang="cs-CZ" sz="2200" dirty="0">
                <a:solidFill>
                  <a:srgbClr val="FF0000"/>
                </a:solidFill>
              </a:rPr>
              <a:t>, Gerald </a:t>
            </a:r>
            <a:r>
              <a:rPr lang="cs-CZ" sz="2200" dirty="0" err="1">
                <a:solidFill>
                  <a:srgbClr val="FF0000"/>
                </a:solidFill>
              </a:rPr>
              <a:t>Gaus</a:t>
            </a:r>
            <a:endParaRPr lang="cs-CZ" sz="2200" dirty="0">
              <a:solidFill>
                <a:srgbClr val="FF0000"/>
              </a:solidFill>
            </a:endParaRPr>
          </a:p>
          <a:p>
            <a:pPr marL="0" indent="0">
              <a:buNone/>
            </a:pPr>
            <a:endParaRPr lang="cs-CZ" dirty="0"/>
          </a:p>
        </p:txBody>
      </p:sp>
      <p:sp>
        <p:nvSpPr>
          <p:cNvPr id="5" name="Zástupný obsah 4">
            <a:extLst>
              <a:ext uri="{FF2B5EF4-FFF2-40B4-BE49-F238E27FC236}">
                <a16:creationId xmlns:a16="http://schemas.microsoft.com/office/drawing/2014/main" id="{FF3943E7-D4FA-5335-D064-F73925DB6C42}"/>
              </a:ext>
            </a:extLst>
          </p:cNvPr>
          <p:cNvSpPr>
            <a:spLocks noGrp="1"/>
          </p:cNvSpPr>
          <p:nvPr>
            <p:ph sz="half" idx="2"/>
          </p:nvPr>
        </p:nvSpPr>
        <p:spPr>
          <a:xfrm>
            <a:off x="6248400" y="1825624"/>
            <a:ext cx="5029200" cy="4839335"/>
          </a:xfrm>
        </p:spPr>
        <p:txBody>
          <a:bodyPr>
            <a:normAutofit lnSpcReduction="10000"/>
          </a:bodyPr>
          <a:lstStyle/>
          <a:p>
            <a:pPr marL="0" indent="0" algn="ctr">
              <a:buNone/>
            </a:pPr>
            <a:r>
              <a:rPr lang="cs-CZ" sz="2000" b="1" dirty="0">
                <a:solidFill>
                  <a:srgbClr val="FF0000"/>
                </a:solidFill>
              </a:rPr>
              <a:t>Perfekcionistický</a:t>
            </a:r>
            <a:endParaRPr lang="en-GB" sz="2000" b="1" dirty="0">
              <a:solidFill>
                <a:srgbClr val="FF0000"/>
              </a:solidFill>
            </a:endParaRPr>
          </a:p>
          <a:p>
            <a:pPr lvl="0">
              <a:spcBef>
                <a:spcPts val="0"/>
              </a:spcBef>
            </a:pPr>
            <a:endParaRPr lang="cs-CZ" sz="2200" dirty="0"/>
          </a:p>
          <a:p>
            <a:pPr lvl="0">
              <a:spcBef>
                <a:spcPts val="0"/>
              </a:spcBef>
            </a:pPr>
            <a:r>
              <a:rPr lang="cs-CZ" dirty="0"/>
              <a:t>Perfekcionistický liberalismus, komprehensivní liberalismus</a:t>
            </a:r>
          </a:p>
          <a:p>
            <a:pPr lvl="0">
              <a:spcBef>
                <a:spcPts val="0"/>
              </a:spcBef>
            </a:pPr>
            <a:r>
              <a:rPr lang="cs-CZ" dirty="0"/>
              <a:t>Perfekcionistický: Vychází z konkrétní koncepce dobra, o</a:t>
            </a:r>
            <a:r>
              <a:rPr lang="cs-CZ" dirty="0">
                <a:cs typeface="Times New Roman" pitchFamily="18"/>
              </a:rPr>
              <a:t>dmítá princip státní neutrality</a:t>
            </a:r>
          </a:p>
          <a:p>
            <a:pPr lvl="0">
              <a:spcBef>
                <a:spcPts val="0"/>
              </a:spcBef>
            </a:pPr>
            <a:r>
              <a:rPr lang="cs-CZ" dirty="0"/>
              <a:t>Liberální perfekcionisté z</a:t>
            </a:r>
            <a:r>
              <a:rPr lang="cs-CZ" dirty="0">
                <a:cs typeface="Times New Roman" pitchFamily="18"/>
              </a:rPr>
              <a:t>důrazňují, že klíčovou osobní i politickou hodnotou </a:t>
            </a:r>
            <a:r>
              <a:rPr lang="cs-CZ" dirty="0">
                <a:solidFill>
                  <a:srgbClr val="FF0000"/>
                </a:solidFill>
                <a:cs typeface="Times New Roman" pitchFamily="18"/>
              </a:rPr>
              <a:t>je autonomie </a:t>
            </a:r>
            <a:r>
              <a:rPr lang="cs-CZ" dirty="0">
                <a:cs typeface="Times New Roman" pitchFamily="18"/>
              </a:rPr>
              <a:t>(tj. de facto pozitivní svoboda), která je konstituujícím prvkem dobrého života</a:t>
            </a:r>
            <a:endParaRPr lang="en-GB" dirty="0">
              <a:cs typeface="Times New Roman" pitchFamily="18"/>
            </a:endParaRPr>
          </a:p>
          <a:p>
            <a:pPr lvl="0">
              <a:spcBef>
                <a:spcPts val="0"/>
              </a:spcBef>
            </a:pPr>
            <a:r>
              <a:rPr lang="cs-CZ" dirty="0">
                <a:solidFill>
                  <a:srgbClr val="FF0000"/>
                </a:solidFill>
                <a:cs typeface="Times New Roman" pitchFamily="18"/>
              </a:rPr>
              <a:t>John Stuart </a:t>
            </a:r>
            <a:r>
              <a:rPr lang="cs-CZ" dirty="0" err="1">
                <a:solidFill>
                  <a:srgbClr val="FF0000"/>
                </a:solidFill>
                <a:cs typeface="Times New Roman" pitchFamily="18"/>
              </a:rPr>
              <a:t>Mill</a:t>
            </a:r>
            <a:r>
              <a:rPr lang="cs-CZ" dirty="0">
                <a:solidFill>
                  <a:srgbClr val="FF0000"/>
                </a:solidFill>
                <a:cs typeface="Times New Roman" pitchFamily="18"/>
              </a:rPr>
              <a:t>, Joseph Raz</a:t>
            </a:r>
            <a:endParaRPr lang="cs-CZ" dirty="0"/>
          </a:p>
        </p:txBody>
      </p:sp>
    </p:spTree>
    <p:extLst>
      <p:ext uri="{BB962C8B-B14F-4D97-AF65-F5344CB8AC3E}">
        <p14:creationId xmlns:p14="http://schemas.microsoft.com/office/powerpoint/2010/main" val="181700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BA320-B8A3-4433-7B6A-5C66ED3E99B6}"/>
              </a:ext>
            </a:extLst>
          </p:cNvPr>
          <p:cNvSpPr>
            <a:spLocks noGrp="1"/>
          </p:cNvSpPr>
          <p:nvPr>
            <p:ph type="title"/>
          </p:nvPr>
        </p:nvSpPr>
        <p:spPr>
          <a:xfrm>
            <a:off x="652371" y="647701"/>
            <a:ext cx="10625229" cy="652780"/>
          </a:xfrm>
        </p:spPr>
        <p:txBody>
          <a:bodyPr>
            <a:normAutofit fontScale="90000"/>
          </a:bodyPr>
          <a:lstStyle/>
          <a:p>
            <a:pPr algn="ctr"/>
            <a:r>
              <a:rPr lang="cs-CZ" b="1" dirty="0"/>
              <a:t>Liberalismus a </a:t>
            </a:r>
            <a:r>
              <a:rPr lang="cs-CZ" b="1" dirty="0">
                <a:solidFill>
                  <a:srgbClr val="FF0000"/>
                </a:solidFill>
              </a:rPr>
              <a:t>demokracie </a:t>
            </a:r>
            <a:endParaRPr lang="cs-CZ" dirty="0"/>
          </a:p>
        </p:txBody>
      </p:sp>
      <p:sp>
        <p:nvSpPr>
          <p:cNvPr id="3" name="Zástupný obsah 2">
            <a:extLst>
              <a:ext uri="{FF2B5EF4-FFF2-40B4-BE49-F238E27FC236}">
                <a16:creationId xmlns:a16="http://schemas.microsoft.com/office/drawing/2014/main" id="{75E7256E-A214-DCF2-3F89-DF16D6BF547C}"/>
              </a:ext>
            </a:extLst>
          </p:cNvPr>
          <p:cNvSpPr>
            <a:spLocks noGrp="1"/>
          </p:cNvSpPr>
          <p:nvPr>
            <p:ph sz="half" idx="1"/>
          </p:nvPr>
        </p:nvSpPr>
        <p:spPr/>
        <p:txBody>
          <a:bodyPr>
            <a:normAutofit fontScale="85000" lnSpcReduction="10000"/>
          </a:bodyPr>
          <a:lstStyle/>
          <a:p>
            <a:pPr marL="0" indent="0" algn="ctr">
              <a:buNone/>
            </a:pPr>
            <a:r>
              <a:rPr lang="cs-CZ" sz="2000" b="1" dirty="0" err="1">
                <a:solidFill>
                  <a:srgbClr val="FF0000"/>
                </a:solidFill>
              </a:rPr>
              <a:t>Soupůvodnost</a:t>
            </a:r>
            <a:endParaRPr lang="en-GB" sz="2000" b="1" dirty="0">
              <a:solidFill>
                <a:srgbClr val="FF0000"/>
              </a:solidFill>
            </a:endParaRPr>
          </a:p>
          <a:p>
            <a:pPr marL="285750" lvl="0" indent="-285750">
              <a:buChar char="•"/>
            </a:pPr>
            <a:r>
              <a:rPr lang="cs-CZ" sz="2200" dirty="0"/>
              <a:t>Liberalismus a demokracie: </a:t>
            </a:r>
            <a:r>
              <a:rPr lang="cs-CZ" sz="2200" dirty="0" err="1"/>
              <a:t>Soupůvodné</a:t>
            </a:r>
            <a:r>
              <a:rPr lang="cs-CZ" sz="2200" dirty="0"/>
              <a:t> komponenty </a:t>
            </a:r>
          </a:p>
          <a:p>
            <a:pPr marL="285750" lvl="0" indent="-285750">
              <a:buChar char="•"/>
            </a:pPr>
            <a:r>
              <a:rPr lang="cs-CZ" sz="2200" dirty="0"/>
              <a:t>Hodnoty rovnosti a svobody jsou vyjádřeny v principu všeobecného volebního práva</a:t>
            </a:r>
          </a:p>
          <a:p>
            <a:pPr marL="285750" lvl="0" indent="-285750">
              <a:buChar char="•"/>
            </a:pPr>
            <a:r>
              <a:rPr lang="cs-CZ" sz="2200" dirty="0"/>
              <a:t>Demokracie je zároveň nástrojem jak legitimizovat liberální principy (liberalismus z principu žádné jiné legitimní nástroje nemá) </a:t>
            </a:r>
          </a:p>
          <a:p>
            <a:pPr marL="285750" lvl="0" indent="-285750">
              <a:buChar char="•"/>
            </a:pPr>
            <a:r>
              <a:rPr lang="cs-CZ" sz="2200" dirty="0"/>
              <a:t>J. </a:t>
            </a:r>
            <a:r>
              <a:rPr lang="cs-CZ" sz="2200" dirty="0" err="1"/>
              <a:t>Habermas</a:t>
            </a:r>
            <a:r>
              <a:rPr lang="cs-CZ" sz="2200" dirty="0"/>
              <a:t>, R. </a:t>
            </a:r>
            <a:r>
              <a:rPr lang="cs-CZ" sz="2200" dirty="0" err="1"/>
              <a:t>Dworkin</a:t>
            </a:r>
            <a:r>
              <a:rPr lang="cs-CZ" sz="2200" dirty="0"/>
              <a:t>, J. J. Rousseau </a:t>
            </a:r>
            <a:endParaRPr lang="en-GB" sz="2200" dirty="0"/>
          </a:p>
          <a:p>
            <a:endParaRPr lang="cs-CZ" dirty="0"/>
          </a:p>
        </p:txBody>
      </p:sp>
      <p:sp>
        <p:nvSpPr>
          <p:cNvPr id="4" name="Zástupný obsah 3">
            <a:extLst>
              <a:ext uri="{FF2B5EF4-FFF2-40B4-BE49-F238E27FC236}">
                <a16:creationId xmlns:a16="http://schemas.microsoft.com/office/drawing/2014/main" id="{CFD9BFD2-E1C1-8CC4-B254-DC03DDEA528E}"/>
              </a:ext>
            </a:extLst>
          </p:cNvPr>
          <p:cNvSpPr>
            <a:spLocks noGrp="1"/>
          </p:cNvSpPr>
          <p:nvPr>
            <p:ph sz="half" idx="2"/>
          </p:nvPr>
        </p:nvSpPr>
        <p:spPr>
          <a:xfrm>
            <a:off x="6248399" y="1825624"/>
            <a:ext cx="5366657" cy="4869089"/>
          </a:xfrm>
        </p:spPr>
        <p:txBody>
          <a:bodyPr>
            <a:normAutofit fontScale="85000" lnSpcReduction="10000"/>
          </a:bodyPr>
          <a:lstStyle/>
          <a:p>
            <a:pPr marL="0" indent="0" algn="ctr">
              <a:buNone/>
            </a:pPr>
            <a:r>
              <a:rPr lang="cs-CZ" sz="2000" b="1" dirty="0">
                <a:solidFill>
                  <a:srgbClr val="FF0000"/>
                </a:solidFill>
              </a:rPr>
              <a:t>Kontradikce </a:t>
            </a:r>
            <a:endParaRPr lang="en-GB" sz="2000" b="1" dirty="0">
              <a:solidFill>
                <a:srgbClr val="FF0000"/>
              </a:solidFill>
            </a:endParaRPr>
          </a:p>
          <a:p>
            <a:pPr lvl="0"/>
            <a:r>
              <a:rPr lang="cs-CZ" sz="2200" dirty="0"/>
              <a:t>Liberalismus a demokracie: Dvě protichůdné ontologie </a:t>
            </a:r>
          </a:p>
          <a:p>
            <a:pPr lvl="0"/>
            <a:r>
              <a:rPr lang="cs-CZ" sz="2200" dirty="0"/>
              <a:t>Populismus vs. Liberalismus</a:t>
            </a:r>
          </a:p>
          <a:p>
            <a:pPr lvl="0"/>
            <a:r>
              <a:rPr lang="cs-CZ" sz="2200" dirty="0"/>
              <a:t>Kapitalismus vs. Demokracie </a:t>
            </a:r>
          </a:p>
          <a:p>
            <a:pPr lvl="0"/>
            <a:r>
              <a:rPr lang="cs-CZ" sz="2200" dirty="0"/>
              <a:t>Vůle lidu naráží na mantinely vymezené liberálními hodnotami </a:t>
            </a:r>
          </a:p>
          <a:p>
            <a:pPr lvl="0"/>
            <a:r>
              <a:rPr lang="cs-CZ" sz="2200" dirty="0"/>
              <a:t>C. B. </a:t>
            </a:r>
            <a:r>
              <a:rPr lang="cs-CZ" sz="2200" dirty="0" err="1"/>
              <a:t>MacPherson</a:t>
            </a:r>
            <a:r>
              <a:rPr lang="cs-CZ" sz="2200" dirty="0"/>
              <a:t>: Nekompatibilita demokracie a kapitalismu (posesivní individualismus)</a:t>
            </a:r>
          </a:p>
          <a:p>
            <a:pPr lvl="0"/>
            <a:r>
              <a:rPr lang="cs-CZ" sz="2200" dirty="0"/>
              <a:t>W. H. </a:t>
            </a:r>
            <a:r>
              <a:rPr lang="cs-CZ" sz="2200" dirty="0" err="1"/>
              <a:t>Riker</a:t>
            </a:r>
            <a:r>
              <a:rPr lang="cs-CZ" sz="2200" dirty="0"/>
              <a:t>,  F. Hayek, C. B. </a:t>
            </a:r>
            <a:r>
              <a:rPr lang="cs-CZ" sz="2200" dirty="0" err="1"/>
              <a:t>McPherson</a:t>
            </a:r>
            <a:endParaRPr lang="cs-CZ" sz="2200" dirty="0"/>
          </a:p>
          <a:p>
            <a:pPr lvl="0"/>
            <a:r>
              <a:rPr lang="cs-CZ" sz="2200" dirty="0"/>
              <a:t>Hayek: Právní stát = mantinely bezbřehé demokracii a tyranii většiny</a:t>
            </a:r>
            <a:endParaRPr lang="en-GB" sz="2200" dirty="0"/>
          </a:p>
          <a:p>
            <a:endParaRPr lang="cs-CZ" dirty="0"/>
          </a:p>
        </p:txBody>
      </p:sp>
    </p:spTree>
    <p:extLst>
      <p:ext uri="{BB962C8B-B14F-4D97-AF65-F5344CB8AC3E}">
        <p14:creationId xmlns:p14="http://schemas.microsoft.com/office/powerpoint/2010/main" val="405399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368546F-6A8F-0387-4CFC-5864EB3D7BE0}"/>
              </a:ext>
            </a:extLst>
          </p:cNvPr>
          <p:cNvPicPr>
            <a:picLocks noChangeAspect="1"/>
          </p:cNvPicPr>
          <p:nvPr/>
        </p:nvPicPr>
        <p:blipFill rotWithShape="1">
          <a:blip r:embed="rId2"/>
          <a:srcRect t="6703" r="-2" b="18202"/>
          <a:stretch/>
        </p:blipFill>
        <p:spPr>
          <a:xfrm>
            <a:off x="20" y="10"/>
            <a:ext cx="6095980" cy="6857990"/>
          </a:xfrm>
          <a:prstGeom prst="rect">
            <a:avLst/>
          </a:prstGeom>
          <a:noFill/>
        </p:spPr>
      </p:pic>
      <p:sp>
        <p:nvSpPr>
          <p:cNvPr id="2" name="Nadpis 1">
            <a:extLst>
              <a:ext uri="{FF2B5EF4-FFF2-40B4-BE49-F238E27FC236}">
                <a16:creationId xmlns:a16="http://schemas.microsoft.com/office/drawing/2014/main" id="{9B97F230-B511-6989-C5EA-AFD8632076C7}"/>
              </a:ext>
            </a:extLst>
          </p:cNvPr>
          <p:cNvSpPr>
            <a:spLocks noGrp="1"/>
          </p:cNvSpPr>
          <p:nvPr>
            <p:ph type="title"/>
          </p:nvPr>
        </p:nvSpPr>
        <p:spPr>
          <a:xfrm>
            <a:off x="6187440" y="274321"/>
            <a:ext cx="6004540" cy="853439"/>
          </a:xfrm>
        </p:spPr>
        <p:txBody>
          <a:bodyPr anchor="t">
            <a:normAutofit/>
          </a:bodyPr>
          <a:lstStyle/>
          <a:p>
            <a:r>
              <a:rPr lang="cs-CZ" sz="2800" b="1" dirty="0"/>
              <a:t>Friedrich August Hayek </a:t>
            </a:r>
            <a:endParaRPr lang="cs-CZ" sz="2800" dirty="0"/>
          </a:p>
        </p:txBody>
      </p:sp>
      <p:sp>
        <p:nvSpPr>
          <p:cNvPr id="3" name="Zástupný obsah 2">
            <a:extLst>
              <a:ext uri="{FF2B5EF4-FFF2-40B4-BE49-F238E27FC236}">
                <a16:creationId xmlns:a16="http://schemas.microsoft.com/office/drawing/2014/main" id="{D92E1ACF-8CC2-62CB-1652-6E1218B34503}"/>
              </a:ext>
            </a:extLst>
          </p:cNvPr>
          <p:cNvSpPr>
            <a:spLocks noGrp="1"/>
          </p:cNvSpPr>
          <p:nvPr>
            <p:ph idx="1"/>
          </p:nvPr>
        </p:nvSpPr>
        <p:spPr>
          <a:xfrm>
            <a:off x="6573520" y="1229360"/>
            <a:ext cx="5120640" cy="5201920"/>
          </a:xfrm>
        </p:spPr>
        <p:txBody>
          <a:bodyPr>
            <a:normAutofit fontScale="92500" lnSpcReduction="20000"/>
          </a:bodyPr>
          <a:lstStyle/>
          <a:p>
            <a:pPr lvl="0">
              <a:lnSpc>
                <a:spcPct val="110000"/>
              </a:lnSpc>
            </a:pPr>
            <a:r>
              <a:rPr lang="cs-CZ" dirty="0"/>
              <a:t>* 8. května 1899 Vídeň – 23. března 1992 </a:t>
            </a:r>
            <a:r>
              <a:rPr lang="cs-CZ" dirty="0" err="1"/>
              <a:t>Freiburg</a:t>
            </a:r>
            <a:endParaRPr lang="cs-CZ" dirty="0"/>
          </a:p>
          <a:p>
            <a:pPr lvl="0">
              <a:lnSpc>
                <a:spcPct val="110000"/>
              </a:lnSpc>
            </a:pPr>
            <a:r>
              <a:rPr lang="cs-CZ" dirty="0"/>
              <a:t>Intelektuální vliv: Immanuel Kant, David </a:t>
            </a:r>
            <a:r>
              <a:rPr lang="cs-CZ" dirty="0" err="1"/>
              <a:t>Hume</a:t>
            </a:r>
            <a:r>
              <a:rPr lang="cs-CZ" dirty="0"/>
              <a:t>,</a:t>
            </a:r>
            <a:r>
              <a:rPr lang="de-DE" dirty="0"/>
              <a:t> Ernst Mach Alois Riehl</a:t>
            </a:r>
            <a:r>
              <a:rPr lang="cs-CZ" dirty="0"/>
              <a:t>, Ludwig von </a:t>
            </a:r>
            <a:r>
              <a:rPr lang="cs-CZ" dirty="0" err="1"/>
              <a:t>Miseses</a:t>
            </a:r>
            <a:r>
              <a:rPr lang="cs-CZ" dirty="0"/>
              <a:t>, Karel Poper Ludwig </a:t>
            </a:r>
            <a:r>
              <a:rPr lang="cs-CZ" dirty="0" err="1"/>
              <a:t>Wttgenstein</a:t>
            </a:r>
            <a:r>
              <a:rPr lang="cs-CZ" dirty="0"/>
              <a:t> </a:t>
            </a:r>
          </a:p>
          <a:p>
            <a:pPr lvl="0">
              <a:lnSpc>
                <a:spcPct val="110000"/>
              </a:lnSpc>
            </a:pPr>
            <a:r>
              <a:rPr lang="cs-CZ" dirty="0"/>
              <a:t>Sympatizant a následně kritik tzv. Fabiánského socialismu</a:t>
            </a:r>
          </a:p>
          <a:p>
            <a:pPr lvl="0">
              <a:lnSpc>
                <a:spcPct val="110000"/>
              </a:lnSpc>
            </a:pPr>
            <a:r>
              <a:rPr lang="en-US" i="0" dirty="0">
                <a:effectLst/>
              </a:rPr>
              <a:t>The Mont </a:t>
            </a:r>
            <a:r>
              <a:rPr lang="en-US" i="0" dirty="0" err="1">
                <a:effectLst/>
              </a:rPr>
              <a:t>Pelerin</a:t>
            </a:r>
            <a:r>
              <a:rPr lang="en-US" i="0" dirty="0">
                <a:effectLst/>
              </a:rPr>
              <a:t> Society (</a:t>
            </a:r>
            <a:r>
              <a:rPr lang="cs-CZ" i="0" dirty="0">
                <a:effectLst/>
              </a:rPr>
              <a:t>1947)</a:t>
            </a:r>
            <a:endParaRPr lang="cs-CZ" dirty="0"/>
          </a:p>
          <a:p>
            <a:pPr lvl="0">
              <a:lnSpc>
                <a:spcPct val="110000"/>
              </a:lnSpc>
            </a:pPr>
            <a:r>
              <a:rPr lang="cs-CZ" dirty="0"/>
              <a:t>Osudná domýšlivost (1988)</a:t>
            </a:r>
          </a:p>
          <a:p>
            <a:pPr lvl="0">
              <a:lnSpc>
                <a:spcPct val="110000"/>
              </a:lnSpc>
            </a:pPr>
            <a:r>
              <a:rPr lang="cs-CZ" dirty="0"/>
              <a:t>Idea Evropské federace (jako nástroj stability v poválečné Evropě)</a:t>
            </a:r>
          </a:p>
          <a:p>
            <a:pPr lvl="0">
              <a:lnSpc>
                <a:spcPct val="110000"/>
              </a:lnSpc>
            </a:pPr>
            <a:r>
              <a:rPr lang="cs-CZ" dirty="0"/>
              <a:t>Kontroverze: Podpora </a:t>
            </a:r>
            <a:r>
              <a:rPr lang="cs-CZ" dirty="0" err="1"/>
              <a:t>Pinochetova</a:t>
            </a:r>
            <a:r>
              <a:rPr lang="cs-CZ" dirty="0"/>
              <a:t> režimu</a:t>
            </a:r>
          </a:p>
          <a:p>
            <a:pPr lvl="0">
              <a:lnSpc>
                <a:spcPct val="110000"/>
              </a:lnSpc>
            </a:pPr>
            <a:r>
              <a:rPr lang="cs-CZ" dirty="0"/>
              <a:t>V roce 1974 mu byla udělena Nobelova cena za ekonomii (za přínos v teorii měnové politiky a hospodářského cyklu)</a:t>
            </a:r>
          </a:p>
          <a:p>
            <a:pPr>
              <a:lnSpc>
                <a:spcPct val="110000"/>
              </a:lnSpc>
            </a:pPr>
            <a:endParaRPr lang="cs-CZ" sz="1600" dirty="0"/>
          </a:p>
        </p:txBody>
      </p:sp>
      <p:sp>
        <p:nvSpPr>
          <p:cNvPr id="10" name="Date Placeholder 5">
            <a:extLst>
              <a:ext uri="{FF2B5EF4-FFF2-40B4-BE49-F238E27FC236}">
                <a16:creationId xmlns:a16="http://schemas.microsoft.com/office/drawing/2014/main" id="{15DE728A-5E91-4DAE-AC8D-B0CC4C86B288}"/>
              </a:ext>
            </a:extLst>
          </p:cNvPr>
          <p:cNvSpPr>
            <a:spLocks noGrp="1"/>
          </p:cNvSpPr>
          <p:nvPr>
            <p:ph type="dt" sz="half" idx="10"/>
          </p:nvPr>
        </p:nvSpPr>
        <p:spPr>
          <a:xfrm>
            <a:off x="652371" y="6332538"/>
            <a:ext cx="3006492" cy="365125"/>
          </a:xfrm>
        </p:spPr>
        <p:txBody>
          <a:bodyPr/>
          <a:lstStyle/>
          <a:p>
            <a:pPr>
              <a:spcAft>
                <a:spcPts val="600"/>
              </a:spcAft>
            </a:pPr>
            <a:fld id="{01215960-52EB-438E-AA43-CA28041327C9}" type="datetime1">
              <a:rPr lang="en-US" smtClean="0">
                <a:solidFill>
                  <a:srgbClr val="FFFFFF"/>
                </a:solidFill>
                <a:effectLst>
                  <a:outerShdw blurRad="38100" dist="38100" dir="2700000" algn="tl">
                    <a:srgbClr val="000000">
                      <a:alpha val="43137"/>
                    </a:srgbClr>
                  </a:outerShdw>
                </a:effectLst>
              </a:rPr>
              <a:pPr>
                <a:spcAft>
                  <a:spcPts val="600"/>
                </a:spcAft>
              </a:pPr>
              <a:t>4/5/2023</a:t>
            </a:fld>
            <a:endParaRPr lang="en-US">
              <a:solidFill>
                <a:srgbClr val="FFFFFF"/>
              </a:solidFill>
              <a:effectLst>
                <a:outerShdw blurRad="38100" dist="38100" dir="2700000" algn="tl">
                  <a:srgbClr val="000000">
                    <a:alpha val="43137"/>
                  </a:srgbClr>
                </a:outerShdw>
              </a:effectLst>
            </a:endParaRPr>
          </a:p>
        </p:txBody>
      </p:sp>
      <p:sp>
        <p:nvSpPr>
          <p:cNvPr id="12" name="Footer Placeholder 6">
            <a:extLst>
              <a:ext uri="{FF2B5EF4-FFF2-40B4-BE49-F238E27FC236}">
                <a16:creationId xmlns:a16="http://schemas.microsoft.com/office/drawing/2014/main" id="{D98BDDCD-F2A2-4455-8C33-A462EC026B51}"/>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4" name="Slide Number Placeholder 8">
            <a:extLst>
              <a:ext uri="{FF2B5EF4-FFF2-40B4-BE49-F238E27FC236}">
                <a16:creationId xmlns:a16="http://schemas.microsoft.com/office/drawing/2014/main" id="{376BC8A2-B757-46F4-A413-3CFAF765CA2E}"/>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7</a:t>
            </a:fld>
            <a:endParaRPr lang="en-US"/>
          </a:p>
        </p:txBody>
      </p:sp>
    </p:spTree>
    <p:extLst>
      <p:ext uri="{BB962C8B-B14F-4D97-AF65-F5344CB8AC3E}">
        <p14:creationId xmlns:p14="http://schemas.microsoft.com/office/powerpoint/2010/main" val="325787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74AA83-E4B1-8C1B-8CE9-8D91F9456AE0}"/>
              </a:ext>
            </a:extLst>
          </p:cNvPr>
          <p:cNvSpPr>
            <a:spLocks noGrp="1"/>
          </p:cNvSpPr>
          <p:nvPr>
            <p:ph type="title"/>
          </p:nvPr>
        </p:nvSpPr>
        <p:spPr>
          <a:xfrm>
            <a:off x="660592" y="914401"/>
            <a:ext cx="6959408" cy="447040"/>
          </a:xfrm>
        </p:spPr>
        <p:txBody>
          <a:bodyPr anchor="b">
            <a:normAutofit fontScale="90000"/>
          </a:bodyPr>
          <a:lstStyle/>
          <a:p>
            <a:r>
              <a:rPr lang="cs-CZ" b="1" dirty="0"/>
              <a:t>Hayek a </a:t>
            </a:r>
            <a:r>
              <a:rPr lang="cs-CZ" b="1" dirty="0" err="1"/>
              <a:t>Pinochet</a:t>
            </a:r>
            <a:r>
              <a:rPr lang="cs-CZ" b="1" dirty="0"/>
              <a:t> </a:t>
            </a:r>
            <a:endParaRPr lang="cs-CZ" dirty="0"/>
          </a:p>
        </p:txBody>
      </p:sp>
      <p:sp>
        <p:nvSpPr>
          <p:cNvPr id="3" name="Zástupný obsah 2">
            <a:extLst>
              <a:ext uri="{FF2B5EF4-FFF2-40B4-BE49-F238E27FC236}">
                <a16:creationId xmlns:a16="http://schemas.microsoft.com/office/drawing/2014/main" id="{6B86DDD3-5D5C-0C50-A933-5F474588B2EE}"/>
              </a:ext>
            </a:extLst>
          </p:cNvPr>
          <p:cNvSpPr>
            <a:spLocks noGrp="1"/>
          </p:cNvSpPr>
          <p:nvPr>
            <p:ph idx="1"/>
          </p:nvPr>
        </p:nvSpPr>
        <p:spPr>
          <a:xfrm>
            <a:off x="193040" y="1717040"/>
            <a:ext cx="7841129" cy="4615498"/>
          </a:xfrm>
        </p:spPr>
        <p:txBody>
          <a:bodyPr>
            <a:normAutofit/>
          </a:bodyPr>
          <a:lstStyle/>
          <a:p>
            <a:pPr lvl="0">
              <a:lnSpc>
                <a:spcPct val="110000"/>
              </a:lnSpc>
            </a:pPr>
            <a:r>
              <a:rPr lang="cs-CZ" i="1" dirty="0"/>
              <a:t>„ As long term </a:t>
            </a:r>
            <a:r>
              <a:rPr lang="cs-CZ" i="1" dirty="0" err="1"/>
              <a:t>institutions</a:t>
            </a:r>
            <a:r>
              <a:rPr lang="cs-CZ" i="1" dirty="0"/>
              <a:t>, I </a:t>
            </a:r>
            <a:r>
              <a:rPr lang="cs-CZ" i="1" dirty="0" err="1"/>
              <a:t>am</a:t>
            </a:r>
            <a:r>
              <a:rPr lang="cs-CZ" i="1" dirty="0"/>
              <a:t> </a:t>
            </a:r>
            <a:r>
              <a:rPr lang="cs-CZ" i="1" dirty="0" err="1"/>
              <a:t>totally</a:t>
            </a:r>
            <a:r>
              <a:rPr lang="cs-CZ" i="1" dirty="0"/>
              <a:t> </a:t>
            </a:r>
            <a:r>
              <a:rPr lang="cs-CZ" i="1" dirty="0" err="1"/>
              <a:t>against</a:t>
            </a:r>
            <a:r>
              <a:rPr lang="cs-CZ" i="1" dirty="0"/>
              <a:t> </a:t>
            </a:r>
            <a:r>
              <a:rPr lang="cs-CZ" i="1" dirty="0" err="1"/>
              <a:t>dictatorships</a:t>
            </a:r>
            <a:r>
              <a:rPr lang="cs-CZ" i="1" dirty="0"/>
              <a:t>. But a </a:t>
            </a:r>
            <a:r>
              <a:rPr lang="cs-CZ" i="1" dirty="0" err="1"/>
              <a:t>dictatorship</a:t>
            </a:r>
            <a:r>
              <a:rPr lang="cs-CZ" i="1" dirty="0"/>
              <a:t> </a:t>
            </a:r>
            <a:r>
              <a:rPr lang="cs-CZ" i="1" dirty="0" err="1"/>
              <a:t>may</a:t>
            </a:r>
            <a:r>
              <a:rPr lang="cs-CZ" i="1" dirty="0"/>
              <a:t> </a:t>
            </a:r>
            <a:r>
              <a:rPr lang="cs-CZ" i="1" dirty="0" err="1"/>
              <a:t>be</a:t>
            </a:r>
            <a:r>
              <a:rPr lang="cs-CZ" i="1" dirty="0"/>
              <a:t> a </a:t>
            </a:r>
            <a:r>
              <a:rPr lang="cs-CZ" i="1" dirty="0" err="1"/>
              <a:t>necessary</a:t>
            </a:r>
            <a:r>
              <a:rPr lang="cs-CZ" i="1" dirty="0"/>
              <a:t> </a:t>
            </a:r>
            <a:r>
              <a:rPr lang="cs-CZ" i="1" dirty="0" err="1"/>
              <a:t>system</a:t>
            </a:r>
            <a:r>
              <a:rPr lang="cs-CZ" i="1" dirty="0"/>
              <a:t> </a:t>
            </a:r>
            <a:r>
              <a:rPr lang="cs-CZ" i="1" dirty="0" err="1"/>
              <a:t>for</a:t>
            </a:r>
            <a:r>
              <a:rPr lang="cs-CZ" i="1" dirty="0"/>
              <a:t> a </a:t>
            </a:r>
            <a:r>
              <a:rPr lang="cs-CZ" i="1" dirty="0" err="1"/>
              <a:t>transitional</a:t>
            </a:r>
            <a:r>
              <a:rPr lang="cs-CZ" i="1" dirty="0"/>
              <a:t> period. [...] </a:t>
            </a:r>
            <a:r>
              <a:rPr lang="cs-CZ" b="1" i="1" dirty="0" err="1">
                <a:solidFill>
                  <a:srgbClr val="FF0000"/>
                </a:solidFill>
              </a:rPr>
              <a:t>Personally</a:t>
            </a:r>
            <a:r>
              <a:rPr lang="cs-CZ" b="1" i="1" dirty="0">
                <a:solidFill>
                  <a:srgbClr val="FF0000"/>
                </a:solidFill>
              </a:rPr>
              <a:t> I </a:t>
            </a:r>
            <a:r>
              <a:rPr lang="cs-CZ" b="1" i="1" dirty="0" err="1">
                <a:solidFill>
                  <a:srgbClr val="FF0000"/>
                </a:solidFill>
              </a:rPr>
              <a:t>prefer</a:t>
            </a:r>
            <a:r>
              <a:rPr lang="cs-CZ" b="1" i="1" dirty="0">
                <a:solidFill>
                  <a:srgbClr val="FF0000"/>
                </a:solidFill>
              </a:rPr>
              <a:t> a </a:t>
            </a:r>
            <a:r>
              <a:rPr lang="cs-CZ" b="1" i="1" dirty="0" err="1">
                <a:solidFill>
                  <a:srgbClr val="FF0000"/>
                </a:solidFill>
              </a:rPr>
              <a:t>liberal</a:t>
            </a:r>
            <a:r>
              <a:rPr lang="cs-CZ" b="1" i="1" dirty="0">
                <a:solidFill>
                  <a:srgbClr val="FF0000"/>
                </a:solidFill>
              </a:rPr>
              <a:t> </a:t>
            </a:r>
            <a:r>
              <a:rPr lang="cs-CZ" b="1" i="1" dirty="0" err="1">
                <a:solidFill>
                  <a:srgbClr val="FF0000"/>
                </a:solidFill>
              </a:rPr>
              <a:t>dictatorship</a:t>
            </a:r>
            <a:r>
              <a:rPr lang="cs-CZ" b="1" i="1" dirty="0">
                <a:solidFill>
                  <a:srgbClr val="FF0000"/>
                </a:solidFill>
              </a:rPr>
              <a:t> to </a:t>
            </a:r>
            <a:r>
              <a:rPr lang="cs-CZ" b="1" i="1" dirty="0" err="1">
                <a:solidFill>
                  <a:srgbClr val="FF0000"/>
                </a:solidFill>
              </a:rPr>
              <a:t>democratic</a:t>
            </a:r>
            <a:r>
              <a:rPr lang="cs-CZ" b="1" i="1" dirty="0">
                <a:solidFill>
                  <a:srgbClr val="FF0000"/>
                </a:solidFill>
              </a:rPr>
              <a:t> </a:t>
            </a:r>
            <a:r>
              <a:rPr lang="cs-CZ" b="1" i="1" dirty="0" err="1">
                <a:solidFill>
                  <a:srgbClr val="FF0000"/>
                </a:solidFill>
              </a:rPr>
              <a:t>government</a:t>
            </a:r>
            <a:r>
              <a:rPr lang="cs-CZ" b="1" i="1" dirty="0">
                <a:solidFill>
                  <a:srgbClr val="FF0000"/>
                </a:solidFill>
              </a:rPr>
              <a:t> </a:t>
            </a:r>
            <a:r>
              <a:rPr lang="cs-CZ" b="1" i="1" dirty="0" err="1">
                <a:solidFill>
                  <a:srgbClr val="FF0000"/>
                </a:solidFill>
              </a:rPr>
              <a:t>devoid</a:t>
            </a:r>
            <a:r>
              <a:rPr lang="cs-CZ" b="1" i="1" dirty="0">
                <a:solidFill>
                  <a:srgbClr val="FF0000"/>
                </a:solidFill>
              </a:rPr>
              <a:t> </a:t>
            </a:r>
            <a:r>
              <a:rPr lang="cs-CZ" b="1" i="1" dirty="0" err="1">
                <a:solidFill>
                  <a:srgbClr val="FF0000"/>
                </a:solidFill>
              </a:rPr>
              <a:t>of</a:t>
            </a:r>
            <a:r>
              <a:rPr lang="cs-CZ" b="1" i="1" dirty="0">
                <a:solidFill>
                  <a:srgbClr val="FF0000"/>
                </a:solidFill>
              </a:rPr>
              <a:t> </a:t>
            </a:r>
            <a:r>
              <a:rPr lang="cs-CZ" b="1" i="1" dirty="0" err="1">
                <a:solidFill>
                  <a:srgbClr val="FF0000"/>
                </a:solidFill>
              </a:rPr>
              <a:t>liberalism</a:t>
            </a:r>
            <a:r>
              <a:rPr lang="cs-CZ" i="1" dirty="0"/>
              <a:t>. My </a:t>
            </a:r>
            <a:r>
              <a:rPr lang="cs-CZ" i="1" dirty="0" err="1"/>
              <a:t>personal</a:t>
            </a:r>
            <a:r>
              <a:rPr lang="cs-CZ" i="1" dirty="0"/>
              <a:t> </a:t>
            </a:r>
            <a:r>
              <a:rPr lang="cs-CZ" i="1" dirty="0" err="1"/>
              <a:t>impression</a:t>
            </a:r>
            <a:r>
              <a:rPr lang="cs-CZ" i="1" dirty="0"/>
              <a:t> – and </a:t>
            </a:r>
            <a:r>
              <a:rPr lang="cs-CZ" i="1" dirty="0" err="1"/>
              <a:t>this</a:t>
            </a:r>
            <a:r>
              <a:rPr lang="cs-CZ" i="1" dirty="0"/>
              <a:t> </a:t>
            </a:r>
            <a:r>
              <a:rPr lang="cs-CZ" i="1" dirty="0" err="1"/>
              <a:t>is</a:t>
            </a:r>
            <a:r>
              <a:rPr lang="cs-CZ" i="1" dirty="0"/>
              <a:t> </a:t>
            </a:r>
            <a:r>
              <a:rPr lang="cs-CZ" i="1" dirty="0" err="1"/>
              <a:t>valid</a:t>
            </a:r>
            <a:r>
              <a:rPr lang="cs-CZ" i="1" dirty="0"/>
              <a:t> </a:t>
            </a:r>
            <a:r>
              <a:rPr lang="cs-CZ" i="1" dirty="0" err="1"/>
              <a:t>for</a:t>
            </a:r>
            <a:r>
              <a:rPr lang="cs-CZ" i="1" dirty="0"/>
              <a:t> </a:t>
            </a:r>
            <a:r>
              <a:rPr lang="cs-CZ" i="1" dirty="0" err="1"/>
              <a:t>South</a:t>
            </a:r>
            <a:r>
              <a:rPr lang="cs-CZ" i="1" dirty="0"/>
              <a:t> America – </a:t>
            </a:r>
            <a:r>
              <a:rPr lang="cs-CZ" i="1" dirty="0" err="1"/>
              <a:t>is</a:t>
            </a:r>
            <a:r>
              <a:rPr lang="cs-CZ" i="1" dirty="0"/>
              <a:t> </a:t>
            </a:r>
            <a:r>
              <a:rPr lang="cs-CZ" i="1" dirty="0" err="1"/>
              <a:t>that</a:t>
            </a:r>
            <a:r>
              <a:rPr lang="cs-CZ" i="1" dirty="0"/>
              <a:t> in Chile, </a:t>
            </a:r>
            <a:r>
              <a:rPr lang="cs-CZ" i="1" dirty="0" err="1"/>
              <a:t>for</a:t>
            </a:r>
            <a:r>
              <a:rPr lang="cs-CZ" i="1" dirty="0"/>
              <a:t> </a:t>
            </a:r>
            <a:r>
              <a:rPr lang="cs-CZ" i="1" dirty="0" err="1"/>
              <a:t>example</a:t>
            </a:r>
            <a:r>
              <a:rPr lang="cs-CZ" i="1" dirty="0"/>
              <a:t>, </a:t>
            </a:r>
            <a:r>
              <a:rPr lang="cs-CZ" i="1" dirty="0" err="1"/>
              <a:t>we</a:t>
            </a:r>
            <a:r>
              <a:rPr lang="cs-CZ" i="1" dirty="0"/>
              <a:t> </a:t>
            </a:r>
            <a:r>
              <a:rPr lang="cs-CZ" i="1" dirty="0" err="1"/>
              <a:t>will</a:t>
            </a:r>
            <a:r>
              <a:rPr lang="cs-CZ" i="1" dirty="0"/>
              <a:t> </a:t>
            </a:r>
            <a:r>
              <a:rPr lang="cs-CZ" i="1" dirty="0" err="1"/>
              <a:t>witness</a:t>
            </a:r>
            <a:r>
              <a:rPr lang="cs-CZ" i="1" dirty="0"/>
              <a:t> a </a:t>
            </a:r>
            <a:r>
              <a:rPr lang="cs-CZ" i="1" dirty="0" err="1"/>
              <a:t>transition</a:t>
            </a:r>
            <a:r>
              <a:rPr lang="cs-CZ" i="1" dirty="0"/>
              <a:t> </a:t>
            </a:r>
            <a:r>
              <a:rPr lang="cs-CZ" i="1" dirty="0" err="1"/>
              <a:t>from</a:t>
            </a:r>
            <a:r>
              <a:rPr lang="cs-CZ" i="1" dirty="0"/>
              <a:t> a </a:t>
            </a:r>
            <a:r>
              <a:rPr lang="cs-CZ" i="1" dirty="0" err="1"/>
              <a:t>dictatorial</a:t>
            </a:r>
            <a:r>
              <a:rPr lang="cs-CZ" i="1" dirty="0"/>
              <a:t> </a:t>
            </a:r>
            <a:r>
              <a:rPr lang="cs-CZ" i="1" dirty="0" err="1"/>
              <a:t>government</a:t>
            </a:r>
            <a:r>
              <a:rPr lang="cs-CZ" i="1" dirty="0"/>
              <a:t> to a </a:t>
            </a:r>
            <a:r>
              <a:rPr lang="cs-CZ" i="1" dirty="0" err="1"/>
              <a:t>liberal</a:t>
            </a:r>
            <a:r>
              <a:rPr lang="cs-CZ" i="1" dirty="0"/>
              <a:t> </a:t>
            </a:r>
            <a:r>
              <a:rPr lang="cs-CZ" i="1" dirty="0" err="1"/>
              <a:t>government</a:t>
            </a:r>
            <a:r>
              <a:rPr lang="cs-CZ" i="1" dirty="0"/>
              <a:t>.“ (F. A. Hayek, El </a:t>
            </a:r>
            <a:r>
              <a:rPr lang="cs-CZ" i="1" dirty="0" err="1"/>
              <a:t>Mercurio</a:t>
            </a:r>
            <a:r>
              <a:rPr lang="cs-CZ" i="1" dirty="0"/>
              <a:t> 12 </a:t>
            </a:r>
            <a:r>
              <a:rPr lang="cs-CZ" i="1" dirty="0" err="1"/>
              <a:t>April</a:t>
            </a:r>
            <a:r>
              <a:rPr lang="cs-CZ" i="1" dirty="0"/>
              <a:t> 1981)</a:t>
            </a:r>
          </a:p>
          <a:p>
            <a:pPr marL="0" lvl="0" indent="0">
              <a:lnSpc>
                <a:spcPct val="110000"/>
              </a:lnSpc>
              <a:buNone/>
            </a:pPr>
            <a:endParaRPr lang="cs-CZ" i="1" dirty="0"/>
          </a:p>
          <a:p>
            <a:pPr lvl="0">
              <a:lnSpc>
                <a:spcPct val="110000"/>
              </a:lnSpc>
            </a:pPr>
            <a:r>
              <a:rPr lang="cs-CZ" i="1" dirty="0"/>
              <a:t>„I </a:t>
            </a:r>
            <a:r>
              <a:rPr lang="cs-CZ" i="1" dirty="0" err="1"/>
              <a:t>have</a:t>
            </a:r>
            <a:r>
              <a:rPr lang="cs-CZ" i="1" dirty="0"/>
              <a:t> </a:t>
            </a:r>
            <a:r>
              <a:rPr lang="en-GB" i="1" dirty="0"/>
              <a:t>not been able to find a single person even in much maligned Chile who did not agree that personal freedom was much greater under Pinochet than it had been under Allende</a:t>
            </a:r>
            <a:r>
              <a:rPr lang="cs-CZ" i="1" dirty="0"/>
              <a:t>.“ </a:t>
            </a:r>
            <a:r>
              <a:rPr lang="en-GB" i="1" dirty="0"/>
              <a:t>(Letter from F. </a:t>
            </a:r>
            <a:r>
              <a:rPr lang="cs-CZ" i="1" dirty="0"/>
              <a:t>A. H</a:t>
            </a:r>
            <a:r>
              <a:rPr lang="en-GB" i="1" dirty="0" err="1"/>
              <a:t>ayek</a:t>
            </a:r>
            <a:r>
              <a:rPr lang="en-GB" i="1" dirty="0"/>
              <a:t> to The Times,</a:t>
            </a:r>
            <a:r>
              <a:rPr lang="cs-CZ" i="1" dirty="0"/>
              <a:t> </a:t>
            </a:r>
            <a:r>
              <a:rPr lang="en-GB" i="1" dirty="0"/>
              <a:t>August 1978)</a:t>
            </a:r>
            <a:endParaRPr lang="cs-CZ" i="1" dirty="0"/>
          </a:p>
          <a:p>
            <a:pPr>
              <a:lnSpc>
                <a:spcPct val="110000"/>
              </a:lnSpc>
            </a:pPr>
            <a:endParaRPr lang="cs-CZ" sz="1300" dirty="0"/>
          </a:p>
        </p:txBody>
      </p:sp>
      <p:pic>
        <p:nvPicPr>
          <p:cNvPr id="4" name="Obrázek 3">
            <a:extLst>
              <a:ext uri="{FF2B5EF4-FFF2-40B4-BE49-F238E27FC236}">
                <a16:creationId xmlns:a16="http://schemas.microsoft.com/office/drawing/2014/main" id="{62390347-3D91-470E-21EA-3FD9BF4F4F02}"/>
              </a:ext>
            </a:extLst>
          </p:cNvPr>
          <p:cNvPicPr>
            <a:picLocks noChangeAspect="1"/>
          </p:cNvPicPr>
          <p:nvPr/>
        </p:nvPicPr>
        <p:blipFill>
          <a:blip r:embed="rId2"/>
          <a:stretch>
            <a:fillRect/>
          </a:stretch>
        </p:blipFill>
        <p:spPr>
          <a:xfrm>
            <a:off x="8093627" y="1046480"/>
            <a:ext cx="3621024" cy="5029200"/>
          </a:xfrm>
          <a:prstGeom prst="rect">
            <a:avLst/>
          </a:prstGeom>
          <a:noFill/>
        </p:spPr>
      </p:pic>
      <p:sp>
        <p:nvSpPr>
          <p:cNvPr id="9" name="Date Placeholder 5">
            <a:extLst>
              <a:ext uri="{FF2B5EF4-FFF2-40B4-BE49-F238E27FC236}">
                <a16:creationId xmlns:a16="http://schemas.microsoft.com/office/drawing/2014/main" id="{275F7D11-D84E-4242-A8CC-4DC7D8B19537}"/>
              </a:ext>
            </a:extLst>
          </p:cNvPr>
          <p:cNvSpPr>
            <a:spLocks noGrp="1"/>
          </p:cNvSpPr>
          <p:nvPr>
            <p:ph type="dt" sz="half" idx="10"/>
          </p:nvPr>
        </p:nvSpPr>
        <p:spPr>
          <a:xfrm>
            <a:off x="660591" y="6332538"/>
            <a:ext cx="2998272" cy="365125"/>
          </a:xfrm>
        </p:spPr>
        <p:txBody>
          <a:bodyPr/>
          <a:lstStyle/>
          <a:p>
            <a:pPr>
              <a:spcAft>
                <a:spcPts val="600"/>
              </a:spcAft>
            </a:pPr>
            <a:fld id="{A2860750-E265-4D1E-A5BB-49DF775C696F}" type="datetime1">
              <a:rPr lang="en-US" smtClean="0"/>
              <a:pPr>
                <a:spcAft>
                  <a:spcPts val="600"/>
                </a:spcAft>
              </a:pPr>
              <a:t>4/5/2023</a:t>
            </a:fld>
            <a:endParaRPr lang="en-US" dirty="0"/>
          </a:p>
        </p:txBody>
      </p:sp>
      <p:sp>
        <p:nvSpPr>
          <p:cNvPr id="11" name="Footer Placeholder 6">
            <a:extLst>
              <a:ext uri="{FF2B5EF4-FFF2-40B4-BE49-F238E27FC236}">
                <a16:creationId xmlns:a16="http://schemas.microsoft.com/office/drawing/2014/main" id="{7621BFC8-D5CA-438B-AED9-B002D9D61897}"/>
              </a:ext>
            </a:extLst>
          </p:cNvPr>
          <p:cNvSpPr>
            <a:spLocks noGrp="1"/>
          </p:cNvSpPr>
          <p:nvPr>
            <p:ph type="ftr" sz="quarter" idx="11"/>
          </p:nvPr>
        </p:nvSpPr>
        <p:spPr>
          <a:xfrm>
            <a:off x="8034169" y="6332538"/>
            <a:ext cx="3505459" cy="365125"/>
          </a:xfrm>
        </p:spPr>
        <p:txBody>
          <a:bodyPr/>
          <a:lstStyle/>
          <a:p>
            <a:pPr>
              <a:spcAft>
                <a:spcPts val="600"/>
              </a:spcAft>
            </a:pPr>
            <a:r>
              <a:rPr lang="en-US" dirty="0"/>
              <a:t>Sample Footer Text</a:t>
            </a:r>
          </a:p>
        </p:txBody>
      </p:sp>
      <p:sp>
        <p:nvSpPr>
          <p:cNvPr id="13" name="Slide Number Placeholder 8">
            <a:extLst>
              <a:ext uri="{FF2B5EF4-FFF2-40B4-BE49-F238E27FC236}">
                <a16:creationId xmlns:a16="http://schemas.microsoft.com/office/drawing/2014/main" id="{335AD9EB-1BBC-4CF8-8FAE-1E89D7A57B5F}"/>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8</a:t>
            </a:fld>
            <a:endParaRPr lang="en-US"/>
          </a:p>
        </p:txBody>
      </p:sp>
    </p:spTree>
    <p:extLst>
      <p:ext uri="{BB962C8B-B14F-4D97-AF65-F5344CB8AC3E}">
        <p14:creationId xmlns:p14="http://schemas.microsoft.com/office/powerpoint/2010/main" val="143965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noho otazníků na černém pozadí">
            <a:extLst>
              <a:ext uri="{FF2B5EF4-FFF2-40B4-BE49-F238E27FC236}">
                <a16:creationId xmlns:a16="http://schemas.microsoft.com/office/drawing/2014/main" id="{D6395626-0D27-410D-AC0C-FF688BCAC287}"/>
              </a:ext>
            </a:extLst>
          </p:cNvPr>
          <p:cNvPicPr>
            <a:picLocks noChangeAspect="1"/>
          </p:cNvPicPr>
          <p:nvPr/>
        </p:nvPicPr>
        <p:blipFill rotWithShape="1">
          <a:blip r:embed="rId2"/>
          <a:srcRect l="45777" r="2" b="2"/>
          <a:stretch/>
        </p:blipFill>
        <p:spPr>
          <a:xfrm>
            <a:off x="20" y="10"/>
            <a:ext cx="6095980" cy="6857990"/>
          </a:xfrm>
          <a:prstGeom prst="rect">
            <a:avLst/>
          </a:prstGeom>
          <a:noFill/>
        </p:spPr>
      </p:pic>
      <p:sp>
        <p:nvSpPr>
          <p:cNvPr id="2" name="Nadpis 1">
            <a:extLst>
              <a:ext uri="{FF2B5EF4-FFF2-40B4-BE49-F238E27FC236}">
                <a16:creationId xmlns:a16="http://schemas.microsoft.com/office/drawing/2014/main" id="{E4991BE3-ADC0-A572-919D-6167B0380D32}"/>
              </a:ext>
            </a:extLst>
          </p:cNvPr>
          <p:cNvSpPr>
            <a:spLocks noGrp="1"/>
          </p:cNvSpPr>
          <p:nvPr>
            <p:ph type="title"/>
          </p:nvPr>
        </p:nvSpPr>
        <p:spPr>
          <a:xfrm>
            <a:off x="81280" y="345440"/>
            <a:ext cx="6014720" cy="2673921"/>
          </a:xfrm>
        </p:spPr>
        <p:txBody>
          <a:bodyPr anchor="t">
            <a:normAutofit/>
          </a:bodyPr>
          <a:lstStyle/>
          <a:p>
            <a:pPr>
              <a:lnSpc>
                <a:spcPct val="110000"/>
              </a:lnSpc>
            </a:pPr>
            <a:r>
              <a:rPr lang="cs-CZ" sz="2500" b="1" dirty="0"/>
              <a:t>Epistemologická východiska </a:t>
            </a:r>
            <a:br>
              <a:rPr lang="cs-CZ" sz="2500" b="1" dirty="0"/>
            </a:br>
            <a:r>
              <a:rPr lang="cs-CZ" sz="2500" b="1" dirty="0" err="1"/>
              <a:t>hayekovy</a:t>
            </a:r>
            <a:r>
              <a:rPr lang="cs-CZ" sz="2500" b="1" dirty="0"/>
              <a:t> politické Teorie</a:t>
            </a:r>
            <a:br>
              <a:rPr lang="cs-CZ" sz="2500" dirty="0"/>
            </a:br>
            <a:endParaRPr lang="cs-CZ" sz="2500" dirty="0"/>
          </a:p>
        </p:txBody>
      </p:sp>
      <p:sp>
        <p:nvSpPr>
          <p:cNvPr id="8" name="Zástupný obsah 7">
            <a:extLst>
              <a:ext uri="{FF2B5EF4-FFF2-40B4-BE49-F238E27FC236}">
                <a16:creationId xmlns:a16="http://schemas.microsoft.com/office/drawing/2014/main" id="{69865B91-B5F6-2F8F-7AA2-7FF7DA70E30D}"/>
              </a:ext>
            </a:extLst>
          </p:cNvPr>
          <p:cNvSpPr>
            <a:spLocks noGrp="1"/>
          </p:cNvSpPr>
          <p:nvPr>
            <p:ph idx="1"/>
          </p:nvPr>
        </p:nvSpPr>
        <p:spPr>
          <a:xfrm>
            <a:off x="6177260" y="680720"/>
            <a:ext cx="5807295" cy="5862320"/>
          </a:xfrm>
        </p:spPr>
        <p:txBody>
          <a:bodyPr>
            <a:normAutofit/>
          </a:bodyPr>
          <a:lstStyle/>
          <a:p>
            <a:pPr lvl="0"/>
            <a:r>
              <a:rPr lang="cs-CZ" sz="2800" b="1" dirty="0">
                <a:solidFill>
                  <a:srgbClr val="FF0000"/>
                </a:solidFill>
              </a:rPr>
              <a:t>N</a:t>
            </a:r>
            <a:r>
              <a:rPr lang="en-GB" sz="2800" b="1" dirty="0" err="1">
                <a:solidFill>
                  <a:srgbClr val="FF0000"/>
                </a:solidFill>
              </a:rPr>
              <a:t>emožnost</a:t>
            </a:r>
            <a:r>
              <a:rPr lang="en-GB" sz="2800" b="1" dirty="0">
                <a:solidFill>
                  <a:srgbClr val="FF0000"/>
                </a:solidFill>
              </a:rPr>
              <a:t> </a:t>
            </a:r>
            <a:r>
              <a:rPr lang="en-GB" sz="2800" b="1" dirty="0" err="1">
                <a:solidFill>
                  <a:srgbClr val="FF0000"/>
                </a:solidFill>
              </a:rPr>
              <a:t>transcendentního</a:t>
            </a:r>
            <a:r>
              <a:rPr lang="cs-CZ" sz="2800" b="1" dirty="0">
                <a:solidFill>
                  <a:srgbClr val="FF0000"/>
                </a:solidFill>
              </a:rPr>
              <a:t>  a apriorního</a:t>
            </a:r>
            <a:r>
              <a:rPr lang="en-GB" sz="2800" b="1" dirty="0">
                <a:solidFill>
                  <a:srgbClr val="FF0000"/>
                </a:solidFill>
              </a:rPr>
              <a:t> </a:t>
            </a:r>
            <a:r>
              <a:rPr lang="en-GB" sz="2800" b="1" dirty="0" err="1">
                <a:solidFill>
                  <a:srgbClr val="FF0000"/>
                </a:solidFill>
              </a:rPr>
              <a:t>poznání</a:t>
            </a:r>
            <a:endParaRPr lang="en-GB" sz="2800" b="1" dirty="0">
              <a:solidFill>
                <a:srgbClr val="FF0000"/>
              </a:solidFill>
            </a:endParaRPr>
          </a:p>
          <a:p>
            <a:pPr lvl="0"/>
            <a:r>
              <a:rPr lang="cs-CZ" sz="2800" dirty="0"/>
              <a:t>Kritika </a:t>
            </a:r>
            <a:r>
              <a:rPr lang="cs-CZ" sz="2800" dirty="0" err="1"/>
              <a:t>Descartovského</a:t>
            </a:r>
            <a:r>
              <a:rPr lang="cs-CZ" sz="2800" dirty="0"/>
              <a:t> racionalismu (apriorního poznání) </a:t>
            </a:r>
          </a:p>
          <a:p>
            <a:pPr lvl="0"/>
            <a:r>
              <a:rPr lang="cs-CZ" sz="2800" dirty="0"/>
              <a:t>K</a:t>
            </a:r>
            <a:r>
              <a:rPr lang="en-GB" sz="2800" dirty="0" err="1"/>
              <a:t>líčová</a:t>
            </a:r>
            <a:r>
              <a:rPr lang="en-GB" sz="2800" dirty="0"/>
              <a:t> </a:t>
            </a:r>
            <a:r>
              <a:rPr lang="en-GB" sz="2800" dirty="0" err="1"/>
              <a:t>otázka</a:t>
            </a:r>
            <a:r>
              <a:rPr lang="en-GB" sz="2800" dirty="0"/>
              <a:t> = </a:t>
            </a:r>
            <a:r>
              <a:rPr lang="en-GB" sz="2800" dirty="0" err="1"/>
              <a:t>limity</a:t>
            </a:r>
            <a:r>
              <a:rPr lang="en-GB" sz="2800" dirty="0"/>
              <a:t> </a:t>
            </a:r>
            <a:r>
              <a:rPr lang="cs-CZ" sz="2800" dirty="0"/>
              <a:t>lidského poznání </a:t>
            </a:r>
          </a:p>
          <a:p>
            <a:pPr lvl="0"/>
            <a:r>
              <a:rPr lang="en-GB" sz="2800" dirty="0"/>
              <a:t>Kant, Kritika </a:t>
            </a:r>
            <a:r>
              <a:rPr lang="en-GB" sz="2800" dirty="0" err="1"/>
              <a:t>čistého</a:t>
            </a:r>
            <a:r>
              <a:rPr lang="en-GB" sz="2800" dirty="0"/>
              <a:t> </a:t>
            </a:r>
            <a:r>
              <a:rPr lang="en-GB" sz="2800" dirty="0" err="1"/>
              <a:t>rozumu</a:t>
            </a:r>
            <a:r>
              <a:rPr lang="cs-CZ" sz="2800" dirty="0"/>
              <a:t> ≈ </a:t>
            </a:r>
            <a:r>
              <a:rPr lang="en-GB" sz="2800" dirty="0" err="1"/>
              <a:t>mysl</a:t>
            </a:r>
            <a:r>
              <a:rPr lang="en-GB" sz="2800" dirty="0"/>
              <a:t> </a:t>
            </a:r>
            <a:r>
              <a:rPr lang="en-GB" sz="2800" dirty="0" err="1"/>
              <a:t>jako</a:t>
            </a:r>
            <a:r>
              <a:rPr lang="en-GB" sz="2800" dirty="0"/>
              <a:t> </a:t>
            </a:r>
            <a:r>
              <a:rPr lang="en-GB" sz="2800" dirty="0" err="1"/>
              <a:t>aktivní</a:t>
            </a:r>
            <a:r>
              <a:rPr lang="en-GB" sz="2800" dirty="0"/>
              <a:t>, </a:t>
            </a:r>
            <a:r>
              <a:rPr lang="en-GB" sz="2800" dirty="0" err="1"/>
              <a:t>kreativní</a:t>
            </a:r>
            <a:r>
              <a:rPr lang="en-GB" sz="2800" dirty="0"/>
              <a:t> </a:t>
            </a:r>
            <a:r>
              <a:rPr lang="en-GB" sz="2800" dirty="0" err="1"/>
              <a:t>nástroj</a:t>
            </a:r>
            <a:r>
              <a:rPr lang="en-GB" sz="2800" dirty="0"/>
              <a:t> </a:t>
            </a:r>
            <a:r>
              <a:rPr lang="en-GB" sz="2800" dirty="0" err="1"/>
              <a:t>organizace</a:t>
            </a:r>
            <a:r>
              <a:rPr lang="en-GB" sz="2800" dirty="0"/>
              <a:t> </a:t>
            </a:r>
            <a:r>
              <a:rPr lang="en-GB" sz="2800" dirty="0" err="1"/>
              <a:t>poznání</a:t>
            </a:r>
            <a:endParaRPr lang="cs-CZ" sz="2800" dirty="0"/>
          </a:p>
          <a:p>
            <a:pPr lvl="0"/>
            <a:r>
              <a:rPr lang="cs-CZ" sz="2800" dirty="0"/>
              <a:t>Empirismus vs. </a:t>
            </a:r>
            <a:r>
              <a:rPr lang="cs-CZ" sz="2800" b="1" dirty="0">
                <a:solidFill>
                  <a:srgbClr val="FF0000"/>
                </a:solidFill>
              </a:rPr>
              <a:t>Konstruktivismus? </a:t>
            </a:r>
            <a:endParaRPr lang="en-GB" sz="2800" b="1" dirty="0">
              <a:solidFill>
                <a:srgbClr val="FF0000"/>
              </a:solidFill>
            </a:endParaRPr>
          </a:p>
          <a:p>
            <a:endParaRPr lang="cs-CZ" dirty="0"/>
          </a:p>
        </p:txBody>
      </p:sp>
    </p:spTree>
    <p:extLst>
      <p:ext uri="{BB962C8B-B14F-4D97-AF65-F5344CB8AC3E}">
        <p14:creationId xmlns:p14="http://schemas.microsoft.com/office/powerpoint/2010/main" val="2887117693"/>
      </p:ext>
    </p:extLst>
  </p:cSld>
  <p:clrMapOvr>
    <a:masterClrMapping/>
  </p:clrMapOvr>
</p:sld>
</file>

<file path=ppt/theme/theme1.xml><?xml version="1.0" encoding="utf-8"?>
<a:theme xmlns:a="http://schemas.openxmlformats.org/drawingml/2006/main" name="CitationVTI">
  <a:themeElements>
    <a:clrScheme name="Citation">
      <a:dk1>
        <a:sysClr val="windowText" lastClr="000000"/>
      </a:dk1>
      <a:lt1>
        <a:sysClr val="window" lastClr="FFFFFF"/>
      </a:lt1>
      <a:dk2>
        <a:srgbClr val="01375D"/>
      </a:dk2>
      <a:lt2>
        <a:srgbClr val="F3F2EF"/>
      </a:lt2>
      <a:accent1>
        <a:srgbClr val="29A3D2"/>
      </a:accent1>
      <a:accent2>
        <a:srgbClr val="0669AC"/>
      </a:accent2>
      <a:accent3>
        <a:srgbClr val="FD891C"/>
      </a:accent3>
      <a:accent4>
        <a:srgbClr val="FD6927"/>
      </a:accent4>
      <a:accent5>
        <a:srgbClr val="F95131"/>
      </a:accent5>
      <a:accent6>
        <a:srgbClr val="CE5FAE"/>
      </a:accent6>
      <a:hlink>
        <a:srgbClr val="0F8EC1"/>
      </a:hlink>
      <a:folHlink>
        <a:srgbClr val="DC6400"/>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docProps/app.xml><?xml version="1.0" encoding="utf-8"?>
<Properties xmlns="http://schemas.openxmlformats.org/officeDocument/2006/extended-properties" xmlns:vt="http://schemas.openxmlformats.org/officeDocument/2006/docPropsVTypes">
  <TotalTime>1874</TotalTime>
  <Words>2140</Words>
  <Application>Microsoft Office PowerPoint</Application>
  <PresentationFormat>Širokoúhlá obrazovka</PresentationFormat>
  <Paragraphs>203</Paragraphs>
  <Slides>25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Calibri Light</vt:lpstr>
      <vt:lpstr>Garamond</vt:lpstr>
      <vt:lpstr>Grandview</vt:lpstr>
      <vt:lpstr>Grandview Display</vt:lpstr>
      <vt:lpstr>CitationVTI</vt:lpstr>
      <vt:lpstr>Klasický liberalismus a sociální evolucionismus: spontánní řád, sociální morálka, normativní neshoda    Friedrich Hayek, Gerald Gaus  </vt:lpstr>
      <vt:lpstr>Liberalismus…, ale jaký? </vt:lpstr>
      <vt:lpstr>Liberalismus Z perspektivy Morální teorie </vt:lpstr>
      <vt:lpstr>Liberalismus z perspektivy Cílů </vt:lpstr>
      <vt:lpstr>Liberalismus z perspektivy ospravedlnění</vt:lpstr>
      <vt:lpstr>Liberalismus a demokracie </vt:lpstr>
      <vt:lpstr>Friedrich August Hayek </vt:lpstr>
      <vt:lpstr>Hayek a Pinochet </vt:lpstr>
      <vt:lpstr>Epistemologická východiska  hayekovy politické Teorie </vt:lpstr>
      <vt:lpstr> Hayek 2 typy liberalismu   Kritika konstruktivistického racionalismu </vt:lpstr>
      <vt:lpstr>HAYEKOVA SOCIÁLNÍ TEORIE </vt:lpstr>
      <vt:lpstr>Spontánní řád: Katalaxe</vt:lpstr>
      <vt:lpstr>Principy sociální morálky </vt:lpstr>
      <vt:lpstr>Principy sociální morálky II</vt:lpstr>
      <vt:lpstr>Co je cílem Politické teorie?  </vt:lpstr>
      <vt:lpstr>Klasický liberalismus:  Primát soukromého vlastnictví </vt:lpstr>
      <vt:lpstr>Spravedlnost podle Hayeka </vt:lpstr>
      <vt:lpstr>Sociální spravedlnost ?</vt:lpstr>
      <vt:lpstr>Hayek: Kritika a problematické aspekty</vt:lpstr>
      <vt:lpstr>Gerald Gaus  a Liberalismus veřejného rozumu </vt:lpstr>
      <vt:lpstr>Gerald Gaus (1952–2020) </vt:lpstr>
      <vt:lpstr>Liberalismus veřejného rozumu</vt:lpstr>
      <vt:lpstr>Gaus: Sektářský charakter politické filozofie</vt:lpstr>
      <vt:lpstr>OSPRAVEDLNĚNÍ DLE GAUSE</vt:lpstr>
      <vt:lpstr>Otázky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Klasický liberalismus a sociální evolucionismus: spontánní řád, sociální morálka, normativní neshoda    Friedrich Hayek, Gerald Gaus  </dc:title>
  <dc:creator>Křepelová Tereza</dc:creator>
  <cp:lastModifiedBy>Křepelová Tereza</cp:lastModifiedBy>
  <cp:revision>5</cp:revision>
  <dcterms:created xsi:type="dcterms:W3CDTF">2023-04-04T20:55:21Z</dcterms:created>
  <dcterms:modified xsi:type="dcterms:W3CDTF">2023-04-06T09:17:50Z</dcterms:modified>
</cp:coreProperties>
</file>