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58" r:id="rId4"/>
    <p:sldId id="263" r:id="rId5"/>
    <p:sldId id="283" r:id="rId6"/>
    <p:sldId id="257" r:id="rId7"/>
    <p:sldId id="267" r:id="rId8"/>
    <p:sldId id="264" r:id="rId9"/>
    <p:sldId id="266" r:id="rId10"/>
    <p:sldId id="268" r:id="rId11"/>
    <p:sldId id="269" r:id="rId12"/>
    <p:sldId id="273" r:id="rId13"/>
    <p:sldId id="271" r:id="rId14"/>
    <p:sldId id="274" r:id="rId15"/>
    <p:sldId id="275" r:id="rId16"/>
    <p:sldId id="276" r:id="rId17"/>
    <p:sldId id="277" r:id="rId18"/>
    <p:sldId id="278" r:id="rId19"/>
    <p:sldId id="279" r:id="rId20"/>
    <p:sldId id="280" r:id="rId21"/>
    <p:sldId id="281" r:id="rId22"/>
    <p:sldId id="282"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22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4CD6C-0D9F-4A04-B1A0-09EF9B72CE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9E87DA0-319B-4DDC-920B-48552F844543}">
      <dgm:prSet/>
      <dgm:spPr/>
      <dgm:t>
        <a:bodyPr/>
        <a:lstStyle/>
        <a:p>
          <a:r>
            <a:rPr lang="cs-CZ" b="1" dirty="0"/>
            <a:t>Heterogenní politické myšlení</a:t>
          </a:r>
          <a:r>
            <a:rPr lang="cs-CZ" dirty="0"/>
            <a:t>: Všichni, co se identifikují jakožto </a:t>
          </a:r>
          <a:r>
            <a:rPr lang="cs-CZ" dirty="0" err="1"/>
            <a:t>libertariáni</a:t>
          </a:r>
          <a:r>
            <a:rPr lang="cs-CZ" dirty="0"/>
            <a:t>? (Noam </a:t>
          </a:r>
          <a:r>
            <a:rPr lang="cs-CZ" dirty="0" err="1"/>
            <a:t>Chomski</a:t>
          </a:r>
          <a:r>
            <a:rPr lang="cs-CZ" dirty="0"/>
            <a:t> – </a:t>
          </a:r>
          <a:r>
            <a:rPr lang="cs-CZ" dirty="0" err="1"/>
            <a:t>Muray</a:t>
          </a:r>
          <a:r>
            <a:rPr lang="cs-CZ" dirty="0"/>
            <a:t> </a:t>
          </a:r>
          <a:r>
            <a:rPr lang="cs-CZ" dirty="0" err="1"/>
            <a:t>Rothbard</a:t>
          </a:r>
          <a:r>
            <a:rPr lang="cs-CZ" dirty="0"/>
            <a:t> – Petr Mach)</a:t>
          </a:r>
          <a:endParaRPr lang="en-US" dirty="0"/>
        </a:p>
      </dgm:t>
    </dgm:pt>
    <dgm:pt modelId="{24307A68-33B0-4CD0-9695-C4F5E787931D}" type="parTrans" cxnId="{A22FCB81-4268-407F-876A-A042313571F5}">
      <dgm:prSet/>
      <dgm:spPr/>
      <dgm:t>
        <a:bodyPr/>
        <a:lstStyle/>
        <a:p>
          <a:endParaRPr lang="en-US"/>
        </a:p>
      </dgm:t>
    </dgm:pt>
    <dgm:pt modelId="{1A52799F-F000-4ABE-9EAB-AC9FBB177B37}" type="sibTrans" cxnId="{A22FCB81-4268-407F-876A-A042313571F5}">
      <dgm:prSet/>
      <dgm:spPr/>
      <dgm:t>
        <a:bodyPr/>
        <a:lstStyle/>
        <a:p>
          <a:endParaRPr lang="en-US"/>
        </a:p>
      </dgm:t>
    </dgm:pt>
    <dgm:pt modelId="{FC95461D-4B7D-4531-B47B-4641EAC03F58}">
      <dgm:prSet/>
      <dgm:spPr/>
      <dgm:t>
        <a:bodyPr/>
        <a:lstStyle/>
        <a:p>
          <a:r>
            <a:rPr lang="cs-CZ"/>
            <a:t>Meta-teorie, ideologie, doktrína, paradigma ? </a:t>
          </a:r>
          <a:endParaRPr lang="en-US"/>
        </a:p>
      </dgm:t>
    </dgm:pt>
    <dgm:pt modelId="{2331E3B9-592E-48F5-9505-CAB4FDD485F1}" type="parTrans" cxnId="{C480C97E-2CC8-4B57-9248-5D50D1C85E1B}">
      <dgm:prSet/>
      <dgm:spPr/>
      <dgm:t>
        <a:bodyPr/>
        <a:lstStyle/>
        <a:p>
          <a:endParaRPr lang="en-US"/>
        </a:p>
      </dgm:t>
    </dgm:pt>
    <dgm:pt modelId="{A32BB767-FCEE-4C3F-A60E-9C39AAD97104}" type="sibTrans" cxnId="{C480C97E-2CC8-4B57-9248-5D50D1C85E1B}">
      <dgm:prSet/>
      <dgm:spPr/>
      <dgm:t>
        <a:bodyPr/>
        <a:lstStyle/>
        <a:p>
          <a:endParaRPr lang="en-US"/>
        </a:p>
      </dgm:t>
    </dgm:pt>
    <dgm:pt modelId="{BCB1B3B2-FBE2-43AD-8B79-8EE8829F57F2}">
      <dgm:prSet/>
      <dgm:spPr/>
      <dgm:t>
        <a:bodyPr/>
        <a:lstStyle/>
        <a:p>
          <a:r>
            <a:rPr lang="cs-CZ" dirty="0"/>
            <a:t>Má libertarianismus svůj unikátní předmět zájmu a vlastní teoretický, konceptuální a metodologický aparát? →  Ne, je </a:t>
          </a:r>
          <a:r>
            <a:rPr lang="cs-CZ" dirty="0">
              <a:solidFill>
                <a:srgbClr val="FF0000"/>
              </a:solidFill>
            </a:rPr>
            <a:t>součástí liberálního paradigma</a:t>
          </a:r>
          <a:r>
            <a:rPr lang="cs-CZ" dirty="0"/>
            <a:t>. </a:t>
          </a:r>
          <a:endParaRPr lang="en-US" dirty="0"/>
        </a:p>
      </dgm:t>
    </dgm:pt>
    <dgm:pt modelId="{31C7EB17-68BD-443D-82D4-6449BF9D8A96}" type="parTrans" cxnId="{9EAF0987-35FC-4AEA-94D5-9B60A304D72C}">
      <dgm:prSet/>
      <dgm:spPr/>
      <dgm:t>
        <a:bodyPr/>
        <a:lstStyle/>
        <a:p>
          <a:endParaRPr lang="en-US"/>
        </a:p>
      </dgm:t>
    </dgm:pt>
    <dgm:pt modelId="{0EC2CDD2-A618-4E2E-B563-05B4245A77B7}" type="sibTrans" cxnId="{9EAF0987-35FC-4AEA-94D5-9B60A304D72C}">
      <dgm:prSet/>
      <dgm:spPr/>
      <dgm:t>
        <a:bodyPr/>
        <a:lstStyle/>
        <a:p>
          <a:endParaRPr lang="en-US"/>
        </a:p>
      </dgm:t>
    </dgm:pt>
    <dgm:pt modelId="{FB186CD9-476A-41CE-9557-0252B793303E}">
      <dgm:prSet/>
      <dgm:spPr/>
      <dgm:t>
        <a:bodyPr/>
        <a:lstStyle/>
        <a:p>
          <a:r>
            <a:rPr lang="cs-CZ"/>
            <a:t>Libertariánská politická filozofie – nutná vysoká míra abstrakce a idealizace – teoretické modely a myšlenkové experimenty → utopismus a ideální teorie</a:t>
          </a:r>
          <a:endParaRPr lang="en-US"/>
        </a:p>
      </dgm:t>
    </dgm:pt>
    <dgm:pt modelId="{C600A32F-A007-4324-9ED7-32FD066FBA12}" type="parTrans" cxnId="{BA7F1E24-727C-496A-A135-7779958D2398}">
      <dgm:prSet/>
      <dgm:spPr/>
      <dgm:t>
        <a:bodyPr/>
        <a:lstStyle/>
        <a:p>
          <a:endParaRPr lang="en-US"/>
        </a:p>
      </dgm:t>
    </dgm:pt>
    <dgm:pt modelId="{2329BCF2-9E91-4155-9C95-DE5647E806E9}" type="sibTrans" cxnId="{BA7F1E24-727C-496A-A135-7779958D2398}">
      <dgm:prSet/>
      <dgm:spPr/>
      <dgm:t>
        <a:bodyPr/>
        <a:lstStyle/>
        <a:p>
          <a:endParaRPr lang="en-US"/>
        </a:p>
      </dgm:t>
    </dgm:pt>
    <dgm:pt modelId="{CDEA37A8-2A6D-4EB5-A775-3F7370BA5BD0}" type="pres">
      <dgm:prSet presAssocID="{8564CD6C-0D9F-4A04-B1A0-09EF9B72CEFC}" presName="linear" presStyleCnt="0">
        <dgm:presLayoutVars>
          <dgm:animLvl val="lvl"/>
          <dgm:resizeHandles val="exact"/>
        </dgm:presLayoutVars>
      </dgm:prSet>
      <dgm:spPr/>
    </dgm:pt>
    <dgm:pt modelId="{3E8D3EF5-281F-4610-86CE-D7A1CF52A7B1}" type="pres">
      <dgm:prSet presAssocID="{A9E87DA0-319B-4DDC-920B-48552F844543}" presName="parentText" presStyleLbl="node1" presStyleIdx="0" presStyleCnt="4">
        <dgm:presLayoutVars>
          <dgm:chMax val="0"/>
          <dgm:bulletEnabled val="1"/>
        </dgm:presLayoutVars>
      </dgm:prSet>
      <dgm:spPr/>
    </dgm:pt>
    <dgm:pt modelId="{AEFC5982-2417-4B34-9BD1-DCC3D0165B97}" type="pres">
      <dgm:prSet presAssocID="{1A52799F-F000-4ABE-9EAB-AC9FBB177B37}" presName="spacer" presStyleCnt="0"/>
      <dgm:spPr/>
    </dgm:pt>
    <dgm:pt modelId="{2B3B82E6-4DE9-4EDC-8346-984CAC100000}" type="pres">
      <dgm:prSet presAssocID="{FC95461D-4B7D-4531-B47B-4641EAC03F58}" presName="parentText" presStyleLbl="node1" presStyleIdx="1" presStyleCnt="4">
        <dgm:presLayoutVars>
          <dgm:chMax val="0"/>
          <dgm:bulletEnabled val="1"/>
        </dgm:presLayoutVars>
      </dgm:prSet>
      <dgm:spPr/>
    </dgm:pt>
    <dgm:pt modelId="{6863CBBA-7554-4D68-A084-E196CA723349}" type="pres">
      <dgm:prSet presAssocID="{A32BB767-FCEE-4C3F-A60E-9C39AAD97104}" presName="spacer" presStyleCnt="0"/>
      <dgm:spPr/>
    </dgm:pt>
    <dgm:pt modelId="{DB7AEC9E-3023-46C3-916A-0A88E8D3E16D}" type="pres">
      <dgm:prSet presAssocID="{BCB1B3B2-FBE2-43AD-8B79-8EE8829F57F2}" presName="parentText" presStyleLbl="node1" presStyleIdx="2" presStyleCnt="4">
        <dgm:presLayoutVars>
          <dgm:chMax val="0"/>
          <dgm:bulletEnabled val="1"/>
        </dgm:presLayoutVars>
      </dgm:prSet>
      <dgm:spPr/>
    </dgm:pt>
    <dgm:pt modelId="{C2CEB2F8-1A14-4F93-A15B-A0C2A6D7F6E0}" type="pres">
      <dgm:prSet presAssocID="{0EC2CDD2-A618-4E2E-B563-05B4245A77B7}" presName="spacer" presStyleCnt="0"/>
      <dgm:spPr/>
    </dgm:pt>
    <dgm:pt modelId="{0629A0D8-160A-4204-A54A-CC5F3CC1D03A}" type="pres">
      <dgm:prSet presAssocID="{FB186CD9-476A-41CE-9557-0252B793303E}" presName="parentText" presStyleLbl="node1" presStyleIdx="3" presStyleCnt="4">
        <dgm:presLayoutVars>
          <dgm:chMax val="0"/>
          <dgm:bulletEnabled val="1"/>
        </dgm:presLayoutVars>
      </dgm:prSet>
      <dgm:spPr/>
    </dgm:pt>
  </dgm:ptLst>
  <dgm:cxnLst>
    <dgm:cxn modelId="{BA7F1E24-727C-496A-A135-7779958D2398}" srcId="{8564CD6C-0D9F-4A04-B1A0-09EF9B72CEFC}" destId="{FB186CD9-476A-41CE-9557-0252B793303E}" srcOrd="3" destOrd="0" parTransId="{C600A32F-A007-4324-9ED7-32FD066FBA12}" sibTransId="{2329BCF2-9E91-4155-9C95-DE5647E806E9}"/>
    <dgm:cxn modelId="{017BE95F-CB9E-4775-9040-F8F1BFEDF811}" type="presOf" srcId="{8564CD6C-0D9F-4A04-B1A0-09EF9B72CEFC}" destId="{CDEA37A8-2A6D-4EB5-A775-3F7370BA5BD0}" srcOrd="0" destOrd="0" presId="urn:microsoft.com/office/officeart/2005/8/layout/vList2"/>
    <dgm:cxn modelId="{890A6361-96D4-47B9-87A4-492EE54A6F97}" type="presOf" srcId="{BCB1B3B2-FBE2-43AD-8B79-8EE8829F57F2}" destId="{DB7AEC9E-3023-46C3-916A-0A88E8D3E16D}" srcOrd="0" destOrd="0" presId="urn:microsoft.com/office/officeart/2005/8/layout/vList2"/>
    <dgm:cxn modelId="{C480C97E-2CC8-4B57-9248-5D50D1C85E1B}" srcId="{8564CD6C-0D9F-4A04-B1A0-09EF9B72CEFC}" destId="{FC95461D-4B7D-4531-B47B-4641EAC03F58}" srcOrd="1" destOrd="0" parTransId="{2331E3B9-592E-48F5-9505-CAB4FDD485F1}" sibTransId="{A32BB767-FCEE-4C3F-A60E-9C39AAD97104}"/>
    <dgm:cxn modelId="{A22FCB81-4268-407F-876A-A042313571F5}" srcId="{8564CD6C-0D9F-4A04-B1A0-09EF9B72CEFC}" destId="{A9E87DA0-319B-4DDC-920B-48552F844543}" srcOrd="0" destOrd="0" parTransId="{24307A68-33B0-4CD0-9695-C4F5E787931D}" sibTransId="{1A52799F-F000-4ABE-9EAB-AC9FBB177B37}"/>
    <dgm:cxn modelId="{9EAF0987-35FC-4AEA-94D5-9B60A304D72C}" srcId="{8564CD6C-0D9F-4A04-B1A0-09EF9B72CEFC}" destId="{BCB1B3B2-FBE2-43AD-8B79-8EE8829F57F2}" srcOrd="2" destOrd="0" parTransId="{31C7EB17-68BD-443D-82D4-6449BF9D8A96}" sibTransId="{0EC2CDD2-A618-4E2E-B563-05B4245A77B7}"/>
    <dgm:cxn modelId="{51B91099-8D5D-42B0-A28A-ED0AB1E1CEDB}" type="presOf" srcId="{A9E87DA0-319B-4DDC-920B-48552F844543}" destId="{3E8D3EF5-281F-4610-86CE-D7A1CF52A7B1}" srcOrd="0" destOrd="0" presId="urn:microsoft.com/office/officeart/2005/8/layout/vList2"/>
    <dgm:cxn modelId="{B57A5BA9-7CD5-4FD7-A33B-E9BB11E1A19E}" type="presOf" srcId="{FB186CD9-476A-41CE-9557-0252B793303E}" destId="{0629A0D8-160A-4204-A54A-CC5F3CC1D03A}" srcOrd="0" destOrd="0" presId="urn:microsoft.com/office/officeart/2005/8/layout/vList2"/>
    <dgm:cxn modelId="{E9454AD8-9661-4EFF-86A9-F6CBA27803F9}" type="presOf" srcId="{FC95461D-4B7D-4531-B47B-4641EAC03F58}" destId="{2B3B82E6-4DE9-4EDC-8346-984CAC100000}" srcOrd="0" destOrd="0" presId="urn:microsoft.com/office/officeart/2005/8/layout/vList2"/>
    <dgm:cxn modelId="{9FA49176-98EA-4CA7-8ED9-04AAE6B5C12D}" type="presParOf" srcId="{CDEA37A8-2A6D-4EB5-A775-3F7370BA5BD0}" destId="{3E8D3EF5-281F-4610-86CE-D7A1CF52A7B1}" srcOrd="0" destOrd="0" presId="urn:microsoft.com/office/officeart/2005/8/layout/vList2"/>
    <dgm:cxn modelId="{C6286CD8-6484-46A5-BC6C-F9D7331671FB}" type="presParOf" srcId="{CDEA37A8-2A6D-4EB5-A775-3F7370BA5BD0}" destId="{AEFC5982-2417-4B34-9BD1-DCC3D0165B97}" srcOrd="1" destOrd="0" presId="urn:microsoft.com/office/officeart/2005/8/layout/vList2"/>
    <dgm:cxn modelId="{D989116D-1233-4817-9029-7E9D283CBECE}" type="presParOf" srcId="{CDEA37A8-2A6D-4EB5-A775-3F7370BA5BD0}" destId="{2B3B82E6-4DE9-4EDC-8346-984CAC100000}" srcOrd="2" destOrd="0" presId="urn:microsoft.com/office/officeart/2005/8/layout/vList2"/>
    <dgm:cxn modelId="{5F827625-D7AE-4D3A-9830-BB04B0A367A4}" type="presParOf" srcId="{CDEA37A8-2A6D-4EB5-A775-3F7370BA5BD0}" destId="{6863CBBA-7554-4D68-A084-E196CA723349}" srcOrd="3" destOrd="0" presId="urn:microsoft.com/office/officeart/2005/8/layout/vList2"/>
    <dgm:cxn modelId="{6F098ED4-DB3C-43E6-986C-4F84C514727A}" type="presParOf" srcId="{CDEA37A8-2A6D-4EB5-A775-3F7370BA5BD0}" destId="{DB7AEC9E-3023-46C3-916A-0A88E8D3E16D}" srcOrd="4" destOrd="0" presId="urn:microsoft.com/office/officeart/2005/8/layout/vList2"/>
    <dgm:cxn modelId="{2A084382-889D-4430-8599-1E37C685DF30}" type="presParOf" srcId="{CDEA37A8-2A6D-4EB5-A775-3F7370BA5BD0}" destId="{C2CEB2F8-1A14-4F93-A15B-A0C2A6D7F6E0}" srcOrd="5" destOrd="0" presId="urn:microsoft.com/office/officeart/2005/8/layout/vList2"/>
    <dgm:cxn modelId="{7A9CB7E2-7C16-4F28-84B9-D5577CBA10F8}" type="presParOf" srcId="{CDEA37A8-2A6D-4EB5-A775-3F7370BA5BD0}" destId="{0629A0D8-160A-4204-A54A-CC5F3CC1D0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B4BC0-AE2B-4CD2-9D58-61FEAF0DE5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E5B6C89-8111-4C11-BAF2-68F70E0C7E4F}">
      <dgm:prSet/>
      <dgm:spPr/>
      <dgm:t>
        <a:bodyPr/>
        <a:lstStyle/>
        <a:p>
          <a:r>
            <a:rPr lang="cs-CZ" b="1" dirty="0" err="1"/>
            <a:t>Sebevlastnictví</a:t>
          </a:r>
          <a:r>
            <a:rPr lang="cs-CZ" dirty="0"/>
            <a:t> vs. </a:t>
          </a:r>
          <a:r>
            <a:rPr lang="cs-CZ" b="1" dirty="0"/>
            <a:t>Nezcizitelná práva </a:t>
          </a:r>
          <a:r>
            <a:rPr lang="cs-CZ" dirty="0"/>
            <a:t>→  </a:t>
          </a:r>
          <a:r>
            <a:rPr lang="cs-CZ" dirty="0" err="1"/>
            <a:t>kontraintuitivní</a:t>
          </a:r>
          <a:r>
            <a:rPr lang="cs-CZ" dirty="0"/>
            <a:t> implikace → mohu se prodat do otroctví? </a:t>
          </a:r>
          <a:endParaRPr lang="en-US" dirty="0"/>
        </a:p>
      </dgm:t>
    </dgm:pt>
    <dgm:pt modelId="{659FA5C0-E98B-4F7B-AF2F-694947D5330C}" type="parTrans" cxnId="{4E81DC4C-06EE-4BD2-B8FE-8A7F851A2847}">
      <dgm:prSet/>
      <dgm:spPr/>
      <dgm:t>
        <a:bodyPr/>
        <a:lstStyle/>
        <a:p>
          <a:endParaRPr lang="en-US"/>
        </a:p>
      </dgm:t>
    </dgm:pt>
    <dgm:pt modelId="{DA49A4A1-4C7B-44A0-AC1F-3E73F05D1EF5}" type="sibTrans" cxnId="{4E81DC4C-06EE-4BD2-B8FE-8A7F851A2847}">
      <dgm:prSet/>
      <dgm:spPr/>
      <dgm:t>
        <a:bodyPr/>
        <a:lstStyle/>
        <a:p>
          <a:endParaRPr lang="en-US"/>
        </a:p>
      </dgm:t>
    </dgm:pt>
    <dgm:pt modelId="{BEF89EA0-4171-4B6B-A2A2-6410017FA4CD}">
      <dgm:prSet/>
      <dgm:spPr/>
      <dgm:t>
        <a:bodyPr/>
        <a:lstStyle/>
        <a:p>
          <a:r>
            <a:rPr lang="cs-CZ" b="1"/>
            <a:t>Status přírodních zdrojů  </a:t>
          </a:r>
          <a:r>
            <a:rPr lang="cs-CZ"/>
            <a:t>→ nepatří nikomu vs. patří všem → problematika legitimity soukromého vlastnictví </a:t>
          </a:r>
          <a:endParaRPr lang="en-US"/>
        </a:p>
      </dgm:t>
    </dgm:pt>
    <dgm:pt modelId="{E7FEF686-5B1B-40B9-8291-31F31419E719}" type="parTrans" cxnId="{85045EA4-15B7-4F2C-9D5A-EB2509DE2D1D}">
      <dgm:prSet/>
      <dgm:spPr/>
      <dgm:t>
        <a:bodyPr/>
        <a:lstStyle/>
        <a:p>
          <a:endParaRPr lang="en-US"/>
        </a:p>
      </dgm:t>
    </dgm:pt>
    <dgm:pt modelId="{8A52C4B9-C970-4A21-82D7-6F91BEBC5A67}" type="sibTrans" cxnId="{85045EA4-15B7-4F2C-9D5A-EB2509DE2D1D}">
      <dgm:prSet/>
      <dgm:spPr/>
      <dgm:t>
        <a:bodyPr/>
        <a:lstStyle/>
        <a:p>
          <a:endParaRPr lang="en-US"/>
        </a:p>
      </dgm:t>
    </dgm:pt>
    <dgm:pt modelId="{28BD6E03-1C16-4B5F-A8B9-97C703482AA4}">
      <dgm:prSet/>
      <dgm:spPr/>
      <dgm:t>
        <a:bodyPr/>
        <a:lstStyle/>
        <a:p>
          <a:r>
            <a:rPr lang="cs-CZ" b="1"/>
            <a:t>Individualismus vs. holismus </a:t>
          </a:r>
          <a:r>
            <a:rPr lang="cs-CZ"/>
            <a:t>→ existuje společnost jako entita? Pokud ano, má nějaká práva a povinnosti? </a:t>
          </a:r>
          <a:endParaRPr lang="en-US"/>
        </a:p>
      </dgm:t>
    </dgm:pt>
    <dgm:pt modelId="{0878022E-210E-46A1-BAEC-9FB5384DA238}" type="parTrans" cxnId="{38F86D89-B322-47CB-9B26-978596BFA389}">
      <dgm:prSet/>
      <dgm:spPr/>
      <dgm:t>
        <a:bodyPr/>
        <a:lstStyle/>
        <a:p>
          <a:endParaRPr lang="en-US"/>
        </a:p>
      </dgm:t>
    </dgm:pt>
    <dgm:pt modelId="{0A722EF2-5C4A-4F9A-8D4E-DA68BB348AC8}" type="sibTrans" cxnId="{38F86D89-B322-47CB-9B26-978596BFA389}">
      <dgm:prSet/>
      <dgm:spPr/>
      <dgm:t>
        <a:bodyPr/>
        <a:lstStyle/>
        <a:p>
          <a:endParaRPr lang="en-US"/>
        </a:p>
      </dgm:t>
    </dgm:pt>
    <dgm:pt modelId="{E86E9117-B161-4630-AA45-BF09FF1744A5}">
      <dgm:prSet/>
      <dgm:spPr/>
      <dgm:t>
        <a:bodyPr/>
        <a:lstStyle/>
        <a:p>
          <a:r>
            <a:rPr lang="cs-CZ" b="1"/>
            <a:t>Deontologie vs. konsekvencialismus </a:t>
          </a:r>
          <a:r>
            <a:rPr lang="cs-CZ"/>
            <a:t>→ primát trhu vs. individuálních práv? </a:t>
          </a:r>
          <a:endParaRPr lang="en-US"/>
        </a:p>
      </dgm:t>
    </dgm:pt>
    <dgm:pt modelId="{B6319FFA-65DF-402C-81E2-9D183CF1DD6A}" type="parTrans" cxnId="{A41B846C-F71B-41E2-87BD-EF417687B8E9}">
      <dgm:prSet/>
      <dgm:spPr/>
      <dgm:t>
        <a:bodyPr/>
        <a:lstStyle/>
        <a:p>
          <a:endParaRPr lang="en-US"/>
        </a:p>
      </dgm:t>
    </dgm:pt>
    <dgm:pt modelId="{CCCFCA77-299B-4388-AEF3-E5CD796B7A2B}" type="sibTrans" cxnId="{A41B846C-F71B-41E2-87BD-EF417687B8E9}">
      <dgm:prSet/>
      <dgm:spPr/>
      <dgm:t>
        <a:bodyPr/>
        <a:lstStyle/>
        <a:p>
          <a:endParaRPr lang="en-US"/>
        </a:p>
      </dgm:t>
    </dgm:pt>
    <dgm:pt modelId="{3DFBCC2F-69B7-4592-8AC6-B1243389CFB5}" type="pres">
      <dgm:prSet presAssocID="{941B4BC0-AE2B-4CD2-9D58-61FEAF0DE55A}" presName="linear" presStyleCnt="0">
        <dgm:presLayoutVars>
          <dgm:animLvl val="lvl"/>
          <dgm:resizeHandles val="exact"/>
        </dgm:presLayoutVars>
      </dgm:prSet>
      <dgm:spPr/>
    </dgm:pt>
    <dgm:pt modelId="{3042C030-8AA0-41A2-BCBC-35180DF6FA6C}" type="pres">
      <dgm:prSet presAssocID="{7E5B6C89-8111-4C11-BAF2-68F70E0C7E4F}" presName="parentText" presStyleLbl="node1" presStyleIdx="0" presStyleCnt="4">
        <dgm:presLayoutVars>
          <dgm:chMax val="0"/>
          <dgm:bulletEnabled val="1"/>
        </dgm:presLayoutVars>
      </dgm:prSet>
      <dgm:spPr/>
    </dgm:pt>
    <dgm:pt modelId="{0063AB76-E982-4754-BDAB-21E7BC797AB9}" type="pres">
      <dgm:prSet presAssocID="{DA49A4A1-4C7B-44A0-AC1F-3E73F05D1EF5}" presName="spacer" presStyleCnt="0"/>
      <dgm:spPr/>
    </dgm:pt>
    <dgm:pt modelId="{C676D316-63EF-4201-80D9-21DB29133C95}" type="pres">
      <dgm:prSet presAssocID="{BEF89EA0-4171-4B6B-A2A2-6410017FA4CD}" presName="parentText" presStyleLbl="node1" presStyleIdx="1" presStyleCnt="4">
        <dgm:presLayoutVars>
          <dgm:chMax val="0"/>
          <dgm:bulletEnabled val="1"/>
        </dgm:presLayoutVars>
      </dgm:prSet>
      <dgm:spPr/>
    </dgm:pt>
    <dgm:pt modelId="{F0E65D59-63FE-4B4D-AF16-BCE9FC9DF35F}" type="pres">
      <dgm:prSet presAssocID="{8A52C4B9-C970-4A21-82D7-6F91BEBC5A67}" presName="spacer" presStyleCnt="0"/>
      <dgm:spPr/>
    </dgm:pt>
    <dgm:pt modelId="{6C89ED0C-8D47-4307-B61A-9E692945DE0C}" type="pres">
      <dgm:prSet presAssocID="{28BD6E03-1C16-4B5F-A8B9-97C703482AA4}" presName="parentText" presStyleLbl="node1" presStyleIdx="2" presStyleCnt="4">
        <dgm:presLayoutVars>
          <dgm:chMax val="0"/>
          <dgm:bulletEnabled val="1"/>
        </dgm:presLayoutVars>
      </dgm:prSet>
      <dgm:spPr/>
    </dgm:pt>
    <dgm:pt modelId="{8D4DEACC-2465-490F-BB6D-A101033598DA}" type="pres">
      <dgm:prSet presAssocID="{0A722EF2-5C4A-4F9A-8D4E-DA68BB348AC8}" presName="spacer" presStyleCnt="0"/>
      <dgm:spPr/>
    </dgm:pt>
    <dgm:pt modelId="{021D4CE8-8A30-44E7-9D00-A859D3B2E85B}" type="pres">
      <dgm:prSet presAssocID="{E86E9117-B161-4630-AA45-BF09FF1744A5}" presName="parentText" presStyleLbl="node1" presStyleIdx="3" presStyleCnt="4">
        <dgm:presLayoutVars>
          <dgm:chMax val="0"/>
          <dgm:bulletEnabled val="1"/>
        </dgm:presLayoutVars>
      </dgm:prSet>
      <dgm:spPr/>
    </dgm:pt>
  </dgm:ptLst>
  <dgm:cxnLst>
    <dgm:cxn modelId="{A41B846C-F71B-41E2-87BD-EF417687B8E9}" srcId="{941B4BC0-AE2B-4CD2-9D58-61FEAF0DE55A}" destId="{E86E9117-B161-4630-AA45-BF09FF1744A5}" srcOrd="3" destOrd="0" parTransId="{B6319FFA-65DF-402C-81E2-9D183CF1DD6A}" sibTransId="{CCCFCA77-299B-4388-AEF3-E5CD796B7A2B}"/>
    <dgm:cxn modelId="{4E81DC4C-06EE-4BD2-B8FE-8A7F851A2847}" srcId="{941B4BC0-AE2B-4CD2-9D58-61FEAF0DE55A}" destId="{7E5B6C89-8111-4C11-BAF2-68F70E0C7E4F}" srcOrd="0" destOrd="0" parTransId="{659FA5C0-E98B-4F7B-AF2F-694947D5330C}" sibTransId="{DA49A4A1-4C7B-44A0-AC1F-3E73F05D1EF5}"/>
    <dgm:cxn modelId="{C449D06F-6615-4751-89F8-A4C1A6A41967}" type="presOf" srcId="{28BD6E03-1C16-4B5F-A8B9-97C703482AA4}" destId="{6C89ED0C-8D47-4307-B61A-9E692945DE0C}" srcOrd="0" destOrd="0" presId="urn:microsoft.com/office/officeart/2005/8/layout/vList2"/>
    <dgm:cxn modelId="{38F86D89-B322-47CB-9B26-978596BFA389}" srcId="{941B4BC0-AE2B-4CD2-9D58-61FEAF0DE55A}" destId="{28BD6E03-1C16-4B5F-A8B9-97C703482AA4}" srcOrd="2" destOrd="0" parTransId="{0878022E-210E-46A1-BAEC-9FB5384DA238}" sibTransId="{0A722EF2-5C4A-4F9A-8D4E-DA68BB348AC8}"/>
    <dgm:cxn modelId="{C5419D89-243B-440E-8CEA-20A0C73D030A}" type="presOf" srcId="{E86E9117-B161-4630-AA45-BF09FF1744A5}" destId="{021D4CE8-8A30-44E7-9D00-A859D3B2E85B}" srcOrd="0" destOrd="0" presId="urn:microsoft.com/office/officeart/2005/8/layout/vList2"/>
    <dgm:cxn modelId="{85045EA4-15B7-4F2C-9D5A-EB2509DE2D1D}" srcId="{941B4BC0-AE2B-4CD2-9D58-61FEAF0DE55A}" destId="{BEF89EA0-4171-4B6B-A2A2-6410017FA4CD}" srcOrd="1" destOrd="0" parTransId="{E7FEF686-5B1B-40B9-8291-31F31419E719}" sibTransId="{8A52C4B9-C970-4A21-82D7-6F91BEBC5A67}"/>
    <dgm:cxn modelId="{A2920EB1-E790-48AB-8018-88E08088CFFA}" type="presOf" srcId="{BEF89EA0-4171-4B6B-A2A2-6410017FA4CD}" destId="{C676D316-63EF-4201-80D9-21DB29133C95}" srcOrd="0" destOrd="0" presId="urn:microsoft.com/office/officeart/2005/8/layout/vList2"/>
    <dgm:cxn modelId="{FE968FC0-F168-4542-AA3D-4BE2B3CD29E3}" type="presOf" srcId="{941B4BC0-AE2B-4CD2-9D58-61FEAF0DE55A}" destId="{3DFBCC2F-69B7-4592-8AC6-B1243389CFB5}" srcOrd="0" destOrd="0" presId="urn:microsoft.com/office/officeart/2005/8/layout/vList2"/>
    <dgm:cxn modelId="{605F5FFF-2873-434B-AE8D-D43F477121C7}" type="presOf" srcId="{7E5B6C89-8111-4C11-BAF2-68F70E0C7E4F}" destId="{3042C030-8AA0-41A2-BCBC-35180DF6FA6C}" srcOrd="0" destOrd="0" presId="urn:microsoft.com/office/officeart/2005/8/layout/vList2"/>
    <dgm:cxn modelId="{1231FE02-A93D-461D-9556-570530ECC75A}" type="presParOf" srcId="{3DFBCC2F-69B7-4592-8AC6-B1243389CFB5}" destId="{3042C030-8AA0-41A2-BCBC-35180DF6FA6C}" srcOrd="0" destOrd="0" presId="urn:microsoft.com/office/officeart/2005/8/layout/vList2"/>
    <dgm:cxn modelId="{2F9FB048-071D-4EDB-AEFC-740541BD1160}" type="presParOf" srcId="{3DFBCC2F-69B7-4592-8AC6-B1243389CFB5}" destId="{0063AB76-E982-4754-BDAB-21E7BC797AB9}" srcOrd="1" destOrd="0" presId="urn:microsoft.com/office/officeart/2005/8/layout/vList2"/>
    <dgm:cxn modelId="{8A8F6F79-CB1E-49EB-AA27-C67624E75D5D}" type="presParOf" srcId="{3DFBCC2F-69B7-4592-8AC6-B1243389CFB5}" destId="{C676D316-63EF-4201-80D9-21DB29133C95}" srcOrd="2" destOrd="0" presId="urn:microsoft.com/office/officeart/2005/8/layout/vList2"/>
    <dgm:cxn modelId="{02C9464A-E8AF-452A-8AAC-F8DFCD08CEB0}" type="presParOf" srcId="{3DFBCC2F-69B7-4592-8AC6-B1243389CFB5}" destId="{F0E65D59-63FE-4B4D-AF16-BCE9FC9DF35F}" srcOrd="3" destOrd="0" presId="urn:microsoft.com/office/officeart/2005/8/layout/vList2"/>
    <dgm:cxn modelId="{74925036-450E-45A1-8305-808EAEE972D6}" type="presParOf" srcId="{3DFBCC2F-69B7-4592-8AC6-B1243389CFB5}" destId="{6C89ED0C-8D47-4307-B61A-9E692945DE0C}" srcOrd="4" destOrd="0" presId="urn:microsoft.com/office/officeart/2005/8/layout/vList2"/>
    <dgm:cxn modelId="{1B37191A-A10C-4840-92D0-18EB680F595F}" type="presParOf" srcId="{3DFBCC2F-69B7-4592-8AC6-B1243389CFB5}" destId="{8D4DEACC-2465-490F-BB6D-A101033598DA}" srcOrd="5" destOrd="0" presId="urn:microsoft.com/office/officeart/2005/8/layout/vList2"/>
    <dgm:cxn modelId="{892E91E3-C7DA-49DE-9FE7-CC5DF85FA3E3}" type="presParOf" srcId="{3DFBCC2F-69B7-4592-8AC6-B1243389CFB5}" destId="{021D4CE8-8A30-44E7-9D00-A859D3B2E8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395BE-09B2-4B7D-A726-2215CD5FEB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AE97D7-B021-4383-B76B-1157B55FEB21}">
      <dgm:prSet/>
      <dgm:spPr/>
      <dgm:t>
        <a:bodyPr/>
        <a:lstStyle/>
        <a:p>
          <a:r>
            <a:rPr lang="en-GB" i="1" dirty="0"/>
            <a:t>„If the state did not exist would it be necessary to invent it?“ (ASU 3) </a:t>
          </a:r>
          <a:endParaRPr lang="en-US" i="1" dirty="0"/>
        </a:p>
      </dgm:t>
    </dgm:pt>
    <dgm:pt modelId="{F2FBA76D-1B47-40FB-96F9-AAD441CB6EED}" type="parTrans" cxnId="{F050FC21-BA03-4DBC-8C18-6A06463CA2EE}">
      <dgm:prSet/>
      <dgm:spPr/>
      <dgm:t>
        <a:bodyPr/>
        <a:lstStyle/>
        <a:p>
          <a:endParaRPr lang="en-US"/>
        </a:p>
      </dgm:t>
    </dgm:pt>
    <dgm:pt modelId="{18855975-C0F8-4768-B0D8-8E73D19D903D}" type="sibTrans" cxnId="{F050FC21-BA03-4DBC-8C18-6A06463CA2EE}">
      <dgm:prSet/>
      <dgm:spPr/>
      <dgm:t>
        <a:bodyPr/>
        <a:lstStyle/>
        <a:p>
          <a:endParaRPr lang="en-US"/>
        </a:p>
      </dgm:t>
    </dgm:pt>
    <dgm:pt modelId="{C3441A79-5262-4D79-96C4-C64CB2E40B0A}">
      <dgm:prSet/>
      <dgm:spPr/>
      <dgm:t>
        <a:bodyPr/>
        <a:lstStyle/>
        <a:p>
          <a:endParaRPr lang="cs-CZ" i="1" dirty="0"/>
        </a:p>
        <a:p>
          <a:r>
            <a:rPr lang="cs-CZ" i="1" dirty="0"/>
            <a:t>„T</a:t>
          </a:r>
          <a:r>
            <a:rPr lang="en-GB" i="1" dirty="0"/>
            <a:t>he fundamental question of political philosophy, one that precedes questions about how the state should be organized, is </a:t>
          </a:r>
          <a:r>
            <a:rPr lang="en-GB" b="1" i="1" dirty="0"/>
            <a:t>whether there should be any state at all. </a:t>
          </a:r>
          <a:r>
            <a:rPr lang="en-GB" i="1" dirty="0"/>
            <a:t>Why not have anarchy?“ (ASU 4)</a:t>
          </a:r>
          <a:endParaRPr lang="en-US" i="1" dirty="0"/>
        </a:p>
      </dgm:t>
    </dgm:pt>
    <dgm:pt modelId="{0C2E4F85-9ABE-4365-85D4-FD91F0D1D159}" type="parTrans" cxnId="{963D143E-DBFC-4167-8816-E7EB64FD8C0D}">
      <dgm:prSet/>
      <dgm:spPr/>
      <dgm:t>
        <a:bodyPr/>
        <a:lstStyle/>
        <a:p>
          <a:endParaRPr lang="en-US"/>
        </a:p>
      </dgm:t>
    </dgm:pt>
    <dgm:pt modelId="{FC20F673-1F31-4B0B-BD28-BD77C80B6C62}" type="sibTrans" cxnId="{963D143E-DBFC-4167-8816-E7EB64FD8C0D}">
      <dgm:prSet/>
      <dgm:spPr/>
      <dgm:t>
        <a:bodyPr/>
        <a:lstStyle/>
        <a:p>
          <a:endParaRPr lang="en-US"/>
        </a:p>
      </dgm:t>
    </dgm:pt>
    <dgm:pt modelId="{7CE69237-84C9-410A-8CE1-80ED74549B69}">
      <dgm:prSet/>
      <dgm:spPr/>
      <dgm:t>
        <a:bodyPr/>
        <a:lstStyle/>
        <a:p>
          <a:r>
            <a:rPr lang="cs-CZ" dirty="0"/>
            <a:t>Východiskem je anarchická pozice a </a:t>
          </a:r>
          <a:r>
            <a:rPr lang="en-GB" dirty="0" err="1"/>
            <a:t>přirozený</a:t>
          </a:r>
          <a:r>
            <a:rPr lang="en-GB" dirty="0"/>
            <a:t>/</a:t>
          </a:r>
          <a:r>
            <a:rPr lang="en-GB" dirty="0" err="1"/>
            <a:t>před-státní</a:t>
          </a:r>
          <a:r>
            <a:rPr lang="en-GB" dirty="0"/>
            <a:t> </a:t>
          </a:r>
          <a:r>
            <a:rPr lang="en-GB" dirty="0" err="1"/>
            <a:t>stav</a:t>
          </a:r>
          <a:r>
            <a:rPr lang="en-GB" dirty="0"/>
            <a:t>: </a:t>
          </a:r>
          <a:r>
            <a:rPr lang="cs-CZ" dirty="0"/>
            <a:t>J</a:t>
          </a:r>
          <a:r>
            <a:rPr lang="en-GB" dirty="0" err="1"/>
            <a:t>edinci</a:t>
          </a:r>
          <a:r>
            <a:rPr lang="en-GB" dirty="0"/>
            <a:t> s </a:t>
          </a:r>
          <a:r>
            <a:rPr lang="en-GB" dirty="0" err="1"/>
            <a:t>výhradními</a:t>
          </a:r>
          <a:r>
            <a:rPr lang="en-GB" dirty="0"/>
            <a:t> </a:t>
          </a:r>
          <a:r>
            <a:rPr lang="en-GB" dirty="0" err="1"/>
            <a:t>právy</a:t>
          </a:r>
          <a:r>
            <a:rPr lang="en-GB" dirty="0"/>
            <a:t> </a:t>
          </a:r>
          <a:r>
            <a:rPr lang="en-GB" dirty="0" err="1"/>
            <a:t>na</a:t>
          </a:r>
          <a:r>
            <a:rPr lang="en-GB" dirty="0"/>
            <a:t> </a:t>
          </a:r>
          <a:r>
            <a:rPr lang="en-GB" dirty="0" err="1"/>
            <a:t>sebe</a:t>
          </a:r>
          <a:r>
            <a:rPr lang="en-GB" dirty="0"/>
            <a:t> a </a:t>
          </a:r>
          <a:r>
            <a:rPr lang="en-GB" dirty="0" err="1"/>
            <a:t>svůj</a:t>
          </a:r>
          <a:r>
            <a:rPr lang="en-GB" dirty="0"/>
            <a:t> </a:t>
          </a:r>
          <a:r>
            <a:rPr lang="en-GB" dirty="0" err="1"/>
            <a:t>majetek</a:t>
          </a:r>
          <a:r>
            <a:rPr lang="en-GB" dirty="0"/>
            <a:t> + </a:t>
          </a:r>
          <a:r>
            <a:rPr lang="en-GB" dirty="0" err="1"/>
            <a:t>právo</a:t>
          </a:r>
          <a:r>
            <a:rPr lang="en-GB" dirty="0"/>
            <a:t> </a:t>
          </a:r>
          <a:r>
            <a:rPr lang="en-GB" dirty="0" err="1"/>
            <a:t>na</a:t>
          </a:r>
          <a:r>
            <a:rPr lang="en-GB" dirty="0"/>
            <a:t> </a:t>
          </a:r>
          <a:r>
            <a:rPr lang="en-GB" dirty="0" err="1"/>
            <a:t>sebeobranu</a:t>
          </a:r>
          <a:r>
            <a:rPr lang="en-GB" dirty="0"/>
            <a:t> a </a:t>
          </a:r>
          <a:r>
            <a:rPr lang="en-GB" dirty="0" err="1"/>
            <a:t>trestání</a:t>
          </a:r>
          <a:r>
            <a:rPr lang="en-GB" dirty="0"/>
            <a:t> </a:t>
          </a:r>
          <a:r>
            <a:rPr lang="en-GB" dirty="0" err="1"/>
            <a:t>narušitelů</a:t>
          </a:r>
          <a:r>
            <a:rPr lang="en-GB" dirty="0"/>
            <a:t> </a:t>
          </a:r>
          <a:endParaRPr lang="en-US" dirty="0"/>
        </a:p>
      </dgm:t>
    </dgm:pt>
    <dgm:pt modelId="{186CC107-5331-4143-993A-10C8C212CC4B}" type="parTrans" cxnId="{10BEFB3A-8EAC-4E8A-99F4-71A29B53AC30}">
      <dgm:prSet/>
      <dgm:spPr/>
      <dgm:t>
        <a:bodyPr/>
        <a:lstStyle/>
        <a:p>
          <a:endParaRPr lang="en-US"/>
        </a:p>
      </dgm:t>
    </dgm:pt>
    <dgm:pt modelId="{FCD621B9-773C-43D6-94DF-C0E7EE19E90D}" type="sibTrans" cxnId="{10BEFB3A-8EAC-4E8A-99F4-71A29B53AC30}">
      <dgm:prSet/>
      <dgm:spPr/>
      <dgm:t>
        <a:bodyPr/>
        <a:lstStyle/>
        <a:p>
          <a:endParaRPr lang="en-US"/>
        </a:p>
      </dgm:t>
    </dgm:pt>
    <dgm:pt modelId="{93ABF0EB-3350-4A3C-9415-24AA1EA506AA}" type="pres">
      <dgm:prSet presAssocID="{1BF395BE-09B2-4B7D-A726-2215CD5FEB4D}" presName="linear" presStyleCnt="0">
        <dgm:presLayoutVars>
          <dgm:animLvl val="lvl"/>
          <dgm:resizeHandles val="exact"/>
        </dgm:presLayoutVars>
      </dgm:prSet>
      <dgm:spPr/>
    </dgm:pt>
    <dgm:pt modelId="{228A0D9D-9395-44F3-8670-097F4AF115E4}" type="pres">
      <dgm:prSet presAssocID="{B3AE97D7-B021-4383-B76B-1157B55FEB21}" presName="parentText" presStyleLbl="node1" presStyleIdx="0" presStyleCnt="3">
        <dgm:presLayoutVars>
          <dgm:chMax val="0"/>
          <dgm:bulletEnabled val="1"/>
        </dgm:presLayoutVars>
      </dgm:prSet>
      <dgm:spPr/>
    </dgm:pt>
    <dgm:pt modelId="{223A4FDC-E6BB-4A69-9BFB-0CD641695433}" type="pres">
      <dgm:prSet presAssocID="{18855975-C0F8-4768-B0D8-8E73D19D903D}" presName="spacer" presStyleCnt="0"/>
      <dgm:spPr/>
    </dgm:pt>
    <dgm:pt modelId="{D1A4FBE4-403B-4FD7-BACA-BCBC91AA2C6C}" type="pres">
      <dgm:prSet presAssocID="{C3441A79-5262-4D79-96C4-C64CB2E40B0A}" presName="parentText" presStyleLbl="node1" presStyleIdx="1" presStyleCnt="3">
        <dgm:presLayoutVars>
          <dgm:chMax val="0"/>
          <dgm:bulletEnabled val="1"/>
        </dgm:presLayoutVars>
      </dgm:prSet>
      <dgm:spPr/>
    </dgm:pt>
    <dgm:pt modelId="{FA7A4759-A932-4B38-B7AE-E4CFD30BC7CF}" type="pres">
      <dgm:prSet presAssocID="{FC20F673-1F31-4B0B-BD28-BD77C80B6C62}" presName="spacer" presStyleCnt="0"/>
      <dgm:spPr/>
    </dgm:pt>
    <dgm:pt modelId="{21A4EE2D-130A-4DB5-8F17-11BAB63D49AD}" type="pres">
      <dgm:prSet presAssocID="{7CE69237-84C9-410A-8CE1-80ED74549B69}" presName="parentText" presStyleLbl="node1" presStyleIdx="2" presStyleCnt="3">
        <dgm:presLayoutVars>
          <dgm:chMax val="0"/>
          <dgm:bulletEnabled val="1"/>
        </dgm:presLayoutVars>
      </dgm:prSet>
      <dgm:spPr/>
    </dgm:pt>
  </dgm:ptLst>
  <dgm:cxnLst>
    <dgm:cxn modelId="{F050FC21-BA03-4DBC-8C18-6A06463CA2EE}" srcId="{1BF395BE-09B2-4B7D-A726-2215CD5FEB4D}" destId="{B3AE97D7-B021-4383-B76B-1157B55FEB21}" srcOrd="0" destOrd="0" parTransId="{F2FBA76D-1B47-40FB-96F9-AAD441CB6EED}" sibTransId="{18855975-C0F8-4768-B0D8-8E73D19D903D}"/>
    <dgm:cxn modelId="{E49BF737-DC8D-408A-8C7F-B7147C6CF9E3}" type="presOf" srcId="{B3AE97D7-B021-4383-B76B-1157B55FEB21}" destId="{228A0D9D-9395-44F3-8670-097F4AF115E4}" srcOrd="0" destOrd="0" presId="urn:microsoft.com/office/officeart/2005/8/layout/vList2"/>
    <dgm:cxn modelId="{10BEFB3A-8EAC-4E8A-99F4-71A29B53AC30}" srcId="{1BF395BE-09B2-4B7D-A726-2215CD5FEB4D}" destId="{7CE69237-84C9-410A-8CE1-80ED74549B69}" srcOrd="2" destOrd="0" parTransId="{186CC107-5331-4143-993A-10C8C212CC4B}" sibTransId="{FCD621B9-773C-43D6-94DF-C0E7EE19E90D}"/>
    <dgm:cxn modelId="{963D143E-DBFC-4167-8816-E7EB64FD8C0D}" srcId="{1BF395BE-09B2-4B7D-A726-2215CD5FEB4D}" destId="{C3441A79-5262-4D79-96C4-C64CB2E40B0A}" srcOrd="1" destOrd="0" parTransId="{0C2E4F85-9ABE-4365-85D4-FD91F0D1D159}" sibTransId="{FC20F673-1F31-4B0B-BD28-BD77C80B6C62}"/>
    <dgm:cxn modelId="{205D5E4C-C10E-4F4A-AEF7-ED92587DA7E7}" type="presOf" srcId="{C3441A79-5262-4D79-96C4-C64CB2E40B0A}" destId="{D1A4FBE4-403B-4FD7-BACA-BCBC91AA2C6C}" srcOrd="0" destOrd="0" presId="urn:microsoft.com/office/officeart/2005/8/layout/vList2"/>
    <dgm:cxn modelId="{60A3D89D-7FD3-43BA-BE69-0822AC4D5F26}" type="presOf" srcId="{7CE69237-84C9-410A-8CE1-80ED74549B69}" destId="{21A4EE2D-130A-4DB5-8F17-11BAB63D49AD}" srcOrd="0" destOrd="0" presId="urn:microsoft.com/office/officeart/2005/8/layout/vList2"/>
    <dgm:cxn modelId="{0A6752A9-3454-400A-94BF-40051D57EB71}" type="presOf" srcId="{1BF395BE-09B2-4B7D-A726-2215CD5FEB4D}" destId="{93ABF0EB-3350-4A3C-9415-24AA1EA506AA}" srcOrd="0" destOrd="0" presId="urn:microsoft.com/office/officeart/2005/8/layout/vList2"/>
    <dgm:cxn modelId="{02B1A8A4-3B7D-44EF-972C-63AEB5CD4216}" type="presParOf" srcId="{93ABF0EB-3350-4A3C-9415-24AA1EA506AA}" destId="{228A0D9D-9395-44F3-8670-097F4AF115E4}" srcOrd="0" destOrd="0" presId="urn:microsoft.com/office/officeart/2005/8/layout/vList2"/>
    <dgm:cxn modelId="{D3F4DA64-927F-4A58-AC0F-7E5FDF4FF65F}" type="presParOf" srcId="{93ABF0EB-3350-4A3C-9415-24AA1EA506AA}" destId="{223A4FDC-E6BB-4A69-9BFB-0CD641695433}" srcOrd="1" destOrd="0" presId="urn:microsoft.com/office/officeart/2005/8/layout/vList2"/>
    <dgm:cxn modelId="{245702DF-BBE7-49BC-BBBB-8A958B33B9BD}" type="presParOf" srcId="{93ABF0EB-3350-4A3C-9415-24AA1EA506AA}" destId="{D1A4FBE4-403B-4FD7-BACA-BCBC91AA2C6C}" srcOrd="2" destOrd="0" presId="urn:microsoft.com/office/officeart/2005/8/layout/vList2"/>
    <dgm:cxn modelId="{FE0FC247-BDB8-4927-AD16-67151B7BA976}" type="presParOf" srcId="{93ABF0EB-3350-4A3C-9415-24AA1EA506AA}" destId="{FA7A4759-A932-4B38-B7AE-E4CFD30BC7CF}" srcOrd="3" destOrd="0" presId="urn:microsoft.com/office/officeart/2005/8/layout/vList2"/>
    <dgm:cxn modelId="{620D2BA0-DEAC-4C29-B82F-FB99865A17AB}" type="presParOf" srcId="{93ABF0EB-3350-4A3C-9415-24AA1EA506AA}" destId="{21A4EE2D-130A-4DB5-8F17-11BAB63D49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395BE-09B2-4B7D-A726-2215CD5FEB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441A79-5262-4D79-96C4-C64CB2E40B0A}">
      <dgm:prSet/>
      <dgm:spPr/>
      <dgm:t>
        <a:bodyPr/>
        <a:lstStyle/>
        <a:p>
          <a:r>
            <a:rPr lang="cs-CZ" dirty="0"/>
            <a:t>Dominantní agentura → de facto ultra-minimální stát (až na jednotlivce, kteří chrání svá práva sami) </a:t>
          </a:r>
          <a:endParaRPr lang="cs-CZ" i="1" dirty="0"/>
        </a:p>
        <a:p>
          <a:endParaRPr lang="en-US" i="1" dirty="0"/>
        </a:p>
      </dgm:t>
    </dgm:pt>
    <dgm:pt modelId="{0C2E4F85-9ABE-4365-85D4-FD91F0D1D159}" type="parTrans" cxnId="{963D143E-DBFC-4167-8816-E7EB64FD8C0D}">
      <dgm:prSet/>
      <dgm:spPr/>
      <dgm:t>
        <a:bodyPr/>
        <a:lstStyle/>
        <a:p>
          <a:endParaRPr lang="en-US"/>
        </a:p>
      </dgm:t>
    </dgm:pt>
    <dgm:pt modelId="{FC20F673-1F31-4B0B-BD28-BD77C80B6C62}" type="sibTrans" cxnId="{963D143E-DBFC-4167-8816-E7EB64FD8C0D}">
      <dgm:prSet/>
      <dgm:spPr/>
      <dgm:t>
        <a:bodyPr/>
        <a:lstStyle/>
        <a:p>
          <a:endParaRPr lang="en-US"/>
        </a:p>
      </dgm:t>
    </dgm:pt>
    <dgm:pt modelId="{CD1074C4-82DD-4FA2-AA56-836B42C454EE}">
      <dgm:prSet/>
      <dgm:spPr/>
      <dgm:t>
        <a:bodyPr/>
        <a:lstStyle/>
        <a:p>
          <a:r>
            <a:rPr lang="cs-CZ" b="1" u="sng" dirty="0"/>
            <a:t>E</a:t>
          </a:r>
          <a:r>
            <a:rPr lang="en-GB" b="1" u="sng" dirty="0" err="1"/>
            <a:t>xistence</a:t>
          </a:r>
          <a:r>
            <a:rPr lang="en-GB" b="1" u="sng" dirty="0"/>
            <a:t> „</a:t>
          </a:r>
          <a:r>
            <a:rPr lang="en-GB" b="1" u="sng" dirty="0" err="1"/>
            <a:t>nezávislých</a:t>
          </a:r>
          <a:r>
            <a:rPr lang="en-GB" b="1" u="sng" dirty="0"/>
            <a:t>“ (ne-</a:t>
          </a:r>
          <a:r>
            <a:rPr lang="en-GB" b="1" u="sng" dirty="0" err="1"/>
            <a:t>klientů</a:t>
          </a:r>
          <a:r>
            <a:rPr lang="en-GB" b="1" u="sng" dirty="0"/>
            <a:t>)</a:t>
          </a:r>
          <a:r>
            <a:rPr lang="cs-CZ" b="1" u="sng" dirty="0"/>
            <a:t> </a:t>
          </a:r>
          <a:r>
            <a:rPr lang="en-GB" b="1" u="sng" dirty="0"/>
            <a:t>=&gt; </a:t>
          </a:r>
          <a:r>
            <a:rPr lang="en-GB" b="1" u="sng" dirty="0" err="1"/>
            <a:t>hrozba</a:t>
          </a:r>
          <a:r>
            <a:rPr lang="en-GB" b="1" u="sng" dirty="0"/>
            <a:t> pro </a:t>
          </a:r>
          <a:r>
            <a:rPr lang="en-GB" b="1" u="sng" dirty="0" err="1"/>
            <a:t>klienty</a:t>
          </a:r>
          <a:r>
            <a:rPr lang="en-GB" b="1" u="sng" dirty="0"/>
            <a:t> =&gt; </a:t>
          </a:r>
          <a:r>
            <a:rPr lang="en-GB" b="1" u="sng" dirty="0" err="1"/>
            <a:t>legitimní</a:t>
          </a:r>
          <a:r>
            <a:rPr lang="en-GB" b="1" u="sng" dirty="0"/>
            <a:t> </a:t>
          </a:r>
          <a:r>
            <a:rPr lang="en-GB" b="1" u="sng" dirty="0" err="1"/>
            <a:t>zahrnutí</a:t>
          </a:r>
          <a:r>
            <a:rPr lang="en-GB" b="1" u="sng" dirty="0"/>
            <a:t> pod </a:t>
          </a:r>
          <a:r>
            <a:rPr lang="en-GB" b="1" u="sng" dirty="0" err="1"/>
            <a:t>dominantní</a:t>
          </a:r>
          <a:r>
            <a:rPr lang="en-GB" b="1" u="sng" dirty="0"/>
            <a:t> </a:t>
          </a:r>
          <a:r>
            <a:rPr lang="en-GB" b="1" u="sng" dirty="0" err="1"/>
            <a:t>agenturu</a:t>
          </a:r>
          <a:r>
            <a:rPr lang="en-GB" b="1" u="sng" dirty="0"/>
            <a:t> =&gt; </a:t>
          </a:r>
          <a:r>
            <a:rPr lang="cs-CZ" b="1" u="sng" dirty="0"/>
            <a:t>monopol fyzického síly</a:t>
          </a:r>
          <a:r>
            <a:rPr lang="en-GB" b="1" u="sng" dirty="0"/>
            <a:t> =&gt; </a:t>
          </a:r>
          <a:r>
            <a:rPr lang="cs-CZ" b="1" u="sng" dirty="0"/>
            <a:t>vznik minimálního státu </a:t>
          </a:r>
          <a:endParaRPr lang="en-US" dirty="0"/>
        </a:p>
      </dgm:t>
    </dgm:pt>
    <dgm:pt modelId="{24ED93C7-79D5-4DC7-883E-F1F4C8E1A9EF}" type="parTrans" cxnId="{E186638C-0DAE-4DF2-8D95-15CAF6AE665D}">
      <dgm:prSet/>
      <dgm:spPr/>
      <dgm:t>
        <a:bodyPr/>
        <a:lstStyle/>
        <a:p>
          <a:endParaRPr lang="cs-CZ"/>
        </a:p>
      </dgm:t>
    </dgm:pt>
    <dgm:pt modelId="{096BBFAC-6E5B-4166-AB3B-729FE2F043D5}" type="sibTrans" cxnId="{E186638C-0DAE-4DF2-8D95-15CAF6AE665D}">
      <dgm:prSet/>
      <dgm:spPr/>
      <dgm:t>
        <a:bodyPr/>
        <a:lstStyle/>
        <a:p>
          <a:endParaRPr lang="cs-CZ"/>
        </a:p>
      </dgm:t>
    </dgm:pt>
    <dgm:pt modelId="{0F7FB8AC-1206-4567-AA9A-DA76F06EC47E}">
      <dgm:prSet/>
      <dgm:spPr/>
      <dgm:t>
        <a:bodyPr/>
        <a:lstStyle/>
        <a:p>
          <a:r>
            <a:rPr lang="cs-CZ" dirty="0"/>
            <a:t>Nutnost kompenzace násilného vyvlastnění </a:t>
          </a:r>
          <a:r>
            <a:rPr lang="en-GB" dirty="0"/>
            <a:t>=&gt;</a:t>
          </a:r>
          <a:r>
            <a:rPr lang="cs-CZ" dirty="0"/>
            <a:t> mají zdarma „služby“ agentury</a:t>
          </a:r>
          <a:endParaRPr lang="en-US" dirty="0"/>
        </a:p>
      </dgm:t>
    </dgm:pt>
    <dgm:pt modelId="{9440C067-0585-4DEE-8B98-A5ED4F5D3834}" type="parTrans" cxnId="{E0832D1C-ADEE-43BB-86FF-A68BA23387AE}">
      <dgm:prSet/>
      <dgm:spPr/>
      <dgm:t>
        <a:bodyPr/>
        <a:lstStyle/>
        <a:p>
          <a:endParaRPr lang="cs-CZ"/>
        </a:p>
      </dgm:t>
    </dgm:pt>
    <dgm:pt modelId="{63018759-48B5-4044-AD45-A98BB1FEF7D2}" type="sibTrans" cxnId="{E0832D1C-ADEE-43BB-86FF-A68BA23387AE}">
      <dgm:prSet/>
      <dgm:spPr/>
      <dgm:t>
        <a:bodyPr/>
        <a:lstStyle/>
        <a:p>
          <a:endParaRPr lang="cs-CZ"/>
        </a:p>
      </dgm:t>
    </dgm:pt>
    <dgm:pt modelId="{E8EFD042-38F2-43EB-A8B5-684313CDB3D5}">
      <dgm:prSet/>
      <dgm:spPr/>
      <dgm:t>
        <a:bodyPr/>
        <a:lstStyle/>
        <a:p>
          <a:r>
            <a:rPr lang="cs-CZ" dirty="0"/>
            <a:t>M</a:t>
          </a:r>
          <a:r>
            <a:rPr lang="en-GB" dirty="0" err="1"/>
            <a:t>inimální</a:t>
          </a:r>
          <a:r>
            <a:rPr lang="en-GB" dirty="0"/>
            <a:t> </a:t>
          </a:r>
          <a:r>
            <a:rPr lang="en-GB" dirty="0" err="1"/>
            <a:t>stát</a:t>
          </a:r>
          <a:r>
            <a:rPr lang="en-GB" dirty="0"/>
            <a:t> </a:t>
          </a:r>
          <a:r>
            <a:rPr lang="cs-CZ" dirty="0"/>
            <a:t> - n</a:t>
          </a:r>
          <a:r>
            <a:rPr lang="en-GB" dirty="0" err="1"/>
            <a:t>ejde</a:t>
          </a:r>
          <a:r>
            <a:rPr lang="en-GB" dirty="0"/>
            <a:t> o </a:t>
          </a:r>
          <a:r>
            <a:rPr lang="en-GB" dirty="0" err="1"/>
            <a:t>zdanění</a:t>
          </a:r>
          <a:r>
            <a:rPr lang="en-GB" dirty="0"/>
            <a:t> v </a:t>
          </a:r>
          <a:r>
            <a:rPr lang="en-GB" dirty="0" err="1"/>
            <a:t>přísném</a:t>
          </a:r>
          <a:r>
            <a:rPr lang="en-GB" dirty="0"/>
            <a:t> </a:t>
          </a:r>
          <a:r>
            <a:rPr lang="en-GB" dirty="0" err="1"/>
            <a:t>slova</a:t>
          </a:r>
          <a:r>
            <a:rPr lang="en-GB" dirty="0"/>
            <a:t> </a:t>
          </a:r>
          <a:r>
            <a:rPr lang="en-GB" dirty="0" err="1"/>
            <a:t>smyslu</a:t>
          </a:r>
          <a:r>
            <a:rPr lang="cs-CZ" dirty="0"/>
            <a:t>,</a:t>
          </a:r>
          <a:r>
            <a:rPr lang="en-GB" dirty="0"/>
            <a:t> </a:t>
          </a:r>
          <a:r>
            <a:rPr lang="cs-CZ" dirty="0"/>
            <a:t>ale pouze </a:t>
          </a:r>
          <a:r>
            <a:rPr lang="en-GB" dirty="0"/>
            <a:t> </a:t>
          </a:r>
          <a:r>
            <a:rPr lang="en-GB" dirty="0" err="1"/>
            <a:t>platby</a:t>
          </a:r>
          <a:r>
            <a:rPr lang="en-GB" dirty="0"/>
            <a:t> za </a:t>
          </a:r>
          <a:r>
            <a:rPr lang="en-GB" dirty="0" err="1"/>
            <a:t>služby</a:t>
          </a:r>
          <a:r>
            <a:rPr lang="cs-CZ" dirty="0"/>
            <a:t>. Stát je vedlejší produkt vzniklý z tržní kooperace a svobodných aktů</a:t>
          </a:r>
          <a:endParaRPr lang="en-US" dirty="0"/>
        </a:p>
      </dgm:t>
    </dgm:pt>
    <dgm:pt modelId="{90A666E7-50DA-43DF-B3A0-FC3326A60DD8}" type="parTrans" cxnId="{9EA062D3-7E22-4B49-A2CB-FD9DE94C0B7D}">
      <dgm:prSet/>
      <dgm:spPr/>
      <dgm:t>
        <a:bodyPr/>
        <a:lstStyle/>
        <a:p>
          <a:endParaRPr lang="cs-CZ"/>
        </a:p>
      </dgm:t>
    </dgm:pt>
    <dgm:pt modelId="{816AF7AE-7409-46C8-8CDE-9486B5133A4C}" type="sibTrans" cxnId="{9EA062D3-7E22-4B49-A2CB-FD9DE94C0B7D}">
      <dgm:prSet/>
      <dgm:spPr/>
      <dgm:t>
        <a:bodyPr/>
        <a:lstStyle/>
        <a:p>
          <a:endParaRPr lang="cs-CZ"/>
        </a:p>
      </dgm:t>
    </dgm:pt>
    <dgm:pt modelId="{C46FF304-A429-4F54-AFA7-672C42A60A31}">
      <dgm:prSet/>
      <dgm:spPr/>
      <dgm:t>
        <a:bodyPr/>
        <a:lstStyle/>
        <a:p>
          <a:r>
            <a:rPr lang="cs-CZ"/>
            <a:t>Utilitaristická argumentace – práva nezávislých klientů jsou „vyvlastněna“ z důvodu efektivity funkce ochranné agentury… ?</a:t>
          </a:r>
          <a:endParaRPr lang="en-US" dirty="0"/>
        </a:p>
      </dgm:t>
    </dgm:pt>
    <dgm:pt modelId="{4AD4C36C-FA60-4CEB-8EB9-26B31E053199}" type="parTrans" cxnId="{9EEE291C-2711-47A5-B02B-F323631D16AD}">
      <dgm:prSet/>
      <dgm:spPr/>
      <dgm:t>
        <a:bodyPr/>
        <a:lstStyle/>
        <a:p>
          <a:endParaRPr lang="cs-CZ"/>
        </a:p>
      </dgm:t>
    </dgm:pt>
    <dgm:pt modelId="{B977F2A2-949F-4F9F-9E34-C91F551D71EB}" type="sibTrans" cxnId="{9EEE291C-2711-47A5-B02B-F323631D16AD}">
      <dgm:prSet/>
      <dgm:spPr/>
      <dgm:t>
        <a:bodyPr/>
        <a:lstStyle/>
        <a:p>
          <a:endParaRPr lang="cs-CZ"/>
        </a:p>
      </dgm:t>
    </dgm:pt>
    <dgm:pt modelId="{93ABF0EB-3350-4A3C-9415-24AA1EA506AA}" type="pres">
      <dgm:prSet presAssocID="{1BF395BE-09B2-4B7D-A726-2215CD5FEB4D}" presName="linear" presStyleCnt="0">
        <dgm:presLayoutVars>
          <dgm:animLvl val="lvl"/>
          <dgm:resizeHandles val="exact"/>
        </dgm:presLayoutVars>
      </dgm:prSet>
      <dgm:spPr/>
    </dgm:pt>
    <dgm:pt modelId="{D1A4FBE4-403B-4FD7-BACA-BCBC91AA2C6C}" type="pres">
      <dgm:prSet presAssocID="{C3441A79-5262-4D79-96C4-C64CB2E40B0A}" presName="parentText" presStyleLbl="node1" presStyleIdx="0" presStyleCnt="5">
        <dgm:presLayoutVars>
          <dgm:chMax val="0"/>
          <dgm:bulletEnabled val="1"/>
        </dgm:presLayoutVars>
      </dgm:prSet>
      <dgm:spPr/>
    </dgm:pt>
    <dgm:pt modelId="{FA7A4759-A932-4B38-B7AE-E4CFD30BC7CF}" type="pres">
      <dgm:prSet presAssocID="{FC20F673-1F31-4B0B-BD28-BD77C80B6C62}" presName="spacer" presStyleCnt="0"/>
      <dgm:spPr/>
    </dgm:pt>
    <dgm:pt modelId="{20521E38-A2A8-4842-89E6-9A4C942DE343}" type="pres">
      <dgm:prSet presAssocID="{CD1074C4-82DD-4FA2-AA56-836B42C454EE}" presName="parentText" presStyleLbl="node1" presStyleIdx="1" presStyleCnt="5">
        <dgm:presLayoutVars>
          <dgm:chMax val="0"/>
          <dgm:bulletEnabled val="1"/>
        </dgm:presLayoutVars>
      </dgm:prSet>
      <dgm:spPr/>
    </dgm:pt>
    <dgm:pt modelId="{CFDDA35A-586D-4A17-9149-D2E84A76917C}" type="pres">
      <dgm:prSet presAssocID="{096BBFAC-6E5B-4166-AB3B-729FE2F043D5}" presName="spacer" presStyleCnt="0"/>
      <dgm:spPr/>
    </dgm:pt>
    <dgm:pt modelId="{F4D5C640-A65D-4692-AE44-4D1C7CA203EC}" type="pres">
      <dgm:prSet presAssocID="{C46FF304-A429-4F54-AFA7-672C42A60A31}" presName="parentText" presStyleLbl="node1" presStyleIdx="2" presStyleCnt="5">
        <dgm:presLayoutVars>
          <dgm:chMax val="0"/>
          <dgm:bulletEnabled val="1"/>
        </dgm:presLayoutVars>
      </dgm:prSet>
      <dgm:spPr/>
    </dgm:pt>
    <dgm:pt modelId="{65CB3F9F-BA2E-4A2A-AFBD-C4F7D9C9DEAB}" type="pres">
      <dgm:prSet presAssocID="{B977F2A2-949F-4F9F-9E34-C91F551D71EB}" presName="spacer" presStyleCnt="0"/>
      <dgm:spPr/>
    </dgm:pt>
    <dgm:pt modelId="{E07CF1E4-4F18-4387-AAD1-53B9D976664F}" type="pres">
      <dgm:prSet presAssocID="{0F7FB8AC-1206-4567-AA9A-DA76F06EC47E}" presName="parentText" presStyleLbl="node1" presStyleIdx="3" presStyleCnt="5">
        <dgm:presLayoutVars>
          <dgm:chMax val="0"/>
          <dgm:bulletEnabled val="1"/>
        </dgm:presLayoutVars>
      </dgm:prSet>
      <dgm:spPr/>
    </dgm:pt>
    <dgm:pt modelId="{E3F9C92F-AECF-4FAB-869A-71700E1E6DE6}" type="pres">
      <dgm:prSet presAssocID="{63018759-48B5-4044-AD45-A98BB1FEF7D2}" presName="spacer" presStyleCnt="0"/>
      <dgm:spPr/>
    </dgm:pt>
    <dgm:pt modelId="{453D8E7D-364A-440E-8F64-12E97CCB1E99}" type="pres">
      <dgm:prSet presAssocID="{E8EFD042-38F2-43EB-A8B5-684313CDB3D5}" presName="parentText" presStyleLbl="node1" presStyleIdx="4" presStyleCnt="5">
        <dgm:presLayoutVars>
          <dgm:chMax val="0"/>
          <dgm:bulletEnabled val="1"/>
        </dgm:presLayoutVars>
      </dgm:prSet>
      <dgm:spPr/>
    </dgm:pt>
  </dgm:ptLst>
  <dgm:cxnLst>
    <dgm:cxn modelId="{9EEE291C-2711-47A5-B02B-F323631D16AD}" srcId="{1BF395BE-09B2-4B7D-A726-2215CD5FEB4D}" destId="{C46FF304-A429-4F54-AFA7-672C42A60A31}" srcOrd="2" destOrd="0" parTransId="{4AD4C36C-FA60-4CEB-8EB9-26B31E053199}" sibTransId="{B977F2A2-949F-4F9F-9E34-C91F551D71EB}"/>
    <dgm:cxn modelId="{E0832D1C-ADEE-43BB-86FF-A68BA23387AE}" srcId="{1BF395BE-09B2-4B7D-A726-2215CD5FEB4D}" destId="{0F7FB8AC-1206-4567-AA9A-DA76F06EC47E}" srcOrd="3" destOrd="0" parTransId="{9440C067-0585-4DEE-8B98-A5ED4F5D3834}" sibTransId="{63018759-48B5-4044-AD45-A98BB1FEF7D2}"/>
    <dgm:cxn modelId="{52D30C33-0B27-4F0A-AE5E-666136DD187E}" type="presOf" srcId="{C46FF304-A429-4F54-AFA7-672C42A60A31}" destId="{F4D5C640-A65D-4692-AE44-4D1C7CA203EC}" srcOrd="0" destOrd="0" presId="urn:microsoft.com/office/officeart/2005/8/layout/vList2"/>
    <dgm:cxn modelId="{963D143E-DBFC-4167-8816-E7EB64FD8C0D}" srcId="{1BF395BE-09B2-4B7D-A726-2215CD5FEB4D}" destId="{C3441A79-5262-4D79-96C4-C64CB2E40B0A}" srcOrd="0" destOrd="0" parTransId="{0C2E4F85-9ABE-4365-85D4-FD91F0D1D159}" sibTransId="{FC20F673-1F31-4B0B-BD28-BD77C80B6C62}"/>
    <dgm:cxn modelId="{61BA4F5E-928E-42C7-97C0-50C69A04EC31}" type="presOf" srcId="{0F7FB8AC-1206-4567-AA9A-DA76F06EC47E}" destId="{E07CF1E4-4F18-4387-AAD1-53B9D976664F}" srcOrd="0" destOrd="0" presId="urn:microsoft.com/office/officeart/2005/8/layout/vList2"/>
    <dgm:cxn modelId="{205D5E4C-C10E-4F4A-AEF7-ED92587DA7E7}" type="presOf" srcId="{C3441A79-5262-4D79-96C4-C64CB2E40B0A}" destId="{D1A4FBE4-403B-4FD7-BACA-BCBC91AA2C6C}" srcOrd="0" destOrd="0" presId="urn:microsoft.com/office/officeart/2005/8/layout/vList2"/>
    <dgm:cxn modelId="{DD1B3B78-2D42-4E19-922A-C68630CFFCC0}" type="presOf" srcId="{CD1074C4-82DD-4FA2-AA56-836B42C454EE}" destId="{20521E38-A2A8-4842-89E6-9A4C942DE343}" srcOrd="0" destOrd="0" presId="urn:microsoft.com/office/officeart/2005/8/layout/vList2"/>
    <dgm:cxn modelId="{E186638C-0DAE-4DF2-8D95-15CAF6AE665D}" srcId="{1BF395BE-09B2-4B7D-A726-2215CD5FEB4D}" destId="{CD1074C4-82DD-4FA2-AA56-836B42C454EE}" srcOrd="1" destOrd="0" parTransId="{24ED93C7-79D5-4DC7-883E-F1F4C8E1A9EF}" sibTransId="{096BBFAC-6E5B-4166-AB3B-729FE2F043D5}"/>
    <dgm:cxn modelId="{86BF9C97-58F0-4F79-9D4E-D4945449653D}" type="presOf" srcId="{E8EFD042-38F2-43EB-A8B5-684313CDB3D5}" destId="{453D8E7D-364A-440E-8F64-12E97CCB1E99}" srcOrd="0" destOrd="0" presId="urn:microsoft.com/office/officeart/2005/8/layout/vList2"/>
    <dgm:cxn modelId="{0A6752A9-3454-400A-94BF-40051D57EB71}" type="presOf" srcId="{1BF395BE-09B2-4B7D-A726-2215CD5FEB4D}" destId="{93ABF0EB-3350-4A3C-9415-24AA1EA506AA}" srcOrd="0" destOrd="0" presId="urn:microsoft.com/office/officeart/2005/8/layout/vList2"/>
    <dgm:cxn modelId="{9EA062D3-7E22-4B49-A2CB-FD9DE94C0B7D}" srcId="{1BF395BE-09B2-4B7D-A726-2215CD5FEB4D}" destId="{E8EFD042-38F2-43EB-A8B5-684313CDB3D5}" srcOrd="4" destOrd="0" parTransId="{90A666E7-50DA-43DF-B3A0-FC3326A60DD8}" sibTransId="{816AF7AE-7409-46C8-8CDE-9486B5133A4C}"/>
    <dgm:cxn modelId="{245702DF-BBE7-49BC-BBBB-8A958B33B9BD}" type="presParOf" srcId="{93ABF0EB-3350-4A3C-9415-24AA1EA506AA}" destId="{D1A4FBE4-403B-4FD7-BACA-BCBC91AA2C6C}" srcOrd="0" destOrd="0" presId="urn:microsoft.com/office/officeart/2005/8/layout/vList2"/>
    <dgm:cxn modelId="{FE0FC247-BDB8-4927-AD16-67151B7BA976}" type="presParOf" srcId="{93ABF0EB-3350-4A3C-9415-24AA1EA506AA}" destId="{FA7A4759-A932-4B38-B7AE-E4CFD30BC7CF}" srcOrd="1" destOrd="0" presId="urn:microsoft.com/office/officeart/2005/8/layout/vList2"/>
    <dgm:cxn modelId="{4A7DEAF0-A682-4EF8-8227-B5564703F223}" type="presParOf" srcId="{93ABF0EB-3350-4A3C-9415-24AA1EA506AA}" destId="{20521E38-A2A8-4842-89E6-9A4C942DE343}" srcOrd="2" destOrd="0" presId="urn:microsoft.com/office/officeart/2005/8/layout/vList2"/>
    <dgm:cxn modelId="{E4CEF29F-CA78-4F78-896F-38BE84F2CFC4}" type="presParOf" srcId="{93ABF0EB-3350-4A3C-9415-24AA1EA506AA}" destId="{CFDDA35A-586D-4A17-9149-D2E84A76917C}" srcOrd="3" destOrd="0" presId="urn:microsoft.com/office/officeart/2005/8/layout/vList2"/>
    <dgm:cxn modelId="{18D40D02-B501-44F0-AB82-D0AFAA5E268F}" type="presParOf" srcId="{93ABF0EB-3350-4A3C-9415-24AA1EA506AA}" destId="{F4D5C640-A65D-4692-AE44-4D1C7CA203EC}" srcOrd="4" destOrd="0" presId="urn:microsoft.com/office/officeart/2005/8/layout/vList2"/>
    <dgm:cxn modelId="{84064CF2-4BE7-4125-8304-A06DC6CA4414}" type="presParOf" srcId="{93ABF0EB-3350-4A3C-9415-24AA1EA506AA}" destId="{65CB3F9F-BA2E-4A2A-AFBD-C4F7D9C9DEAB}" srcOrd="5" destOrd="0" presId="urn:microsoft.com/office/officeart/2005/8/layout/vList2"/>
    <dgm:cxn modelId="{CB0A96D1-1CE3-47AC-932D-9A6F828AF152}" type="presParOf" srcId="{93ABF0EB-3350-4A3C-9415-24AA1EA506AA}" destId="{E07CF1E4-4F18-4387-AAD1-53B9D976664F}" srcOrd="6" destOrd="0" presId="urn:microsoft.com/office/officeart/2005/8/layout/vList2"/>
    <dgm:cxn modelId="{5672BFC9-6DCE-4D11-9DA5-1CF1F50165CF}" type="presParOf" srcId="{93ABF0EB-3350-4A3C-9415-24AA1EA506AA}" destId="{E3F9C92F-AECF-4FAB-869A-71700E1E6DE6}" srcOrd="7" destOrd="0" presId="urn:microsoft.com/office/officeart/2005/8/layout/vList2"/>
    <dgm:cxn modelId="{313FB96E-495F-4024-93C9-F7D13C2430F7}" type="presParOf" srcId="{93ABF0EB-3350-4A3C-9415-24AA1EA506AA}" destId="{453D8E7D-364A-440E-8F64-12E97CCB1E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FB3D43-92E1-4951-A052-D7A7452993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C321586-7798-4777-8403-07C6A42A6CC4}">
      <dgm:prSet/>
      <dgm:spPr/>
      <dgm:t>
        <a:bodyPr/>
        <a:lstStyle/>
        <a:p>
          <a:r>
            <a:rPr lang="en-GB" b="1"/>
            <a:t>1. </a:t>
          </a:r>
          <a:r>
            <a:rPr lang="en-GB" b="1" u="sng"/>
            <a:t>Principy výsledného stavu</a:t>
          </a:r>
          <a:r>
            <a:rPr lang="en-GB" b="1"/>
            <a:t> </a:t>
          </a:r>
          <a:r>
            <a:rPr lang="en-GB"/>
            <a:t>– koncepce, které se soustředí na finální stav, aniž by braly v potaz historii, </a:t>
          </a:r>
          <a:r>
            <a:rPr lang="cs-CZ"/>
            <a:t>jež</a:t>
          </a:r>
          <a:r>
            <a:rPr lang="en-GB"/>
            <a:t> k takovému stavu vedla </a:t>
          </a:r>
          <a:r>
            <a:rPr lang="cs-CZ"/>
            <a:t>(</a:t>
          </a:r>
          <a:r>
            <a:rPr lang="en-GB"/>
            <a:t>„každému stejnou část společenského produktu“</a:t>
          </a:r>
          <a:r>
            <a:rPr lang="cs-CZ"/>
            <a:t>)</a:t>
          </a:r>
          <a:endParaRPr lang="en-US"/>
        </a:p>
      </dgm:t>
    </dgm:pt>
    <dgm:pt modelId="{A45BBA5A-3735-4548-8844-F4217CC95C01}" type="parTrans" cxnId="{575F962F-9DB3-4803-A1EB-834FBC535EE6}">
      <dgm:prSet/>
      <dgm:spPr/>
      <dgm:t>
        <a:bodyPr/>
        <a:lstStyle/>
        <a:p>
          <a:endParaRPr lang="en-US"/>
        </a:p>
      </dgm:t>
    </dgm:pt>
    <dgm:pt modelId="{727FBD70-B3DA-45BC-A662-2A8BBA7468A6}" type="sibTrans" cxnId="{575F962F-9DB3-4803-A1EB-834FBC535EE6}">
      <dgm:prSet/>
      <dgm:spPr/>
      <dgm:t>
        <a:bodyPr/>
        <a:lstStyle/>
        <a:p>
          <a:endParaRPr lang="en-US"/>
        </a:p>
      </dgm:t>
    </dgm:pt>
    <dgm:pt modelId="{0AB1C78B-2F5F-45B5-9A1F-32A40453A082}">
      <dgm:prSet/>
      <dgm:spPr/>
      <dgm:t>
        <a:bodyPr/>
        <a:lstStyle/>
        <a:p>
          <a:r>
            <a:rPr lang="en-GB" b="1"/>
            <a:t>2. </a:t>
          </a:r>
          <a:r>
            <a:rPr lang="en-GB" b="1" u="sng"/>
            <a:t>Modelové principy </a:t>
          </a:r>
          <a:r>
            <a:rPr lang="en-GB"/>
            <a:t>– princip spravedlnosti </a:t>
          </a:r>
          <a:r>
            <a:rPr lang="cs-CZ"/>
            <a:t>následuje určitý model, který definuje spravedlnost nezávisle na oprávnění (Rawlsova teorie spravedlnosti)  </a:t>
          </a:r>
          <a:endParaRPr lang="en-US"/>
        </a:p>
      </dgm:t>
    </dgm:pt>
    <dgm:pt modelId="{35B4643A-85FB-48D0-8B4E-6B4683C4637B}" type="parTrans" cxnId="{F308347C-852D-494B-84D3-07DF7B6E36DA}">
      <dgm:prSet/>
      <dgm:spPr/>
      <dgm:t>
        <a:bodyPr/>
        <a:lstStyle/>
        <a:p>
          <a:endParaRPr lang="en-US"/>
        </a:p>
      </dgm:t>
    </dgm:pt>
    <dgm:pt modelId="{9C15D583-7ECC-4929-8899-5721EF08ED4B}" type="sibTrans" cxnId="{F308347C-852D-494B-84D3-07DF7B6E36DA}">
      <dgm:prSet/>
      <dgm:spPr/>
      <dgm:t>
        <a:bodyPr/>
        <a:lstStyle/>
        <a:p>
          <a:endParaRPr lang="en-US"/>
        </a:p>
      </dgm:t>
    </dgm:pt>
    <dgm:pt modelId="{221EBFD5-858A-4BE6-A8B4-79B1586884A6}">
      <dgm:prSet/>
      <dgm:spPr/>
      <dgm:t>
        <a:bodyPr/>
        <a:lstStyle/>
        <a:p>
          <a:r>
            <a:rPr lang="en-GB" b="1" dirty="0"/>
            <a:t>3.</a:t>
          </a:r>
          <a:r>
            <a:rPr lang="en-GB" b="1" u="sng" dirty="0"/>
            <a:t>Historické </a:t>
          </a:r>
          <a:r>
            <a:rPr lang="en-GB" b="1" u="sng" dirty="0" err="1"/>
            <a:t>principy</a:t>
          </a:r>
          <a:r>
            <a:rPr lang="en-GB" b="1" u="sng" dirty="0"/>
            <a:t> </a:t>
          </a:r>
          <a:r>
            <a:rPr lang="en-GB" dirty="0"/>
            <a:t>– </a:t>
          </a:r>
          <a:r>
            <a:rPr lang="en-GB" dirty="0" err="1"/>
            <a:t>zaměřují</a:t>
          </a:r>
          <a:r>
            <a:rPr lang="en-GB" dirty="0"/>
            <a:t> se </a:t>
          </a:r>
          <a:r>
            <a:rPr lang="en-GB" dirty="0" err="1"/>
            <a:t>na</a:t>
          </a:r>
          <a:r>
            <a:rPr lang="en-GB" dirty="0"/>
            <a:t> </a:t>
          </a:r>
          <a:r>
            <a:rPr lang="en-GB" dirty="0" err="1"/>
            <a:t>otázku</a:t>
          </a:r>
          <a:r>
            <a:rPr lang="en-GB" dirty="0"/>
            <a:t>, jak k </a:t>
          </a:r>
          <a:r>
            <a:rPr lang="en-GB" dirty="0" err="1"/>
            <a:t>výsledné</a:t>
          </a:r>
          <a:r>
            <a:rPr lang="en-GB" dirty="0"/>
            <a:t> </a:t>
          </a:r>
          <a:r>
            <a:rPr lang="en-GB" dirty="0" err="1"/>
            <a:t>distribuci</a:t>
          </a:r>
          <a:r>
            <a:rPr lang="en-GB" dirty="0"/>
            <a:t> </a:t>
          </a:r>
          <a:r>
            <a:rPr lang="en-GB" dirty="0" err="1"/>
            <a:t>došlo</a:t>
          </a:r>
          <a:r>
            <a:rPr lang="cs-CZ" dirty="0"/>
            <a:t> (</a:t>
          </a:r>
          <a:r>
            <a:rPr lang="cs-CZ" dirty="0" err="1"/>
            <a:t>Nozickova</a:t>
          </a:r>
          <a:r>
            <a:rPr lang="cs-CZ" dirty="0"/>
            <a:t> teorie oprávnění) – dle </a:t>
          </a:r>
          <a:r>
            <a:rPr lang="en-GB" dirty="0" err="1"/>
            <a:t>Nozicka</a:t>
          </a:r>
          <a:r>
            <a:rPr lang="en-GB" dirty="0"/>
            <a:t> </a:t>
          </a:r>
          <a:r>
            <a:rPr lang="cs-CZ" dirty="0"/>
            <a:t>je z</a:t>
          </a:r>
          <a:r>
            <a:rPr lang="en-GB" dirty="0" err="1"/>
            <a:t>aložený</a:t>
          </a:r>
          <a:r>
            <a:rPr lang="en-GB" dirty="0"/>
            <a:t> </a:t>
          </a:r>
          <a:r>
            <a:rPr lang="en-GB" b="1" u="sng" dirty="0" err="1"/>
            <a:t>na</a:t>
          </a:r>
          <a:r>
            <a:rPr lang="en-GB" b="1" u="sng" dirty="0"/>
            <a:t> </a:t>
          </a:r>
          <a:r>
            <a:rPr lang="en-GB" b="1" u="sng" dirty="0" err="1"/>
            <a:t>právech</a:t>
          </a:r>
          <a:r>
            <a:rPr lang="cs-CZ" b="1" u="sng" dirty="0"/>
            <a:t> </a:t>
          </a:r>
          <a:r>
            <a:rPr lang="en-GB" dirty="0"/>
            <a:t>→ </a:t>
          </a:r>
          <a:r>
            <a:rPr lang="en-GB" dirty="0" err="1"/>
            <a:t>rozdělení</a:t>
          </a:r>
          <a:r>
            <a:rPr lang="en-GB" dirty="0"/>
            <a:t> </a:t>
          </a:r>
          <a:r>
            <a:rPr lang="en-GB" dirty="0" err="1"/>
            <a:t>statků</a:t>
          </a:r>
          <a:r>
            <a:rPr lang="en-GB" dirty="0"/>
            <a:t> je </a:t>
          </a:r>
          <a:r>
            <a:rPr lang="en-GB" dirty="0" err="1"/>
            <a:t>spravedlivé</a:t>
          </a:r>
          <a:r>
            <a:rPr lang="en-GB" dirty="0"/>
            <a:t> </a:t>
          </a:r>
          <a:r>
            <a:rPr lang="en-GB" dirty="0" err="1"/>
            <a:t>jedině</a:t>
          </a:r>
          <a:r>
            <a:rPr lang="en-GB" dirty="0"/>
            <a:t> </a:t>
          </a:r>
          <a:r>
            <a:rPr lang="en-GB" dirty="0" err="1"/>
            <a:t>tehdy</a:t>
          </a:r>
          <a:r>
            <a:rPr lang="en-GB" dirty="0"/>
            <a:t>, </a:t>
          </a:r>
          <a:r>
            <a:rPr lang="en-GB" dirty="0" err="1"/>
            <a:t>bylo</a:t>
          </a:r>
          <a:r>
            <a:rPr lang="en-GB" dirty="0"/>
            <a:t>-li </a:t>
          </a:r>
          <a:r>
            <a:rPr lang="en-GB" dirty="0" err="1"/>
            <a:t>dosaženo</a:t>
          </a:r>
          <a:r>
            <a:rPr lang="en-GB" dirty="0"/>
            <a:t> </a:t>
          </a:r>
          <a:r>
            <a:rPr lang="en-GB" dirty="0" err="1"/>
            <a:t>spravedlivou</a:t>
          </a:r>
          <a:r>
            <a:rPr lang="en-GB" dirty="0"/>
            <a:t> </a:t>
          </a:r>
          <a:r>
            <a:rPr lang="en-GB" dirty="0" err="1"/>
            <a:t>cestou</a:t>
          </a:r>
          <a:r>
            <a:rPr lang="cs-CZ" dirty="0"/>
            <a:t>.</a:t>
          </a:r>
          <a:r>
            <a:rPr lang="en-GB" dirty="0"/>
            <a:t> </a:t>
          </a:r>
          <a:endParaRPr lang="en-US" dirty="0"/>
        </a:p>
      </dgm:t>
    </dgm:pt>
    <dgm:pt modelId="{06E4F9CB-44A1-4382-BC61-C5C7FC2A368A}" type="parTrans" cxnId="{7BAE280E-33FB-43F8-9921-8D718801C3EF}">
      <dgm:prSet/>
      <dgm:spPr/>
      <dgm:t>
        <a:bodyPr/>
        <a:lstStyle/>
        <a:p>
          <a:endParaRPr lang="en-US"/>
        </a:p>
      </dgm:t>
    </dgm:pt>
    <dgm:pt modelId="{E4614EEC-F908-466A-8C0D-6DCDBE43BE71}" type="sibTrans" cxnId="{7BAE280E-33FB-43F8-9921-8D718801C3EF}">
      <dgm:prSet/>
      <dgm:spPr/>
      <dgm:t>
        <a:bodyPr/>
        <a:lstStyle/>
        <a:p>
          <a:endParaRPr lang="en-US"/>
        </a:p>
      </dgm:t>
    </dgm:pt>
    <dgm:pt modelId="{8FF982E2-1C43-4C78-8C5D-31CE6153F004}">
      <dgm:prSet/>
      <dgm:spPr/>
      <dgm:t>
        <a:bodyPr/>
        <a:lstStyle/>
        <a:p>
          <a:r>
            <a:rPr lang="cs-CZ" dirty="0" err="1">
              <a:solidFill>
                <a:schemeClr val="bg1"/>
              </a:solidFill>
            </a:rPr>
            <a:t>Nozick</a:t>
          </a:r>
          <a:r>
            <a:rPr lang="cs-CZ" dirty="0">
              <a:solidFill>
                <a:schemeClr val="bg1"/>
              </a:solidFill>
            </a:rPr>
            <a:t>: </a:t>
          </a:r>
          <a:r>
            <a:rPr lang="cs-CZ" dirty="0">
              <a:solidFill>
                <a:srgbClr val="FF0000"/>
              </a:solidFill>
            </a:rPr>
            <a:t>Kritika modelových teorií spravedlnosti </a:t>
          </a:r>
          <a:r>
            <a:rPr lang="cs-CZ" dirty="0"/>
            <a:t>– orientují se na výsledný stav, nikoliv na faktickou spravedlnost transakcí. </a:t>
          </a:r>
          <a:endParaRPr lang="en-US" dirty="0"/>
        </a:p>
      </dgm:t>
    </dgm:pt>
    <dgm:pt modelId="{2A4469FA-1560-4A2E-87AB-E1484961227D}" type="parTrans" cxnId="{6959166C-FC5F-42BA-A3CD-7C95EDB84C71}">
      <dgm:prSet/>
      <dgm:spPr/>
      <dgm:t>
        <a:bodyPr/>
        <a:lstStyle/>
        <a:p>
          <a:endParaRPr lang="cs-CZ"/>
        </a:p>
      </dgm:t>
    </dgm:pt>
    <dgm:pt modelId="{F4817F91-B4E7-4015-ABA8-5DAC6B35BC98}" type="sibTrans" cxnId="{6959166C-FC5F-42BA-A3CD-7C95EDB84C71}">
      <dgm:prSet/>
      <dgm:spPr/>
      <dgm:t>
        <a:bodyPr/>
        <a:lstStyle/>
        <a:p>
          <a:endParaRPr lang="cs-CZ"/>
        </a:p>
      </dgm:t>
    </dgm:pt>
    <dgm:pt modelId="{B8D93E1E-0B6B-425D-934C-396375105DB1}" type="pres">
      <dgm:prSet presAssocID="{68FB3D43-92E1-4951-A052-D7A745299315}" presName="linear" presStyleCnt="0">
        <dgm:presLayoutVars>
          <dgm:animLvl val="lvl"/>
          <dgm:resizeHandles val="exact"/>
        </dgm:presLayoutVars>
      </dgm:prSet>
      <dgm:spPr/>
    </dgm:pt>
    <dgm:pt modelId="{2486B2B6-81C0-471B-903B-D5EBA3082999}" type="pres">
      <dgm:prSet presAssocID="{CC321586-7798-4777-8403-07C6A42A6CC4}" presName="parentText" presStyleLbl="node1" presStyleIdx="0" presStyleCnt="4">
        <dgm:presLayoutVars>
          <dgm:chMax val="0"/>
          <dgm:bulletEnabled val="1"/>
        </dgm:presLayoutVars>
      </dgm:prSet>
      <dgm:spPr/>
    </dgm:pt>
    <dgm:pt modelId="{80B6B598-F2E9-4528-989E-738060F2FD42}" type="pres">
      <dgm:prSet presAssocID="{727FBD70-B3DA-45BC-A662-2A8BBA7468A6}" presName="spacer" presStyleCnt="0"/>
      <dgm:spPr/>
    </dgm:pt>
    <dgm:pt modelId="{B2B268F6-3B54-4078-9FFD-9C3E6EE900CB}" type="pres">
      <dgm:prSet presAssocID="{0AB1C78B-2F5F-45B5-9A1F-32A40453A082}" presName="parentText" presStyleLbl="node1" presStyleIdx="1" presStyleCnt="4">
        <dgm:presLayoutVars>
          <dgm:chMax val="0"/>
          <dgm:bulletEnabled val="1"/>
        </dgm:presLayoutVars>
      </dgm:prSet>
      <dgm:spPr/>
    </dgm:pt>
    <dgm:pt modelId="{D84A122F-E401-48A6-ADD0-58E94823ACF6}" type="pres">
      <dgm:prSet presAssocID="{9C15D583-7ECC-4929-8899-5721EF08ED4B}" presName="spacer" presStyleCnt="0"/>
      <dgm:spPr/>
    </dgm:pt>
    <dgm:pt modelId="{9FA5946E-EEBB-46C9-A69B-57A4840E14A5}" type="pres">
      <dgm:prSet presAssocID="{221EBFD5-858A-4BE6-A8B4-79B1586884A6}" presName="parentText" presStyleLbl="node1" presStyleIdx="2" presStyleCnt="4">
        <dgm:presLayoutVars>
          <dgm:chMax val="0"/>
          <dgm:bulletEnabled val="1"/>
        </dgm:presLayoutVars>
      </dgm:prSet>
      <dgm:spPr/>
    </dgm:pt>
    <dgm:pt modelId="{2C61EEE4-5F55-4596-9C37-46EAEC55FC0B}" type="pres">
      <dgm:prSet presAssocID="{E4614EEC-F908-466A-8C0D-6DCDBE43BE71}" presName="spacer" presStyleCnt="0"/>
      <dgm:spPr/>
    </dgm:pt>
    <dgm:pt modelId="{28F5C3C6-FD65-445D-A1C7-A27FF2202DE4}" type="pres">
      <dgm:prSet presAssocID="{8FF982E2-1C43-4C78-8C5D-31CE6153F004}" presName="parentText" presStyleLbl="node1" presStyleIdx="3" presStyleCnt="4">
        <dgm:presLayoutVars>
          <dgm:chMax val="0"/>
          <dgm:bulletEnabled val="1"/>
        </dgm:presLayoutVars>
      </dgm:prSet>
      <dgm:spPr/>
    </dgm:pt>
  </dgm:ptLst>
  <dgm:cxnLst>
    <dgm:cxn modelId="{7BAE280E-33FB-43F8-9921-8D718801C3EF}" srcId="{68FB3D43-92E1-4951-A052-D7A745299315}" destId="{221EBFD5-858A-4BE6-A8B4-79B1586884A6}" srcOrd="2" destOrd="0" parTransId="{06E4F9CB-44A1-4382-BC61-C5C7FC2A368A}" sibTransId="{E4614EEC-F908-466A-8C0D-6DCDBE43BE71}"/>
    <dgm:cxn modelId="{D43E650F-0575-4342-A7E4-DC5471B9B4FD}" type="presOf" srcId="{8FF982E2-1C43-4C78-8C5D-31CE6153F004}" destId="{28F5C3C6-FD65-445D-A1C7-A27FF2202DE4}" srcOrd="0" destOrd="0" presId="urn:microsoft.com/office/officeart/2005/8/layout/vList2"/>
    <dgm:cxn modelId="{575F962F-9DB3-4803-A1EB-834FBC535EE6}" srcId="{68FB3D43-92E1-4951-A052-D7A745299315}" destId="{CC321586-7798-4777-8403-07C6A42A6CC4}" srcOrd="0" destOrd="0" parTransId="{A45BBA5A-3735-4548-8844-F4217CC95C01}" sibTransId="{727FBD70-B3DA-45BC-A662-2A8BBA7468A6}"/>
    <dgm:cxn modelId="{BDD0745D-63E4-457A-B7D5-50DF1411FDC7}" type="presOf" srcId="{0AB1C78B-2F5F-45B5-9A1F-32A40453A082}" destId="{B2B268F6-3B54-4078-9FFD-9C3E6EE900CB}" srcOrd="0" destOrd="0" presId="urn:microsoft.com/office/officeart/2005/8/layout/vList2"/>
    <dgm:cxn modelId="{7FAD8F42-AD9F-44F7-8B87-859CEB88EE86}" type="presOf" srcId="{68FB3D43-92E1-4951-A052-D7A745299315}" destId="{B8D93E1E-0B6B-425D-934C-396375105DB1}" srcOrd="0" destOrd="0" presId="urn:microsoft.com/office/officeart/2005/8/layout/vList2"/>
    <dgm:cxn modelId="{6959166C-FC5F-42BA-A3CD-7C95EDB84C71}" srcId="{68FB3D43-92E1-4951-A052-D7A745299315}" destId="{8FF982E2-1C43-4C78-8C5D-31CE6153F004}" srcOrd="3" destOrd="0" parTransId="{2A4469FA-1560-4A2E-87AB-E1484961227D}" sibTransId="{F4817F91-B4E7-4015-ABA8-5DAC6B35BC98}"/>
    <dgm:cxn modelId="{F308347C-852D-494B-84D3-07DF7B6E36DA}" srcId="{68FB3D43-92E1-4951-A052-D7A745299315}" destId="{0AB1C78B-2F5F-45B5-9A1F-32A40453A082}" srcOrd="1" destOrd="0" parTransId="{35B4643A-85FB-48D0-8B4E-6B4683C4637B}" sibTransId="{9C15D583-7ECC-4929-8899-5721EF08ED4B}"/>
    <dgm:cxn modelId="{F1D192AB-7530-403C-953F-E749C9C3D1D4}" type="presOf" srcId="{CC321586-7798-4777-8403-07C6A42A6CC4}" destId="{2486B2B6-81C0-471B-903B-D5EBA3082999}" srcOrd="0" destOrd="0" presId="urn:microsoft.com/office/officeart/2005/8/layout/vList2"/>
    <dgm:cxn modelId="{D3C287B8-A075-4388-AE83-8CCF48B5658B}" type="presOf" srcId="{221EBFD5-858A-4BE6-A8B4-79B1586884A6}" destId="{9FA5946E-EEBB-46C9-A69B-57A4840E14A5}" srcOrd="0" destOrd="0" presId="urn:microsoft.com/office/officeart/2005/8/layout/vList2"/>
    <dgm:cxn modelId="{0223F886-E71C-4156-823E-BF75EAC6CD23}" type="presParOf" srcId="{B8D93E1E-0B6B-425D-934C-396375105DB1}" destId="{2486B2B6-81C0-471B-903B-D5EBA3082999}" srcOrd="0" destOrd="0" presId="urn:microsoft.com/office/officeart/2005/8/layout/vList2"/>
    <dgm:cxn modelId="{E330EED2-3339-439D-ADDC-B8A131F1B8FD}" type="presParOf" srcId="{B8D93E1E-0B6B-425D-934C-396375105DB1}" destId="{80B6B598-F2E9-4528-989E-738060F2FD42}" srcOrd="1" destOrd="0" presId="urn:microsoft.com/office/officeart/2005/8/layout/vList2"/>
    <dgm:cxn modelId="{D37BC661-338E-4E34-981B-3C33F5E7FC47}" type="presParOf" srcId="{B8D93E1E-0B6B-425D-934C-396375105DB1}" destId="{B2B268F6-3B54-4078-9FFD-9C3E6EE900CB}" srcOrd="2" destOrd="0" presId="urn:microsoft.com/office/officeart/2005/8/layout/vList2"/>
    <dgm:cxn modelId="{6B63A6D3-4B7D-4625-9EE3-7D8EA9ABDAAD}" type="presParOf" srcId="{B8D93E1E-0B6B-425D-934C-396375105DB1}" destId="{D84A122F-E401-48A6-ADD0-58E94823ACF6}" srcOrd="3" destOrd="0" presId="urn:microsoft.com/office/officeart/2005/8/layout/vList2"/>
    <dgm:cxn modelId="{4B286139-DF18-4DEC-8D44-7BA14C54CB5E}" type="presParOf" srcId="{B8D93E1E-0B6B-425D-934C-396375105DB1}" destId="{9FA5946E-EEBB-46C9-A69B-57A4840E14A5}" srcOrd="4" destOrd="0" presId="urn:microsoft.com/office/officeart/2005/8/layout/vList2"/>
    <dgm:cxn modelId="{EB30C930-79E1-4FD3-8E5A-7834257916AF}" type="presParOf" srcId="{B8D93E1E-0B6B-425D-934C-396375105DB1}" destId="{2C61EEE4-5F55-4596-9C37-46EAEC55FC0B}" srcOrd="5" destOrd="0" presId="urn:microsoft.com/office/officeart/2005/8/layout/vList2"/>
    <dgm:cxn modelId="{0F6921B3-3DA8-4715-8EF5-5825226E9229}" type="presParOf" srcId="{B8D93E1E-0B6B-425D-934C-396375105DB1}" destId="{28F5C3C6-FD65-445D-A1C7-A27FF2202D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917AD6-CD0B-4E9B-AE5F-D1893264A520}"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19A521B8-B094-4254-87AC-46E25A86EEDB}">
      <dgm:prSet/>
      <dgm:spPr/>
      <dgm:t>
        <a:bodyPr/>
        <a:lstStyle/>
        <a:p>
          <a:r>
            <a:rPr lang="en-GB" b="1" dirty="0" err="1"/>
            <a:t>Redistributivní</a:t>
          </a:r>
          <a:r>
            <a:rPr lang="en-GB" b="1" dirty="0"/>
            <a:t> </a:t>
          </a:r>
          <a:r>
            <a:rPr lang="en-GB" b="1" dirty="0" err="1"/>
            <a:t>zdanění</a:t>
          </a:r>
          <a:r>
            <a:rPr lang="en-GB" b="1" dirty="0"/>
            <a:t> ≈ </a:t>
          </a:r>
          <a:r>
            <a:rPr lang="en-GB" b="1" dirty="0" err="1"/>
            <a:t>nucená</a:t>
          </a:r>
          <a:r>
            <a:rPr lang="en-GB" b="1" dirty="0"/>
            <a:t> </a:t>
          </a:r>
          <a:r>
            <a:rPr lang="en-GB" b="1" dirty="0" err="1"/>
            <a:t>práce</a:t>
          </a:r>
          <a:r>
            <a:rPr lang="en-GB" b="1" dirty="0"/>
            <a:t> </a:t>
          </a:r>
          <a:endParaRPr lang="cs-CZ" b="1" dirty="0"/>
        </a:p>
        <a:p>
          <a:r>
            <a:rPr lang="en-GB" i="1" dirty="0"/>
            <a:t>„…if it would be </a:t>
          </a:r>
          <a:r>
            <a:rPr lang="en-GB" i="1" dirty="0">
              <a:solidFill>
                <a:srgbClr val="FF0000"/>
              </a:solidFill>
            </a:rPr>
            <a:t>illegitimate</a:t>
          </a:r>
          <a:r>
            <a:rPr lang="en-GB" i="1" dirty="0"/>
            <a:t> for a tax system to </a:t>
          </a:r>
          <a:r>
            <a:rPr lang="en-GB" i="1" dirty="0">
              <a:solidFill>
                <a:srgbClr val="FF0000"/>
              </a:solidFill>
            </a:rPr>
            <a:t>seize some of a man's leisure (forced </a:t>
          </a:r>
          <a:r>
            <a:rPr lang="en-GB" i="1" dirty="0" err="1">
              <a:solidFill>
                <a:srgbClr val="FF0000"/>
              </a:solidFill>
            </a:rPr>
            <a:t>labor</a:t>
          </a:r>
          <a:r>
            <a:rPr lang="en-GB" i="1" dirty="0">
              <a:solidFill>
                <a:srgbClr val="FF0000"/>
              </a:solidFill>
            </a:rPr>
            <a:t>) for the purpose of serving the needy</a:t>
          </a:r>
          <a:r>
            <a:rPr lang="en-GB" i="1" dirty="0"/>
            <a:t>, how can it be legitimate for a tax system to seize some of a man's goods for that purpose?“ </a:t>
          </a:r>
          <a:r>
            <a:rPr lang="en-GB" dirty="0"/>
            <a:t>(</a:t>
          </a:r>
          <a:r>
            <a:rPr lang="cs-CZ" dirty="0"/>
            <a:t>s.</a:t>
          </a:r>
          <a:r>
            <a:rPr lang="en-GB" dirty="0"/>
            <a:t>170) </a:t>
          </a:r>
          <a:endParaRPr lang="en-US" dirty="0"/>
        </a:p>
      </dgm:t>
    </dgm:pt>
    <dgm:pt modelId="{8E49BA3F-C3BE-4BD9-9B98-8FDCE738B7BF}" type="parTrans" cxnId="{7E72D259-B843-4A79-B965-F879C684E856}">
      <dgm:prSet/>
      <dgm:spPr/>
      <dgm:t>
        <a:bodyPr/>
        <a:lstStyle/>
        <a:p>
          <a:endParaRPr lang="en-US"/>
        </a:p>
      </dgm:t>
    </dgm:pt>
    <dgm:pt modelId="{598A0621-602C-450B-A4B3-D24DFACF9747}" type="sibTrans" cxnId="{7E72D259-B843-4A79-B965-F879C684E856}">
      <dgm:prSet/>
      <dgm:spPr/>
      <dgm:t>
        <a:bodyPr/>
        <a:lstStyle/>
        <a:p>
          <a:endParaRPr lang="en-US"/>
        </a:p>
      </dgm:t>
    </dgm:pt>
    <dgm:pt modelId="{6DE9A700-42B9-45E4-B084-61DD66D4DAC9}">
      <dgm:prSet/>
      <dgm:spPr/>
      <dgm:t>
        <a:bodyPr/>
        <a:lstStyle/>
        <a:p>
          <a:r>
            <a:rPr lang="en-GB" dirty="0"/>
            <a:t>„</a:t>
          </a:r>
          <a:r>
            <a:rPr lang="en-GB" i="1" dirty="0"/>
            <a:t>There is </a:t>
          </a:r>
          <a:r>
            <a:rPr lang="en-GB" i="1" dirty="0">
              <a:solidFill>
                <a:srgbClr val="FF0000"/>
              </a:solidFill>
            </a:rPr>
            <a:t>no social entity </a:t>
          </a:r>
          <a:r>
            <a:rPr lang="en-GB" i="1" dirty="0"/>
            <a:t>with a good that undergoes some sacrifice for its own good. </a:t>
          </a:r>
          <a:r>
            <a:rPr lang="en-GB" i="1" dirty="0">
              <a:solidFill>
                <a:srgbClr val="FF0000"/>
              </a:solidFill>
            </a:rPr>
            <a:t>There are only individual people</a:t>
          </a:r>
          <a:r>
            <a:rPr lang="en-GB" i="1" dirty="0"/>
            <a:t>, different individual people, with their own individual lives. </a:t>
          </a:r>
          <a:r>
            <a:rPr lang="en-GB" i="1" dirty="0">
              <a:solidFill>
                <a:srgbClr val="FF0000"/>
              </a:solidFill>
            </a:rPr>
            <a:t>Using one of these people for the benefit of others</a:t>
          </a:r>
          <a:r>
            <a:rPr lang="en-GB" i="1" dirty="0"/>
            <a:t>, uses him and benefits the others. Nothing more.“</a:t>
          </a:r>
          <a:r>
            <a:rPr lang="en-GB" dirty="0"/>
            <a:t> (</a:t>
          </a:r>
          <a:r>
            <a:rPr lang="cs-CZ" dirty="0"/>
            <a:t>s. </a:t>
          </a:r>
          <a:r>
            <a:rPr lang="en-GB" dirty="0"/>
            <a:t>32–33) =&gt; </a:t>
          </a:r>
          <a:r>
            <a:rPr lang="en-GB" b="1" u="sng" dirty="0" err="1"/>
            <a:t>Sociální</a:t>
          </a:r>
          <a:r>
            <a:rPr lang="en-GB" b="1" u="sng" dirty="0"/>
            <a:t> </a:t>
          </a:r>
          <a:r>
            <a:rPr lang="en-GB" b="1" u="sng" dirty="0" err="1"/>
            <a:t>stát</a:t>
          </a:r>
          <a:r>
            <a:rPr lang="en-GB" b="1" u="sng" dirty="0"/>
            <a:t> </a:t>
          </a:r>
          <a:r>
            <a:rPr lang="en-GB" b="1" u="sng" dirty="0" err="1"/>
            <a:t>nelegitimní</a:t>
          </a:r>
          <a:r>
            <a:rPr lang="en-GB" b="1" u="sng" dirty="0"/>
            <a:t> (</a:t>
          </a:r>
          <a:r>
            <a:rPr lang="en-GB" b="1" u="sng" dirty="0" err="1"/>
            <a:t>neospravedlnitelný</a:t>
          </a:r>
          <a:r>
            <a:rPr lang="en-GB" b="1" u="sng" dirty="0"/>
            <a:t>)</a:t>
          </a:r>
          <a:endParaRPr lang="en-US" dirty="0"/>
        </a:p>
      </dgm:t>
    </dgm:pt>
    <dgm:pt modelId="{7C3517D5-9C16-4306-9487-0964A1D9A72E}" type="parTrans" cxnId="{2ABB75C6-FF8D-46F4-96A4-C616389BABF4}">
      <dgm:prSet/>
      <dgm:spPr/>
      <dgm:t>
        <a:bodyPr/>
        <a:lstStyle/>
        <a:p>
          <a:endParaRPr lang="en-US"/>
        </a:p>
      </dgm:t>
    </dgm:pt>
    <dgm:pt modelId="{99DDD931-6E15-4EE7-B003-338329C3E941}" type="sibTrans" cxnId="{2ABB75C6-FF8D-46F4-96A4-C616389BABF4}">
      <dgm:prSet/>
      <dgm:spPr/>
      <dgm:t>
        <a:bodyPr/>
        <a:lstStyle/>
        <a:p>
          <a:endParaRPr lang="en-US"/>
        </a:p>
      </dgm:t>
    </dgm:pt>
    <dgm:pt modelId="{C051C525-48E6-4502-BB31-70EFC7B5ECEE}" type="pres">
      <dgm:prSet presAssocID="{37917AD6-CD0B-4E9B-AE5F-D1893264A520}" presName="hierChild1" presStyleCnt="0">
        <dgm:presLayoutVars>
          <dgm:chPref val="1"/>
          <dgm:dir/>
          <dgm:animOne val="branch"/>
          <dgm:animLvl val="lvl"/>
          <dgm:resizeHandles/>
        </dgm:presLayoutVars>
      </dgm:prSet>
      <dgm:spPr/>
    </dgm:pt>
    <dgm:pt modelId="{65A1B9A1-700F-48ED-889A-2361A138DD41}" type="pres">
      <dgm:prSet presAssocID="{19A521B8-B094-4254-87AC-46E25A86EEDB}" presName="hierRoot1" presStyleCnt="0"/>
      <dgm:spPr/>
    </dgm:pt>
    <dgm:pt modelId="{556B73B6-0C95-496F-9A37-D4D0352A56E4}" type="pres">
      <dgm:prSet presAssocID="{19A521B8-B094-4254-87AC-46E25A86EEDB}" presName="composite" presStyleCnt="0"/>
      <dgm:spPr/>
    </dgm:pt>
    <dgm:pt modelId="{C6257CE0-9A3F-4955-B680-28A942E248F4}" type="pres">
      <dgm:prSet presAssocID="{19A521B8-B094-4254-87AC-46E25A86EEDB}" presName="background" presStyleLbl="node0" presStyleIdx="0" presStyleCnt="2"/>
      <dgm:spPr/>
    </dgm:pt>
    <dgm:pt modelId="{7EE19394-FE8D-49FB-89DD-5CD0577AC48E}" type="pres">
      <dgm:prSet presAssocID="{19A521B8-B094-4254-87AC-46E25A86EEDB}" presName="text" presStyleLbl="fgAcc0" presStyleIdx="0" presStyleCnt="2">
        <dgm:presLayoutVars>
          <dgm:chPref val="3"/>
        </dgm:presLayoutVars>
      </dgm:prSet>
      <dgm:spPr/>
    </dgm:pt>
    <dgm:pt modelId="{F94C8345-F09C-4521-93C2-D2292B8E46C3}" type="pres">
      <dgm:prSet presAssocID="{19A521B8-B094-4254-87AC-46E25A86EEDB}" presName="hierChild2" presStyleCnt="0"/>
      <dgm:spPr/>
    </dgm:pt>
    <dgm:pt modelId="{F7D0C13E-5E7E-480E-A0E8-8F01673AC42B}" type="pres">
      <dgm:prSet presAssocID="{6DE9A700-42B9-45E4-B084-61DD66D4DAC9}" presName="hierRoot1" presStyleCnt="0"/>
      <dgm:spPr/>
    </dgm:pt>
    <dgm:pt modelId="{AEACF8EB-A250-4CE8-9A9C-EB6D98E34FC9}" type="pres">
      <dgm:prSet presAssocID="{6DE9A700-42B9-45E4-B084-61DD66D4DAC9}" presName="composite" presStyleCnt="0"/>
      <dgm:spPr/>
    </dgm:pt>
    <dgm:pt modelId="{613CD076-EA7F-41DA-8D87-7BC7E8A80F74}" type="pres">
      <dgm:prSet presAssocID="{6DE9A700-42B9-45E4-B084-61DD66D4DAC9}" presName="background" presStyleLbl="node0" presStyleIdx="1" presStyleCnt="2"/>
      <dgm:spPr/>
    </dgm:pt>
    <dgm:pt modelId="{9F5F89FF-500F-476B-A61F-E4424911D88D}" type="pres">
      <dgm:prSet presAssocID="{6DE9A700-42B9-45E4-B084-61DD66D4DAC9}" presName="text" presStyleLbl="fgAcc0" presStyleIdx="1" presStyleCnt="2">
        <dgm:presLayoutVars>
          <dgm:chPref val="3"/>
        </dgm:presLayoutVars>
      </dgm:prSet>
      <dgm:spPr/>
    </dgm:pt>
    <dgm:pt modelId="{69E523D5-B3DE-4B3A-95CA-6AA3A204B2FE}" type="pres">
      <dgm:prSet presAssocID="{6DE9A700-42B9-45E4-B084-61DD66D4DAC9}" presName="hierChild2" presStyleCnt="0"/>
      <dgm:spPr/>
    </dgm:pt>
  </dgm:ptLst>
  <dgm:cxnLst>
    <dgm:cxn modelId="{5AE25E19-D302-4D44-94FE-4CF3C45A7575}" type="presOf" srcId="{19A521B8-B094-4254-87AC-46E25A86EEDB}" destId="{7EE19394-FE8D-49FB-89DD-5CD0577AC48E}" srcOrd="0" destOrd="0" presId="urn:microsoft.com/office/officeart/2005/8/layout/hierarchy1"/>
    <dgm:cxn modelId="{1A73A470-9078-4A91-B376-4E9D3067B03A}" type="presOf" srcId="{6DE9A700-42B9-45E4-B084-61DD66D4DAC9}" destId="{9F5F89FF-500F-476B-A61F-E4424911D88D}" srcOrd="0" destOrd="0" presId="urn:microsoft.com/office/officeart/2005/8/layout/hierarchy1"/>
    <dgm:cxn modelId="{7E72D259-B843-4A79-B965-F879C684E856}" srcId="{37917AD6-CD0B-4E9B-AE5F-D1893264A520}" destId="{19A521B8-B094-4254-87AC-46E25A86EEDB}" srcOrd="0" destOrd="0" parTransId="{8E49BA3F-C3BE-4BD9-9B98-8FDCE738B7BF}" sibTransId="{598A0621-602C-450B-A4B3-D24DFACF9747}"/>
    <dgm:cxn modelId="{2ABB75C6-FF8D-46F4-96A4-C616389BABF4}" srcId="{37917AD6-CD0B-4E9B-AE5F-D1893264A520}" destId="{6DE9A700-42B9-45E4-B084-61DD66D4DAC9}" srcOrd="1" destOrd="0" parTransId="{7C3517D5-9C16-4306-9487-0964A1D9A72E}" sibTransId="{99DDD931-6E15-4EE7-B003-338329C3E941}"/>
    <dgm:cxn modelId="{1A5FB7EA-DE8D-44F7-B02E-1C0A497A4AC4}" type="presOf" srcId="{37917AD6-CD0B-4E9B-AE5F-D1893264A520}" destId="{C051C525-48E6-4502-BB31-70EFC7B5ECEE}" srcOrd="0" destOrd="0" presId="urn:microsoft.com/office/officeart/2005/8/layout/hierarchy1"/>
    <dgm:cxn modelId="{571C89E7-4CFA-4563-82C2-9FA82897CE3E}" type="presParOf" srcId="{C051C525-48E6-4502-BB31-70EFC7B5ECEE}" destId="{65A1B9A1-700F-48ED-889A-2361A138DD41}" srcOrd="0" destOrd="0" presId="urn:microsoft.com/office/officeart/2005/8/layout/hierarchy1"/>
    <dgm:cxn modelId="{06F71ED8-A90E-4AA9-8FC8-CEBE4C3F80B2}" type="presParOf" srcId="{65A1B9A1-700F-48ED-889A-2361A138DD41}" destId="{556B73B6-0C95-496F-9A37-D4D0352A56E4}" srcOrd="0" destOrd="0" presId="urn:microsoft.com/office/officeart/2005/8/layout/hierarchy1"/>
    <dgm:cxn modelId="{DD4D388A-62C6-43F4-9B15-6EB9A18A54B1}" type="presParOf" srcId="{556B73B6-0C95-496F-9A37-D4D0352A56E4}" destId="{C6257CE0-9A3F-4955-B680-28A942E248F4}" srcOrd="0" destOrd="0" presId="urn:microsoft.com/office/officeart/2005/8/layout/hierarchy1"/>
    <dgm:cxn modelId="{4775526C-F41C-43E2-9917-407635EE2868}" type="presParOf" srcId="{556B73B6-0C95-496F-9A37-D4D0352A56E4}" destId="{7EE19394-FE8D-49FB-89DD-5CD0577AC48E}" srcOrd="1" destOrd="0" presId="urn:microsoft.com/office/officeart/2005/8/layout/hierarchy1"/>
    <dgm:cxn modelId="{CCE45537-09EE-4227-8135-F67924775106}" type="presParOf" srcId="{65A1B9A1-700F-48ED-889A-2361A138DD41}" destId="{F94C8345-F09C-4521-93C2-D2292B8E46C3}" srcOrd="1" destOrd="0" presId="urn:microsoft.com/office/officeart/2005/8/layout/hierarchy1"/>
    <dgm:cxn modelId="{B53A1142-59FD-4674-9EDA-2FB37BD56D35}" type="presParOf" srcId="{C051C525-48E6-4502-BB31-70EFC7B5ECEE}" destId="{F7D0C13E-5E7E-480E-A0E8-8F01673AC42B}" srcOrd="1" destOrd="0" presId="urn:microsoft.com/office/officeart/2005/8/layout/hierarchy1"/>
    <dgm:cxn modelId="{D0614F49-F388-4F34-9A29-F3E8737258BD}" type="presParOf" srcId="{F7D0C13E-5E7E-480E-A0E8-8F01673AC42B}" destId="{AEACF8EB-A250-4CE8-9A9C-EB6D98E34FC9}" srcOrd="0" destOrd="0" presId="urn:microsoft.com/office/officeart/2005/8/layout/hierarchy1"/>
    <dgm:cxn modelId="{C52F4F4D-8BF3-49EC-9AE7-62C700322D66}" type="presParOf" srcId="{AEACF8EB-A250-4CE8-9A9C-EB6D98E34FC9}" destId="{613CD076-EA7F-41DA-8D87-7BC7E8A80F74}" srcOrd="0" destOrd="0" presId="urn:microsoft.com/office/officeart/2005/8/layout/hierarchy1"/>
    <dgm:cxn modelId="{C82056D7-F817-4B90-B19A-1E8ED5CB7EA4}" type="presParOf" srcId="{AEACF8EB-A250-4CE8-9A9C-EB6D98E34FC9}" destId="{9F5F89FF-500F-476B-A61F-E4424911D88D}" srcOrd="1" destOrd="0" presId="urn:microsoft.com/office/officeart/2005/8/layout/hierarchy1"/>
    <dgm:cxn modelId="{C33EEF7E-487F-4E15-9E96-66D599D80420}" type="presParOf" srcId="{F7D0C13E-5E7E-480E-A0E8-8F01673AC42B}" destId="{69E523D5-B3DE-4B3A-95CA-6AA3A204B2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D3EF5-281F-4610-86CE-D7A1CF52A7B1}">
      <dsp:nvSpPr>
        <dsp:cNvPr id="0" name=""/>
        <dsp:cNvSpPr/>
      </dsp:nvSpPr>
      <dsp:spPr>
        <a:xfrm>
          <a:off x="0" y="365049"/>
          <a:ext cx="10515600" cy="859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dirty="0"/>
            <a:t>Heterogenní politické myšlení</a:t>
          </a:r>
          <a:r>
            <a:rPr lang="cs-CZ" sz="2100" kern="1200" dirty="0"/>
            <a:t>: Všichni, co se identifikují jakožto </a:t>
          </a:r>
          <a:r>
            <a:rPr lang="cs-CZ" sz="2100" kern="1200" dirty="0" err="1"/>
            <a:t>libertariáni</a:t>
          </a:r>
          <a:r>
            <a:rPr lang="cs-CZ" sz="2100" kern="1200" dirty="0"/>
            <a:t>? (Noam </a:t>
          </a:r>
          <a:r>
            <a:rPr lang="cs-CZ" sz="2100" kern="1200" dirty="0" err="1"/>
            <a:t>Chomski</a:t>
          </a:r>
          <a:r>
            <a:rPr lang="cs-CZ" sz="2100" kern="1200" dirty="0"/>
            <a:t> – </a:t>
          </a:r>
          <a:r>
            <a:rPr lang="cs-CZ" sz="2100" kern="1200" dirty="0" err="1"/>
            <a:t>Muray</a:t>
          </a:r>
          <a:r>
            <a:rPr lang="cs-CZ" sz="2100" kern="1200" dirty="0"/>
            <a:t> </a:t>
          </a:r>
          <a:r>
            <a:rPr lang="cs-CZ" sz="2100" kern="1200" dirty="0" err="1"/>
            <a:t>Rothbard</a:t>
          </a:r>
          <a:r>
            <a:rPr lang="cs-CZ" sz="2100" kern="1200" dirty="0"/>
            <a:t> – Petr Mach)</a:t>
          </a:r>
          <a:endParaRPr lang="en-US" sz="2100" kern="1200" dirty="0"/>
        </a:p>
      </dsp:txBody>
      <dsp:txXfrm>
        <a:off x="41979" y="407028"/>
        <a:ext cx="10431642" cy="775992"/>
      </dsp:txXfrm>
    </dsp:sp>
    <dsp:sp modelId="{2B3B82E6-4DE9-4EDC-8346-984CAC100000}">
      <dsp:nvSpPr>
        <dsp:cNvPr id="0" name=""/>
        <dsp:cNvSpPr/>
      </dsp:nvSpPr>
      <dsp:spPr>
        <a:xfrm>
          <a:off x="0" y="1285479"/>
          <a:ext cx="10515600" cy="859950"/>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Meta-teorie, ideologie, doktrína, paradigma ? </a:t>
          </a:r>
          <a:endParaRPr lang="en-US" sz="2100" kern="1200"/>
        </a:p>
      </dsp:txBody>
      <dsp:txXfrm>
        <a:off x="41979" y="1327458"/>
        <a:ext cx="10431642" cy="775992"/>
      </dsp:txXfrm>
    </dsp:sp>
    <dsp:sp modelId="{DB7AEC9E-3023-46C3-916A-0A88E8D3E16D}">
      <dsp:nvSpPr>
        <dsp:cNvPr id="0" name=""/>
        <dsp:cNvSpPr/>
      </dsp:nvSpPr>
      <dsp:spPr>
        <a:xfrm>
          <a:off x="0" y="2205909"/>
          <a:ext cx="10515600" cy="859950"/>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Má libertarianismus svůj unikátní předmět zájmu a vlastní teoretický, konceptuální a metodologický aparát? →  Ne, je </a:t>
          </a:r>
          <a:r>
            <a:rPr lang="cs-CZ" sz="2100" kern="1200" dirty="0">
              <a:solidFill>
                <a:srgbClr val="FF0000"/>
              </a:solidFill>
            </a:rPr>
            <a:t>součástí liberálního paradigma</a:t>
          </a:r>
          <a:r>
            <a:rPr lang="cs-CZ" sz="2100" kern="1200" dirty="0"/>
            <a:t>. </a:t>
          </a:r>
          <a:endParaRPr lang="en-US" sz="2100" kern="1200" dirty="0"/>
        </a:p>
      </dsp:txBody>
      <dsp:txXfrm>
        <a:off x="41979" y="2247888"/>
        <a:ext cx="10431642" cy="775992"/>
      </dsp:txXfrm>
    </dsp:sp>
    <dsp:sp modelId="{0629A0D8-160A-4204-A54A-CC5F3CC1D03A}">
      <dsp:nvSpPr>
        <dsp:cNvPr id="0" name=""/>
        <dsp:cNvSpPr/>
      </dsp:nvSpPr>
      <dsp:spPr>
        <a:xfrm>
          <a:off x="0" y="3126339"/>
          <a:ext cx="10515600" cy="85995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Libertariánská politická filozofie – nutná vysoká míra abstrakce a idealizace – teoretické modely a myšlenkové experimenty → utopismus a ideální teorie</a:t>
          </a:r>
          <a:endParaRPr lang="en-US" sz="2100" kern="1200"/>
        </a:p>
      </dsp:txBody>
      <dsp:txXfrm>
        <a:off x="41979" y="3168318"/>
        <a:ext cx="10431642" cy="775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2C030-8AA0-41A2-BCBC-35180DF6FA6C}">
      <dsp:nvSpPr>
        <dsp:cNvPr id="0" name=""/>
        <dsp:cNvSpPr/>
      </dsp:nvSpPr>
      <dsp:spPr>
        <a:xfrm>
          <a:off x="0" y="111953"/>
          <a:ext cx="6245265" cy="1291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kern="1200" dirty="0" err="1"/>
            <a:t>Sebevlastnictví</a:t>
          </a:r>
          <a:r>
            <a:rPr lang="cs-CZ" sz="2300" kern="1200" dirty="0"/>
            <a:t> vs. </a:t>
          </a:r>
          <a:r>
            <a:rPr lang="cs-CZ" sz="2300" b="1" kern="1200" dirty="0"/>
            <a:t>Nezcizitelná práva </a:t>
          </a:r>
          <a:r>
            <a:rPr lang="cs-CZ" sz="2300" kern="1200" dirty="0"/>
            <a:t>→  </a:t>
          </a:r>
          <a:r>
            <a:rPr lang="cs-CZ" sz="2300" kern="1200" dirty="0" err="1"/>
            <a:t>kontraintuitivní</a:t>
          </a:r>
          <a:r>
            <a:rPr lang="cs-CZ" sz="2300" kern="1200" dirty="0"/>
            <a:t> implikace → mohu se prodat do otroctví? </a:t>
          </a:r>
          <a:endParaRPr lang="en-US" sz="2300" kern="1200" dirty="0"/>
        </a:p>
      </dsp:txBody>
      <dsp:txXfrm>
        <a:off x="63055" y="175008"/>
        <a:ext cx="6119155" cy="1165570"/>
      </dsp:txXfrm>
    </dsp:sp>
    <dsp:sp modelId="{C676D316-63EF-4201-80D9-21DB29133C95}">
      <dsp:nvSpPr>
        <dsp:cNvPr id="0" name=""/>
        <dsp:cNvSpPr/>
      </dsp:nvSpPr>
      <dsp:spPr>
        <a:xfrm>
          <a:off x="0" y="1469873"/>
          <a:ext cx="6245265" cy="1291680"/>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kern="1200"/>
            <a:t>Status přírodních zdrojů  </a:t>
          </a:r>
          <a:r>
            <a:rPr lang="cs-CZ" sz="2300" kern="1200"/>
            <a:t>→ nepatří nikomu vs. patří všem → problematika legitimity soukromého vlastnictví </a:t>
          </a:r>
          <a:endParaRPr lang="en-US" sz="2300" kern="1200"/>
        </a:p>
      </dsp:txBody>
      <dsp:txXfrm>
        <a:off x="63055" y="1532928"/>
        <a:ext cx="6119155" cy="1165570"/>
      </dsp:txXfrm>
    </dsp:sp>
    <dsp:sp modelId="{6C89ED0C-8D47-4307-B61A-9E692945DE0C}">
      <dsp:nvSpPr>
        <dsp:cNvPr id="0" name=""/>
        <dsp:cNvSpPr/>
      </dsp:nvSpPr>
      <dsp:spPr>
        <a:xfrm>
          <a:off x="0" y="2827793"/>
          <a:ext cx="6245265" cy="1291680"/>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kern="1200"/>
            <a:t>Individualismus vs. holismus </a:t>
          </a:r>
          <a:r>
            <a:rPr lang="cs-CZ" sz="2300" kern="1200"/>
            <a:t>→ existuje společnost jako entita? Pokud ano, má nějaká práva a povinnosti? </a:t>
          </a:r>
          <a:endParaRPr lang="en-US" sz="2300" kern="1200"/>
        </a:p>
      </dsp:txBody>
      <dsp:txXfrm>
        <a:off x="63055" y="2890848"/>
        <a:ext cx="6119155" cy="1165570"/>
      </dsp:txXfrm>
    </dsp:sp>
    <dsp:sp modelId="{021D4CE8-8A30-44E7-9D00-A859D3B2E85B}">
      <dsp:nvSpPr>
        <dsp:cNvPr id="0" name=""/>
        <dsp:cNvSpPr/>
      </dsp:nvSpPr>
      <dsp:spPr>
        <a:xfrm>
          <a:off x="0" y="4185713"/>
          <a:ext cx="6245265" cy="129168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kern="1200"/>
            <a:t>Deontologie vs. konsekvencialismus </a:t>
          </a:r>
          <a:r>
            <a:rPr lang="cs-CZ" sz="2300" kern="1200"/>
            <a:t>→ primát trhu vs. individuálních práv? </a:t>
          </a:r>
          <a:endParaRPr lang="en-US" sz="2300" kern="1200"/>
        </a:p>
      </dsp:txBody>
      <dsp:txXfrm>
        <a:off x="63055" y="4248768"/>
        <a:ext cx="6119155" cy="1165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0D9D-9395-44F3-8670-097F4AF115E4}">
      <dsp:nvSpPr>
        <dsp:cNvPr id="0" name=""/>
        <dsp:cNvSpPr/>
      </dsp:nvSpPr>
      <dsp:spPr>
        <a:xfrm>
          <a:off x="0" y="41092"/>
          <a:ext cx="6245265" cy="179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i="1" kern="1200" dirty="0"/>
            <a:t>„If the state did not exist would it be necessary to invent it?“ (ASU 3) </a:t>
          </a:r>
          <a:endParaRPr lang="en-US" sz="1900" i="1" kern="1200" dirty="0"/>
        </a:p>
      </dsp:txBody>
      <dsp:txXfrm>
        <a:off x="87832" y="128924"/>
        <a:ext cx="6069601" cy="1623576"/>
      </dsp:txXfrm>
    </dsp:sp>
    <dsp:sp modelId="{D1A4FBE4-403B-4FD7-BACA-BCBC91AA2C6C}">
      <dsp:nvSpPr>
        <dsp:cNvPr id="0" name=""/>
        <dsp:cNvSpPr/>
      </dsp:nvSpPr>
      <dsp:spPr>
        <a:xfrm>
          <a:off x="0" y="1895053"/>
          <a:ext cx="6245265" cy="1799240"/>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endParaRPr lang="cs-CZ" sz="1900" i="1" kern="1200" dirty="0"/>
        </a:p>
        <a:p>
          <a:pPr marL="0" lvl="0" indent="0" algn="l" defTabSz="844550">
            <a:lnSpc>
              <a:spcPct val="90000"/>
            </a:lnSpc>
            <a:spcBef>
              <a:spcPct val="0"/>
            </a:spcBef>
            <a:spcAft>
              <a:spcPct val="35000"/>
            </a:spcAft>
            <a:buNone/>
          </a:pPr>
          <a:r>
            <a:rPr lang="cs-CZ" sz="1900" i="1" kern="1200" dirty="0"/>
            <a:t>„T</a:t>
          </a:r>
          <a:r>
            <a:rPr lang="en-GB" sz="1900" i="1" kern="1200" dirty="0"/>
            <a:t>he fundamental question of political philosophy, one that precedes questions about how the state should be organized, is </a:t>
          </a:r>
          <a:r>
            <a:rPr lang="en-GB" sz="1900" b="1" i="1" kern="1200" dirty="0"/>
            <a:t>whether there should be any state at all. </a:t>
          </a:r>
          <a:r>
            <a:rPr lang="en-GB" sz="1900" i="1" kern="1200" dirty="0"/>
            <a:t>Why not have anarchy?“ (ASU 4)</a:t>
          </a:r>
          <a:endParaRPr lang="en-US" sz="1900" i="1" kern="1200" dirty="0"/>
        </a:p>
      </dsp:txBody>
      <dsp:txXfrm>
        <a:off x="87832" y="1982885"/>
        <a:ext cx="6069601" cy="1623576"/>
      </dsp:txXfrm>
    </dsp:sp>
    <dsp:sp modelId="{21A4EE2D-130A-4DB5-8F17-11BAB63D49AD}">
      <dsp:nvSpPr>
        <dsp:cNvPr id="0" name=""/>
        <dsp:cNvSpPr/>
      </dsp:nvSpPr>
      <dsp:spPr>
        <a:xfrm>
          <a:off x="0" y="3749013"/>
          <a:ext cx="6245265" cy="179924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Východiskem je anarchická pozice a </a:t>
          </a:r>
          <a:r>
            <a:rPr lang="en-GB" sz="1900" kern="1200" dirty="0" err="1"/>
            <a:t>přirozený</a:t>
          </a:r>
          <a:r>
            <a:rPr lang="en-GB" sz="1900" kern="1200" dirty="0"/>
            <a:t>/</a:t>
          </a:r>
          <a:r>
            <a:rPr lang="en-GB" sz="1900" kern="1200" dirty="0" err="1"/>
            <a:t>před-státní</a:t>
          </a:r>
          <a:r>
            <a:rPr lang="en-GB" sz="1900" kern="1200" dirty="0"/>
            <a:t> </a:t>
          </a:r>
          <a:r>
            <a:rPr lang="en-GB" sz="1900" kern="1200" dirty="0" err="1"/>
            <a:t>stav</a:t>
          </a:r>
          <a:r>
            <a:rPr lang="en-GB" sz="1900" kern="1200" dirty="0"/>
            <a:t>: </a:t>
          </a:r>
          <a:r>
            <a:rPr lang="cs-CZ" sz="1900" kern="1200" dirty="0"/>
            <a:t>J</a:t>
          </a:r>
          <a:r>
            <a:rPr lang="en-GB" sz="1900" kern="1200" dirty="0" err="1"/>
            <a:t>edinci</a:t>
          </a:r>
          <a:r>
            <a:rPr lang="en-GB" sz="1900" kern="1200" dirty="0"/>
            <a:t> s </a:t>
          </a:r>
          <a:r>
            <a:rPr lang="en-GB" sz="1900" kern="1200" dirty="0" err="1"/>
            <a:t>výhradními</a:t>
          </a:r>
          <a:r>
            <a:rPr lang="en-GB" sz="1900" kern="1200" dirty="0"/>
            <a:t> </a:t>
          </a:r>
          <a:r>
            <a:rPr lang="en-GB" sz="1900" kern="1200" dirty="0" err="1"/>
            <a:t>právy</a:t>
          </a:r>
          <a:r>
            <a:rPr lang="en-GB" sz="1900" kern="1200" dirty="0"/>
            <a:t> </a:t>
          </a:r>
          <a:r>
            <a:rPr lang="en-GB" sz="1900" kern="1200" dirty="0" err="1"/>
            <a:t>na</a:t>
          </a:r>
          <a:r>
            <a:rPr lang="en-GB" sz="1900" kern="1200" dirty="0"/>
            <a:t> </a:t>
          </a:r>
          <a:r>
            <a:rPr lang="en-GB" sz="1900" kern="1200" dirty="0" err="1"/>
            <a:t>sebe</a:t>
          </a:r>
          <a:r>
            <a:rPr lang="en-GB" sz="1900" kern="1200" dirty="0"/>
            <a:t> a </a:t>
          </a:r>
          <a:r>
            <a:rPr lang="en-GB" sz="1900" kern="1200" dirty="0" err="1"/>
            <a:t>svůj</a:t>
          </a:r>
          <a:r>
            <a:rPr lang="en-GB" sz="1900" kern="1200" dirty="0"/>
            <a:t> </a:t>
          </a:r>
          <a:r>
            <a:rPr lang="en-GB" sz="1900" kern="1200" dirty="0" err="1"/>
            <a:t>majetek</a:t>
          </a:r>
          <a:r>
            <a:rPr lang="en-GB" sz="1900" kern="1200" dirty="0"/>
            <a:t> + </a:t>
          </a:r>
          <a:r>
            <a:rPr lang="en-GB" sz="1900" kern="1200" dirty="0" err="1"/>
            <a:t>právo</a:t>
          </a:r>
          <a:r>
            <a:rPr lang="en-GB" sz="1900" kern="1200" dirty="0"/>
            <a:t> </a:t>
          </a:r>
          <a:r>
            <a:rPr lang="en-GB" sz="1900" kern="1200" dirty="0" err="1"/>
            <a:t>na</a:t>
          </a:r>
          <a:r>
            <a:rPr lang="en-GB" sz="1900" kern="1200" dirty="0"/>
            <a:t> </a:t>
          </a:r>
          <a:r>
            <a:rPr lang="en-GB" sz="1900" kern="1200" dirty="0" err="1"/>
            <a:t>sebeobranu</a:t>
          </a:r>
          <a:r>
            <a:rPr lang="en-GB" sz="1900" kern="1200" dirty="0"/>
            <a:t> a </a:t>
          </a:r>
          <a:r>
            <a:rPr lang="en-GB" sz="1900" kern="1200" dirty="0" err="1"/>
            <a:t>trestání</a:t>
          </a:r>
          <a:r>
            <a:rPr lang="en-GB" sz="1900" kern="1200" dirty="0"/>
            <a:t> </a:t>
          </a:r>
          <a:r>
            <a:rPr lang="en-GB" sz="1900" kern="1200" dirty="0" err="1"/>
            <a:t>narušitelů</a:t>
          </a:r>
          <a:r>
            <a:rPr lang="en-GB" sz="1900" kern="1200" dirty="0"/>
            <a:t> </a:t>
          </a:r>
          <a:endParaRPr lang="en-US" sz="1900" kern="1200" dirty="0"/>
        </a:p>
      </dsp:txBody>
      <dsp:txXfrm>
        <a:off x="87832" y="3836845"/>
        <a:ext cx="6069601" cy="1623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4FBE4-403B-4FD7-BACA-BCBC91AA2C6C}">
      <dsp:nvSpPr>
        <dsp:cNvPr id="0" name=""/>
        <dsp:cNvSpPr/>
      </dsp:nvSpPr>
      <dsp:spPr>
        <a:xfrm>
          <a:off x="0" y="61328"/>
          <a:ext cx="6245265" cy="10541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Dominantní agentura → de facto ultra-minimální stát (až na jednotlivce, kteří chrání svá práva sami) </a:t>
          </a:r>
          <a:endParaRPr lang="cs-CZ" sz="1700" i="1" kern="1200" dirty="0"/>
        </a:p>
        <a:p>
          <a:pPr marL="0" lvl="0" indent="0" algn="l" defTabSz="755650">
            <a:lnSpc>
              <a:spcPct val="90000"/>
            </a:lnSpc>
            <a:spcBef>
              <a:spcPct val="0"/>
            </a:spcBef>
            <a:spcAft>
              <a:spcPct val="35000"/>
            </a:spcAft>
            <a:buNone/>
          </a:pPr>
          <a:endParaRPr lang="en-US" sz="1700" i="1" kern="1200" dirty="0"/>
        </a:p>
      </dsp:txBody>
      <dsp:txXfrm>
        <a:off x="51460" y="112788"/>
        <a:ext cx="6142345" cy="951250"/>
      </dsp:txXfrm>
    </dsp:sp>
    <dsp:sp modelId="{20521E38-A2A8-4842-89E6-9A4C942DE343}">
      <dsp:nvSpPr>
        <dsp:cNvPr id="0" name=""/>
        <dsp:cNvSpPr/>
      </dsp:nvSpPr>
      <dsp:spPr>
        <a:xfrm>
          <a:off x="0" y="1164458"/>
          <a:ext cx="6245265" cy="1054170"/>
        </a:xfrm>
        <a:prstGeom prst="roundRect">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u="sng" kern="1200" dirty="0"/>
            <a:t>E</a:t>
          </a:r>
          <a:r>
            <a:rPr lang="en-GB" sz="1700" b="1" u="sng" kern="1200" dirty="0" err="1"/>
            <a:t>xistence</a:t>
          </a:r>
          <a:r>
            <a:rPr lang="en-GB" sz="1700" b="1" u="sng" kern="1200" dirty="0"/>
            <a:t> „</a:t>
          </a:r>
          <a:r>
            <a:rPr lang="en-GB" sz="1700" b="1" u="sng" kern="1200" dirty="0" err="1"/>
            <a:t>nezávislých</a:t>
          </a:r>
          <a:r>
            <a:rPr lang="en-GB" sz="1700" b="1" u="sng" kern="1200" dirty="0"/>
            <a:t>“ (ne-</a:t>
          </a:r>
          <a:r>
            <a:rPr lang="en-GB" sz="1700" b="1" u="sng" kern="1200" dirty="0" err="1"/>
            <a:t>klientů</a:t>
          </a:r>
          <a:r>
            <a:rPr lang="en-GB" sz="1700" b="1" u="sng" kern="1200" dirty="0"/>
            <a:t>)</a:t>
          </a:r>
          <a:r>
            <a:rPr lang="cs-CZ" sz="1700" b="1" u="sng" kern="1200" dirty="0"/>
            <a:t> </a:t>
          </a:r>
          <a:r>
            <a:rPr lang="en-GB" sz="1700" b="1" u="sng" kern="1200" dirty="0"/>
            <a:t>=&gt; </a:t>
          </a:r>
          <a:r>
            <a:rPr lang="en-GB" sz="1700" b="1" u="sng" kern="1200" dirty="0" err="1"/>
            <a:t>hrozba</a:t>
          </a:r>
          <a:r>
            <a:rPr lang="en-GB" sz="1700" b="1" u="sng" kern="1200" dirty="0"/>
            <a:t> pro </a:t>
          </a:r>
          <a:r>
            <a:rPr lang="en-GB" sz="1700" b="1" u="sng" kern="1200" dirty="0" err="1"/>
            <a:t>klienty</a:t>
          </a:r>
          <a:r>
            <a:rPr lang="en-GB" sz="1700" b="1" u="sng" kern="1200" dirty="0"/>
            <a:t> =&gt; </a:t>
          </a:r>
          <a:r>
            <a:rPr lang="en-GB" sz="1700" b="1" u="sng" kern="1200" dirty="0" err="1"/>
            <a:t>legitimní</a:t>
          </a:r>
          <a:r>
            <a:rPr lang="en-GB" sz="1700" b="1" u="sng" kern="1200" dirty="0"/>
            <a:t> </a:t>
          </a:r>
          <a:r>
            <a:rPr lang="en-GB" sz="1700" b="1" u="sng" kern="1200" dirty="0" err="1"/>
            <a:t>zahrnutí</a:t>
          </a:r>
          <a:r>
            <a:rPr lang="en-GB" sz="1700" b="1" u="sng" kern="1200" dirty="0"/>
            <a:t> pod </a:t>
          </a:r>
          <a:r>
            <a:rPr lang="en-GB" sz="1700" b="1" u="sng" kern="1200" dirty="0" err="1"/>
            <a:t>dominantní</a:t>
          </a:r>
          <a:r>
            <a:rPr lang="en-GB" sz="1700" b="1" u="sng" kern="1200" dirty="0"/>
            <a:t> </a:t>
          </a:r>
          <a:r>
            <a:rPr lang="en-GB" sz="1700" b="1" u="sng" kern="1200" dirty="0" err="1"/>
            <a:t>agenturu</a:t>
          </a:r>
          <a:r>
            <a:rPr lang="en-GB" sz="1700" b="1" u="sng" kern="1200" dirty="0"/>
            <a:t> =&gt; </a:t>
          </a:r>
          <a:r>
            <a:rPr lang="cs-CZ" sz="1700" b="1" u="sng" kern="1200" dirty="0"/>
            <a:t>monopol fyzického síly</a:t>
          </a:r>
          <a:r>
            <a:rPr lang="en-GB" sz="1700" b="1" u="sng" kern="1200" dirty="0"/>
            <a:t> =&gt; </a:t>
          </a:r>
          <a:r>
            <a:rPr lang="cs-CZ" sz="1700" b="1" u="sng" kern="1200" dirty="0"/>
            <a:t>vznik minimálního státu </a:t>
          </a:r>
          <a:endParaRPr lang="en-US" sz="1700" kern="1200" dirty="0"/>
        </a:p>
      </dsp:txBody>
      <dsp:txXfrm>
        <a:off x="51460" y="1215918"/>
        <a:ext cx="6142345" cy="951250"/>
      </dsp:txXfrm>
    </dsp:sp>
    <dsp:sp modelId="{F4D5C640-A65D-4692-AE44-4D1C7CA203EC}">
      <dsp:nvSpPr>
        <dsp:cNvPr id="0" name=""/>
        <dsp:cNvSpPr/>
      </dsp:nvSpPr>
      <dsp:spPr>
        <a:xfrm>
          <a:off x="0" y="2267588"/>
          <a:ext cx="6245265" cy="1054170"/>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Utilitaristická argumentace – práva nezávislých klientů jsou „vyvlastněna“ z důvodu efektivity funkce ochranné agentury… ?</a:t>
          </a:r>
          <a:endParaRPr lang="en-US" sz="1700" kern="1200" dirty="0"/>
        </a:p>
      </dsp:txBody>
      <dsp:txXfrm>
        <a:off x="51460" y="2319048"/>
        <a:ext cx="6142345" cy="951250"/>
      </dsp:txXfrm>
    </dsp:sp>
    <dsp:sp modelId="{E07CF1E4-4F18-4387-AAD1-53B9D976664F}">
      <dsp:nvSpPr>
        <dsp:cNvPr id="0" name=""/>
        <dsp:cNvSpPr/>
      </dsp:nvSpPr>
      <dsp:spPr>
        <a:xfrm>
          <a:off x="0" y="3370718"/>
          <a:ext cx="6245265" cy="1054170"/>
        </a:xfrm>
        <a:prstGeom prst="roundRect">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Nutnost kompenzace násilného vyvlastnění </a:t>
          </a:r>
          <a:r>
            <a:rPr lang="en-GB" sz="1700" kern="1200" dirty="0"/>
            <a:t>=&gt;</a:t>
          </a:r>
          <a:r>
            <a:rPr lang="cs-CZ" sz="1700" kern="1200" dirty="0"/>
            <a:t> mají zdarma „služby“ agentury</a:t>
          </a:r>
          <a:endParaRPr lang="en-US" sz="1700" kern="1200" dirty="0"/>
        </a:p>
      </dsp:txBody>
      <dsp:txXfrm>
        <a:off x="51460" y="3422178"/>
        <a:ext cx="6142345" cy="951250"/>
      </dsp:txXfrm>
    </dsp:sp>
    <dsp:sp modelId="{453D8E7D-364A-440E-8F64-12E97CCB1E99}">
      <dsp:nvSpPr>
        <dsp:cNvPr id="0" name=""/>
        <dsp:cNvSpPr/>
      </dsp:nvSpPr>
      <dsp:spPr>
        <a:xfrm>
          <a:off x="0" y="4473848"/>
          <a:ext cx="6245265" cy="105417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M</a:t>
          </a:r>
          <a:r>
            <a:rPr lang="en-GB" sz="1700" kern="1200" dirty="0" err="1"/>
            <a:t>inimální</a:t>
          </a:r>
          <a:r>
            <a:rPr lang="en-GB" sz="1700" kern="1200" dirty="0"/>
            <a:t> </a:t>
          </a:r>
          <a:r>
            <a:rPr lang="en-GB" sz="1700" kern="1200" dirty="0" err="1"/>
            <a:t>stát</a:t>
          </a:r>
          <a:r>
            <a:rPr lang="en-GB" sz="1700" kern="1200" dirty="0"/>
            <a:t> </a:t>
          </a:r>
          <a:r>
            <a:rPr lang="cs-CZ" sz="1700" kern="1200" dirty="0"/>
            <a:t> - n</a:t>
          </a:r>
          <a:r>
            <a:rPr lang="en-GB" sz="1700" kern="1200" dirty="0" err="1"/>
            <a:t>ejde</a:t>
          </a:r>
          <a:r>
            <a:rPr lang="en-GB" sz="1700" kern="1200" dirty="0"/>
            <a:t> o </a:t>
          </a:r>
          <a:r>
            <a:rPr lang="en-GB" sz="1700" kern="1200" dirty="0" err="1"/>
            <a:t>zdanění</a:t>
          </a:r>
          <a:r>
            <a:rPr lang="en-GB" sz="1700" kern="1200" dirty="0"/>
            <a:t> v </a:t>
          </a:r>
          <a:r>
            <a:rPr lang="en-GB" sz="1700" kern="1200" dirty="0" err="1"/>
            <a:t>přísném</a:t>
          </a:r>
          <a:r>
            <a:rPr lang="en-GB" sz="1700" kern="1200" dirty="0"/>
            <a:t> </a:t>
          </a:r>
          <a:r>
            <a:rPr lang="en-GB" sz="1700" kern="1200" dirty="0" err="1"/>
            <a:t>slova</a:t>
          </a:r>
          <a:r>
            <a:rPr lang="en-GB" sz="1700" kern="1200" dirty="0"/>
            <a:t> </a:t>
          </a:r>
          <a:r>
            <a:rPr lang="en-GB" sz="1700" kern="1200" dirty="0" err="1"/>
            <a:t>smyslu</a:t>
          </a:r>
          <a:r>
            <a:rPr lang="cs-CZ" sz="1700" kern="1200" dirty="0"/>
            <a:t>,</a:t>
          </a:r>
          <a:r>
            <a:rPr lang="en-GB" sz="1700" kern="1200" dirty="0"/>
            <a:t> </a:t>
          </a:r>
          <a:r>
            <a:rPr lang="cs-CZ" sz="1700" kern="1200" dirty="0"/>
            <a:t>ale pouze </a:t>
          </a:r>
          <a:r>
            <a:rPr lang="en-GB" sz="1700" kern="1200" dirty="0"/>
            <a:t> </a:t>
          </a:r>
          <a:r>
            <a:rPr lang="en-GB" sz="1700" kern="1200" dirty="0" err="1"/>
            <a:t>platby</a:t>
          </a:r>
          <a:r>
            <a:rPr lang="en-GB" sz="1700" kern="1200" dirty="0"/>
            <a:t> za </a:t>
          </a:r>
          <a:r>
            <a:rPr lang="en-GB" sz="1700" kern="1200" dirty="0" err="1"/>
            <a:t>služby</a:t>
          </a:r>
          <a:r>
            <a:rPr lang="cs-CZ" sz="1700" kern="1200" dirty="0"/>
            <a:t>. Stát je vedlejší produkt vzniklý z tržní kooperace a svobodných aktů</a:t>
          </a:r>
          <a:endParaRPr lang="en-US" sz="1700" kern="1200" dirty="0"/>
        </a:p>
      </dsp:txBody>
      <dsp:txXfrm>
        <a:off x="51460" y="4525308"/>
        <a:ext cx="6142345" cy="951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6B2B6-81C0-471B-903B-D5EBA3082999}">
      <dsp:nvSpPr>
        <dsp:cNvPr id="0" name=""/>
        <dsp:cNvSpPr/>
      </dsp:nvSpPr>
      <dsp:spPr>
        <a:xfrm>
          <a:off x="0" y="422993"/>
          <a:ext cx="6245265" cy="1151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1. </a:t>
          </a:r>
          <a:r>
            <a:rPr lang="en-GB" sz="1600" b="1" u="sng" kern="1200"/>
            <a:t>Principy výsledného stavu</a:t>
          </a:r>
          <a:r>
            <a:rPr lang="en-GB" sz="1600" b="1" kern="1200"/>
            <a:t> </a:t>
          </a:r>
          <a:r>
            <a:rPr lang="en-GB" sz="1600" kern="1200"/>
            <a:t>– koncepce, které se soustředí na finální stav, aniž by braly v potaz historii, </a:t>
          </a:r>
          <a:r>
            <a:rPr lang="cs-CZ" sz="1600" kern="1200"/>
            <a:t>jež</a:t>
          </a:r>
          <a:r>
            <a:rPr lang="en-GB" sz="1600" kern="1200"/>
            <a:t> k takovému stavu vedla </a:t>
          </a:r>
          <a:r>
            <a:rPr lang="cs-CZ" sz="1600" kern="1200"/>
            <a:t>(</a:t>
          </a:r>
          <a:r>
            <a:rPr lang="en-GB" sz="1600" kern="1200"/>
            <a:t>„každému stejnou část společenského produktu“</a:t>
          </a:r>
          <a:r>
            <a:rPr lang="cs-CZ" sz="1600" kern="1200"/>
            <a:t>)</a:t>
          </a:r>
          <a:endParaRPr lang="en-US" sz="1600" kern="1200"/>
        </a:p>
      </dsp:txBody>
      <dsp:txXfrm>
        <a:off x="56201" y="479194"/>
        <a:ext cx="6132863" cy="1038877"/>
      </dsp:txXfrm>
    </dsp:sp>
    <dsp:sp modelId="{B2B268F6-3B54-4078-9FFD-9C3E6EE900CB}">
      <dsp:nvSpPr>
        <dsp:cNvPr id="0" name=""/>
        <dsp:cNvSpPr/>
      </dsp:nvSpPr>
      <dsp:spPr>
        <a:xfrm>
          <a:off x="0" y="1620353"/>
          <a:ext cx="6245265" cy="1151279"/>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2. </a:t>
          </a:r>
          <a:r>
            <a:rPr lang="en-GB" sz="1600" b="1" u="sng" kern="1200"/>
            <a:t>Modelové principy </a:t>
          </a:r>
          <a:r>
            <a:rPr lang="en-GB" sz="1600" kern="1200"/>
            <a:t>– princip spravedlnosti </a:t>
          </a:r>
          <a:r>
            <a:rPr lang="cs-CZ" sz="1600" kern="1200"/>
            <a:t>následuje určitý model, který definuje spravedlnost nezávisle na oprávnění (Rawlsova teorie spravedlnosti)  </a:t>
          </a:r>
          <a:endParaRPr lang="en-US" sz="1600" kern="1200"/>
        </a:p>
      </dsp:txBody>
      <dsp:txXfrm>
        <a:off x="56201" y="1676554"/>
        <a:ext cx="6132863" cy="1038877"/>
      </dsp:txXfrm>
    </dsp:sp>
    <dsp:sp modelId="{9FA5946E-EEBB-46C9-A69B-57A4840E14A5}">
      <dsp:nvSpPr>
        <dsp:cNvPr id="0" name=""/>
        <dsp:cNvSpPr/>
      </dsp:nvSpPr>
      <dsp:spPr>
        <a:xfrm>
          <a:off x="0" y="2817713"/>
          <a:ext cx="6245265" cy="1151279"/>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3.</a:t>
          </a:r>
          <a:r>
            <a:rPr lang="en-GB" sz="1600" b="1" u="sng" kern="1200" dirty="0"/>
            <a:t>Historické </a:t>
          </a:r>
          <a:r>
            <a:rPr lang="en-GB" sz="1600" b="1" u="sng" kern="1200" dirty="0" err="1"/>
            <a:t>principy</a:t>
          </a:r>
          <a:r>
            <a:rPr lang="en-GB" sz="1600" b="1" u="sng" kern="1200" dirty="0"/>
            <a:t> </a:t>
          </a:r>
          <a:r>
            <a:rPr lang="en-GB" sz="1600" kern="1200" dirty="0"/>
            <a:t>– </a:t>
          </a:r>
          <a:r>
            <a:rPr lang="en-GB" sz="1600" kern="1200" dirty="0" err="1"/>
            <a:t>zaměřují</a:t>
          </a:r>
          <a:r>
            <a:rPr lang="en-GB" sz="1600" kern="1200" dirty="0"/>
            <a:t> se </a:t>
          </a:r>
          <a:r>
            <a:rPr lang="en-GB" sz="1600" kern="1200" dirty="0" err="1"/>
            <a:t>na</a:t>
          </a:r>
          <a:r>
            <a:rPr lang="en-GB" sz="1600" kern="1200" dirty="0"/>
            <a:t> </a:t>
          </a:r>
          <a:r>
            <a:rPr lang="en-GB" sz="1600" kern="1200" dirty="0" err="1"/>
            <a:t>otázku</a:t>
          </a:r>
          <a:r>
            <a:rPr lang="en-GB" sz="1600" kern="1200" dirty="0"/>
            <a:t>, jak k </a:t>
          </a:r>
          <a:r>
            <a:rPr lang="en-GB" sz="1600" kern="1200" dirty="0" err="1"/>
            <a:t>výsledné</a:t>
          </a:r>
          <a:r>
            <a:rPr lang="en-GB" sz="1600" kern="1200" dirty="0"/>
            <a:t> </a:t>
          </a:r>
          <a:r>
            <a:rPr lang="en-GB" sz="1600" kern="1200" dirty="0" err="1"/>
            <a:t>distribuci</a:t>
          </a:r>
          <a:r>
            <a:rPr lang="en-GB" sz="1600" kern="1200" dirty="0"/>
            <a:t> </a:t>
          </a:r>
          <a:r>
            <a:rPr lang="en-GB" sz="1600" kern="1200" dirty="0" err="1"/>
            <a:t>došlo</a:t>
          </a:r>
          <a:r>
            <a:rPr lang="cs-CZ" sz="1600" kern="1200" dirty="0"/>
            <a:t> (</a:t>
          </a:r>
          <a:r>
            <a:rPr lang="cs-CZ" sz="1600" kern="1200" dirty="0" err="1"/>
            <a:t>Nozickova</a:t>
          </a:r>
          <a:r>
            <a:rPr lang="cs-CZ" sz="1600" kern="1200" dirty="0"/>
            <a:t> teorie oprávnění) – dle </a:t>
          </a:r>
          <a:r>
            <a:rPr lang="en-GB" sz="1600" kern="1200" dirty="0" err="1"/>
            <a:t>Nozicka</a:t>
          </a:r>
          <a:r>
            <a:rPr lang="en-GB" sz="1600" kern="1200" dirty="0"/>
            <a:t> </a:t>
          </a:r>
          <a:r>
            <a:rPr lang="cs-CZ" sz="1600" kern="1200" dirty="0"/>
            <a:t>je z</a:t>
          </a:r>
          <a:r>
            <a:rPr lang="en-GB" sz="1600" kern="1200" dirty="0" err="1"/>
            <a:t>aložený</a:t>
          </a:r>
          <a:r>
            <a:rPr lang="en-GB" sz="1600" kern="1200" dirty="0"/>
            <a:t> </a:t>
          </a:r>
          <a:r>
            <a:rPr lang="en-GB" sz="1600" b="1" u="sng" kern="1200" dirty="0" err="1"/>
            <a:t>na</a:t>
          </a:r>
          <a:r>
            <a:rPr lang="en-GB" sz="1600" b="1" u="sng" kern="1200" dirty="0"/>
            <a:t> </a:t>
          </a:r>
          <a:r>
            <a:rPr lang="en-GB" sz="1600" b="1" u="sng" kern="1200" dirty="0" err="1"/>
            <a:t>právech</a:t>
          </a:r>
          <a:r>
            <a:rPr lang="cs-CZ" sz="1600" b="1" u="sng" kern="1200" dirty="0"/>
            <a:t> </a:t>
          </a:r>
          <a:r>
            <a:rPr lang="en-GB" sz="1600" kern="1200" dirty="0"/>
            <a:t>→ </a:t>
          </a:r>
          <a:r>
            <a:rPr lang="en-GB" sz="1600" kern="1200" dirty="0" err="1"/>
            <a:t>rozdělení</a:t>
          </a:r>
          <a:r>
            <a:rPr lang="en-GB" sz="1600" kern="1200" dirty="0"/>
            <a:t> </a:t>
          </a:r>
          <a:r>
            <a:rPr lang="en-GB" sz="1600" kern="1200" dirty="0" err="1"/>
            <a:t>statků</a:t>
          </a:r>
          <a:r>
            <a:rPr lang="en-GB" sz="1600" kern="1200" dirty="0"/>
            <a:t> je </a:t>
          </a:r>
          <a:r>
            <a:rPr lang="en-GB" sz="1600" kern="1200" dirty="0" err="1"/>
            <a:t>spravedlivé</a:t>
          </a:r>
          <a:r>
            <a:rPr lang="en-GB" sz="1600" kern="1200" dirty="0"/>
            <a:t> </a:t>
          </a:r>
          <a:r>
            <a:rPr lang="en-GB" sz="1600" kern="1200" dirty="0" err="1"/>
            <a:t>jedině</a:t>
          </a:r>
          <a:r>
            <a:rPr lang="en-GB" sz="1600" kern="1200" dirty="0"/>
            <a:t> </a:t>
          </a:r>
          <a:r>
            <a:rPr lang="en-GB" sz="1600" kern="1200" dirty="0" err="1"/>
            <a:t>tehdy</a:t>
          </a:r>
          <a:r>
            <a:rPr lang="en-GB" sz="1600" kern="1200" dirty="0"/>
            <a:t>, </a:t>
          </a:r>
          <a:r>
            <a:rPr lang="en-GB" sz="1600" kern="1200" dirty="0" err="1"/>
            <a:t>bylo</a:t>
          </a:r>
          <a:r>
            <a:rPr lang="en-GB" sz="1600" kern="1200" dirty="0"/>
            <a:t>-li </a:t>
          </a:r>
          <a:r>
            <a:rPr lang="en-GB" sz="1600" kern="1200" dirty="0" err="1"/>
            <a:t>dosaženo</a:t>
          </a:r>
          <a:r>
            <a:rPr lang="en-GB" sz="1600" kern="1200" dirty="0"/>
            <a:t> </a:t>
          </a:r>
          <a:r>
            <a:rPr lang="en-GB" sz="1600" kern="1200" dirty="0" err="1"/>
            <a:t>spravedlivou</a:t>
          </a:r>
          <a:r>
            <a:rPr lang="en-GB" sz="1600" kern="1200" dirty="0"/>
            <a:t> </a:t>
          </a:r>
          <a:r>
            <a:rPr lang="en-GB" sz="1600" kern="1200" dirty="0" err="1"/>
            <a:t>cestou</a:t>
          </a:r>
          <a:r>
            <a:rPr lang="cs-CZ" sz="1600" kern="1200" dirty="0"/>
            <a:t>.</a:t>
          </a:r>
          <a:r>
            <a:rPr lang="en-GB" sz="1600" kern="1200" dirty="0"/>
            <a:t> </a:t>
          </a:r>
          <a:endParaRPr lang="en-US" sz="1600" kern="1200" dirty="0"/>
        </a:p>
      </dsp:txBody>
      <dsp:txXfrm>
        <a:off x="56201" y="2873914"/>
        <a:ext cx="6132863" cy="1038877"/>
      </dsp:txXfrm>
    </dsp:sp>
    <dsp:sp modelId="{28F5C3C6-FD65-445D-A1C7-A27FF2202DE4}">
      <dsp:nvSpPr>
        <dsp:cNvPr id="0" name=""/>
        <dsp:cNvSpPr/>
      </dsp:nvSpPr>
      <dsp:spPr>
        <a:xfrm>
          <a:off x="0" y="4015073"/>
          <a:ext cx="6245265" cy="1151279"/>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err="1">
              <a:solidFill>
                <a:schemeClr val="bg1"/>
              </a:solidFill>
            </a:rPr>
            <a:t>Nozick</a:t>
          </a:r>
          <a:r>
            <a:rPr lang="cs-CZ" sz="1600" kern="1200" dirty="0">
              <a:solidFill>
                <a:schemeClr val="bg1"/>
              </a:solidFill>
            </a:rPr>
            <a:t>: </a:t>
          </a:r>
          <a:r>
            <a:rPr lang="cs-CZ" sz="1600" kern="1200" dirty="0">
              <a:solidFill>
                <a:srgbClr val="FF0000"/>
              </a:solidFill>
            </a:rPr>
            <a:t>Kritika modelových teorií spravedlnosti </a:t>
          </a:r>
          <a:r>
            <a:rPr lang="cs-CZ" sz="1600" kern="1200" dirty="0"/>
            <a:t>– orientují se na výsledný stav, nikoliv na faktickou spravedlnost transakcí. </a:t>
          </a:r>
          <a:endParaRPr lang="en-US" sz="1600" kern="1200" dirty="0"/>
        </a:p>
      </dsp:txBody>
      <dsp:txXfrm>
        <a:off x="56201" y="4071274"/>
        <a:ext cx="6132863" cy="10388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7CE0-9A3F-4955-B680-28A942E248F4}">
      <dsp:nvSpPr>
        <dsp:cNvPr id="0" name=""/>
        <dsp:cNvSpPr/>
      </dsp:nvSpPr>
      <dsp:spPr>
        <a:xfrm>
          <a:off x="1448" y="556548"/>
          <a:ext cx="5084263" cy="32285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19394-FE8D-49FB-89DD-5CD0577AC48E}">
      <dsp:nvSpPr>
        <dsp:cNvPr id="0" name=""/>
        <dsp:cNvSpPr/>
      </dsp:nvSpPr>
      <dsp:spPr>
        <a:xfrm>
          <a:off x="566366" y="1093220"/>
          <a:ext cx="5084263" cy="322850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t>Redistributivní</a:t>
          </a:r>
          <a:r>
            <a:rPr lang="en-GB" sz="2000" b="1" kern="1200" dirty="0"/>
            <a:t> </a:t>
          </a:r>
          <a:r>
            <a:rPr lang="en-GB" sz="2000" b="1" kern="1200" dirty="0" err="1"/>
            <a:t>zdanění</a:t>
          </a:r>
          <a:r>
            <a:rPr lang="en-GB" sz="2000" b="1" kern="1200" dirty="0"/>
            <a:t> ≈ </a:t>
          </a:r>
          <a:r>
            <a:rPr lang="en-GB" sz="2000" b="1" kern="1200" dirty="0" err="1"/>
            <a:t>nucená</a:t>
          </a:r>
          <a:r>
            <a:rPr lang="en-GB" sz="2000" b="1" kern="1200" dirty="0"/>
            <a:t> </a:t>
          </a:r>
          <a:r>
            <a:rPr lang="en-GB" sz="2000" b="1" kern="1200" dirty="0" err="1"/>
            <a:t>práce</a:t>
          </a:r>
          <a:r>
            <a:rPr lang="en-GB" sz="2000" b="1" kern="1200" dirty="0"/>
            <a:t> </a:t>
          </a:r>
          <a:endParaRPr lang="cs-CZ" sz="2000" b="1" kern="1200" dirty="0"/>
        </a:p>
        <a:p>
          <a:pPr marL="0" lvl="0" indent="0" algn="ctr" defTabSz="889000">
            <a:lnSpc>
              <a:spcPct val="90000"/>
            </a:lnSpc>
            <a:spcBef>
              <a:spcPct val="0"/>
            </a:spcBef>
            <a:spcAft>
              <a:spcPct val="35000"/>
            </a:spcAft>
            <a:buNone/>
          </a:pPr>
          <a:r>
            <a:rPr lang="en-GB" sz="2000" i="1" kern="1200" dirty="0"/>
            <a:t>„…if it would be </a:t>
          </a:r>
          <a:r>
            <a:rPr lang="en-GB" sz="2000" i="1" kern="1200" dirty="0">
              <a:solidFill>
                <a:srgbClr val="FF0000"/>
              </a:solidFill>
            </a:rPr>
            <a:t>illegitimate</a:t>
          </a:r>
          <a:r>
            <a:rPr lang="en-GB" sz="2000" i="1" kern="1200" dirty="0"/>
            <a:t> for a tax system to </a:t>
          </a:r>
          <a:r>
            <a:rPr lang="en-GB" sz="2000" i="1" kern="1200" dirty="0">
              <a:solidFill>
                <a:srgbClr val="FF0000"/>
              </a:solidFill>
            </a:rPr>
            <a:t>seize some of a man's leisure (forced </a:t>
          </a:r>
          <a:r>
            <a:rPr lang="en-GB" sz="2000" i="1" kern="1200" dirty="0" err="1">
              <a:solidFill>
                <a:srgbClr val="FF0000"/>
              </a:solidFill>
            </a:rPr>
            <a:t>labor</a:t>
          </a:r>
          <a:r>
            <a:rPr lang="en-GB" sz="2000" i="1" kern="1200" dirty="0">
              <a:solidFill>
                <a:srgbClr val="FF0000"/>
              </a:solidFill>
            </a:rPr>
            <a:t>) for the purpose of serving the needy</a:t>
          </a:r>
          <a:r>
            <a:rPr lang="en-GB" sz="2000" i="1" kern="1200" dirty="0"/>
            <a:t>, how can it be legitimate for a tax system to seize some of a man's goods for that purpose?“ </a:t>
          </a:r>
          <a:r>
            <a:rPr lang="en-GB" sz="2000" kern="1200" dirty="0"/>
            <a:t>(</a:t>
          </a:r>
          <a:r>
            <a:rPr lang="cs-CZ" sz="2000" kern="1200" dirty="0"/>
            <a:t>s.</a:t>
          </a:r>
          <a:r>
            <a:rPr lang="en-GB" sz="2000" kern="1200" dirty="0"/>
            <a:t>170) </a:t>
          </a:r>
          <a:endParaRPr lang="en-US" sz="2000" kern="1200" dirty="0"/>
        </a:p>
      </dsp:txBody>
      <dsp:txXfrm>
        <a:off x="660926" y="1187780"/>
        <a:ext cx="4895143" cy="3039387"/>
      </dsp:txXfrm>
    </dsp:sp>
    <dsp:sp modelId="{613CD076-EA7F-41DA-8D87-7BC7E8A80F74}">
      <dsp:nvSpPr>
        <dsp:cNvPr id="0" name=""/>
        <dsp:cNvSpPr/>
      </dsp:nvSpPr>
      <dsp:spPr>
        <a:xfrm>
          <a:off x="6215548" y="556548"/>
          <a:ext cx="5084263" cy="32285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F89FF-500F-476B-A61F-E4424911D88D}">
      <dsp:nvSpPr>
        <dsp:cNvPr id="0" name=""/>
        <dsp:cNvSpPr/>
      </dsp:nvSpPr>
      <dsp:spPr>
        <a:xfrm>
          <a:off x="6780466" y="1093220"/>
          <a:ext cx="5084263" cy="322850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t>
          </a:r>
          <a:r>
            <a:rPr lang="en-GB" sz="2000" i="1" kern="1200" dirty="0"/>
            <a:t>There is </a:t>
          </a:r>
          <a:r>
            <a:rPr lang="en-GB" sz="2000" i="1" kern="1200" dirty="0">
              <a:solidFill>
                <a:srgbClr val="FF0000"/>
              </a:solidFill>
            </a:rPr>
            <a:t>no social entity </a:t>
          </a:r>
          <a:r>
            <a:rPr lang="en-GB" sz="2000" i="1" kern="1200" dirty="0"/>
            <a:t>with a good that undergoes some sacrifice for its own good. </a:t>
          </a:r>
          <a:r>
            <a:rPr lang="en-GB" sz="2000" i="1" kern="1200" dirty="0">
              <a:solidFill>
                <a:srgbClr val="FF0000"/>
              </a:solidFill>
            </a:rPr>
            <a:t>There are only individual people</a:t>
          </a:r>
          <a:r>
            <a:rPr lang="en-GB" sz="2000" i="1" kern="1200" dirty="0"/>
            <a:t>, different individual people, with their own individual lives. </a:t>
          </a:r>
          <a:r>
            <a:rPr lang="en-GB" sz="2000" i="1" kern="1200" dirty="0">
              <a:solidFill>
                <a:srgbClr val="FF0000"/>
              </a:solidFill>
            </a:rPr>
            <a:t>Using one of these people for the benefit of others</a:t>
          </a:r>
          <a:r>
            <a:rPr lang="en-GB" sz="2000" i="1" kern="1200" dirty="0"/>
            <a:t>, uses him and benefits the others. Nothing more.“</a:t>
          </a:r>
          <a:r>
            <a:rPr lang="en-GB" sz="2000" kern="1200" dirty="0"/>
            <a:t> (</a:t>
          </a:r>
          <a:r>
            <a:rPr lang="cs-CZ" sz="2000" kern="1200" dirty="0"/>
            <a:t>s. </a:t>
          </a:r>
          <a:r>
            <a:rPr lang="en-GB" sz="2000" kern="1200" dirty="0"/>
            <a:t>32–33) =&gt; </a:t>
          </a:r>
          <a:r>
            <a:rPr lang="en-GB" sz="2000" b="1" u="sng" kern="1200" dirty="0" err="1"/>
            <a:t>Sociální</a:t>
          </a:r>
          <a:r>
            <a:rPr lang="en-GB" sz="2000" b="1" u="sng" kern="1200" dirty="0"/>
            <a:t> </a:t>
          </a:r>
          <a:r>
            <a:rPr lang="en-GB" sz="2000" b="1" u="sng" kern="1200" dirty="0" err="1"/>
            <a:t>stát</a:t>
          </a:r>
          <a:r>
            <a:rPr lang="en-GB" sz="2000" b="1" u="sng" kern="1200" dirty="0"/>
            <a:t> </a:t>
          </a:r>
          <a:r>
            <a:rPr lang="en-GB" sz="2000" b="1" u="sng" kern="1200" dirty="0" err="1"/>
            <a:t>nelegitimní</a:t>
          </a:r>
          <a:r>
            <a:rPr lang="en-GB" sz="2000" b="1" u="sng" kern="1200" dirty="0"/>
            <a:t> (</a:t>
          </a:r>
          <a:r>
            <a:rPr lang="en-GB" sz="2000" b="1" u="sng" kern="1200" dirty="0" err="1"/>
            <a:t>neospravedlnitelný</a:t>
          </a:r>
          <a:r>
            <a:rPr lang="en-GB" sz="2000" b="1" u="sng" kern="1200" dirty="0"/>
            <a:t>)</a:t>
          </a:r>
          <a:endParaRPr lang="en-US" sz="2000" kern="1200" dirty="0"/>
        </a:p>
      </dsp:txBody>
      <dsp:txXfrm>
        <a:off x="6875026" y="1187780"/>
        <a:ext cx="4895143" cy="30393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5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46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06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84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70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24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00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40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98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41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3/29/2023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3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3/29/2023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34209611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A9159799-E65B-63C7-0404-0FEF14D816F7}"/>
              </a:ext>
            </a:extLst>
          </p:cNvPr>
          <p:cNvPicPr>
            <a:picLocks noChangeAspect="1"/>
          </p:cNvPicPr>
          <p:nvPr/>
        </p:nvPicPr>
        <p:blipFill rotWithShape="1">
          <a:blip r:embed="rId2"/>
          <a:srcRect t="20212"/>
          <a:stretch/>
        </p:blipFill>
        <p:spPr>
          <a:xfrm>
            <a:off x="20" y="10"/>
            <a:ext cx="12191979" cy="6857989"/>
          </a:xfrm>
          <a:prstGeom prst="rect">
            <a:avLst/>
          </a:prstGeom>
          <a:noFill/>
        </p:spPr>
      </p:pic>
      <p:sp>
        <p:nvSpPr>
          <p:cNvPr id="72" name="Rectangle 7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4D9E08-B164-A6FD-9A11-A6005AE233D6}"/>
              </a:ext>
            </a:extLst>
          </p:cNvPr>
          <p:cNvSpPr>
            <a:spLocks noGrp="1"/>
          </p:cNvSpPr>
          <p:nvPr>
            <p:ph type="ctrTitle"/>
          </p:nvPr>
        </p:nvSpPr>
        <p:spPr>
          <a:xfrm>
            <a:off x="4204138" y="1040523"/>
            <a:ext cx="7344397" cy="3172185"/>
          </a:xfrm>
        </p:spPr>
        <p:txBody>
          <a:bodyPr anchor="t">
            <a:normAutofit/>
          </a:bodyPr>
          <a:lstStyle/>
          <a:p>
            <a:pPr algn="r"/>
            <a:r>
              <a:rPr lang="cs-CZ" sz="4800" dirty="0">
                <a:solidFill>
                  <a:schemeClr val="bg1"/>
                </a:solidFill>
              </a:rPr>
              <a:t>Libertarianismus</a:t>
            </a:r>
          </a:p>
        </p:txBody>
      </p:sp>
      <p:sp>
        <p:nvSpPr>
          <p:cNvPr id="33" name="Subtitle 2">
            <a:extLst>
              <a:ext uri="{FF2B5EF4-FFF2-40B4-BE49-F238E27FC236}">
                <a16:creationId xmlns:a16="http://schemas.microsoft.com/office/drawing/2014/main" id="{FF89BF47-33BB-8510-A325-F7BD5D069588}"/>
              </a:ext>
            </a:extLst>
          </p:cNvPr>
          <p:cNvSpPr>
            <a:spLocks noGrp="1"/>
          </p:cNvSpPr>
          <p:nvPr>
            <p:ph type="subTitle" idx="1"/>
          </p:nvPr>
        </p:nvSpPr>
        <p:spPr>
          <a:xfrm>
            <a:off x="6099055" y="4551035"/>
            <a:ext cx="5449479" cy="1920240"/>
          </a:xfrm>
        </p:spPr>
        <p:txBody>
          <a:bodyPr anchor="b">
            <a:normAutofit/>
          </a:bodyPr>
          <a:lstStyle/>
          <a:p>
            <a:pPr lvl="0" algn="r"/>
            <a:r>
              <a:rPr lang="cs-CZ" dirty="0">
                <a:solidFill>
                  <a:schemeClr val="bg1"/>
                </a:solidFill>
              </a:rPr>
              <a:t>Tereza Křepelová, Ph.D.</a:t>
            </a:r>
          </a:p>
          <a:p>
            <a:pPr lvl="0" algn="r"/>
            <a:r>
              <a:rPr lang="en-GB" dirty="0">
                <a:solidFill>
                  <a:schemeClr val="bg1"/>
                </a:solidFill>
              </a:rPr>
              <a:t>POLb1011, </a:t>
            </a:r>
            <a:r>
              <a:rPr lang="cs-CZ" dirty="0">
                <a:solidFill>
                  <a:schemeClr val="bg1"/>
                </a:solidFill>
              </a:rPr>
              <a:t>30. 3. 2023</a:t>
            </a:r>
            <a:endParaRPr lang="en-GB" dirty="0">
              <a:solidFill>
                <a:schemeClr val="bg1"/>
              </a:solidFill>
            </a:endParaRPr>
          </a:p>
          <a:p>
            <a:pPr algn="r"/>
            <a:endParaRPr lang="en-US" dirty="0">
              <a:solidFill>
                <a:schemeClr val="bg1"/>
              </a:solidFill>
              <a:effectLst>
                <a:outerShdw blurRad="38100" dist="38100" dir="2700000" algn="tl">
                  <a:srgbClr val="000000">
                    <a:alpha val="43137"/>
                  </a:srgbClr>
                </a:outerShdw>
              </a:effectLst>
            </a:endParaRPr>
          </a:p>
        </p:txBody>
      </p:sp>
      <p:sp>
        <p:nvSpPr>
          <p:cNvPr id="53" name="Slide Number Placeholder 3">
            <a:extLst>
              <a:ext uri="{FF2B5EF4-FFF2-40B4-BE49-F238E27FC236}">
                <a16:creationId xmlns:a16="http://schemas.microsoft.com/office/drawing/2014/main" id="{EE0CB3F7-D607-DD27-6318-D95A7FBB1439}"/>
              </a:ext>
            </a:extLst>
          </p:cNvPr>
          <p:cNvSpPr>
            <a:spLocks noGrp="1"/>
          </p:cNvSpPr>
          <p:nvPr>
            <p:ph type="sldNum" sz="quarter" idx="12"/>
          </p:nvPr>
        </p:nvSpPr>
        <p:spPr>
          <a:xfrm>
            <a:off x="652272" y="6135624"/>
            <a:ext cx="402248" cy="365125"/>
          </a:xfrm>
        </p:spPr>
        <p:txBody>
          <a:bodyPr anchor="ctr">
            <a:normAutofit/>
          </a:bodyPr>
          <a:lstStyle/>
          <a:p>
            <a:pPr algn="l">
              <a:spcAft>
                <a:spcPts val="600"/>
              </a:spcAft>
            </a:pPr>
            <a:fld id="{5E84AC6A-A0EF-437B-BCEE-4772B0214A58}" type="slidenum">
              <a:rPr lang="en-US" smtClean="0">
                <a:solidFill>
                  <a:schemeClr val="bg1"/>
                </a:solidFill>
              </a:rPr>
              <a:pPr algn="l">
                <a:spcAft>
                  <a:spcPts val="600"/>
                </a:spcAft>
              </a:pPr>
              <a:t>1</a:t>
            </a:fld>
            <a:endParaRPr lang="en-US">
              <a:solidFill>
                <a:schemeClr val="bg1"/>
              </a:solidFill>
            </a:endParaRPr>
          </a:p>
        </p:txBody>
      </p:sp>
    </p:spTree>
    <p:extLst>
      <p:ext uri="{BB962C8B-B14F-4D97-AF65-F5344CB8AC3E}">
        <p14:creationId xmlns:p14="http://schemas.microsoft.com/office/powerpoint/2010/main" val="62282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a:extLst>
              <a:ext uri="{FF2B5EF4-FFF2-40B4-BE49-F238E27FC236}">
                <a16:creationId xmlns:a16="http://schemas.microsoft.com/office/drawing/2014/main" id="{EC409C84-1050-D85C-8723-81E0CC176D3C}"/>
              </a:ext>
            </a:extLst>
          </p:cNvPr>
          <p:cNvSpPr>
            <a:spLocks noGrp="1"/>
          </p:cNvSpPr>
          <p:nvPr>
            <p:ph type="title"/>
          </p:nvPr>
        </p:nvSpPr>
        <p:spPr>
          <a:xfrm>
            <a:off x="479394" y="1070800"/>
            <a:ext cx="3939688" cy="5583126"/>
          </a:xfrm>
        </p:spPr>
        <p:txBody>
          <a:bodyPr>
            <a:normAutofit/>
          </a:bodyPr>
          <a:lstStyle/>
          <a:p>
            <a:pPr algn="r"/>
            <a:r>
              <a:rPr lang="cs-CZ" sz="5600" b="1"/>
              <a:t>I.Anarchie: </a:t>
            </a:r>
            <a:br>
              <a:rPr lang="cs-CZ" sz="5600" b="1"/>
            </a:br>
            <a:r>
              <a:rPr lang="cs-CZ" sz="5600" b="1"/>
              <a:t>Legitimní vznik státu?</a:t>
            </a:r>
            <a:endParaRPr lang="cs-CZ" sz="5600"/>
          </a:p>
        </p:txBody>
      </p:sp>
      <p:cxnSp>
        <p:nvCxnSpPr>
          <p:cNvPr id="105" name="Straight Connector 10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Zástupný obsah 2">
            <a:extLst>
              <a:ext uri="{FF2B5EF4-FFF2-40B4-BE49-F238E27FC236}">
                <a16:creationId xmlns:a16="http://schemas.microsoft.com/office/drawing/2014/main" id="{A1DDF255-05EE-62F7-42D5-B153B39B083E}"/>
              </a:ext>
            </a:extLst>
          </p:cNvPr>
          <p:cNvGraphicFramePr>
            <a:graphicFrameLocks noGrp="1"/>
          </p:cNvGraphicFramePr>
          <p:nvPr>
            <p:ph idx="1"/>
            <p:extLst>
              <p:ext uri="{D42A27DB-BD31-4B8C-83A1-F6EECF244321}">
                <p14:modId xmlns:p14="http://schemas.microsoft.com/office/powerpoint/2010/main" val="73680986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4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CF0CC2-658D-4A87-9D2E-154B0ABE1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a:extLst>
              <a:ext uri="{FF2B5EF4-FFF2-40B4-BE49-F238E27FC236}">
                <a16:creationId xmlns:a16="http://schemas.microsoft.com/office/drawing/2014/main" id="{796C2CE2-29C3-4EBD-A8BB-82C6CC069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Obrázek 4" descr="Obsah obrázku osoba, venku, vojenská uniforma, území&#10;&#10;Popis byl vytvořen automaticky">
            <a:extLst>
              <a:ext uri="{FF2B5EF4-FFF2-40B4-BE49-F238E27FC236}">
                <a16:creationId xmlns:a16="http://schemas.microsoft.com/office/drawing/2014/main" id="{F0F48D7B-D5AA-FC70-9687-06ED99B37349}"/>
              </a:ext>
            </a:extLst>
          </p:cNvPr>
          <p:cNvPicPr>
            <a:picLocks noChangeAspect="1"/>
          </p:cNvPicPr>
          <p:nvPr/>
        </p:nvPicPr>
        <p:blipFill rotWithShape="1">
          <a:blip r:embed="rId2">
            <a:duotone>
              <a:schemeClr val="accent1">
                <a:shade val="45000"/>
                <a:satMod val="135000"/>
              </a:schemeClr>
              <a:prstClr val="white"/>
            </a:duotone>
            <a:alphaModFix amt="35000"/>
          </a:blip>
          <a:srcRect b="17883"/>
          <a:stretch/>
        </p:blipFill>
        <p:spPr>
          <a:xfrm>
            <a:off x="20" y="-8877"/>
            <a:ext cx="12191980" cy="6858000"/>
          </a:xfrm>
          <a:prstGeom prst="rect">
            <a:avLst/>
          </a:prstGeom>
        </p:spPr>
      </p:pic>
      <p:sp>
        <p:nvSpPr>
          <p:cNvPr id="2" name="Nadpis 1">
            <a:extLst>
              <a:ext uri="{FF2B5EF4-FFF2-40B4-BE49-F238E27FC236}">
                <a16:creationId xmlns:a16="http://schemas.microsoft.com/office/drawing/2014/main" id="{C958A916-906E-189F-B49A-3F2ABCE95F3B}"/>
              </a:ext>
            </a:extLst>
          </p:cNvPr>
          <p:cNvSpPr>
            <a:spLocks noGrp="1"/>
          </p:cNvSpPr>
          <p:nvPr>
            <p:ph type="title"/>
          </p:nvPr>
        </p:nvSpPr>
        <p:spPr>
          <a:xfrm>
            <a:off x="1681655" y="381935"/>
            <a:ext cx="10415752" cy="1248083"/>
          </a:xfrm>
        </p:spPr>
        <p:txBody>
          <a:bodyPr anchor="b">
            <a:normAutofit/>
          </a:bodyPr>
          <a:lstStyle/>
          <a:p>
            <a:r>
              <a:rPr lang="cs-CZ" sz="5000" b="1" dirty="0">
                <a:solidFill>
                  <a:srgbClr val="FFFFFF"/>
                </a:solidFill>
              </a:rPr>
              <a:t>I. Anarchie: Legitimní vznik státu </a:t>
            </a:r>
            <a:endParaRPr lang="cs-CZ" sz="5000" dirty="0">
              <a:solidFill>
                <a:srgbClr val="FFFFFF"/>
              </a:solidFill>
            </a:endParaRPr>
          </a:p>
        </p:txBody>
      </p:sp>
      <p:sp>
        <p:nvSpPr>
          <p:cNvPr id="4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46" name="Straight Connector">
            <a:extLst>
              <a:ext uri="{FF2B5EF4-FFF2-40B4-BE49-F238E27FC236}">
                <a16:creationId xmlns:a16="http://schemas.microsoft.com/office/drawing/2014/main" id="{BF76EB78-6E9D-49A9-ADC5-7BCCD6F1F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205CEA6-97F4-C083-F8EC-1CF06E8E3668}"/>
              </a:ext>
            </a:extLst>
          </p:cNvPr>
          <p:cNvSpPr>
            <a:spLocks noGrp="1"/>
          </p:cNvSpPr>
          <p:nvPr>
            <p:ph idx="1"/>
          </p:nvPr>
        </p:nvSpPr>
        <p:spPr>
          <a:xfrm>
            <a:off x="1247225" y="2375338"/>
            <a:ext cx="9965434" cy="3609328"/>
          </a:xfrm>
        </p:spPr>
        <p:txBody>
          <a:bodyPr anchor="t">
            <a:normAutofit fontScale="92500" lnSpcReduction="10000"/>
          </a:bodyPr>
          <a:lstStyle/>
          <a:p>
            <a:pPr lvl="0"/>
            <a:r>
              <a:rPr lang="en-GB" dirty="0" err="1">
                <a:solidFill>
                  <a:srgbClr val="FFFFFF"/>
                </a:solidFill>
              </a:rPr>
              <a:t>Vznik</a:t>
            </a:r>
            <a:r>
              <a:rPr lang="en-GB" dirty="0">
                <a:solidFill>
                  <a:srgbClr val="FFFFFF"/>
                </a:solidFill>
              </a:rPr>
              <a:t> </a:t>
            </a:r>
            <a:r>
              <a:rPr lang="en-GB" dirty="0" err="1">
                <a:solidFill>
                  <a:srgbClr val="FFFFFF"/>
                </a:solidFill>
              </a:rPr>
              <a:t>sdružení</a:t>
            </a:r>
            <a:r>
              <a:rPr lang="en-GB" dirty="0">
                <a:solidFill>
                  <a:srgbClr val="FFFFFF"/>
                </a:solidFill>
              </a:rPr>
              <a:t> </a:t>
            </a:r>
            <a:r>
              <a:rPr lang="en-GB" dirty="0" err="1">
                <a:solidFill>
                  <a:srgbClr val="FFFFFF"/>
                </a:solidFill>
              </a:rPr>
              <a:t>vzájemné</a:t>
            </a:r>
            <a:r>
              <a:rPr lang="en-GB" dirty="0">
                <a:solidFill>
                  <a:srgbClr val="FFFFFF"/>
                </a:solidFill>
              </a:rPr>
              <a:t> </a:t>
            </a:r>
            <a:r>
              <a:rPr lang="en-GB" dirty="0" err="1">
                <a:solidFill>
                  <a:srgbClr val="FFFFFF"/>
                </a:solidFill>
              </a:rPr>
              <a:t>ochrany</a:t>
            </a:r>
            <a:r>
              <a:rPr lang="en-GB" dirty="0">
                <a:solidFill>
                  <a:srgbClr val="FFFFFF"/>
                </a:solidFill>
              </a:rPr>
              <a:t> =&gt; </a:t>
            </a:r>
            <a:r>
              <a:rPr lang="en-GB" dirty="0" err="1">
                <a:solidFill>
                  <a:srgbClr val="FFFFFF"/>
                </a:solidFill>
              </a:rPr>
              <a:t>specializované</a:t>
            </a:r>
            <a:r>
              <a:rPr lang="en-GB" dirty="0">
                <a:solidFill>
                  <a:srgbClr val="FFFFFF"/>
                </a:solidFill>
              </a:rPr>
              <a:t> </a:t>
            </a:r>
            <a:r>
              <a:rPr lang="en-GB" dirty="0" err="1">
                <a:solidFill>
                  <a:srgbClr val="FFFFFF"/>
                </a:solidFill>
              </a:rPr>
              <a:t>ochranné</a:t>
            </a:r>
            <a:r>
              <a:rPr lang="en-GB" dirty="0">
                <a:solidFill>
                  <a:srgbClr val="FFFFFF"/>
                </a:solidFill>
              </a:rPr>
              <a:t> </a:t>
            </a:r>
            <a:r>
              <a:rPr lang="en-GB" dirty="0" err="1">
                <a:solidFill>
                  <a:srgbClr val="FFFFFF"/>
                </a:solidFill>
              </a:rPr>
              <a:t>agentury</a:t>
            </a:r>
            <a:r>
              <a:rPr lang="en-GB" dirty="0">
                <a:solidFill>
                  <a:srgbClr val="FFFFFF"/>
                </a:solidFill>
              </a:rPr>
              <a:t> </a:t>
            </a:r>
            <a:endParaRPr lang="cs-CZ" dirty="0">
              <a:solidFill>
                <a:srgbClr val="FFFFFF"/>
              </a:solidFill>
            </a:endParaRPr>
          </a:p>
          <a:p>
            <a:pPr lvl="0"/>
            <a:r>
              <a:rPr lang="cs-CZ" dirty="0">
                <a:solidFill>
                  <a:srgbClr val="FFFFFF"/>
                </a:solidFill>
              </a:rPr>
              <a:t>Metafora Divokého západu</a:t>
            </a:r>
          </a:p>
          <a:p>
            <a:pPr lvl="0"/>
            <a:r>
              <a:rPr lang="en-GB" dirty="0" err="1">
                <a:solidFill>
                  <a:srgbClr val="FFFFFF"/>
                </a:solidFill>
              </a:rPr>
              <a:t>Tržní</a:t>
            </a:r>
            <a:r>
              <a:rPr lang="en-GB" dirty="0">
                <a:solidFill>
                  <a:srgbClr val="FFFFFF"/>
                </a:solidFill>
              </a:rPr>
              <a:t> </a:t>
            </a:r>
            <a:r>
              <a:rPr lang="en-GB" dirty="0" err="1">
                <a:solidFill>
                  <a:srgbClr val="FFFFFF"/>
                </a:solidFill>
              </a:rPr>
              <a:t>interakce</a:t>
            </a:r>
            <a:r>
              <a:rPr lang="en-GB" dirty="0">
                <a:solidFill>
                  <a:srgbClr val="FFFFFF"/>
                </a:solidFill>
              </a:rPr>
              <a:t> =&gt; </a:t>
            </a:r>
            <a:r>
              <a:rPr lang="en-GB" dirty="0" err="1">
                <a:solidFill>
                  <a:srgbClr val="FFFFFF"/>
                </a:solidFill>
              </a:rPr>
              <a:t>dominantní</a:t>
            </a:r>
            <a:r>
              <a:rPr lang="en-GB" dirty="0">
                <a:solidFill>
                  <a:srgbClr val="FFFFFF"/>
                </a:solidFill>
              </a:rPr>
              <a:t> </a:t>
            </a:r>
            <a:r>
              <a:rPr lang="en-GB" dirty="0" err="1">
                <a:solidFill>
                  <a:srgbClr val="FFFFFF"/>
                </a:solidFill>
              </a:rPr>
              <a:t>ochranná</a:t>
            </a:r>
            <a:r>
              <a:rPr lang="en-GB" dirty="0">
                <a:solidFill>
                  <a:srgbClr val="FFFFFF"/>
                </a:solidFill>
              </a:rPr>
              <a:t> </a:t>
            </a:r>
            <a:r>
              <a:rPr lang="en-GB" dirty="0" err="1">
                <a:solidFill>
                  <a:srgbClr val="FFFFFF"/>
                </a:solidFill>
              </a:rPr>
              <a:t>agentura</a:t>
            </a:r>
            <a:r>
              <a:rPr lang="en-GB" dirty="0">
                <a:solidFill>
                  <a:srgbClr val="FFFFFF"/>
                </a:solidFill>
              </a:rPr>
              <a:t> s de facto </a:t>
            </a:r>
            <a:r>
              <a:rPr lang="en-GB" dirty="0" err="1">
                <a:solidFill>
                  <a:srgbClr val="FFFFFF"/>
                </a:solidFill>
              </a:rPr>
              <a:t>monopolem</a:t>
            </a:r>
            <a:r>
              <a:rPr lang="en-GB" dirty="0">
                <a:solidFill>
                  <a:srgbClr val="FFFFFF"/>
                </a:solidFill>
              </a:rPr>
              <a:t> </a:t>
            </a:r>
            <a:r>
              <a:rPr lang="cs-CZ" dirty="0">
                <a:solidFill>
                  <a:srgbClr val="FFFFFF"/>
                </a:solidFill>
              </a:rPr>
              <a:t>násilí </a:t>
            </a:r>
          </a:p>
          <a:p>
            <a:pPr lvl="0"/>
            <a:r>
              <a:rPr lang="cs-CZ" dirty="0">
                <a:solidFill>
                  <a:srgbClr val="FFFFFF"/>
                </a:solidFill>
              </a:rPr>
              <a:t>Princip samo-organizace a neviditelné ruky trhy</a:t>
            </a:r>
          </a:p>
          <a:p>
            <a:pPr lvl="0"/>
            <a:r>
              <a:rPr lang="cs-CZ" dirty="0">
                <a:solidFill>
                  <a:srgbClr val="FFFFFF"/>
                </a:solidFill>
              </a:rPr>
              <a:t>Hypotéza vzniku státu –  pokus o filozofické objasnění, jak by stát mohl</a:t>
            </a:r>
            <a:r>
              <a:rPr lang="cs-CZ" b="1" dirty="0">
                <a:solidFill>
                  <a:srgbClr val="FFFFFF"/>
                </a:solidFill>
              </a:rPr>
              <a:t> </a:t>
            </a:r>
            <a:r>
              <a:rPr lang="cs-CZ" dirty="0">
                <a:solidFill>
                  <a:srgbClr val="FFFFFF"/>
                </a:solidFill>
              </a:rPr>
              <a:t>legitimně vzniknout, nikoliv empirický popis reality.  </a:t>
            </a:r>
            <a:endParaRPr lang="en-GB" dirty="0">
              <a:solidFill>
                <a:srgbClr val="FFFFFF"/>
              </a:solidFill>
            </a:endParaRPr>
          </a:p>
          <a:p>
            <a:endParaRPr lang="cs-CZ" sz="1700" dirty="0">
              <a:solidFill>
                <a:srgbClr val="FFFFFF"/>
              </a:solidFill>
            </a:endParaRPr>
          </a:p>
        </p:txBody>
      </p:sp>
    </p:spTree>
    <p:extLst>
      <p:ext uri="{BB962C8B-B14F-4D97-AF65-F5344CB8AC3E}">
        <p14:creationId xmlns:p14="http://schemas.microsoft.com/office/powerpoint/2010/main" val="322041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409C84-1050-D85C-8723-81E0CC176D3C}"/>
              </a:ext>
            </a:extLst>
          </p:cNvPr>
          <p:cNvSpPr>
            <a:spLocks noGrp="1"/>
          </p:cNvSpPr>
          <p:nvPr>
            <p:ph type="title"/>
          </p:nvPr>
        </p:nvSpPr>
        <p:spPr>
          <a:xfrm>
            <a:off x="479394" y="1070800"/>
            <a:ext cx="3939688" cy="5583126"/>
          </a:xfrm>
        </p:spPr>
        <p:txBody>
          <a:bodyPr>
            <a:normAutofit/>
          </a:bodyPr>
          <a:lstStyle/>
          <a:p>
            <a:pPr algn="r"/>
            <a:r>
              <a:rPr lang="cs-CZ" sz="5600" b="1"/>
              <a:t>I.Anarchie: </a:t>
            </a:r>
            <a:br>
              <a:rPr lang="cs-CZ" sz="5600" b="1"/>
            </a:br>
            <a:r>
              <a:rPr lang="cs-CZ" sz="5600" b="1"/>
              <a:t>Legitimní vznik státu?</a:t>
            </a:r>
            <a:endParaRPr lang="cs-CZ" sz="5600"/>
          </a:p>
        </p:txBody>
      </p:sp>
      <p:graphicFrame>
        <p:nvGraphicFramePr>
          <p:cNvPr id="5" name="Zástupný obsah 2">
            <a:extLst>
              <a:ext uri="{FF2B5EF4-FFF2-40B4-BE49-F238E27FC236}">
                <a16:creationId xmlns:a16="http://schemas.microsoft.com/office/drawing/2014/main" id="{A1DDF255-05EE-62F7-42D5-B153B39B083E}"/>
              </a:ext>
            </a:extLst>
          </p:cNvPr>
          <p:cNvGraphicFramePr>
            <a:graphicFrameLocks noGrp="1"/>
          </p:cNvGraphicFramePr>
          <p:nvPr>
            <p:ph idx="1"/>
            <p:extLst>
              <p:ext uri="{D42A27DB-BD31-4B8C-83A1-F6EECF244321}">
                <p14:modId xmlns:p14="http://schemas.microsoft.com/office/powerpoint/2010/main" val="255347409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31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a:extLst>
              <a:ext uri="{FF2B5EF4-FFF2-40B4-BE49-F238E27FC236}">
                <a16:creationId xmlns:a16="http://schemas.microsoft.com/office/drawing/2014/main" id="{B9A9743C-C55E-DDAC-89C0-6375C7539C2B}"/>
              </a:ext>
            </a:extLst>
          </p:cNvPr>
          <p:cNvSpPr>
            <a:spLocks noGrp="1"/>
          </p:cNvSpPr>
          <p:nvPr>
            <p:ph type="title"/>
          </p:nvPr>
        </p:nvSpPr>
        <p:spPr>
          <a:xfrm>
            <a:off x="479394" y="1062487"/>
            <a:ext cx="4061074" cy="3919416"/>
          </a:xfrm>
        </p:spPr>
        <p:txBody>
          <a:bodyPr>
            <a:normAutofit/>
          </a:bodyPr>
          <a:lstStyle/>
          <a:p>
            <a:pPr algn="r"/>
            <a:r>
              <a:rPr lang="cs-CZ" sz="4500" b="1" dirty="0">
                <a:solidFill>
                  <a:schemeClr val="bg1"/>
                </a:solidFill>
              </a:rPr>
              <a:t>Typologie teorií spravedlnosti dle </a:t>
            </a:r>
            <a:r>
              <a:rPr lang="cs-CZ" sz="4500" b="1" dirty="0" err="1">
                <a:solidFill>
                  <a:schemeClr val="bg1"/>
                </a:solidFill>
              </a:rPr>
              <a:t>Nozicka</a:t>
            </a:r>
            <a:r>
              <a:rPr lang="cs-CZ" sz="4500" b="1" dirty="0">
                <a:solidFill>
                  <a:schemeClr val="bg1"/>
                </a:solidFill>
              </a:rPr>
              <a:t> </a:t>
            </a:r>
            <a:endParaRPr lang="cs-CZ" sz="4500" dirty="0">
              <a:solidFill>
                <a:schemeClr val="bg1"/>
              </a:solidFill>
            </a:endParaRP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Zástupný obsah 2">
            <a:extLst>
              <a:ext uri="{FF2B5EF4-FFF2-40B4-BE49-F238E27FC236}">
                <a16:creationId xmlns:a16="http://schemas.microsoft.com/office/drawing/2014/main" id="{B533E7D3-BB72-0293-BF9D-EFD3C811F794}"/>
              </a:ext>
            </a:extLst>
          </p:cNvPr>
          <p:cNvGraphicFramePr>
            <a:graphicFrameLocks noGrp="1"/>
          </p:cNvGraphicFramePr>
          <p:nvPr>
            <p:ph idx="1"/>
            <p:extLst>
              <p:ext uri="{D42A27DB-BD31-4B8C-83A1-F6EECF244321}">
                <p14:modId xmlns:p14="http://schemas.microsoft.com/office/powerpoint/2010/main" val="134214837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29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Nadpis 1">
            <a:extLst>
              <a:ext uri="{FF2B5EF4-FFF2-40B4-BE49-F238E27FC236}">
                <a16:creationId xmlns:a16="http://schemas.microsoft.com/office/drawing/2014/main" id="{64802766-AD67-46EC-E771-6ECC38E5680A}"/>
              </a:ext>
            </a:extLst>
          </p:cNvPr>
          <p:cNvSpPr>
            <a:spLocks noGrp="1"/>
          </p:cNvSpPr>
          <p:nvPr>
            <p:ph type="title"/>
          </p:nvPr>
        </p:nvSpPr>
        <p:spPr>
          <a:xfrm>
            <a:off x="3506755" y="365125"/>
            <a:ext cx="7509301" cy="1325563"/>
          </a:xfrm>
        </p:spPr>
        <p:txBody>
          <a:bodyPr>
            <a:normAutofit/>
          </a:bodyPr>
          <a:lstStyle/>
          <a:p>
            <a:pPr algn="ctr"/>
            <a:r>
              <a:rPr lang="cs-CZ" sz="3600" b="1" dirty="0"/>
              <a:t>Kritika modelových teorií spravedlnosti</a:t>
            </a:r>
            <a:endParaRPr lang="cs-CZ" sz="3600" dirty="0"/>
          </a:p>
        </p:txBody>
      </p:sp>
      <p:sp>
        <p:nvSpPr>
          <p:cNvPr id="5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5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cxnSp>
        <p:nvCxnSpPr>
          <p:cNvPr id="56" name="Straight Connector 55">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40" y="1027906"/>
            <a:ext cx="3408787" cy="0"/>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5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20" name="Zástupný obsah 2">
            <a:extLst>
              <a:ext uri="{FF2B5EF4-FFF2-40B4-BE49-F238E27FC236}">
                <a16:creationId xmlns:a16="http://schemas.microsoft.com/office/drawing/2014/main" id="{34E2BE45-8D14-5A11-1C83-FBC9C8FED7BA}"/>
              </a:ext>
            </a:extLst>
          </p:cNvPr>
          <p:cNvGraphicFramePr>
            <a:graphicFrameLocks noGrp="1"/>
          </p:cNvGraphicFramePr>
          <p:nvPr>
            <p:ph idx="1"/>
            <p:extLst>
              <p:ext uri="{D42A27DB-BD31-4B8C-83A1-F6EECF244321}">
                <p14:modId xmlns:p14="http://schemas.microsoft.com/office/powerpoint/2010/main" val="3231371338"/>
              </p:ext>
            </p:extLst>
          </p:nvPr>
        </p:nvGraphicFramePr>
        <p:xfrm>
          <a:off x="126123" y="1690688"/>
          <a:ext cx="11866179" cy="487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30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EE0A6B3-EB7E-45AA-ADB6-138489E0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a:extLst>
              <a:ext uri="{FF2B5EF4-FFF2-40B4-BE49-F238E27FC236}">
                <a16:creationId xmlns:a16="http://schemas.microsoft.com/office/drawing/2014/main" id="{0C0EA1AB-DC8C-4976-9474-9313A673D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descr="Složité matematické vzorce na černé tabuli">
            <a:extLst>
              <a:ext uri="{FF2B5EF4-FFF2-40B4-BE49-F238E27FC236}">
                <a16:creationId xmlns:a16="http://schemas.microsoft.com/office/drawing/2014/main" id="{0FA756CF-C4EC-8689-06AB-C67AF671C9F4}"/>
              </a:ext>
            </a:extLst>
          </p:cNvPr>
          <p:cNvPicPr>
            <a:picLocks noChangeAspect="1"/>
          </p:cNvPicPr>
          <p:nvPr/>
        </p:nvPicPr>
        <p:blipFill rotWithShape="1">
          <a:blip r:embed="rId2">
            <a:duotone>
              <a:schemeClr val="accent1">
                <a:shade val="45000"/>
                <a:satMod val="135000"/>
              </a:schemeClr>
              <a:prstClr val="white"/>
            </a:duotone>
            <a:alphaModFix amt="35000"/>
          </a:blip>
          <a:srcRect t="16856" b="6090"/>
          <a:stretch/>
        </p:blipFill>
        <p:spPr>
          <a:xfrm>
            <a:off x="20" y="-8877"/>
            <a:ext cx="12191980" cy="6858000"/>
          </a:xfrm>
          <a:prstGeom prst="rect">
            <a:avLst/>
          </a:prstGeom>
        </p:spPr>
      </p:pic>
      <p:sp>
        <p:nvSpPr>
          <p:cNvPr id="2" name="Nadpis 1">
            <a:extLst>
              <a:ext uri="{FF2B5EF4-FFF2-40B4-BE49-F238E27FC236}">
                <a16:creationId xmlns:a16="http://schemas.microsoft.com/office/drawing/2014/main" id="{3DB1ADF8-8C64-D4FB-3D2C-D071689ABF79}"/>
              </a:ext>
            </a:extLst>
          </p:cNvPr>
          <p:cNvSpPr>
            <a:spLocks noGrp="1"/>
          </p:cNvSpPr>
          <p:nvPr>
            <p:ph type="title"/>
          </p:nvPr>
        </p:nvSpPr>
        <p:spPr>
          <a:xfrm>
            <a:off x="-73569" y="381935"/>
            <a:ext cx="12349652" cy="1248084"/>
          </a:xfrm>
        </p:spPr>
        <p:txBody>
          <a:bodyPr anchor="b">
            <a:normAutofit/>
          </a:bodyPr>
          <a:lstStyle/>
          <a:p>
            <a:pPr algn="ctr"/>
            <a:r>
              <a:rPr lang="en-GB" sz="4000" b="1" dirty="0">
                <a:solidFill>
                  <a:srgbClr val="FFFFFF"/>
                </a:solidFill>
              </a:rPr>
              <a:t>II. </a:t>
            </a:r>
            <a:r>
              <a:rPr lang="en-GB" sz="4000" b="1" dirty="0" err="1">
                <a:solidFill>
                  <a:srgbClr val="FFFFFF"/>
                </a:solidFill>
              </a:rPr>
              <a:t>Stát</a:t>
            </a:r>
            <a:br>
              <a:rPr lang="cs-CZ" sz="4000" b="1" dirty="0">
                <a:solidFill>
                  <a:srgbClr val="FFFFFF"/>
                </a:solidFill>
              </a:rPr>
            </a:br>
            <a:r>
              <a:rPr lang="en-GB" sz="4000" b="1" dirty="0">
                <a:solidFill>
                  <a:srgbClr val="FFFFFF"/>
                </a:solidFill>
              </a:rPr>
              <a:t> </a:t>
            </a:r>
            <a:r>
              <a:rPr lang="cs-CZ" sz="4000" b="1" dirty="0">
                <a:solidFill>
                  <a:srgbClr val="FFFFFF"/>
                </a:solidFill>
              </a:rPr>
              <a:t>Teorie spravedlnosti a kritika rovnostářství</a:t>
            </a:r>
            <a:endParaRPr lang="cs-CZ" sz="4000" dirty="0">
              <a:solidFill>
                <a:srgbClr val="FFFFFF"/>
              </a:solidFill>
            </a:endParaRPr>
          </a:p>
        </p:txBody>
      </p:sp>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4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4A2B6CC2-DC50-6BBC-87F3-4CF95CC5AEEF}"/>
              </a:ext>
            </a:extLst>
          </p:cNvPr>
          <p:cNvSpPr>
            <a:spLocks noGrp="1"/>
          </p:cNvSpPr>
          <p:nvPr>
            <p:ph idx="1"/>
          </p:nvPr>
        </p:nvSpPr>
        <p:spPr>
          <a:xfrm>
            <a:off x="697192" y="2011954"/>
            <a:ext cx="11662972" cy="4734286"/>
          </a:xfrm>
        </p:spPr>
        <p:txBody>
          <a:bodyPr anchor="t">
            <a:normAutofit/>
          </a:bodyPr>
          <a:lstStyle/>
          <a:p>
            <a:pPr lvl="0"/>
            <a:r>
              <a:rPr lang="en-GB" sz="2400" dirty="0" err="1">
                <a:solidFill>
                  <a:srgbClr val="FFFFFF"/>
                </a:solidFill>
              </a:rPr>
              <a:t>Teorie</a:t>
            </a:r>
            <a:r>
              <a:rPr lang="en-GB" sz="2400" dirty="0">
                <a:solidFill>
                  <a:srgbClr val="FFFFFF"/>
                </a:solidFill>
              </a:rPr>
              <a:t> </a:t>
            </a:r>
            <a:r>
              <a:rPr lang="en-GB" sz="2400" dirty="0" err="1">
                <a:solidFill>
                  <a:srgbClr val="FFFFFF"/>
                </a:solidFill>
              </a:rPr>
              <a:t>oprávnění</a:t>
            </a:r>
            <a:r>
              <a:rPr lang="en-GB" sz="2400" dirty="0">
                <a:solidFill>
                  <a:srgbClr val="FFFFFF"/>
                </a:solidFill>
              </a:rPr>
              <a:t> (entitlement theory): </a:t>
            </a:r>
            <a:endParaRPr lang="cs-CZ" sz="2400" dirty="0">
              <a:solidFill>
                <a:srgbClr val="FFFFFF"/>
              </a:solidFill>
            </a:endParaRPr>
          </a:p>
          <a:p>
            <a:pPr marL="0" lvl="0" indent="0">
              <a:buNone/>
            </a:pPr>
            <a:r>
              <a:rPr lang="en-GB" sz="2400" b="1" dirty="0">
                <a:solidFill>
                  <a:srgbClr val="FF0000"/>
                </a:solidFill>
              </a:rPr>
              <a:t>„</a:t>
            </a:r>
            <a:r>
              <a:rPr lang="en-GB" sz="2400" b="1" dirty="0" err="1">
                <a:solidFill>
                  <a:srgbClr val="FF0000"/>
                </a:solidFill>
              </a:rPr>
              <a:t>Cokoliv</a:t>
            </a:r>
            <a:r>
              <a:rPr lang="en-GB" sz="2400" b="1" dirty="0">
                <a:solidFill>
                  <a:srgbClr val="FF0000"/>
                </a:solidFill>
              </a:rPr>
              <a:t> </a:t>
            </a:r>
            <a:r>
              <a:rPr lang="en-GB" sz="2400" b="1" dirty="0" err="1">
                <a:solidFill>
                  <a:srgbClr val="FF0000"/>
                </a:solidFill>
              </a:rPr>
              <a:t>vzejde</a:t>
            </a:r>
            <a:r>
              <a:rPr lang="en-GB" sz="2400" b="1" dirty="0">
                <a:solidFill>
                  <a:srgbClr val="FF0000"/>
                </a:solidFill>
              </a:rPr>
              <a:t> </a:t>
            </a:r>
            <a:r>
              <a:rPr lang="en-GB" sz="2400" b="1" dirty="0" err="1">
                <a:solidFill>
                  <a:srgbClr val="FF0000"/>
                </a:solidFill>
              </a:rPr>
              <a:t>spravedlivou</a:t>
            </a:r>
            <a:r>
              <a:rPr lang="en-GB" sz="2400" b="1" dirty="0">
                <a:solidFill>
                  <a:srgbClr val="FF0000"/>
                </a:solidFill>
              </a:rPr>
              <a:t> </a:t>
            </a:r>
            <a:r>
              <a:rPr lang="en-GB" sz="2400" b="1" dirty="0" err="1">
                <a:solidFill>
                  <a:srgbClr val="FF0000"/>
                </a:solidFill>
              </a:rPr>
              <a:t>cestou</a:t>
            </a:r>
            <a:r>
              <a:rPr lang="en-GB" sz="2400" b="1" dirty="0">
                <a:solidFill>
                  <a:srgbClr val="FF0000"/>
                </a:solidFill>
              </a:rPr>
              <a:t> ze </a:t>
            </a:r>
            <a:r>
              <a:rPr lang="en-GB" sz="2400" b="1" dirty="0" err="1">
                <a:solidFill>
                  <a:srgbClr val="FF0000"/>
                </a:solidFill>
              </a:rPr>
              <a:t>spravedlivého</a:t>
            </a:r>
            <a:r>
              <a:rPr lang="en-GB" sz="2400" b="1" dirty="0">
                <a:solidFill>
                  <a:srgbClr val="FF0000"/>
                </a:solidFill>
              </a:rPr>
              <a:t> </a:t>
            </a:r>
            <a:r>
              <a:rPr lang="en-GB" sz="2400" b="1" dirty="0" err="1">
                <a:solidFill>
                  <a:srgbClr val="FF0000"/>
                </a:solidFill>
              </a:rPr>
              <a:t>stavu</a:t>
            </a:r>
            <a:r>
              <a:rPr lang="en-GB" sz="2400" b="1" dirty="0">
                <a:solidFill>
                  <a:srgbClr val="FF0000"/>
                </a:solidFill>
              </a:rPr>
              <a:t>, je </a:t>
            </a:r>
            <a:r>
              <a:rPr lang="en-GB" sz="2400" b="1" dirty="0" err="1">
                <a:solidFill>
                  <a:srgbClr val="FF0000"/>
                </a:solidFill>
              </a:rPr>
              <a:t>samo</a:t>
            </a:r>
            <a:r>
              <a:rPr lang="en-GB" sz="2400" b="1" dirty="0">
                <a:solidFill>
                  <a:srgbClr val="FF0000"/>
                </a:solidFill>
              </a:rPr>
              <a:t> </a:t>
            </a:r>
            <a:r>
              <a:rPr lang="en-GB" sz="2400" b="1" dirty="0" err="1">
                <a:solidFill>
                  <a:srgbClr val="FF0000"/>
                </a:solidFill>
              </a:rPr>
              <a:t>spravedlivé</a:t>
            </a:r>
            <a:r>
              <a:rPr lang="en-GB" sz="2400" b="1" dirty="0">
                <a:solidFill>
                  <a:srgbClr val="FF0000"/>
                </a:solidFill>
              </a:rPr>
              <a:t>“ </a:t>
            </a:r>
            <a:r>
              <a:rPr lang="en-GB" sz="2400" b="1" dirty="0">
                <a:solidFill>
                  <a:srgbClr val="FFFFFF"/>
                </a:solidFill>
              </a:rPr>
              <a:t>(s. 151) </a:t>
            </a:r>
            <a:endParaRPr lang="cs-CZ" sz="2400" b="1" dirty="0">
              <a:solidFill>
                <a:srgbClr val="FFFFFF"/>
              </a:solidFill>
            </a:endParaRPr>
          </a:p>
          <a:p>
            <a:pPr lvl="0"/>
            <a:r>
              <a:rPr lang="en-GB" sz="2400" dirty="0" err="1">
                <a:solidFill>
                  <a:srgbClr val="FFFFFF"/>
                </a:solidFill>
              </a:rPr>
              <a:t>Třída</a:t>
            </a:r>
            <a:r>
              <a:rPr lang="en-GB" sz="2400" dirty="0">
                <a:solidFill>
                  <a:srgbClr val="FFFFFF"/>
                </a:solidFill>
              </a:rPr>
              <a:t> </a:t>
            </a:r>
            <a:r>
              <a:rPr lang="en-GB" sz="2400" dirty="0" err="1">
                <a:solidFill>
                  <a:srgbClr val="FFFFFF"/>
                </a:solidFill>
              </a:rPr>
              <a:t>tzv</a:t>
            </a:r>
            <a:r>
              <a:rPr lang="en-GB" sz="2400" dirty="0">
                <a:solidFill>
                  <a:srgbClr val="FFFFFF"/>
                </a:solidFill>
              </a:rPr>
              <a:t>. </a:t>
            </a:r>
            <a:r>
              <a:rPr lang="en-GB" sz="2400" dirty="0" err="1">
                <a:solidFill>
                  <a:srgbClr val="FFFFFF"/>
                </a:solidFill>
              </a:rPr>
              <a:t>historických</a:t>
            </a:r>
            <a:r>
              <a:rPr lang="en-GB" sz="2400" dirty="0">
                <a:solidFill>
                  <a:srgbClr val="FFFFFF"/>
                </a:solidFill>
              </a:rPr>
              <a:t> </a:t>
            </a:r>
            <a:r>
              <a:rPr lang="en-GB" sz="2400" dirty="0" err="1">
                <a:solidFill>
                  <a:srgbClr val="FFFFFF"/>
                </a:solidFill>
              </a:rPr>
              <a:t>principů</a:t>
            </a:r>
            <a:r>
              <a:rPr lang="en-GB" sz="2400" dirty="0">
                <a:solidFill>
                  <a:srgbClr val="FFFFFF"/>
                </a:solidFill>
              </a:rPr>
              <a:t> </a:t>
            </a:r>
            <a:r>
              <a:rPr lang="en-GB" sz="2400" dirty="0" err="1">
                <a:solidFill>
                  <a:srgbClr val="FFFFFF"/>
                </a:solidFill>
              </a:rPr>
              <a:t>spravedlnosti</a:t>
            </a:r>
            <a:r>
              <a:rPr lang="en-GB" sz="2400" dirty="0">
                <a:solidFill>
                  <a:srgbClr val="FFFFFF"/>
                </a:solidFill>
              </a:rPr>
              <a:t>:</a:t>
            </a:r>
            <a:endParaRPr lang="cs-CZ" sz="2400" dirty="0">
              <a:solidFill>
                <a:srgbClr val="FFFFFF"/>
              </a:solidFill>
            </a:endParaRPr>
          </a:p>
          <a:p>
            <a:pPr lvl="0"/>
            <a:r>
              <a:rPr lang="en-GB" sz="2400" b="1" u="sng" dirty="0" err="1">
                <a:solidFill>
                  <a:srgbClr val="FFFFFF"/>
                </a:solidFill>
              </a:rPr>
              <a:t>Principy</a:t>
            </a:r>
            <a:r>
              <a:rPr lang="en-GB" sz="2400" b="1" u="sng" dirty="0">
                <a:solidFill>
                  <a:srgbClr val="FFFFFF"/>
                </a:solidFill>
              </a:rPr>
              <a:t> </a:t>
            </a:r>
            <a:r>
              <a:rPr lang="en-GB" sz="2400" b="1" u="sng" dirty="0" err="1">
                <a:solidFill>
                  <a:srgbClr val="FFFFFF"/>
                </a:solidFill>
              </a:rPr>
              <a:t>distributivní</a:t>
            </a:r>
            <a:r>
              <a:rPr lang="en-GB" sz="2400" b="1" u="sng" dirty="0">
                <a:solidFill>
                  <a:srgbClr val="FFFFFF"/>
                </a:solidFill>
              </a:rPr>
              <a:t> </a:t>
            </a:r>
            <a:r>
              <a:rPr lang="en-GB" sz="2400" b="1" u="sng" dirty="0" err="1">
                <a:solidFill>
                  <a:srgbClr val="FFFFFF"/>
                </a:solidFill>
              </a:rPr>
              <a:t>spravedlnosti</a:t>
            </a:r>
            <a:r>
              <a:rPr lang="en-GB" sz="2400" b="1" u="sng" dirty="0">
                <a:solidFill>
                  <a:srgbClr val="FFFFFF"/>
                </a:solidFill>
              </a:rPr>
              <a:t> </a:t>
            </a:r>
            <a:endParaRPr lang="cs-CZ" sz="2400" b="1" u="sng" dirty="0">
              <a:solidFill>
                <a:srgbClr val="FFFFFF"/>
              </a:solidFill>
            </a:endParaRPr>
          </a:p>
          <a:p>
            <a:pPr lvl="1"/>
            <a:r>
              <a:rPr lang="en-GB" dirty="0">
                <a:solidFill>
                  <a:srgbClr val="FFFFFF"/>
                </a:solidFill>
              </a:rPr>
              <a:t>(1) </a:t>
            </a:r>
            <a:r>
              <a:rPr lang="en-GB" dirty="0" err="1">
                <a:solidFill>
                  <a:srgbClr val="FFFFFF"/>
                </a:solidFill>
              </a:rPr>
              <a:t>nabytí</a:t>
            </a:r>
            <a:r>
              <a:rPr lang="en-GB" dirty="0">
                <a:solidFill>
                  <a:srgbClr val="FFFFFF"/>
                </a:solidFill>
              </a:rPr>
              <a:t> </a:t>
            </a:r>
            <a:r>
              <a:rPr lang="en-GB" dirty="0" err="1">
                <a:solidFill>
                  <a:srgbClr val="FFFFFF"/>
                </a:solidFill>
              </a:rPr>
              <a:t>majetku</a:t>
            </a:r>
            <a:r>
              <a:rPr lang="en-GB" dirty="0">
                <a:solidFill>
                  <a:srgbClr val="FFFFFF"/>
                </a:solidFill>
              </a:rPr>
              <a:t> – </a:t>
            </a:r>
            <a:r>
              <a:rPr lang="en-GB" dirty="0" err="1">
                <a:solidFill>
                  <a:srgbClr val="FFFFFF"/>
                </a:solidFill>
              </a:rPr>
              <a:t>reformulace</a:t>
            </a:r>
            <a:r>
              <a:rPr lang="en-GB" dirty="0">
                <a:solidFill>
                  <a:srgbClr val="FFFFFF"/>
                </a:solidFill>
              </a:rPr>
              <a:t> </a:t>
            </a:r>
            <a:r>
              <a:rPr lang="en-GB" dirty="0" err="1">
                <a:solidFill>
                  <a:srgbClr val="FFFFFF"/>
                </a:solidFill>
              </a:rPr>
              <a:t>Lockovy</a:t>
            </a:r>
            <a:r>
              <a:rPr lang="en-GB" dirty="0">
                <a:solidFill>
                  <a:srgbClr val="FFFFFF"/>
                </a:solidFill>
              </a:rPr>
              <a:t> </a:t>
            </a:r>
            <a:r>
              <a:rPr lang="en-GB" dirty="0" err="1">
                <a:solidFill>
                  <a:srgbClr val="FFFFFF"/>
                </a:solidFill>
              </a:rPr>
              <a:t>teorie</a:t>
            </a:r>
            <a:r>
              <a:rPr lang="en-GB" dirty="0">
                <a:solidFill>
                  <a:srgbClr val="FFFFFF"/>
                </a:solidFill>
              </a:rPr>
              <a:t> </a:t>
            </a:r>
            <a:r>
              <a:rPr lang="en-GB" dirty="0" err="1">
                <a:solidFill>
                  <a:srgbClr val="FFFFFF"/>
                </a:solidFill>
              </a:rPr>
              <a:t>nabytí</a:t>
            </a:r>
            <a:r>
              <a:rPr lang="en-GB" dirty="0">
                <a:solidFill>
                  <a:srgbClr val="FFFFFF"/>
                </a:solidFill>
              </a:rPr>
              <a:t> </a:t>
            </a:r>
            <a:r>
              <a:rPr lang="cs-CZ" dirty="0">
                <a:solidFill>
                  <a:srgbClr val="FFFFFF"/>
                </a:solidFill>
              </a:rPr>
              <a:t>majetku</a:t>
            </a:r>
          </a:p>
          <a:p>
            <a:pPr lvl="1"/>
            <a:r>
              <a:rPr lang="en-GB" dirty="0">
                <a:solidFill>
                  <a:srgbClr val="FFFFFF"/>
                </a:solidFill>
              </a:rPr>
              <a:t>(2) </a:t>
            </a:r>
            <a:r>
              <a:rPr lang="en-GB" dirty="0" err="1">
                <a:solidFill>
                  <a:srgbClr val="FFFFFF"/>
                </a:solidFill>
              </a:rPr>
              <a:t>převod</a:t>
            </a:r>
            <a:r>
              <a:rPr lang="en-GB" dirty="0">
                <a:solidFill>
                  <a:srgbClr val="FFFFFF"/>
                </a:solidFill>
              </a:rPr>
              <a:t> </a:t>
            </a:r>
            <a:r>
              <a:rPr lang="en-GB" dirty="0" err="1">
                <a:solidFill>
                  <a:srgbClr val="FFFFFF"/>
                </a:solidFill>
              </a:rPr>
              <a:t>majetku</a:t>
            </a:r>
            <a:r>
              <a:rPr lang="en-GB" dirty="0">
                <a:solidFill>
                  <a:srgbClr val="FFFFFF"/>
                </a:solidFill>
              </a:rPr>
              <a:t> ≈ </a:t>
            </a:r>
            <a:r>
              <a:rPr lang="en-GB" dirty="0" err="1">
                <a:solidFill>
                  <a:srgbClr val="FFFFFF"/>
                </a:solidFill>
              </a:rPr>
              <a:t>dobrovolnost</a:t>
            </a:r>
            <a:r>
              <a:rPr lang="en-GB" dirty="0">
                <a:solidFill>
                  <a:srgbClr val="FFFFFF"/>
                </a:solidFill>
              </a:rPr>
              <a:t> </a:t>
            </a:r>
            <a:r>
              <a:rPr lang="en-GB" dirty="0" err="1">
                <a:solidFill>
                  <a:srgbClr val="FFFFFF"/>
                </a:solidFill>
              </a:rPr>
              <a:t>transakce</a:t>
            </a:r>
            <a:r>
              <a:rPr lang="en-GB" dirty="0">
                <a:solidFill>
                  <a:srgbClr val="FFFFFF"/>
                </a:solidFill>
              </a:rPr>
              <a:t> </a:t>
            </a:r>
            <a:endParaRPr lang="cs-CZ" dirty="0">
              <a:solidFill>
                <a:srgbClr val="FFFFFF"/>
              </a:solidFill>
            </a:endParaRPr>
          </a:p>
          <a:p>
            <a:pPr lvl="1"/>
            <a:r>
              <a:rPr lang="en-GB" dirty="0">
                <a:solidFill>
                  <a:srgbClr val="FFFFFF"/>
                </a:solidFill>
              </a:rPr>
              <a:t>(3) </a:t>
            </a:r>
            <a:r>
              <a:rPr lang="en-GB" dirty="0" err="1">
                <a:solidFill>
                  <a:srgbClr val="FFFFFF"/>
                </a:solidFill>
              </a:rPr>
              <a:t>náprava</a:t>
            </a:r>
            <a:r>
              <a:rPr lang="en-GB" dirty="0">
                <a:solidFill>
                  <a:srgbClr val="FFFFFF"/>
                </a:solidFill>
              </a:rPr>
              <a:t> v </a:t>
            </a:r>
            <a:r>
              <a:rPr lang="en-GB" dirty="0" err="1">
                <a:solidFill>
                  <a:srgbClr val="FFFFFF"/>
                </a:solidFill>
              </a:rPr>
              <a:t>případě</a:t>
            </a:r>
            <a:r>
              <a:rPr lang="en-GB" dirty="0">
                <a:solidFill>
                  <a:srgbClr val="FFFFFF"/>
                </a:solidFill>
              </a:rPr>
              <a:t> </a:t>
            </a:r>
            <a:r>
              <a:rPr lang="en-GB" dirty="0" err="1">
                <a:solidFill>
                  <a:srgbClr val="FFFFFF"/>
                </a:solidFill>
              </a:rPr>
              <a:t>porušení</a:t>
            </a:r>
            <a:r>
              <a:rPr lang="en-GB" dirty="0">
                <a:solidFill>
                  <a:srgbClr val="FFFFFF"/>
                </a:solidFill>
              </a:rPr>
              <a:t> (1) </a:t>
            </a:r>
            <a:r>
              <a:rPr lang="en-GB" dirty="0" err="1">
                <a:solidFill>
                  <a:srgbClr val="FFFFFF"/>
                </a:solidFill>
              </a:rPr>
              <a:t>nebo</a:t>
            </a:r>
            <a:r>
              <a:rPr lang="en-GB" dirty="0">
                <a:solidFill>
                  <a:srgbClr val="FFFFFF"/>
                </a:solidFill>
              </a:rPr>
              <a:t> (2)</a:t>
            </a:r>
            <a:endParaRPr lang="cs-CZ" dirty="0">
              <a:solidFill>
                <a:srgbClr val="FFFFFF"/>
              </a:solidFill>
            </a:endParaRPr>
          </a:p>
        </p:txBody>
      </p:sp>
    </p:spTree>
    <p:extLst>
      <p:ext uri="{BB962C8B-B14F-4D97-AF65-F5344CB8AC3E}">
        <p14:creationId xmlns:p14="http://schemas.microsoft.com/office/powerpoint/2010/main" val="271556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FD31813-AB6F-CDC4-449B-E5EA92CE0556}"/>
              </a:ext>
            </a:extLst>
          </p:cNvPr>
          <p:cNvSpPr>
            <a:spLocks noGrp="1"/>
          </p:cNvSpPr>
          <p:nvPr>
            <p:ph type="title"/>
          </p:nvPr>
        </p:nvSpPr>
        <p:spPr>
          <a:xfrm>
            <a:off x="803776" y="806470"/>
            <a:ext cx="6190412" cy="806471"/>
          </a:xfrm>
        </p:spPr>
        <p:txBody>
          <a:bodyPr anchor="b">
            <a:normAutofit/>
          </a:bodyPr>
          <a:lstStyle/>
          <a:p>
            <a:r>
              <a:rPr lang="en-GB" sz="3800" b="1" dirty="0"/>
              <a:t>1. </a:t>
            </a:r>
            <a:r>
              <a:rPr lang="cs-CZ" sz="3800" b="1" dirty="0"/>
              <a:t>P</a:t>
            </a:r>
            <a:r>
              <a:rPr lang="en-GB" sz="3800" b="1" dirty="0" err="1"/>
              <a:t>rincip</a:t>
            </a:r>
            <a:r>
              <a:rPr lang="cs-CZ" sz="3800" b="1" dirty="0"/>
              <a:t>:</a:t>
            </a:r>
            <a:r>
              <a:rPr lang="en-GB" sz="3800" b="1" dirty="0"/>
              <a:t> </a:t>
            </a:r>
            <a:r>
              <a:rPr lang="cs-CZ" sz="3800" b="1" dirty="0"/>
              <a:t>N</a:t>
            </a:r>
            <a:r>
              <a:rPr lang="en-GB" sz="3800" b="1" dirty="0" err="1"/>
              <a:t>abytí</a:t>
            </a:r>
            <a:r>
              <a:rPr lang="en-GB" sz="3800" b="1" dirty="0"/>
              <a:t> </a:t>
            </a:r>
            <a:r>
              <a:rPr lang="en-GB" sz="3800" b="1" dirty="0" err="1"/>
              <a:t>majetku</a:t>
            </a:r>
            <a:endParaRPr lang="cs-CZ" sz="3800" dirty="0"/>
          </a:p>
        </p:txBody>
      </p:sp>
      <p:cxnSp>
        <p:nvCxnSpPr>
          <p:cNvPr id="41"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8FDA1E67-C0ED-83E0-8362-B4B8D1669D14}"/>
              </a:ext>
            </a:extLst>
          </p:cNvPr>
          <p:cNvSpPr>
            <a:spLocks noGrp="1"/>
          </p:cNvSpPr>
          <p:nvPr>
            <p:ph idx="1"/>
          </p:nvPr>
        </p:nvSpPr>
        <p:spPr>
          <a:xfrm>
            <a:off x="378372" y="2270236"/>
            <a:ext cx="8933794" cy="4088490"/>
          </a:xfrm>
        </p:spPr>
        <p:txBody>
          <a:bodyPr anchor="t">
            <a:normAutofit/>
          </a:bodyPr>
          <a:lstStyle/>
          <a:p>
            <a:pPr lvl="0"/>
            <a:r>
              <a:rPr lang="cs-CZ" sz="2000" dirty="0"/>
              <a:t>Ústřední předpoklad </a:t>
            </a:r>
            <a:r>
              <a:rPr lang="cs-CZ" sz="2000" dirty="0" err="1"/>
              <a:t>Nozickovy</a:t>
            </a:r>
            <a:r>
              <a:rPr lang="cs-CZ" sz="2000" dirty="0"/>
              <a:t> teorie:</a:t>
            </a:r>
          </a:p>
          <a:p>
            <a:pPr marL="0" lvl="0" indent="0">
              <a:buNone/>
            </a:pPr>
            <a:r>
              <a:rPr lang="cs-CZ" sz="2000" dirty="0"/>
              <a:t>    </a:t>
            </a:r>
            <a:r>
              <a:rPr lang="cs-CZ" sz="2000" b="1" dirty="0">
                <a:solidFill>
                  <a:srgbClr val="FF0000"/>
                </a:solidFill>
              </a:rPr>
              <a:t>Svět je p</a:t>
            </a:r>
            <a:r>
              <a:rPr lang="en-GB" sz="2000" b="1" dirty="0" err="1">
                <a:solidFill>
                  <a:srgbClr val="FF0000"/>
                </a:solidFill>
              </a:rPr>
              <a:t>ůvodně</a:t>
            </a:r>
            <a:r>
              <a:rPr lang="en-GB" sz="2000" b="1" dirty="0">
                <a:solidFill>
                  <a:srgbClr val="FF0000"/>
                </a:solidFill>
              </a:rPr>
              <a:t> </a:t>
            </a:r>
            <a:r>
              <a:rPr lang="en-GB" sz="2000" b="1" dirty="0" err="1">
                <a:solidFill>
                  <a:srgbClr val="FF0000"/>
                </a:solidFill>
              </a:rPr>
              <a:t>nikým</a:t>
            </a:r>
            <a:r>
              <a:rPr lang="en-GB" sz="2000" b="1" dirty="0">
                <a:solidFill>
                  <a:srgbClr val="FF0000"/>
                </a:solidFill>
              </a:rPr>
              <a:t> </a:t>
            </a:r>
            <a:r>
              <a:rPr lang="en-GB" sz="2000" b="1" dirty="0" err="1">
                <a:solidFill>
                  <a:srgbClr val="FF0000"/>
                </a:solidFill>
              </a:rPr>
              <a:t>nevlastněný</a:t>
            </a:r>
            <a:r>
              <a:rPr lang="cs-CZ" sz="2000" b="1" dirty="0">
                <a:solidFill>
                  <a:srgbClr val="FF0000"/>
                </a:solidFill>
              </a:rPr>
              <a:t>!</a:t>
            </a:r>
          </a:p>
          <a:p>
            <a:pPr lvl="0"/>
            <a:r>
              <a:rPr lang="cs-CZ" sz="2000" dirty="0"/>
              <a:t>Teorie nabytí majetku: reformulace </a:t>
            </a:r>
            <a:r>
              <a:rPr lang="cs-CZ" sz="2000" dirty="0" err="1"/>
              <a:t>Lockových</a:t>
            </a:r>
            <a:r>
              <a:rPr lang="cs-CZ" sz="2000" dirty="0"/>
              <a:t> principů nabytí majetku </a:t>
            </a:r>
          </a:p>
          <a:p>
            <a:pPr lvl="0"/>
            <a:r>
              <a:rPr lang="cs-CZ" sz="2000" b="1" dirty="0"/>
              <a:t>Spojení práce s dosud nevlastněným objektem </a:t>
            </a:r>
          </a:p>
          <a:p>
            <a:pPr lvl="0"/>
            <a:r>
              <a:rPr lang="cs-CZ" sz="2000" dirty="0"/>
              <a:t>Námitka: Problém prvního přivlastnění, které nutně zhoršuje situaci všech ostatních, kteří již nemohou daný objekt vlastnit </a:t>
            </a:r>
            <a:r>
              <a:rPr lang="en-GB" sz="2000" dirty="0"/>
              <a:t>=&gt;</a:t>
            </a:r>
            <a:r>
              <a:rPr lang="cs-CZ" sz="2000" dirty="0"/>
              <a:t> </a:t>
            </a:r>
            <a:r>
              <a:rPr lang="en-GB" sz="2000" dirty="0"/>
              <a:t> </a:t>
            </a:r>
            <a:r>
              <a:rPr lang="cs-CZ" sz="2000" dirty="0"/>
              <a:t>Reformulace podmínky </a:t>
            </a:r>
            <a:r>
              <a:rPr lang="en-GB" sz="2000" dirty="0"/>
              <a:t>„dost a </a:t>
            </a:r>
            <a:r>
              <a:rPr lang="en-GB" sz="2000" dirty="0" err="1"/>
              <a:t>stejně</a:t>
            </a:r>
            <a:r>
              <a:rPr lang="en-GB" sz="2000" dirty="0"/>
              <a:t> </a:t>
            </a:r>
            <a:r>
              <a:rPr lang="en-GB" sz="2000" dirty="0" err="1"/>
              <a:t>dobrého</a:t>
            </a:r>
            <a:r>
              <a:rPr lang="en-GB" sz="2000" dirty="0"/>
              <a:t> pro </a:t>
            </a:r>
            <a:r>
              <a:rPr lang="en-GB" sz="2000" dirty="0" err="1"/>
              <a:t>ostatní</a:t>
            </a:r>
            <a:r>
              <a:rPr lang="en-GB" sz="2000" dirty="0"/>
              <a:t>“ </a:t>
            </a:r>
            <a:r>
              <a:rPr lang="cs-CZ" sz="2000" dirty="0"/>
              <a:t>a nahrazení </a:t>
            </a:r>
            <a:r>
              <a:rPr lang="en-GB" sz="2000" b="1" dirty="0" err="1"/>
              <a:t>princip</a:t>
            </a:r>
            <a:r>
              <a:rPr lang="cs-CZ" sz="2000" b="1" dirty="0" err="1"/>
              <a:t>em</a:t>
            </a:r>
            <a:r>
              <a:rPr lang="en-GB" sz="2000" b="1" dirty="0"/>
              <a:t> </a:t>
            </a:r>
            <a:r>
              <a:rPr lang="en-GB" sz="2000" b="1" dirty="0" err="1"/>
              <a:t>slabého</a:t>
            </a:r>
            <a:r>
              <a:rPr lang="en-GB" sz="2000" b="1" dirty="0"/>
              <a:t> </a:t>
            </a:r>
            <a:r>
              <a:rPr lang="en-GB" sz="2000" b="1" dirty="0" err="1"/>
              <a:t>paretovského</a:t>
            </a:r>
            <a:r>
              <a:rPr lang="en-GB" sz="2000" b="1" dirty="0"/>
              <a:t> </a:t>
            </a:r>
            <a:r>
              <a:rPr lang="en-GB" sz="2000" b="1" dirty="0" err="1"/>
              <a:t>zlepšen</a:t>
            </a:r>
            <a:r>
              <a:rPr lang="cs-CZ" sz="2000" b="1" dirty="0"/>
              <a:t>í  </a:t>
            </a:r>
            <a:r>
              <a:rPr lang="cs-CZ" sz="2000" dirty="0"/>
              <a:t>→  </a:t>
            </a:r>
            <a:r>
              <a:rPr lang="cs-CZ" sz="2000" b="1" dirty="0"/>
              <a:t>situace alespoň jednoho člena společnosti se zlepší </a:t>
            </a:r>
            <a:r>
              <a:rPr lang="en-GB" sz="2000" b="1" dirty="0"/>
              <a:t> </a:t>
            </a:r>
            <a:r>
              <a:rPr lang="cs-CZ" sz="2000" b="1" dirty="0"/>
              <a:t>a situace ostatních se nezhorší </a:t>
            </a:r>
          </a:p>
          <a:p>
            <a:pPr lvl="0"/>
            <a:r>
              <a:rPr lang="cs-CZ" sz="2000" b="1" dirty="0"/>
              <a:t>Předpoklad, že soukromé vlastnictví a trh vytváří přebytky a příležitosti, z nichž </a:t>
            </a:r>
            <a:r>
              <a:rPr lang="cs-CZ" sz="2000" b="1" dirty="0" err="1"/>
              <a:t>benefitují</a:t>
            </a:r>
            <a:r>
              <a:rPr lang="cs-CZ" sz="2000" b="1" dirty="0"/>
              <a:t> všichni (většina) členové společnosti.</a:t>
            </a:r>
          </a:p>
          <a:p>
            <a:endParaRPr lang="cs-CZ" sz="1400" dirty="0"/>
          </a:p>
        </p:txBody>
      </p:sp>
      <p:pic>
        <p:nvPicPr>
          <p:cNvPr id="5" name="Picture 4" descr="Člověk držící glóbus">
            <a:extLst>
              <a:ext uri="{FF2B5EF4-FFF2-40B4-BE49-F238E27FC236}">
                <a16:creationId xmlns:a16="http://schemas.microsoft.com/office/drawing/2014/main" id="{337B92FF-1875-9332-3332-562451E0E89B}"/>
              </a:ext>
            </a:extLst>
          </p:cNvPr>
          <p:cNvPicPr>
            <a:picLocks noChangeAspect="1"/>
          </p:cNvPicPr>
          <p:nvPr/>
        </p:nvPicPr>
        <p:blipFill rotWithShape="1">
          <a:blip r:embed="rId2"/>
          <a:srcRect l="20439" r="20060" b="-2"/>
          <a:stretch/>
        </p:blipFill>
        <p:spPr>
          <a:xfrm>
            <a:off x="8759354" y="271972"/>
            <a:ext cx="3291035" cy="329103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4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88271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25D116-2B1A-AB7F-CD3A-5CC68A4B8972}"/>
              </a:ext>
            </a:extLst>
          </p:cNvPr>
          <p:cNvSpPr>
            <a:spLocks noGrp="1"/>
          </p:cNvSpPr>
          <p:nvPr>
            <p:ph type="title"/>
          </p:nvPr>
        </p:nvSpPr>
        <p:spPr>
          <a:xfrm>
            <a:off x="294299" y="381936"/>
            <a:ext cx="10454981" cy="847750"/>
          </a:xfrm>
        </p:spPr>
        <p:txBody>
          <a:bodyPr anchor="b">
            <a:normAutofit/>
          </a:bodyPr>
          <a:lstStyle/>
          <a:p>
            <a:r>
              <a:rPr lang="cs-CZ" b="1" dirty="0"/>
              <a:t>2. Princip: Dobrovolnost transakce </a:t>
            </a:r>
          </a:p>
        </p:txBody>
      </p:sp>
      <p:sp>
        <p:nvSpPr>
          <p:cNvPr id="38"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1450" y="122968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0"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0230" y="145898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2"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5910" y="1974124"/>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3" name="Zástupný obsah 2">
            <a:extLst>
              <a:ext uri="{FF2B5EF4-FFF2-40B4-BE49-F238E27FC236}">
                <a16:creationId xmlns:a16="http://schemas.microsoft.com/office/drawing/2014/main" id="{862685F6-7242-A3DB-10F0-5BA8C9D1C753}"/>
              </a:ext>
            </a:extLst>
          </p:cNvPr>
          <p:cNvSpPr>
            <a:spLocks noGrp="1"/>
          </p:cNvSpPr>
          <p:nvPr>
            <p:ph idx="1"/>
          </p:nvPr>
        </p:nvSpPr>
        <p:spPr>
          <a:xfrm>
            <a:off x="294298" y="1779412"/>
            <a:ext cx="7980249" cy="4555355"/>
          </a:xfrm>
        </p:spPr>
        <p:txBody>
          <a:bodyPr anchor="t">
            <a:normAutofit/>
          </a:bodyPr>
          <a:lstStyle/>
          <a:p>
            <a:pPr lvl="0"/>
            <a:endParaRPr lang="cs-CZ" sz="2400" dirty="0"/>
          </a:p>
          <a:p>
            <a:pPr lvl="0"/>
            <a:r>
              <a:rPr lang="cs-CZ" sz="2400" dirty="0"/>
              <a:t>Převod majetku ≈ dobrovolnost transakce </a:t>
            </a:r>
          </a:p>
          <a:p>
            <a:pPr lvl="0"/>
            <a:r>
              <a:rPr lang="cs-CZ" sz="2400" dirty="0"/>
              <a:t>Příklad </a:t>
            </a:r>
            <a:r>
              <a:rPr lang="cs-CZ" sz="2400" dirty="0" err="1"/>
              <a:t>Wilta</a:t>
            </a:r>
            <a:r>
              <a:rPr lang="cs-CZ" sz="2400" dirty="0"/>
              <a:t> Chamberlaina</a:t>
            </a:r>
          </a:p>
          <a:p>
            <a:pPr lvl="0"/>
            <a:r>
              <a:rPr lang="cs-CZ" sz="2400" dirty="0" err="1"/>
              <a:t>Wilt</a:t>
            </a:r>
            <a:r>
              <a:rPr lang="cs-CZ" sz="2400" dirty="0"/>
              <a:t> získá extra bonus od každého návštěvníka zápasu: Má na něj na základě svého talentu nárok? </a:t>
            </a:r>
          </a:p>
          <a:p>
            <a:pPr lvl="0"/>
            <a:r>
              <a:rPr lang="cs-CZ" sz="2400" dirty="0"/>
              <a:t>Z</a:t>
            </a:r>
            <a:r>
              <a:rPr lang="en-GB" sz="2400" dirty="0" err="1"/>
              <a:t>bohatnutí</a:t>
            </a:r>
            <a:r>
              <a:rPr lang="en-GB" sz="2400" dirty="0"/>
              <a:t> </a:t>
            </a:r>
            <a:r>
              <a:rPr lang="en-GB" sz="2400" dirty="0" err="1"/>
              <a:t>prostřednictvím</a:t>
            </a:r>
            <a:r>
              <a:rPr lang="en-GB" sz="2400" dirty="0"/>
              <a:t> </a:t>
            </a:r>
            <a:r>
              <a:rPr lang="en-GB" sz="2400" dirty="0" err="1"/>
              <a:t>dobrovolných</a:t>
            </a:r>
            <a:r>
              <a:rPr lang="en-GB" sz="2400" dirty="0"/>
              <a:t> </a:t>
            </a:r>
            <a:r>
              <a:rPr lang="en-GB" sz="2400" dirty="0" err="1"/>
              <a:t>transakcí</a:t>
            </a:r>
            <a:endParaRPr lang="cs-CZ" sz="2400" dirty="0"/>
          </a:p>
          <a:p>
            <a:pPr lvl="0"/>
            <a:r>
              <a:rPr lang="cs-CZ" sz="2400" dirty="0" err="1"/>
              <a:t>Sebevlastnictví</a:t>
            </a:r>
            <a:r>
              <a:rPr lang="cs-CZ" sz="2400" dirty="0"/>
              <a:t> sebe a svého talentu </a:t>
            </a:r>
          </a:p>
          <a:p>
            <a:pPr lvl="0"/>
            <a:r>
              <a:rPr lang="cs-CZ" sz="2400" dirty="0"/>
              <a:t>Redistribuce financí </a:t>
            </a:r>
            <a:r>
              <a:rPr lang="en-GB" sz="2400" dirty="0"/>
              <a:t>≈</a:t>
            </a:r>
            <a:r>
              <a:rPr lang="cs-CZ" sz="2400" dirty="0"/>
              <a:t> redistribuce „očí slepým“ </a:t>
            </a:r>
          </a:p>
          <a:p>
            <a:pPr lvl="0"/>
            <a:r>
              <a:rPr lang="cs-CZ" sz="2400" dirty="0"/>
              <a:t>Jak by reagoval </a:t>
            </a:r>
            <a:r>
              <a:rPr lang="cs-CZ" sz="2400" dirty="0" err="1"/>
              <a:t>Rawls</a:t>
            </a:r>
            <a:r>
              <a:rPr lang="cs-CZ" sz="2400" dirty="0"/>
              <a:t>?  </a:t>
            </a:r>
          </a:p>
          <a:p>
            <a:endParaRPr lang="cs-CZ" sz="1800" dirty="0"/>
          </a:p>
        </p:txBody>
      </p:sp>
      <p:pic>
        <p:nvPicPr>
          <p:cNvPr id="5" name="Obrázek 4" descr="Obsah obrázku sportovní hra, sport, žena&#10;&#10;Popis byl vytvořen automaticky">
            <a:extLst>
              <a:ext uri="{FF2B5EF4-FFF2-40B4-BE49-F238E27FC236}">
                <a16:creationId xmlns:a16="http://schemas.microsoft.com/office/drawing/2014/main" id="{6D62AA9C-255D-DE92-020C-DA04ED49BF11}"/>
              </a:ext>
            </a:extLst>
          </p:cNvPr>
          <p:cNvPicPr>
            <a:picLocks noChangeAspect="1"/>
          </p:cNvPicPr>
          <p:nvPr/>
        </p:nvPicPr>
        <p:blipFill>
          <a:blip r:embed="rId2"/>
          <a:stretch>
            <a:fillRect/>
          </a:stretch>
        </p:blipFill>
        <p:spPr>
          <a:xfrm>
            <a:off x="8886385" y="1974124"/>
            <a:ext cx="2370423" cy="4689441"/>
          </a:xfrm>
          <a:prstGeom prst="rect">
            <a:avLst/>
          </a:prstGeom>
        </p:spPr>
      </p:pic>
      <p:cxnSp>
        <p:nvCxnSpPr>
          <p:cNvPr id="44" name="Straight Connector 4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15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3EBF0F2-80E5-A695-FDCD-E81B5B641C1C}"/>
              </a:ext>
            </a:extLst>
          </p:cNvPr>
          <p:cNvSpPr>
            <a:spLocks noGrp="1"/>
          </p:cNvSpPr>
          <p:nvPr>
            <p:ph type="title"/>
          </p:nvPr>
        </p:nvSpPr>
        <p:spPr>
          <a:xfrm>
            <a:off x="4992603" y="635383"/>
            <a:ext cx="7052251" cy="1730542"/>
          </a:xfrm>
        </p:spPr>
        <p:txBody>
          <a:bodyPr anchor="b">
            <a:normAutofit fontScale="90000"/>
          </a:bodyPr>
          <a:lstStyle/>
          <a:p>
            <a:r>
              <a:rPr lang="en-GB" sz="4100" b="1" dirty="0"/>
              <a:t>3</a:t>
            </a:r>
            <a:r>
              <a:rPr lang="cs-CZ" sz="4100" b="1" dirty="0"/>
              <a:t>. Princip: N</a:t>
            </a:r>
            <a:r>
              <a:rPr lang="en-GB" sz="4100" b="1" dirty="0" err="1"/>
              <a:t>áprava</a:t>
            </a:r>
            <a:r>
              <a:rPr lang="en-GB" sz="4100" b="1" dirty="0"/>
              <a:t> v </a:t>
            </a:r>
            <a:r>
              <a:rPr lang="en-GB" sz="4100" b="1" dirty="0" err="1"/>
              <a:t>případě</a:t>
            </a:r>
            <a:r>
              <a:rPr lang="en-GB" sz="4100" b="1" dirty="0"/>
              <a:t> </a:t>
            </a:r>
            <a:r>
              <a:rPr lang="en-GB" sz="4100" b="1" dirty="0" err="1"/>
              <a:t>porušení</a:t>
            </a:r>
            <a:r>
              <a:rPr lang="cs-CZ" sz="4100" b="1" dirty="0"/>
              <a:t> legitimního nabytí majetku</a:t>
            </a:r>
            <a:endParaRPr lang="cs-CZ" sz="4100" dirty="0"/>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03FBC524-CD0B-015E-F935-2F118674EBA8}"/>
              </a:ext>
            </a:extLst>
          </p:cNvPr>
          <p:cNvPicPr>
            <a:picLocks noChangeAspect="1"/>
          </p:cNvPicPr>
          <p:nvPr/>
        </p:nvPicPr>
        <p:blipFill rotWithShape="1">
          <a:blip r:embed="rId2"/>
          <a:srcRect r="619" b="6666"/>
          <a:stretch/>
        </p:blipFill>
        <p:spPr>
          <a:xfrm>
            <a:off x="632964" y="635383"/>
            <a:ext cx="3093712" cy="5430786"/>
          </a:xfrm>
          <a:prstGeom prst="rect">
            <a:avLst/>
          </a:prstGeom>
        </p:spPr>
      </p:pic>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9640" y="1554355"/>
            <a:ext cx="171514" cy="171514"/>
          </a:xfrm>
          <a:custGeom>
            <a:avLst/>
            <a:gdLst>
              <a:gd name="connsiteX0" fmla="*/ 159873 w 171514"/>
              <a:gd name="connsiteY0" fmla="*/ 74116 h 171514"/>
              <a:gd name="connsiteX1" fmla="*/ 97398 w 171514"/>
              <a:gd name="connsiteY1" fmla="*/ 74116 h 171514"/>
              <a:gd name="connsiteX2" fmla="*/ 97398 w 171514"/>
              <a:gd name="connsiteY2" fmla="*/ 11641 h 171514"/>
              <a:gd name="connsiteX3" fmla="*/ 85757 w 171514"/>
              <a:gd name="connsiteY3" fmla="*/ 0 h 171514"/>
              <a:gd name="connsiteX4" fmla="*/ 74116 w 171514"/>
              <a:gd name="connsiteY4" fmla="*/ 11641 h 171514"/>
              <a:gd name="connsiteX5" fmla="*/ 74116 w 171514"/>
              <a:gd name="connsiteY5" fmla="*/ 74116 h 171514"/>
              <a:gd name="connsiteX6" fmla="*/ 11641 w 171514"/>
              <a:gd name="connsiteY6" fmla="*/ 74116 h 171514"/>
              <a:gd name="connsiteX7" fmla="*/ 0 w 171514"/>
              <a:gd name="connsiteY7" fmla="*/ 85757 h 171514"/>
              <a:gd name="connsiteX8" fmla="*/ 11641 w 171514"/>
              <a:gd name="connsiteY8" fmla="*/ 97398 h 171514"/>
              <a:gd name="connsiteX9" fmla="*/ 74116 w 171514"/>
              <a:gd name="connsiteY9" fmla="*/ 97398 h 171514"/>
              <a:gd name="connsiteX10" fmla="*/ 74116 w 171514"/>
              <a:gd name="connsiteY10" fmla="*/ 159873 h 171514"/>
              <a:gd name="connsiteX11" fmla="*/ 85757 w 171514"/>
              <a:gd name="connsiteY11" fmla="*/ 171514 h 171514"/>
              <a:gd name="connsiteX12" fmla="*/ 97398 w 171514"/>
              <a:gd name="connsiteY12" fmla="*/ 159873 h 171514"/>
              <a:gd name="connsiteX13" fmla="*/ 97398 w 171514"/>
              <a:gd name="connsiteY13" fmla="*/ 97398 h 171514"/>
              <a:gd name="connsiteX14" fmla="*/ 159873 w 171514"/>
              <a:gd name="connsiteY14" fmla="*/ 97398 h 171514"/>
              <a:gd name="connsiteX15" fmla="*/ 171514 w 171514"/>
              <a:gd name="connsiteY15" fmla="*/ 85757 h 171514"/>
              <a:gd name="connsiteX16" fmla="*/ 159873 w 171514"/>
              <a:gd name="connsiteY16" fmla="*/ 74116 h 17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4">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7"/>
                </a:cubicBezTo>
                <a:cubicBezTo>
                  <a:pt x="0" y="92186"/>
                  <a:pt x="5212" y="97398"/>
                  <a:pt x="11641" y="97398"/>
                </a:cubicBezTo>
                <a:lnTo>
                  <a:pt x="74116" y="97398"/>
                </a:lnTo>
                <a:lnTo>
                  <a:pt x="74116" y="159873"/>
                </a:lnTo>
                <a:cubicBezTo>
                  <a:pt x="74116" y="166302"/>
                  <a:pt x="79328" y="171514"/>
                  <a:pt x="85757" y="171514"/>
                </a:cubicBezTo>
                <a:cubicBezTo>
                  <a:pt x="92186" y="171514"/>
                  <a:pt x="97398" y="166302"/>
                  <a:pt x="97398" y="159873"/>
                </a:cubicBezTo>
                <a:lnTo>
                  <a:pt x="97398" y="97398"/>
                </a:lnTo>
                <a:lnTo>
                  <a:pt x="159873" y="97398"/>
                </a:lnTo>
                <a:cubicBezTo>
                  <a:pt x="166302" y="97398"/>
                  <a:pt x="171514" y="92186"/>
                  <a:pt x="171514" y="85757"/>
                </a:cubicBezTo>
                <a:cubicBezTo>
                  <a:pt x="171514" y="79328"/>
                  <a:pt x="166302" y="74116"/>
                  <a:pt x="159873" y="74116"/>
                </a:cubicBezTo>
                <a:close/>
              </a:path>
            </a:pathLst>
          </a:custGeom>
          <a:solidFill>
            <a:schemeClr val="accent4"/>
          </a:solidFill>
          <a:ln w="776" cap="flat">
            <a:noFill/>
            <a:prstDash val="solid"/>
            <a:miter/>
          </a:ln>
        </p:spPr>
        <p:txBody>
          <a:bodyPr rtlCol="0" anchor="ctr"/>
          <a:lstStyle/>
          <a:p>
            <a:endParaRPr lang="en-US"/>
          </a:p>
        </p:txBody>
      </p:sp>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221" y="1837208"/>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4"/>
          </a:solidFill>
          <a:ln w="51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95" y="2208380"/>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4"/>
          </a:solidFill>
          <a:ln w="751" cap="flat">
            <a:noFill/>
            <a:prstDash val="solid"/>
            <a:miter/>
          </a:ln>
        </p:spPr>
        <p:txBody>
          <a:bodyPr rtlCol="0" anchor="ctr"/>
          <a:lstStyle/>
          <a:p>
            <a:endParaRPr lang="en-US"/>
          </a:p>
        </p:txBody>
      </p:sp>
      <p:sp>
        <p:nvSpPr>
          <p:cNvPr id="3" name="Zástupný obsah 2">
            <a:extLst>
              <a:ext uri="{FF2B5EF4-FFF2-40B4-BE49-F238E27FC236}">
                <a16:creationId xmlns:a16="http://schemas.microsoft.com/office/drawing/2014/main" id="{285D7AD4-F4AA-E640-C304-B9BADDE7D833}"/>
              </a:ext>
            </a:extLst>
          </p:cNvPr>
          <p:cNvSpPr>
            <a:spLocks noGrp="1"/>
          </p:cNvSpPr>
          <p:nvPr>
            <p:ph idx="1"/>
          </p:nvPr>
        </p:nvSpPr>
        <p:spPr>
          <a:xfrm>
            <a:off x="4202096" y="2999386"/>
            <a:ext cx="7989904" cy="3348862"/>
          </a:xfrm>
        </p:spPr>
        <p:txBody>
          <a:bodyPr anchor="t">
            <a:normAutofit/>
          </a:bodyPr>
          <a:lstStyle/>
          <a:p>
            <a:pPr lvl="0"/>
            <a:endParaRPr lang="cs-CZ" sz="2400" dirty="0"/>
          </a:p>
          <a:p>
            <a:pPr lvl="0"/>
            <a:r>
              <a:rPr lang="cs-CZ" sz="2400" dirty="0"/>
              <a:t>Co s historickými nespravedlnostmi? </a:t>
            </a:r>
          </a:p>
          <a:p>
            <a:pPr lvl="0"/>
            <a:r>
              <a:rPr lang="cs-CZ" sz="2400" dirty="0" err="1"/>
              <a:t>Nozick</a:t>
            </a:r>
            <a:r>
              <a:rPr lang="cs-CZ" sz="2400" dirty="0"/>
              <a:t>: Není možné trasovat každé jednotlivé nespravedlivé nabytí majetku → nutnost plošné prvotní nápravy formou kompenzace/redistribuce. </a:t>
            </a:r>
          </a:p>
          <a:p>
            <a:pPr lvl="0"/>
            <a:r>
              <a:rPr lang="cs-CZ" sz="2400" dirty="0" err="1"/>
              <a:t>Nozick</a:t>
            </a:r>
            <a:r>
              <a:rPr lang="cs-CZ" sz="2400" dirty="0"/>
              <a:t> se vyslovuje pro „jednorázové“ přerozdělení</a:t>
            </a:r>
          </a:p>
          <a:p>
            <a:pPr lvl="0"/>
            <a:r>
              <a:rPr lang="cs-CZ" sz="2400" dirty="0"/>
              <a:t>Dalekosáhlé </a:t>
            </a:r>
            <a:r>
              <a:rPr lang="cs-CZ" sz="2400" dirty="0" err="1"/>
              <a:t>redistributivní</a:t>
            </a:r>
            <a:r>
              <a:rPr lang="cs-CZ" sz="2400" dirty="0"/>
              <a:t> implikace?</a:t>
            </a:r>
          </a:p>
          <a:p>
            <a:endParaRPr lang="cs-CZ" sz="1700" dirty="0"/>
          </a:p>
        </p:txBody>
      </p:sp>
    </p:spTree>
    <p:extLst>
      <p:ext uri="{BB962C8B-B14F-4D97-AF65-F5344CB8AC3E}">
        <p14:creationId xmlns:p14="http://schemas.microsoft.com/office/powerpoint/2010/main" val="169437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7EE0A6B3-EB7E-45AA-ADB6-138489E0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a:extLst>
              <a:ext uri="{FF2B5EF4-FFF2-40B4-BE49-F238E27FC236}">
                <a16:creationId xmlns:a16="http://schemas.microsoft.com/office/drawing/2014/main" id="{0C0EA1AB-DC8C-4976-9474-9313A673D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6" name="Picture 4" descr="La planète Terre extraite de l’espace">
            <a:extLst>
              <a:ext uri="{FF2B5EF4-FFF2-40B4-BE49-F238E27FC236}">
                <a16:creationId xmlns:a16="http://schemas.microsoft.com/office/drawing/2014/main" id="{3F741796-FA86-55D3-AA29-E6268DB717ED}"/>
              </a:ext>
            </a:extLst>
          </p:cNvPr>
          <p:cNvPicPr>
            <a:picLocks noChangeAspect="1"/>
          </p:cNvPicPr>
          <p:nvPr/>
        </p:nvPicPr>
        <p:blipFill rotWithShape="1">
          <a:blip r:embed="rId2">
            <a:duotone>
              <a:schemeClr val="accent1">
                <a:shade val="45000"/>
                <a:satMod val="135000"/>
              </a:schemeClr>
              <a:prstClr val="white"/>
            </a:duotone>
            <a:alphaModFix amt="35000"/>
          </a:blip>
          <a:srcRect t="2070" b="11723"/>
          <a:stretch/>
        </p:blipFill>
        <p:spPr>
          <a:xfrm>
            <a:off x="20" y="-8877"/>
            <a:ext cx="12191980" cy="6312725"/>
          </a:xfrm>
          <a:prstGeom prst="rect">
            <a:avLst/>
          </a:prstGeom>
        </p:spPr>
      </p:pic>
      <p:sp>
        <p:nvSpPr>
          <p:cNvPr id="2" name="Nadpis 1">
            <a:extLst>
              <a:ext uri="{FF2B5EF4-FFF2-40B4-BE49-F238E27FC236}">
                <a16:creationId xmlns:a16="http://schemas.microsoft.com/office/drawing/2014/main" id="{F40C5FF3-BB63-8463-C914-C59E8C24CE9F}"/>
              </a:ext>
            </a:extLst>
          </p:cNvPr>
          <p:cNvSpPr>
            <a:spLocks noGrp="1"/>
          </p:cNvSpPr>
          <p:nvPr>
            <p:ph type="title"/>
          </p:nvPr>
        </p:nvSpPr>
        <p:spPr>
          <a:xfrm>
            <a:off x="1188069" y="381935"/>
            <a:ext cx="5366040" cy="1248083"/>
          </a:xfrm>
        </p:spPr>
        <p:txBody>
          <a:bodyPr vert="horz" lIns="91440" tIns="45720" rIns="91440" bIns="45720" rtlCol="0" anchor="b">
            <a:normAutofit/>
          </a:bodyPr>
          <a:lstStyle/>
          <a:p>
            <a:r>
              <a:rPr lang="en-US" sz="7200" b="1" i="0" kern="1200" cap="all" baseline="0">
                <a:solidFill>
                  <a:srgbClr val="FFFFFF"/>
                </a:solidFill>
                <a:latin typeface="+mj-lt"/>
                <a:ea typeface="+mj-ea"/>
                <a:cs typeface="+mj-cs"/>
              </a:rPr>
              <a:t>Utopie </a:t>
            </a:r>
            <a:endParaRPr lang="en-US" sz="7200" b="1" i="0" kern="1200" cap="all" baseline="0" dirty="0">
              <a:solidFill>
                <a:srgbClr val="FFFFFF"/>
              </a:solidFill>
              <a:latin typeface="+mj-lt"/>
              <a:ea typeface="+mj-ea"/>
              <a:cs typeface="+mj-cs"/>
            </a:endParaRPr>
          </a:p>
        </p:txBody>
      </p:sp>
      <p:sp>
        <p:nvSpPr>
          <p:cNvPr id="6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6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6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7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7D2E5B53-72C0-ACCA-6815-C49827CF8B23}"/>
              </a:ext>
            </a:extLst>
          </p:cNvPr>
          <p:cNvSpPr txBox="1"/>
          <p:nvPr/>
        </p:nvSpPr>
        <p:spPr>
          <a:xfrm>
            <a:off x="1188069" y="1734207"/>
            <a:ext cx="10267881" cy="5002924"/>
          </a:xfrm>
          <a:prstGeom prst="rect">
            <a:avLst/>
          </a:prstGeom>
        </p:spPr>
        <p:txBody>
          <a:bodyPr vert="horz" lIns="91440" tIns="45720" rIns="91440" bIns="45720" rtlCol="0" anchor="t">
            <a:normAutofit/>
          </a:bodyPr>
          <a:lstStyle/>
          <a:p>
            <a:pPr lvl="0" indent="-228600">
              <a:lnSpc>
                <a:spcPct val="90000"/>
              </a:lnSpc>
              <a:spcAft>
                <a:spcPts val="600"/>
              </a:spcAft>
              <a:buFont typeface="Arial" panose="020B0604020202020204" pitchFamily="34" charset="0"/>
              <a:buChar char="•"/>
            </a:pPr>
            <a:r>
              <a:rPr lang="en-US" dirty="0">
                <a:solidFill>
                  <a:srgbClr val="FFFFFF"/>
                </a:solidFill>
              </a:rPr>
              <a:t>„Wittgenstein, Elizabeth Taylor, Bertrand Russell, Thomas Merton, Yogi Berra, Allen Ginsburg, Harry Wolfson, Thoreau, Casey Stengel, The Lubavitcher Rebbe, Picasso, Moses, Einstein, Hugh Hefner, Socrates, Henry Ford, Lenny Bruce, Baba Ram </a:t>
            </a:r>
            <a:r>
              <a:rPr lang="en-US" dirty="0" err="1">
                <a:solidFill>
                  <a:srgbClr val="FFFFFF"/>
                </a:solidFill>
              </a:rPr>
              <a:t>Dass</a:t>
            </a:r>
            <a:r>
              <a:rPr lang="en-US" dirty="0">
                <a:solidFill>
                  <a:srgbClr val="FFFFFF"/>
                </a:solidFill>
              </a:rPr>
              <a:t>, Gandhi, Sir Edmund Hillary, Raymond Lubitz, Buddha, Frank Sinatra, Columbus, Freud, Norman Mailer, Ayn Rand, Baron Rothschild, Ted Williams, Thomas Edison, H.L. Mencken, Thomas Jefferson, Ralph Ellison, Bobby Fischer, Emma Goldman, Peter Kropotkin, you, and your parents. (s. 310)</a:t>
            </a:r>
            <a:r>
              <a:rPr lang="en-US" b="1" dirty="0">
                <a:solidFill>
                  <a:srgbClr val="FFFFFF"/>
                </a:solidFill>
              </a:rPr>
              <a:t> </a:t>
            </a:r>
            <a:r>
              <a:rPr lang="en-US" b="1" dirty="0">
                <a:solidFill>
                  <a:srgbClr val="FF0000"/>
                </a:solidFill>
              </a:rPr>
              <a:t>„Is there really one kind of life which is best for each of these people?“ </a:t>
            </a:r>
            <a:endParaRPr lang="en-US" dirty="0">
              <a:solidFill>
                <a:srgbClr val="FF0000"/>
              </a:solidFill>
            </a:endParaRPr>
          </a:p>
          <a:p>
            <a:pPr lvl="0" indent="-228600">
              <a:lnSpc>
                <a:spcPct val="90000"/>
              </a:lnSpc>
              <a:spcAft>
                <a:spcPts val="600"/>
              </a:spcAft>
              <a:buFont typeface="Arial" panose="020B0604020202020204" pitchFamily="34" charset="0"/>
              <a:buChar char="•"/>
            </a:pPr>
            <a:r>
              <a:rPr lang="en-US" dirty="0" err="1">
                <a:solidFill>
                  <a:srgbClr val="FFFFFF"/>
                </a:solidFill>
              </a:rPr>
              <a:t>Hodnotový</a:t>
            </a:r>
            <a:r>
              <a:rPr lang="en-US" dirty="0">
                <a:solidFill>
                  <a:srgbClr val="FFFFFF"/>
                </a:solidFill>
              </a:rPr>
              <a:t> </a:t>
            </a:r>
            <a:r>
              <a:rPr lang="en-US" dirty="0" err="1">
                <a:solidFill>
                  <a:srgbClr val="FFFFFF"/>
                </a:solidFill>
              </a:rPr>
              <a:t>pluralismus</a:t>
            </a:r>
            <a:r>
              <a:rPr lang="en-US" dirty="0">
                <a:solidFill>
                  <a:srgbClr val="FFFFFF"/>
                </a:solidFill>
              </a:rPr>
              <a:t> a </a:t>
            </a:r>
            <a:r>
              <a:rPr lang="en-US" dirty="0" err="1">
                <a:solidFill>
                  <a:srgbClr val="FFFFFF"/>
                </a:solidFill>
              </a:rPr>
              <a:t>neslučitelnost</a:t>
            </a:r>
            <a:r>
              <a:rPr lang="en-US" dirty="0">
                <a:solidFill>
                  <a:srgbClr val="FFFFFF"/>
                </a:solidFill>
              </a:rPr>
              <a:t> </a:t>
            </a:r>
            <a:r>
              <a:rPr lang="en-US" dirty="0" err="1">
                <a:solidFill>
                  <a:srgbClr val="FFFFFF"/>
                </a:solidFill>
              </a:rPr>
              <a:t>individuálních</a:t>
            </a:r>
            <a:r>
              <a:rPr lang="en-US" dirty="0">
                <a:solidFill>
                  <a:srgbClr val="FFFFFF"/>
                </a:solidFill>
              </a:rPr>
              <a:t> </a:t>
            </a:r>
            <a:r>
              <a:rPr lang="en-US" dirty="0" err="1">
                <a:solidFill>
                  <a:srgbClr val="FFFFFF"/>
                </a:solidFill>
              </a:rPr>
              <a:t>koncepcí</a:t>
            </a:r>
            <a:r>
              <a:rPr lang="en-US" dirty="0">
                <a:solidFill>
                  <a:srgbClr val="FFFFFF"/>
                </a:solidFill>
              </a:rPr>
              <a:t> dobra </a:t>
            </a:r>
            <a:r>
              <a:rPr lang="en-US" dirty="0" err="1">
                <a:solidFill>
                  <a:srgbClr val="FFFFFF"/>
                </a:solidFill>
              </a:rPr>
              <a:t>jako</a:t>
            </a:r>
            <a:r>
              <a:rPr lang="en-US" dirty="0">
                <a:solidFill>
                  <a:srgbClr val="FFFFFF"/>
                </a:solidFill>
              </a:rPr>
              <a:t> </a:t>
            </a:r>
            <a:r>
              <a:rPr lang="en-US" dirty="0" err="1">
                <a:solidFill>
                  <a:srgbClr val="FFFFFF"/>
                </a:solidFill>
              </a:rPr>
              <a:t>východisko</a:t>
            </a:r>
            <a:r>
              <a:rPr lang="en-US" dirty="0">
                <a:solidFill>
                  <a:srgbClr val="FFFFFF"/>
                </a:solidFill>
              </a:rPr>
              <a:t> </a:t>
            </a:r>
          </a:p>
          <a:p>
            <a:pPr lvl="0" indent="-228600">
              <a:lnSpc>
                <a:spcPct val="90000"/>
              </a:lnSpc>
              <a:spcAft>
                <a:spcPts val="600"/>
              </a:spcAft>
              <a:buFont typeface="Arial" panose="020B0604020202020204" pitchFamily="34" charset="0"/>
              <a:buChar char="•"/>
            </a:pPr>
            <a:r>
              <a:rPr lang="en-US" dirty="0" err="1">
                <a:solidFill>
                  <a:srgbClr val="FFFFFF"/>
                </a:solidFill>
              </a:rPr>
              <a:t>Minimální</a:t>
            </a:r>
            <a:r>
              <a:rPr lang="en-US" dirty="0">
                <a:solidFill>
                  <a:srgbClr val="FFFFFF"/>
                </a:solidFill>
              </a:rPr>
              <a:t> </a:t>
            </a:r>
            <a:r>
              <a:rPr lang="en-US" dirty="0" err="1">
                <a:solidFill>
                  <a:srgbClr val="FFFFFF"/>
                </a:solidFill>
              </a:rPr>
              <a:t>stát</a:t>
            </a:r>
            <a:r>
              <a:rPr lang="en-US" dirty="0">
                <a:solidFill>
                  <a:srgbClr val="FFFFFF"/>
                </a:solidFill>
              </a:rPr>
              <a:t> </a:t>
            </a:r>
            <a:r>
              <a:rPr lang="en-US" dirty="0" err="1">
                <a:solidFill>
                  <a:srgbClr val="FFFFFF"/>
                </a:solidFill>
              </a:rPr>
              <a:t>jako</a:t>
            </a:r>
            <a:r>
              <a:rPr lang="en-US" dirty="0">
                <a:solidFill>
                  <a:srgbClr val="FFFFFF"/>
                </a:solidFill>
              </a:rPr>
              <a:t> </a:t>
            </a:r>
            <a:r>
              <a:rPr lang="en-US" b="1" dirty="0">
                <a:solidFill>
                  <a:srgbClr val="FFFFFF"/>
                </a:solidFill>
              </a:rPr>
              <a:t>„meta-</a:t>
            </a:r>
            <a:r>
              <a:rPr lang="en-US" b="1" dirty="0" err="1">
                <a:solidFill>
                  <a:srgbClr val="FFFFFF"/>
                </a:solidFill>
              </a:rPr>
              <a:t>utopie</a:t>
            </a:r>
            <a:r>
              <a:rPr lang="en-US" b="1" dirty="0">
                <a:solidFill>
                  <a:srgbClr val="FFFFFF"/>
                </a:solidFill>
              </a:rPr>
              <a:t>“:</a:t>
            </a:r>
            <a:r>
              <a:rPr lang="en-US" dirty="0">
                <a:solidFill>
                  <a:srgbClr val="FFFFFF"/>
                </a:solidFill>
              </a:rPr>
              <a:t> </a:t>
            </a:r>
            <a:r>
              <a:rPr lang="en-US" dirty="0" err="1">
                <a:solidFill>
                  <a:srgbClr val="FFFFFF"/>
                </a:solidFill>
              </a:rPr>
              <a:t>Platforma</a:t>
            </a:r>
            <a:r>
              <a:rPr lang="en-US" dirty="0">
                <a:solidFill>
                  <a:srgbClr val="FFFFFF"/>
                </a:solidFill>
              </a:rPr>
              <a:t>, v </a:t>
            </a:r>
            <a:r>
              <a:rPr lang="en-US" dirty="0" err="1">
                <a:solidFill>
                  <a:srgbClr val="FFFFFF"/>
                </a:solidFill>
              </a:rPr>
              <a:t>rámci</a:t>
            </a:r>
            <a:r>
              <a:rPr lang="en-US" dirty="0">
                <a:solidFill>
                  <a:srgbClr val="FFFFFF"/>
                </a:solidFill>
              </a:rPr>
              <a:t> </a:t>
            </a:r>
            <a:r>
              <a:rPr lang="en-US" dirty="0" err="1">
                <a:solidFill>
                  <a:srgbClr val="FFFFFF"/>
                </a:solidFill>
              </a:rPr>
              <a:t>níž</a:t>
            </a:r>
            <a:r>
              <a:rPr lang="en-US" dirty="0">
                <a:solidFill>
                  <a:srgbClr val="FFFFFF"/>
                </a:solidFill>
              </a:rPr>
              <a:t> </a:t>
            </a:r>
            <a:r>
              <a:rPr lang="en-US" dirty="0" err="1">
                <a:solidFill>
                  <a:srgbClr val="FFFFFF"/>
                </a:solidFill>
              </a:rPr>
              <a:t>si</a:t>
            </a:r>
            <a:r>
              <a:rPr lang="en-US" dirty="0">
                <a:solidFill>
                  <a:srgbClr val="FFFFFF"/>
                </a:solidFill>
              </a:rPr>
              <a:t> </a:t>
            </a:r>
            <a:r>
              <a:rPr lang="en-US" dirty="0" err="1">
                <a:solidFill>
                  <a:srgbClr val="FFFFFF"/>
                </a:solidFill>
              </a:rPr>
              <a:t>již</a:t>
            </a:r>
            <a:r>
              <a:rPr lang="en-US" dirty="0">
                <a:solidFill>
                  <a:srgbClr val="FFFFFF"/>
                </a:solidFill>
              </a:rPr>
              <a:t> </a:t>
            </a:r>
            <a:r>
              <a:rPr lang="en-US" dirty="0" err="1">
                <a:solidFill>
                  <a:srgbClr val="FFFFFF"/>
                </a:solidFill>
              </a:rPr>
              <a:t>jednotlivci</a:t>
            </a:r>
            <a:r>
              <a:rPr lang="en-US" dirty="0">
                <a:solidFill>
                  <a:srgbClr val="FFFFFF"/>
                </a:solidFill>
              </a:rPr>
              <a:t> </a:t>
            </a:r>
            <a:r>
              <a:rPr lang="en-US" dirty="0" err="1">
                <a:solidFill>
                  <a:srgbClr val="FFFFFF"/>
                </a:solidFill>
              </a:rPr>
              <a:t>mohou</a:t>
            </a:r>
            <a:r>
              <a:rPr lang="en-US" dirty="0">
                <a:solidFill>
                  <a:srgbClr val="FFFFFF"/>
                </a:solidFill>
              </a:rPr>
              <a:t> </a:t>
            </a:r>
            <a:r>
              <a:rPr lang="en-US" dirty="0" err="1">
                <a:solidFill>
                  <a:srgbClr val="FFFFFF"/>
                </a:solidFill>
              </a:rPr>
              <a:t>tvořit</a:t>
            </a:r>
            <a:r>
              <a:rPr lang="en-US" dirty="0">
                <a:solidFill>
                  <a:srgbClr val="FFFFFF"/>
                </a:solidFill>
              </a:rPr>
              <a:t> </a:t>
            </a:r>
            <a:r>
              <a:rPr lang="en-US" dirty="0" err="1">
                <a:solidFill>
                  <a:srgbClr val="FFFFFF"/>
                </a:solidFill>
              </a:rPr>
              <a:t>vlastní</a:t>
            </a:r>
            <a:r>
              <a:rPr lang="en-US" dirty="0">
                <a:solidFill>
                  <a:srgbClr val="FFFFFF"/>
                </a:solidFill>
              </a:rPr>
              <a:t> </a:t>
            </a:r>
            <a:r>
              <a:rPr lang="en-US" dirty="0" err="1">
                <a:solidFill>
                  <a:srgbClr val="FFFFFF"/>
                </a:solidFill>
              </a:rPr>
              <a:t>komunity</a:t>
            </a:r>
            <a:r>
              <a:rPr lang="en-US" dirty="0">
                <a:solidFill>
                  <a:srgbClr val="FFFFFF"/>
                </a:solidFill>
              </a:rPr>
              <a:t> </a:t>
            </a:r>
            <a:r>
              <a:rPr lang="en-US" dirty="0" err="1">
                <a:solidFill>
                  <a:srgbClr val="FFFFFF"/>
                </a:solidFill>
              </a:rPr>
              <a:t>dle</a:t>
            </a:r>
            <a:r>
              <a:rPr lang="en-US" dirty="0">
                <a:solidFill>
                  <a:srgbClr val="FFFFFF"/>
                </a:solidFill>
              </a:rPr>
              <a:t> </a:t>
            </a:r>
            <a:r>
              <a:rPr lang="en-US" dirty="0" err="1">
                <a:solidFill>
                  <a:srgbClr val="FFFFFF"/>
                </a:solidFill>
              </a:rPr>
              <a:t>svých</a:t>
            </a:r>
            <a:r>
              <a:rPr lang="en-US" dirty="0">
                <a:solidFill>
                  <a:srgbClr val="FFFFFF"/>
                </a:solidFill>
              </a:rPr>
              <a:t> </a:t>
            </a:r>
            <a:r>
              <a:rPr lang="en-US" dirty="0" err="1">
                <a:solidFill>
                  <a:srgbClr val="FFFFFF"/>
                </a:solidFill>
              </a:rPr>
              <a:t>koncepcí</a:t>
            </a:r>
            <a:r>
              <a:rPr lang="en-US" dirty="0">
                <a:solidFill>
                  <a:srgbClr val="FFFFFF"/>
                </a:solidFill>
              </a:rPr>
              <a:t> dobra, za </a:t>
            </a:r>
            <a:r>
              <a:rPr lang="en-US" dirty="0" err="1">
                <a:solidFill>
                  <a:srgbClr val="FFFFFF"/>
                </a:solidFill>
              </a:rPr>
              <a:t>předpokladu</a:t>
            </a:r>
            <a:r>
              <a:rPr lang="en-US" dirty="0">
                <a:solidFill>
                  <a:srgbClr val="FFFFFF"/>
                </a:solidFill>
              </a:rPr>
              <a:t>, </a:t>
            </a:r>
            <a:r>
              <a:rPr lang="en-US" dirty="0" err="1">
                <a:solidFill>
                  <a:srgbClr val="FFFFFF"/>
                </a:solidFill>
              </a:rPr>
              <a:t>že</a:t>
            </a:r>
            <a:r>
              <a:rPr lang="en-US" dirty="0">
                <a:solidFill>
                  <a:srgbClr val="FFFFFF"/>
                </a:solidFill>
              </a:rPr>
              <a:t> </a:t>
            </a:r>
            <a:r>
              <a:rPr lang="en-US" dirty="0" err="1">
                <a:solidFill>
                  <a:srgbClr val="FFFFFF"/>
                </a:solidFill>
              </a:rPr>
              <a:t>nebudou</a:t>
            </a:r>
            <a:r>
              <a:rPr lang="en-US" dirty="0">
                <a:solidFill>
                  <a:srgbClr val="FFFFFF"/>
                </a:solidFill>
              </a:rPr>
              <a:t> </a:t>
            </a:r>
            <a:r>
              <a:rPr lang="en-US" dirty="0" err="1">
                <a:solidFill>
                  <a:srgbClr val="FFFFFF"/>
                </a:solidFill>
              </a:rPr>
              <a:t>ohrožovat</a:t>
            </a:r>
            <a:r>
              <a:rPr lang="en-US" dirty="0">
                <a:solidFill>
                  <a:srgbClr val="FFFFFF"/>
                </a:solidFill>
              </a:rPr>
              <a:t> </a:t>
            </a:r>
            <a:r>
              <a:rPr lang="en-US" dirty="0" err="1">
                <a:solidFill>
                  <a:srgbClr val="FFFFFF"/>
                </a:solidFill>
              </a:rPr>
              <a:t>svá</a:t>
            </a:r>
            <a:r>
              <a:rPr lang="en-US" dirty="0">
                <a:solidFill>
                  <a:srgbClr val="FFFFFF"/>
                </a:solidFill>
              </a:rPr>
              <a:t> </a:t>
            </a:r>
            <a:r>
              <a:rPr lang="en-US" dirty="0" err="1">
                <a:solidFill>
                  <a:srgbClr val="FFFFFF"/>
                </a:solidFill>
              </a:rPr>
              <a:t>práva</a:t>
            </a:r>
            <a:r>
              <a:rPr lang="en-US" dirty="0">
                <a:solidFill>
                  <a:srgbClr val="FFFFFF"/>
                </a:solidFill>
              </a:rPr>
              <a:t> </a:t>
            </a:r>
            <a:r>
              <a:rPr lang="en-US" dirty="0" err="1">
                <a:solidFill>
                  <a:srgbClr val="FFFFFF"/>
                </a:solidFill>
              </a:rPr>
              <a:t>navzájem</a:t>
            </a:r>
            <a:r>
              <a:rPr lang="en-US" dirty="0">
                <a:solidFill>
                  <a:srgbClr val="FFFFFF"/>
                </a:solidFill>
              </a:rPr>
              <a:t>. </a:t>
            </a:r>
          </a:p>
          <a:p>
            <a:pPr lvl="0" indent="-228600">
              <a:lnSpc>
                <a:spcPct val="90000"/>
              </a:lnSpc>
              <a:spcAft>
                <a:spcPts val="600"/>
              </a:spcAft>
              <a:buFont typeface="Arial" panose="020B0604020202020204" pitchFamily="34" charset="0"/>
              <a:buChar char="•"/>
            </a:pPr>
            <a:r>
              <a:rPr lang="en-US" dirty="0" err="1">
                <a:solidFill>
                  <a:srgbClr val="FFFFFF"/>
                </a:solidFill>
              </a:rPr>
              <a:t>Dobrovolné</a:t>
            </a:r>
            <a:r>
              <a:rPr lang="en-US" dirty="0">
                <a:solidFill>
                  <a:srgbClr val="FFFFFF"/>
                </a:solidFill>
              </a:rPr>
              <a:t> </a:t>
            </a:r>
            <a:r>
              <a:rPr lang="en-US" dirty="0" err="1">
                <a:solidFill>
                  <a:srgbClr val="FFFFFF"/>
                </a:solidFill>
              </a:rPr>
              <a:t>vstupování</a:t>
            </a:r>
            <a:r>
              <a:rPr lang="en-US" dirty="0">
                <a:solidFill>
                  <a:srgbClr val="FFFFFF"/>
                </a:solidFill>
              </a:rPr>
              <a:t> do </a:t>
            </a:r>
            <a:r>
              <a:rPr lang="en-US" dirty="0" err="1">
                <a:solidFill>
                  <a:srgbClr val="FFFFFF"/>
                </a:solidFill>
              </a:rPr>
              <a:t>různých</a:t>
            </a:r>
            <a:r>
              <a:rPr lang="en-US" dirty="0">
                <a:solidFill>
                  <a:srgbClr val="FFFFFF"/>
                </a:solidFill>
              </a:rPr>
              <a:t> </a:t>
            </a:r>
            <a:r>
              <a:rPr lang="en-US" dirty="0" err="1">
                <a:solidFill>
                  <a:srgbClr val="FFFFFF"/>
                </a:solidFill>
              </a:rPr>
              <a:t>společenství</a:t>
            </a:r>
            <a:r>
              <a:rPr lang="en-US" dirty="0">
                <a:solidFill>
                  <a:srgbClr val="FFFFFF"/>
                </a:solidFill>
              </a:rPr>
              <a:t> (</a:t>
            </a:r>
            <a:r>
              <a:rPr lang="en-US" dirty="0" err="1">
                <a:solidFill>
                  <a:srgbClr val="FFFFFF"/>
                </a:solidFill>
              </a:rPr>
              <a:t>utopií</a:t>
            </a:r>
            <a:r>
              <a:rPr lang="en-US" dirty="0">
                <a:solidFill>
                  <a:srgbClr val="FFFFFF"/>
                </a:solidFill>
              </a:rPr>
              <a:t>), za </a:t>
            </a:r>
            <a:r>
              <a:rPr lang="en-US" dirty="0" err="1">
                <a:solidFill>
                  <a:srgbClr val="FFFFFF"/>
                </a:solidFill>
              </a:rPr>
              <a:t>předpokladu</a:t>
            </a:r>
            <a:r>
              <a:rPr lang="en-US" dirty="0">
                <a:solidFill>
                  <a:srgbClr val="FFFFFF"/>
                </a:solidFill>
              </a:rPr>
              <a:t> </a:t>
            </a:r>
            <a:r>
              <a:rPr lang="en-US" dirty="0" err="1">
                <a:solidFill>
                  <a:srgbClr val="FFFFFF"/>
                </a:solidFill>
              </a:rPr>
              <a:t>respektování</a:t>
            </a:r>
            <a:r>
              <a:rPr lang="en-US" dirty="0">
                <a:solidFill>
                  <a:srgbClr val="FFFFFF"/>
                </a:solidFill>
              </a:rPr>
              <a:t> </a:t>
            </a:r>
            <a:r>
              <a:rPr lang="en-US" dirty="0" err="1">
                <a:solidFill>
                  <a:srgbClr val="FFFFFF"/>
                </a:solidFill>
              </a:rPr>
              <a:t>pravidel</a:t>
            </a:r>
            <a:r>
              <a:rPr lang="en-US" dirty="0">
                <a:solidFill>
                  <a:srgbClr val="FFFFFF"/>
                </a:solidFill>
              </a:rPr>
              <a:t> </a:t>
            </a:r>
            <a:r>
              <a:rPr lang="en-US" dirty="0" err="1">
                <a:solidFill>
                  <a:srgbClr val="FFFFFF"/>
                </a:solidFill>
              </a:rPr>
              <a:t>minimálního</a:t>
            </a:r>
            <a:r>
              <a:rPr lang="en-US" dirty="0">
                <a:solidFill>
                  <a:srgbClr val="FFFFFF"/>
                </a:solidFill>
              </a:rPr>
              <a:t> </a:t>
            </a:r>
            <a:r>
              <a:rPr lang="en-US" dirty="0" err="1">
                <a:solidFill>
                  <a:srgbClr val="FFFFFF"/>
                </a:solidFill>
              </a:rPr>
              <a:t>státu</a:t>
            </a:r>
            <a:r>
              <a:rPr lang="en-US" dirty="0">
                <a:solidFill>
                  <a:srgbClr val="FFFFFF"/>
                </a:solidFill>
              </a:rPr>
              <a:t> </a:t>
            </a:r>
          </a:p>
        </p:txBody>
      </p:sp>
    </p:spTree>
    <p:extLst>
      <p:ext uri="{BB962C8B-B14F-4D97-AF65-F5344CB8AC3E}">
        <p14:creationId xmlns:p14="http://schemas.microsoft.com/office/powerpoint/2010/main" val="182025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9F888BA-4770-6B56-9E9D-5064F78955B0}"/>
              </a:ext>
            </a:extLst>
          </p:cNvPr>
          <p:cNvSpPr>
            <a:spLocks noGrp="1"/>
          </p:cNvSpPr>
          <p:nvPr>
            <p:ph type="title"/>
          </p:nvPr>
        </p:nvSpPr>
        <p:spPr>
          <a:xfrm>
            <a:off x="803775" y="1106007"/>
            <a:ext cx="10550025" cy="1182927"/>
          </a:xfrm>
        </p:spPr>
        <p:txBody>
          <a:bodyPr anchor="b">
            <a:normAutofit/>
          </a:bodyPr>
          <a:lstStyle/>
          <a:p>
            <a:r>
              <a:rPr lang="cs-CZ" sz="6600" dirty="0"/>
              <a:t>Struktura přednášky </a:t>
            </a:r>
          </a:p>
        </p:txBody>
      </p:sp>
      <p:cxnSp>
        <p:nvCxnSpPr>
          <p:cNvPr id="53" name="Straight Connector 5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5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 name="Zástupný obsah 2">
            <a:extLst>
              <a:ext uri="{FF2B5EF4-FFF2-40B4-BE49-F238E27FC236}">
                <a16:creationId xmlns:a16="http://schemas.microsoft.com/office/drawing/2014/main" id="{FF7C2F7F-49D4-9458-312A-713224AC392F}"/>
              </a:ext>
            </a:extLst>
          </p:cNvPr>
          <p:cNvSpPr>
            <a:spLocks noGrp="1"/>
          </p:cNvSpPr>
          <p:nvPr>
            <p:ph idx="1"/>
          </p:nvPr>
        </p:nvSpPr>
        <p:spPr>
          <a:xfrm>
            <a:off x="803775" y="2598947"/>
            <a:ext cx="10550025" cy="3677348"/>
          </a:xfrm>
        </p:spPr>
        <p:txBody>
          <a:bodyPr anchor="t">
            <a:normAutofit/>
          </a:bodyPr>
          <a:lstStyle/>
          <a:p>
            <a:r>
              <a:rPr lang="cs-CZ" sz="1800" dirty="0"/>
              <a:t>K etymologii libertarianismu</a:t>
            </a:r>
          </a:p>
          <a:p>
            <a:r>
              <a:rPr lang="cs-CZ" sz="1800" dirty="0"/>
              <a:t>Co je to libertarianismus?: Varianty libertarianismu a konfliktní linie</a:t>
            </a:r>
          </a:p>
          <a:p>
            <a:r>
              <a:rPr lang="en-GB" sz="1800" dirty="0"/>
              <a:t>Robert Nozick:</a:t>
            </a:r>
            <a:r>
              <a:rPr lang="cs-CZ" sz="1800" dirty="0"/>
              <a:t> </a:t>
            </a:r>
            <a:r>
              <a:rPr lang="en-GB" sz="1800" dirty="0" err="1"/>
              <a:t>Anarchie</a:t>
            </a:r>
            <a:r>
              <a:rPr lang="en-GB" sz="1800" dirty="0"/>
              <a:t>, </a:t>
            </a:r>
            <a:r>
              <a:rPr lang="en-GB" sz="1800" dirty="0" err="1"/>
              <a:t>stát</a:t>
            </a:r>
            <a:r>
              <a:rPr lang="en-GB" sz="1800" dirty="0"/>
              <a:t> a </a:t>
            </a:r>
            <a:r>
              <a:rPr lang="en-GB" sz="1800" dirty="0" err="1"/>
              <a:t>utopie</a:t>
            </a:r>
            <a:r>
              <a:rPr lang="en-GB" sz="1800" dirty="0"/>
              <a:t> </a:t>
            </a:r>
            <a:endParaRPr lang="cs-CZ" sz="1800" dirty="0"/>
          </a:p>
          <a:p>
            <a:pPr marL="457200" lvl="1" indent="0">
              <a:buNone/>
            </a:pPr>
            <a:br>
              <a:rPr lang="cs-CZ" sz="1800" dirty="0"/>
            </a:br>
            <a:r>
              <a:rPr lang="en-GB" sz="1800" dirty="0"/>
              <a:t>I. </a:t>
            </a:r>
            <a:r>
              <a:rPr lang="en-GB" sz="1800" dirty="0" err="1"/>
              <a:t>Anarchie</a:t>
            </a:r>
            <a:r>
              <a:rPr lang="en-GB" sz="1800" dirty="0"/>
              <a:t>:</a:t>
            </a:r>
            <a:r>
              <a:rPr lang="cs-CZ" sz="1800" dirty="0"/>
              <a:t> Anarchismus vs. ospravedlnění minimálního státu </a:t>
            </a:r>
            <a:br>
              <a:rPr lang="cs-CZ" sz="1800" dirty="0"/>
            </a:br>
            <a:r>
              <a:rPr lang="en-GB" sz="1800" dirty="0"/>
              <a:t>II. </a:t>
            </a:r>
            <a:r>
              <a:rPr lang="en-GB" sz="1800" dirty="0" err="1"/>
              <a:t>Stát</a:t>
            </a:r>
            <a:r>
              <a:rPr lang="en-GB" sz="1800" dirty="0"/>
              <a:t>: </a:t>
            </a:r>
            <a:r>
              <a:rPr lang="cs-CZ" sz="1800" dirty="0" err="1"/>
              <a:t>Nozickova</a:t>
            </a:r>
            <a:r>
              <a:rPr lang="cs-CZ" sz="1800" dirty="0"/>
              <a:t> koncepce spravedlnosti a kritika rovnostářství</a:t>
            </a:r>
            <a:br>
              <a:rPr lang="cs-CZ" sz="1800" dirty="0"/>
            </a:br>
            <a:r>
              <a:rPr lang="en-GB" sz="1800" dirty="0"/>
              <a:t>III. </a:t>
            </a:r>
            <a:r>
              <a:rPr lang="en-GB" sz="1800" dirty="0" err="1"/>
              <a:t>Utopie</a:t>
            </a:r>
            <a:r>
              <a:rPr lang="en-GB" sz="1800" dirty="0"/>
              <a:t>: </a:t>
            </a:r>
            <a:r>
              <a:rPr lang="cs-CZ" sz="1800" dirty="0"/>
              <a:t>Pluralismus komunit a utopická verze libertarianismu</a:t>
            </a:r>
          </a:p>
          <a:p>
            <a:r>
              <a:rPr lang="cs-CZ" sz="1800" dirty="0"/>
              <a:t>Kritika: problematické aspekty </a:t>
            </a:r>
            <a:r>
              <a:rPr lang="cs-CZ" sz="1800" dirty="0" err="1"/>
              <a:t>Nozickova</a:t>
            </a:r>
            <a:r>
              <a:rPr lang="cs-CZ" sz="1800" dirty="0"/>
              <a:t> díla</a:t>
            </a:r>
          </a:p>
          <a:p>
            <a:r>
              <a:rPr lang="cs-CZ" sz="1800" dirty="0" err="1"/>
              <a:t>Nozick</a:t>
            </a:r>
            <a:r>
              <a:rPr lang="cs-CZ" sz="1800" dirty="0"/>
              <a:t> vs. </a:t>
            </a:r>
            <a:r>
              <a:rPr lang="cs-CZ" sz="1800" dirty="0" err="1"/>
              <a:t>Rawls</a:t>
            </a:r>
            <a:r>
              <a:rPr lang="cs-CZ" sz="1800" dirty="0"/>
              <a:t> </a:t>
            </a:r>
          </a:p>
          <a:p>
            <a:r>
              <a:rPr lang="cs-CZ" sz="1800" dirty="0"/>
              <a:t>Otázky a diskuse </a:t>
            </a:r>
            <a:br>
              <a:rPr lang="cs-CZ" sz="1800" b="1" dirty="0"/>
            </a:br>
            <a:endParaRPr lang="cs-CZ" sz="1800" dirty="0"/>
          </a:p>
        </p:txBody>
      </p:sp>
      <p:sp>
        <p:nvSpPr>
          <p:cNvPr id="5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5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96345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DCE5BDB-E6AA-AB2B-2885-FEE4D944D463}"/>
              </a:ext>
            </a:extLst>
          </p:cNvPr>
          <p:cNvSpPr>
            <a:spLocks noGrp="1"/>
          </p:cNvSpPr>
          <p:nvPr>
            <p:ph type="title"/>
          </p:nvPr>
        </p:nvSpPr>
        <p:spPr/>
        <p:txBody>
          <a:bodyPr/>
          <a:lstStyle/>
          <a:p>
            <a:pPr algn="ctr"/>
            <a:r>
              <a:rPr lang="cs-CZ" b="1" dirty="0" err="1"/>
              <a:t>Nozick</a:t>
            </a:r>
            <a:r>
              <a:rPr lang="cs-CZ" b="1" dirty="0"/>
              <a:t> vs. </a:t>
            </a:r>
            <a:r>
              <a:rPr lang="cs-CZ" b="1" dirty="0" err="1"/>
              <a:t>Rawls</a:t>
            </a:r>
            <a:r>
              <a:rPr lang="cs-CZ" b="1" dirty="0"/>
              <a:t> </a:t>
            </a:r>
            <a:endParaRPr lang="cs-CZ" dirty="0"/>
          </a:p>
        </p:txBody>
      </p:sp>
      <p:sp>
        <p:nvSpPr>
          <p:cNvPr id="5" name="Zástupný obsah 4">
            <a:extLst>
              <a:ext uri="{FF2B5EF4-FFF2-40B4-BE49-F238E27FC236}">
                <a16:creationId xmlns:a16="http://schemas.microsoft.com/office/drawing/2014/main" id="{CC027DDF-54F2-B7EE-BE69-5F0C84DC6C75}"/>
              </a:ext>
            </a:extLst>
          </p:cNvPr>
          <p:cNvSpPr>
            <a:spLocks noGrp="1"/>
          </p:cNvSpPr>
          <p:nvPr>
            <p:ph sz="half" idx="1"/>
          </p:nvPr>
        </p:nvSpPr>
        <p:spPr>
          <a:xfrm>
            <a:off x="838200" y="1825625"/>
            <a:ext cx="5181600" cy="4900996"/>
          </a:xfrm>
        </p:spPr>
        <p:txBody>
          <a:bodyPr>
            <a:normAutofit fontScale="55000" lnSpcReduction="20000"/>
          </a:bodyPr>
          <a:lstStyle/>
          <a:p>
            <a:endParaRPr lang="cs-CZ" dirty="0"/>
          </a:p>
          <a:p>
            <a:pPr marL="0" indent="0" algn="ctr">
              <a:buNone/>
            </a:pPr>
            <a:endParaRPr lang="cs-CZ" b="1" dirty="0">
              <a:solidFill>
                <a:srgbClr val="FF0000"/>
              </a:solidFill>
            </a:endParaRPr>
          </a:p>
          <a:p>
            <a:pPr marL="0" indent="0" algn="ctr">
              <a:buNone/>
            </a:pPr>
            <a:r>
              <a:rPr lang="cs-CZ" sz="3600" b="1" dirty="0">
                <a:solidFill>
                  <a:srgbClr val="FF0000"/>
                </a:solidFill>
              </a:rPr>
              <a:t>Společné rysy </a:t>
            </a:r>
            <a:endParaRPr lang="en-GB" sz="3600" b="1" dirty="0">
              <a:solidFill>
                <a:srgbClr val="FF0000"/>
              </a:solidFill>
            </a:endParaRPr>
          </a:p>
          <a:p>
            <a:r>
              <a:rPr lang="cs-CZ" b="1" dirty="0"/>
              <a:t>Morální autonomie </a:t>
            </a:r>
            <a:r>
              <a:rPr lang="cs-CZ" dirty="0"/>
              <a:t>jednotlivců → proti </a:t>
            </a:r>
            <a:r>
              <a:rPr lang="cs-CZ" dirty="0" err="1"/>
              <a:t>konsekvencionalismu</a:t>
            </a:r>
            <a:r>
              <a:rPr lang="cs-CZ" dirty="0"/>
              <a:t> a užití jednotlivců jako prostředků</a:t>
            </a:r>
          </a:p>
          <a:p>
            <a:r>
              <a:rPr lang="cs-CZ" dirty="0"/>
              <a:t>Předpoklad </a:t>
            </a:r>
            <a:r>
              <a:rPr lang="cs-CZ" b="1" dirty="0"/>
              <a:t>racionality</a:t>
            </a:r>
            <a:r>
              <a:rPr lang="cs-CZ" dirty="0"/>
              <a:t>, sledování</a:t>
            </a:r>
            <a:r>
              <a:rPr lang="cs-CZ" b="1" dirty="0"/>
              <a:t> sebe-zájmu </a:t>
            </a:r>
            <a:r>
              <a:rPr lang="cs-CZ" dirty="0"/>
              <a:t>a nutnost  </a:t>
            </a:r>
            <a:r>
              <a:rPr lang="cs-CZ" b="1" dirty="0"/>
              <a:t>kooperace</a:t>
            </a:r>
            <a:r>
              <a:rPr lang="cs-CZ" dirty="0"/>
              <a:t> </a:t>
            </a:r>
          </a:p>
          <a:p>
            <a:r>
              <a:rPr lang="cs-CZ" b="1" dirty="0"/>
              <a:t>Analytická filozofie</a:t>
            </a:r>
            <a:r>
              <a:rPr lang="cs-CZ" dirty="0"/>
              <a:t>, myšlenkové experimenty → „</a:t>
            </a:r>
            <a:r>
              <a:rPr lang="cs-CZ" dirty="0" err="1"/>
              <a:t>intuition</a:t>
            </a:r>
            <a:r>
              <a:rPr lang="cs-CZ" dirty="0"/>
              <a:t> </a:t>
            </a:r>
            <a:r>
              <a:rPr lang="cs-CZ" dirty="0" err="1"/>
              <a:t>pumps</a:t>
            </a:r>
            <a:r>
              <a:rPr lang="cs-CZ" dirty="0"/>
              <a:t>“, ideální teorie  </a:t>
            </a:r>
          </a:p>
          <a:p>
            <a:r>
              <a:rPr lang="cs-CZ" dirty="0"/>
              <a:t>Souhlasí, že </a:t>
            </a:r>
            <a:r>
              <a:rPr lang="cs-CZ" b="1" dirty="0"/>
              <a:t>nerovnosti vedou ke generaci zisku </a:t>
            </a:r>
            <a:r>
              <a:rPr lang="cs-CZ" dirty="0"/>
              <a:t>a příležitostí </a:t>
            </a:r>
          </a:p>
          <a:p>
            <a:r>
              <a:rPr lang="cs-CZ" b="1" dirty="0"/>
              <a:t>Nutnost vypořádat se s existujícími nespravedlnostmi </a:t>
            </a:r>
            <a:r>
              <a:rPr lang="cs-CZ" dirty="0"/>
              <a:t>– forma redistribuce (</a:t>
            </a:r>
            <a:r>
              <a:rPr lang="cs-CZ" dirty="0" err="1"/>
              <a:t>Nozick</a:t>
            </a:r>
            <a:r>
              <a:rPr lang="cs-CZ" dirty="0"/>
              <a:t> historické nespravedlnosti), </a:t>
            </a:r>
            <a:r>
              <a:rPr lang="cs-CZ" dirty="0" err="1"/>
              <a:t>Rawls</a:t>
            </a:r>
            <a:r>
              <a:rPr lang="cs-CZ" dirty="0"/>
              <a:t> nespravedlnosti spojené z arbitrárnosti vrozených talentů </a:t>
            </a:r>
          </a:p>
          <a:p>
            <a:r>
              <a:rPr lang="cs-CZ" b="1" dirty="0"/>
              <a:t>Svoboda a rovnost</a:t>
            </a:r>
            <a:r>
              <a:rPr lang="cs-CZ" dirty="0"/>
              <a:t>, ústřední hodnoty </a:t>
            </a:r>
          </a:p>
          <a:p>
            <a:r>
              <a:rPr lang="cs-CZ" b="1" dirty="0"/>
              <a:t>Pluralismus</a:t>
            </a:r>
            <a:r>
              <a:rPr lang="cs-CZ" dirty="0"/>
              <a:t>, každý jednotlivec si volí svou individuální koncepci dobra – dobro není cílem existence státu, zajištění spravedlnosti ano. </a:t>
            </a:r>
          </a:p>
        </p:txBody>
      </p:sp>
      <p:sp>
        <p:nvSpPr>
          <p:cNvPr id="6" name="Zástupný obsah 5">
            <a:extLst>
              <a:ext uri="{FF2B5EF4-FFF2-40B4-BE49-F238E27FC236}">
                <a16:creationId xmlns:a16="http://schemas.microsoft.com/office/drawing/2014/main" id="{630E821B-9A86-6B59-FE45-56ACF0DB1C52}"/>
              </a:ext>
            </a:extLst>
          </p:cNvPr>
          <p:cNvSpPr>
            <a:spLocks noGrp="1"/>
          </p:cNvSpPr>
          <p:nvPr>
            <p:ph sz="half" idx="2"/>
          </p:nvPr>
        </p:nvSpPr>
        <p:spPr>
          <a:xfrm>
            <a:off x="6172200" y="1825625"/>
            <a:ext cx="5181600" cy="4774872"/>
          </a:xfrm>
        </p:spPr>
        <p:txBody>
          <a:bodyPr>
            <a:normAutofit fontScale="55000" lnSpcReduction="20000"/>
          </a:bodyPr>
          <a:lstStyle/>
          <a:p>
            <a:pPr lvl="0">
              <a:lnSpc>
                <a:spcPct val="80000"/>
              </a:lnSpc>
            </a:pPr>
            <a:endParaRPr lang="cs-CZ" sz="2800" dirty="0"/>
          </a:p>
          <a:p>
            <a:pPr marL="0" indent="0" algn="ctr">
              <a:lnSpc>
                <a:spcPct val="80000"/>
              </a:lnSpc>
              <a:buNone/>
            </a:pPr>
            <a:endParaRPr lang="cs-CZ" sz="2800" b="1" dirty="0">
              <a:solidFill>
                <a:srgbClr val="FF0000"/>
              </a:solidFill>
            </a:endParaRPr>
          </a:p>
          <a:p>
            <a:pPr marL="0" indent="0" algn="ctr">
              <a:lnSpc>
                <a:spcPct val="80000"/>
              </a:lnSpc>
              <a:buNone/>
            </a:pPr>
            <a:r>
              <a:rPr lang="cs-CZ" sz="3600" b="1" dirty="0">
                <a:solidFill>
                  <a:srgbClr val="FF0000"/>
                </a:solidFill>
              </a:rPr>
              <a:t>Rozdíly</a:t>
            </a:r>
            <a:endParaRPr lang="en-GB" sz="3600" b="1" dirty="0">
              <a:solidFill>
                <a:srgbClr val="FF0000"/>
              </a:solidFill>
            </a:endParaRPr>
          </a:p>
          <a:p>
            <a:pPr lvl="0">
              <a:lnSpc>
                <a:spcPct val="80000"/>
              </a:lnSpc>
            </a:pPr>
            <a:endParaRPr lang="cs-CZ" dirty="0"/>
          </a:p>
          <a:p>
            <a:pPr lvl="0">
              <a:lnSpc>
                <a:spcPct val="80000"/>
              </a:lnSpc>
            </a:pPr>
            <a:r>
              <a:rPr lang="cs-CZ" dirty="0"/>
              <a:t>Spravedlnost úroveň: </a:t>
            </a:r>
            <a:r>
              <a:rPr lang="cs-CZ" b="1" dirty="0"/>
              <a:t>mikrostruktury (jednotlivci) vs. makrostruktury (celá společnost resp. základní struktura)</a:t>
            </a:r>
            <a:r>
              <a:rPr lang="cs-CZ" dirty="0"/>
              <a:t> – principy spravedlnosti se de facto týkají jiných entit a jiných cílů </a:t>
            </a:r>
          </a:p>
          <a:p>
            <a:pPr lvl="0">
              <a:lnSpc>
                <a:spcPct val="80000"/>
              </a:lnSpc>
            </a:pPr>
            <a:r>
              <a:rPr lang="cs-CZ" b="1" dirty="0"/>
              <a:t>Přebytky plynoucí ze soukromého vlastnictví </a:t>
            </a:r>
            <a:r>
              <a:rPr lang="cs-CZ" dirty="0"/>
              <a:t>– dle </a:t>
            </a:r>
            <a:r>
              <a:rPr lang="cs-CZ" dirty="0" err="1"/>
              <a:t>Nozicka</a:t>
            </a:r>
            <a:r>
              <a:rPr lang="cs-CZ" dirty="0"/>
              <a:t> z nich už tak nejvíce </a:t>
            </a:r>
            <a:r>
              <a:rPr lang="cs-CZ" dirty="0" err="1"/>
              <a:t>benefitují</a:t>
            </a:r>
            <a:r>
              <a:rPr lang="cs-CZ" dirty="0"/>
              <a:t> chudí, dle </a:t>
            </a:r>
            <a:r>
              <a:rPr lang="cs-CZ" dirty="0" err="1"/>
              <a:t>Rawlse</a:t>
            </a:r>
            <a:r>
              <a:rPr lang="cs-CZ" dirty="0"/>
              <a:t> musí být dále spravedlivě rozděleny </a:t>
            </a:r>
          </a:p>
          <a:p>
            <a:pPr lvl="0">
              <a:lnSpc>
                <a:spcPct val="80000"/>
              </a:lnSpc>
            </a:pPr>
            <a:r>
              <a:rPr lang="cs-CZ" dirty="0"/>
              <a:t>Arbitrárnost vrozených vlastností (nárok na benefity plynoucí z talentů) vs. podmínky nutné pro jejich rozvoj – měla by </a:t>
            </a:r>
            <a:r>
              <a:rPr lang="cs-CZ" dirty="0" err="1"/>
              <a:t>benefitovat</a:t>
            </a:r>
            <a:r>
              <a:rPr lang="cs-CZ" dirty="0"/>
              <a:t> celá společnost? </a:t>
            </a:r>
          </a:p>
          <a:p>
            <a:pPr lvl="0">
              <a:lnSpc>
                <a:spcPct val="80000"/>
              </a:lnSpc>
            </a:pPr>
            <a:r>
              <a:rPr lang="cs-CZ" b="1" dirty="0" err="1"/>
              <a:t>Kontraktualismus</a:t>
            </a:r>
            <a:r>
              <a:rPr lang="cs-CZ" b="1" dirty="0"/>
              <a:t> vs. Teorie přirozených práv </a:t>
            </a:r>
          </a:p>
          <a:p>
            <a:pPr lvl="0">
              <a:lnSpc>
                <a:spcPct val="80000"/>
              </a:lnSpc>
            </a:pPr>
            <a:r>
              <a:rPr lang="cs-CZ" dirty="0"/>
              <a:t>Individualismus a atomismus vs. holismus (existují pouze jednotlivci vs. existuje společnost jako celek)</a:t>
            </a:r>
          </a:p>
          <a:p>
            <a:endParaRPr lang="cs-CZ" dirty="0"/>
          </a:p>
        </p:txBody>
      </p:sp>
      <p:pic>
        <p:nvPicPr>
          <p:cNvPr id="7" name="Obrázek 6">
            <a:extLst>
              <a:ext uri="{FF2B5EF4-FFF2-40B4-BE49-F238E27FC236}">
                <a16:creationId xmlns:a16="http://schemas.microsoft.com/office/drawing/2014/main" id="{4A204F8F-A0AF-9739-F42F-98C3884A57E2}"/>
              </a:ext>
            </a:extLst>
          </p:cNvPr>
          <p:cNvPicPr>
            <a:picLocks noChangeAspect="1"/>
          </p:cNvPicPr>
          <p:nvPr/>
        </p:nvPicPr>
        <p:blipFill>
          <a:blip r:embed="rId2"/>
          <a:stretch>
            <a:fillRect/>
          </a:stretch>
        </p:blipFill>
        <p:spPr>
          <a:xfrm>
            <a:off x="10243082" y="176568"/>
            <a:ext cx="1263118" cy="2335405"/>
          </a:xfrm>
          <a:prstGeom prst="rect">
            <a:avLst/>
          </a:prstGeom>
        </p:spPr>
      </p:pic>
      <p:pic>
        <p:nvPicPr>
          <p:cNvPr id="8" name="Obrázek 7">
            <a:extLst>
              <a:ext uri="{FF2B5EF4-FFF2-40B4-BE49-F238E27FC236}">
                <a16:creationId xmlns:a16="http://schemas.microsoft.com/office/drawing/2014/main" id="{AB748881-B299-9C5D-401D-6E35EDFAD625}"/>
              </a:ext>
            </a:extLst>
          </p:cNvPr>
          <p:cNvPicPr>
            <a:picLocks noChangeAspect="1"/>
          </p:cNvPicPr>
          <p:nvPr/>
        </p:nvPicPr>
        <p:blipFill>
          <a:blip r:embed="rId3"/>
          <a:stretch>
            <a:fillRect/>
          </a:stretch>
        </p:blipFill>
        <p:spPr>
          <a:xfrm>
            <a:off x="1313793" y="410797"/>
            <a:ext cx="897759" cy="1924608"/>
          </a:xfrm>
          <a:prstGeom prst="rect">
            <a:avLst/>
          </a:prstGeom>
        </p:spPr>
      </p:pic>
    </p:spTree>
    <p:extLst>
      <p:ext uri="{BB962C8B-B14F-4D97-AF65-F5344CB8AC3E}">
        <p14:creationId xmlns:p14="http://schemas.microsoft.com/office/powerpoint/2010/main" val="256291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Nadpis 4">
            <a:extLst>
              <a:ext uri="{FF2B5EF4-FFF2-40B4-BE49-F238E27FC236}">
                <a16:creationId xmlns:a16="http://schemas.microsoft.com/office/drawing/2014/main" id="{4243B5CF-DE60-98B1-549A-866B410BCC84}"/>
              </a:ext>
            </a:extLst>
          </p:cNvPr>
          <p:cNvSpPr>
            <a:spLocks noGrp="1"/>
          </p:cNvSpPr>
          <p:nvPr>
            <p:ph type="title"/>
          </p:nvPr>
        </p:nvSpPr>
        <p:spPr>
          <a:xfrm>
            <a:off x="281019" y="924912"/>
            <a:ext cx="10439533" cy="1061542"/>
          </a:xfrm>
        </p:spPr>
        <p:txBody>
          <a:bodyPr anchor="b">
            <a:normAutofit fontScale="90000"/>
          </a:bodyPr>
          <a:lstStyle/>
          <a:p>
            <a:r>
              <a:rPr lang="cs-CZ" sz="3800" b="1" dirty="0" err="1"/>
              <a:t>Nozick</a:t>
            </a:r>
            <a:r>
              <a:rPr lang="cs-CZ" sz="3800" b="1" dirty="0"/>
              <a:t> v současnosti: Otázky do diskuse </a:t>
            </a:r>
            <a:br>
              <a:rPr lang="cs-CZ" sz="3800" b="1" u="sng" dirty="0"/>
            </a:br>
            <a:endParaRPr lang="cs-CZ" sz="3800" dirty="0"/>
          </a:p>
        </p:txBody>
      </p:sp>
      <p:cxnSp>
        <p:nvCxnSpPr>
          <p:cNvPr id="72" name="Straight Connector 7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6" name="Zástupný obsah 5">
            <a:extLst>
              <a:ext uri="{FF2B5EF4-FFF2-40B4-BE49-F238E27FC236}">
                <a16:creationId xmlns:a16="http://schemas.microsoft.com/office/drawing/2014/main" id="{569D8845-E36E-AA0F-35C6-F106936F341F}"/>
              </a:ext>
            </a:extLst>
          </p:cNvPr>
          <p:cNvSpPr>
            <a:spLocks noGrp="1"/>
          </p:cNvSpPr>
          <p:nvPr>
            <p:ph idx="1"/>
          </p:nvPr>
        </p:nvSpPr>
        <p:spPr>
          <a:xfrm>
            <a:off x="-147145" y="2104896"/>
            <a:ext cx="9133490" cy="4243352"/>
          </a:xfrm>
        </p:spPr>
        <p:txBody>
          <a:bodyPr anchor="t">
            <a:normAutofit/>
          </a:bodyPr>
          <a:lstStyle/>
          <a:p>
            <a:pPr lvl="1"/>
            <a:r>
              <a:rPr lang="cs-CZ" sz="1800" b="1" dirty="0"/>
              <a:t>Globální oteplování:</a:t>
            </a:r>
            <a:r>
              <a:rPr lang="cs-CZ" sz="1800" dirty="0"/>
              <a:t> Případ morální nouze? Mohl by minimální stát (v utopické verzi) čelit globálním problémům vyžadujícím kolektivní organizaci a rozhodnutí? </a:t>
            </a:r>
          </a:p>
          <a:p>
            <a:pPr lvl="1"/>
            <a:r>
              <a:rPr lang="cs-CZ" sz="1800" b="1" dirty="0"/>
              <a:t>Historické nespravedlnosti</a:t>
            </a:r>
            <a:r>
              <a:rPr lang="cs-CZ" sz="1800" dirty="0"/>
              <a:t>: kompenzace, redistribuce nebo restituce? Jak řešit problém nemateriálních nespravedlností?  Afirmativní akce? </a:t>
            </a:r>
          </a:p>
          <a:p>
            <a:pPr lvl="1"/>
            <a:r>
              <a:rPr lang="cs-CZ" sz="1800" b="1" dirty="0"/>
              <a:t>Je vzdělání předpokladem svobody? </a:t>
            </a:r>
            <a:r>
              <a:rPr lang="cs-CZ" sz="1800" dirty="0"/>
              <a:t>Je úlohou (i minimálního) státu zajistit vzdělání ke svobodě a vědomí si vlastních práv? </a:t>
            </a:r>
          </a:p>
          <a:p>
            <a:pPr lvl="1"/>
            <a:r>
              <a:rPr lang="cs-CZ" sz="1800" b="1" dirty="0"/>
              <a:t>Utopie:</a:t>
            </a:r>
            <a:r>
              <a:rPr lang="cs-CZ" sz="1800" dirty="0"/>
              <a:t> Problém extrémistických komunit do nichž se rodí noví občané…</a:t>
            </a:r>
          </a:p>
          <a:p>
            <a:pPr lvl="1"/>
            <a:r>
              <a:rPr lang="cs-CZ" sz="1800" b="1" dirty="0" err="1"/>
              <a:t>Sebevlastnictví</a:t>
            </a:r>
            <a:r>
              <a:rPr lang="cs-CZ" sz="1800" b="1" dirty="0"/>
              <a:t>:</a:t>
            </a:r>
            <a:r>
              <a:rPr lang="cs-CZ" sz="1800" dirty="0"/>
              <a:t> Nemohu se prodat do permanentního otroctví, ale mohu prodat své orgány, tělo, intelektuální služby ?</a:t>
            </a:r>
          </a:p>
          <a:p>
            <a:pPr lvl="1"/>
            <a:r>
              <a:rPr lang="cs-CZ" sz="1800" b="1" dirty="0"/>
              <a:t>Může mít libertariánský stát neteritoriální charakter? </a:t>
            </a:r>
            <a:r>
              <a:rPr lang="cs-CZ" sz="1800" dirty="0"/>
              <a:t>Jak by vypadala </a:t>
            </a:r>
            <a:r>
              <a:rPr lang="cs-CZ" sz="1800" dirty="0" err="1"/>
              <a:t>Nozickovská</a:t>
            </a:r>
            <a:r>
              <a:rPr lang="cs-CZ" sz="1800" dirty="0"/>
              <a:t> utopie v současnosti ? Existuje někde? </a:t>
            </a:r>
          </a:p>
          <a:p>
            <a:pPr lvl="1"/>
            <a:r>
              <a:rPr lang="cs-CZ" sz="1800" b="1" dirty="0"/>
              <a:t>Teorie nabytí majetku a kolonizace vesmíru: </a:t>
            </a:r>
            <a:r>
              <a:rPr lang="cs-CZ" sz="1800" dirty="0"/>
              <a:t>Právo prvního záboru? Jak ospravedlnit přivlastnění vesmírných těles, vesmírného prostoru? </a:t>
            </a:r>
            <a:endParaRPr lang="cs-CZ" sz="1800" b="1" dirty="0"/>
          </a:p>
          <a:p>
            <a:endParaRPr lang="cs-CZ" sz="1100" dirty="0"/>
          </a:p>
        </p:txBody>
      </p:sp>
      <p:sp>
        <p:nvSpPr>
          <p:cNvPr id="7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2878" y="360845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7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4401" y="387045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9" name="Picture 22" descr="Různé barevné znaky otazníků">
            <a:extLst>
              <a:ext uri="{FF2B5EF4-FFF2-40B4-BE49-F238E27FC236}">
                <a16:creationId xmlns:a16="http://schemas.microsoft.com/office/drawing/2014/main" id="{7CF9EE12-47E8-F747-ECD3-A6AC488D048D}"/>
              </a:ext>
            </a:extLst>
          </p:cNvPr>
          <p:cNvPicPr>
            <a:picLocks noChangeAspect="1"/>
          </p:cNvPicPr>
          <p:nvPr/>
        </p:nvPicPr>
        <p:blipFill rotWithShape="1">
          <a:blip r:embed="rId2"/>
          <a:srcRect l="20003" r="23745" b="-3"/>
          <a:stretch/>
        </p:blipFill>
        <p:spPr>
          <a:xfrm>
            <a:off x="10307421" y="2495131"/>
            <a:ext cx="1821050" cy="1821050"/>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pic>
        <p:nvPicPr>
          <p:cNvPr id="8" name="Obrázek 7" descr="Obsah obrázku text&#10;&#10;Popis byl vytvořen automaticky">
            <a:extLst>
              <a:ext uri="{FF2B5EF4-FFF2-40B4-BE49-F238E27FC236}">
                <a16:creationId xmlns:a16="http://schemas.microsoft.com/office/drawing/2014/main" id="{6BAFB16E-8405-CD12-28B8-D4D4CA7A981B}"/>
              </a:ext>
            </a:extLst>
          </p:cNvPr>
          <p:cNvPicPr>
            <a:picLocks noChangeAspect="1"/>
          </p:cNvPicPr>
          <p:nvPr/>
        </p:nvPicPr>
        <p:blipFill rotWithShape="1">
          <a:blip r:embed="rId3"/>
          <a:srcRect t="8875" r="4" b="11878"/>
          <a:stretch/>
        </p:blipFill>
        <p:spPr>
          <a:xfrm>
            <a:off x="9145026" y="4042905"/>
            <a:ext cx="2324791" cy="2324791"/>
          </a:xfrm>
          <a:custGeom>
            <a:avLst/>
            <a:gdLst/>
            <a:ahLst/>
            <a:cxnLst/>
            <a:rect l="l" t="t" r="r" b="b"/>
            <a:pathLst>
              <a:path w="2241934" h="2241934">
                <a:moveTo>
                  <a:pt x="1120967" y="0"/>
                </a:moveTo>
                <a:cubicBezTo>
                  <a:pt x="1740060" y="0"/>
                  <a:pt x="2241934" y="501874"/>
                  <a:pt x="2241934" y="1120967"/>
                </a:cubicBezTo>
                <a:cubicBezTo>
                  <a:pt x="2241934" y="1740060"/>
                  <a:pt x="1740060" y="2241934"/>
                  <a:pt x="1120967" y="2241934"/>
                </a:cubicBezTo>
                <a:cubicBezTo>
                  <a:pt x="501874" y="2241934"/>
                  <a:pt x="0" y="1740060"/>
                  <a:pt x="0" y="1120967"/>
                </a:cubicBezTo>
                <a:cubicBezTo>
                  <a:pt x="0" y="501874"/>
                  <a:pt x="501874" y="0"/>
                  <a:pt x="1120967" y="0"/>
                </a:cubicBezTo>
                <a:close/>
              </a:path>
            </a:pathLst>
          </a:custGeom>
        </p:spPr>
      </p:pic>
    </p:spTree>
    <p:extLst>
      <p:ext uri="{BB962C8B-B14F-4D97-AF65-F5344CB8AC3E}">
        <p14:creationId xmlns:p14="http://schemas.microsoft.com/office/powerpoint/2010/main" val="2247735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19280-6F81-3E20-18CF-ED4F9B125485}"/>
              </a:ext>
            </a:extLst>
          </p:cNvPr>
          <p:cNvSpPr>
            <a:spLocks noGrp="1"/>
          </p:cNvSpPr>
          <p:nvPr>
            <p:ph type="title"/>
          </p:nvPr>
        </p:nvSpPr>
        <p:spPr/>
        <p:txBody>
          <a:bodyPr/>
          <a:lstStyle/>
          <a:p>
            <a:r>
              <a:rPr lang="cs-CZ" b="1" dirty="0"/>
              <a:t>Další literatura</a:t>
            </a:r>
            <a:endParaRPr lang="cs-CZ" dirty="0"/>
          </a:p>
        </p:txBody>
      </p:sp>
      <p:sp>
        <p:nvSpPr>
          <p:cNvPr id="3" name="Zástupný obsah 2">
            <a:extLst>
              <a:ext uri="{FF2B5EF4-FFF2-40B4-BE49-F238E27FC236}">
                <a16:creationId xmlns:a16="http://schemas.microsoft.com/office/drawing/2014/main" id="{327A4924-F34C-06D2-E026-A9F572181688}"/>
              </a:ext>
            </a:extLst>
          </p:cNvPr>
          <p:cNvSpPr>
            <a:spLocks noGrp="1"/>
          </p:cNvSpPr>
          <p:nvPr>
            <p:ph idx="1"/>
          </p:nvPr>
        </p:nvSpPr>
        <p:spPr/>
        <p:txBody>
          <a:bodyPr>
            <a:normAutofit fontScale="47500" lnSpcReduction="20000"/>
          </a:bodyPr>
          <a:lstStyle/>
          <a:p>
            <a:pPr lvl="0">
              <a:lnSpc>
                <a:spcPct val="80000"/>
              </a:lnSpc>
            </a:pPr>
            <a:r>
              <a:rPr lang="en-GB" sz="2800" dirty="0" err="1"/>
              <a:t>Barša</a:t>
            </a:r>
            <a:r>
              <a:rPr lang="en-GB" sz="2800" dirty="0"/>
              <a:t>, Pavel. „O </a:t>
            </a:r>
            <a:r>
              <a:rPr lang="en-GB" sz="2800" dirty="0" err="1"/>
              <a:t>libertarianismu</a:t>
            </a:r>
            <a:r>
              <a:rPr lang="en-GB" sz="2800" dirty="0"/>
              <a:t> Roberta </a:t>
            </a:r>
            <a:r>
              <a:rPr lang="en-GB" sz="2800" dirty="0" err="1"/>
              <a:t>Nozicka</a:t>
            </a:r>
            <a:r>
              <a:rPr lang="en-GB" sz="2800" dirty="0"/>
              <a:t>.“ </a:t>
            </a:r>
            <a:r>
              <a:rPr lang="en-GB" sz="2800" dirty="0" err="1"/>
              <a:t>Filosofický</a:t>
            </a:r>
            <a:r>
              <a:rPr lang="en-GB" sz="2800" dirty="0"/>
              <a:t> </a:t>
            </a:r>
            <a:r>
              <a:rPr lang="en-GB" sz="2800" dirty="0" err="1"/>
              <a:t>časopis</a:t>
            </a:r>
            <a:r>
              <a:rPr lang="en-GB" sz="2800" dirty="0"/>
              <a:t> 6, 1996, s. 990-1002</a:t>
            </a:r>
          </a:p>
          <a:p>
            <a:pPr lvl="0">
              <a:lnSpc>
                <a:spcPct val="80000"/>
              </a:lnSpc>
            </a:pPr>
            <a:r>
              <a:rPr lang="en-GB" sz="2800" dirty="0"/>
              <a:t>Boaz, David. </a:t>
            </a:r>
            <a:r>
              <a:rPr lang="en-GB" sz="2800" dirty="0" err="1"/>
              <a:t>Liberalismus</a:t>
            </a:r>
            <a:r>
              <a:rPr lang="en-GB" sz="2800" dirty="0"/>
              <a:t> v </a:t>
            </a:r>
            <a:r>
              <a:rPr lang="en-GB" sz="2800" dirty="0" err="1"/>
              <a:t>teorii</a:t>
            </a:r>
            <a:r>
              <a:rPr lang="en-GB" sz="2800" dirty="0"/>
              <a:t> a </a:t>
            </a:r>
            <a:r>
              <a:rPr lang="en-GB" sz="2800" dirty="0" err="1"/>
              <a:t>politice</a:t>
            </a:r>
            <a:r>
              <a:rPr lang="en-GB" sz="2800" dirty="0"/>
              <a:t>. Praha: </a:t>
            </a:r>
            <a:r>
              <a:rPr lang="en-GB" sz="2800" dirty="0" err="1"/>
              <a:t>Liberální</a:t>
            </a:r>
            <a:r>
              <a:rPr lang="en-GB" sz="2800" dirty="0"/>
              <a:t> </a:t>
            </a:r>
            <a:r>
              <a:rPr lang="en-GB" sz="2800" dirty="0" err="1"/>
              <a:t>institut</a:t>
            </a:r>
            <a:r>
              <a:rPr lang="en-GB" sz="2800" dirty="0"/>
              <a:t>, 2002</a:t>
            </a:r>
          </a:p>
          <a:p>
            <a:pPr lvl="0">
              <a:lnSpc>
                <a:spcPct val="80000"/>
              </a:lnSpc>
            </a:pPr>
            <a:r>
              <a:rPr lang="en-GB" sz="2800" dirty="0"/>
              <a:t>Brennan, Jason. Libertarianism: What Everyone Needs to Know. Oxford: Oxford UP</a:t>
            </a:r>
          </a:p>
          <a:p>
            <a:pPr lvl="0">
              <a:lnSpc>
                <a:spcPct val="80000"/>
              </a:lnSpc>
            </a:pPr>
            <a:r>
              <a:rPr lang="en-GB" sz="2800" dirty="0" err="1"/>
              <a:t>Dufek</a:t>
            </a:r>
            <a:r>
              <a:rPr lang="en-GB" sz="2800" dirty="0"/>
              <a:t>, Pavel. „</a:t>
            </a:r>
            <a:r>
              <a:rPr lang="en-GB" sz="2800" dirty="0" err="1"/>
              <a:t>Libertarianismus</a:t>
            </a:r>
            <a:r>
              <a:rPr lang="en-GB" sz="2800" dirty="0"/>
              <a:t> </a:t>
            </a:r>
            <a:r>
              <a:rPr lang="en-GB" sz="2800" dirty="0" err="1"/>
              <a:t>podle</a:t>
            </a:r>
            <a:r>
              <a:rPr lang="en-GB" sz="2800" dirty="0"/>
              <a:t> Davida </a:t>
            </a:r>
            <a:r>
              <a:rPr lang="en-GB" sz="2800" dirty="0" err="1"/>
              <a:t>Gauthiera</a:t>
            </a:r>
            <a:r>
              <a:rPr lang="en-GB" sz="2800" dirty="0"/>
              <a:t>“. In: </a:t>
            </a:r>
            <a:r>
              <a:rPr lang="en-GB" sz="2800" dirty="0" err="1"/>
              <a:t>Politologický</a:t>
            </a:r>
            <a:r>
              <a:rPr lang="en-GB" sz="2800" dirty="0"/>
              <a:t> </a:t>
            </a:r>
            <a:r>
              <a:rPr lang="en-GB" sz="2800" dirty="0" err="1"/>
              <a:t>časopis</a:t>
            </a:r>
            <a:r>
              <a:rPr lang="en-GB" sz="2800" dirty="0"/>
              <a:t> č. 3, 2002, s. 322-340</a:t>
            </a:r>
          </a:p>
          <a:p>
            <a:pPr lvl="0">
              <a:lnSpc>
                <a:spcPct val="80000"/>
              </a:lnSpc>
            </a:pPr>
            <a:r>
              <a:rPr lang="en-GB" sz="2800" dirty="0"/>
              <a:t>Friedman, David. The Machinery of Freedom. Guide to a Radical Capitalism. 2nd. ed. Chicago, Open Court, 1989</a:t>
            </a:r>
          </a:p>
          <a:p>
            <a:pPr lvl="0">
              <a:lnSpc>
                <a:spcPct val="80000"/>
              </a:lnSpc>
            </a:pPr>
            <a:r>
              <a:rPr lang="en-GB" sz="2800" dirty="0" err="1"/>
              <a:t>Kymlicka</a:t>
            </a:r>
            <a:r>
              <a:rPr lang="en-GB" sz="2800" dirty="0"/>
              <a:t>, Will. Contemporary Political Philosophy: An Introduction. 2nd ed. Oxford: Oxford University Press, 2002, s.</a:t>
            </a:r>
          </a:p>
          <a:p>
            <a:pPr lvl="0">
              <a:lnSpc>
                <a:spcPct val="80000"/>
              </a:lnSpc>
            </a:pPr>
            <a:r>
              <a:rPr lang="en-GB" sz="2800" dirty="0"/>
              <a:t>103–165</a:t>
            </a:r>
          </a:p>
          <a:p>
            <a:pPr lvl="0">
              <a:lnSpc>
                <a:spcPct val="80000"/>
              </a:lnSpc>
            </a:pPr>
            <a:r>
              <a:rPr lang="en-GB" sz="2800" dirty="0"/>
              <a:t>Mack, Eric. "Robert Nozick's Political Philosophy", The Stanford </a:t>
            </a:r>
            <a:r>
              <a:rPr lang="en-GB" sz="2800" dirty="0" err="1"/>
              <a:t>Encyclopedia</a:t>
            </a:r>
            <a:r>
              <a:rPr lang="en-GB" sz="2800" dirty="0"/>
              <a:t> of Philosophy (Summer 2018 Edition),</a:t>
            </a:r>
          </a:p>
          <a:p>
            <a:pPr lvl="0">
              <a:lnSpc>
                <a:spcPct val="80000"/>
              </a:lnSpc>
            </a:pPr>
            <a:r>
              <a:rPr lang="en-GB" sz="2800" dirty="0"/>
              <a:t>Edward N. </a:t>
            </a:r>
            <a:r>
              <a:rPr lang="en-GB" sz="2800" dirty="0" err="1"/>
              <a:t>Zalta</a:t>
            </a:r>
            <a:r>
              <a:rPr lang="en-GB" sz="2800" dirty="0"/>
              <a:t> (ed.), URL = https://plato.stanford.edu/archives/sum2018/entries/nozick-political/</a:t>
            </a:r>
          </a:p>
          <a:p>
            <a:pPr lvl="0">
              <a:lnSpc>
                <a:spcPct val="80000"/>
              </a:lnSpc>
            </a:pPr>
            <a:r>
              <a:rPr lang="en-GB" sz="2800" dirty="0"/>
              <a:t>Rasmussen, Douglas a Douglas Den </a:t>
            </a:r>
            <a:r>
              <a:rPr lang="en-GB" sz="2800" dirty="0" err="1"/>
              <a:t>Uyl</a:t>
            </a:r>
            <a:r>
              <a:rPr lang="en-GB" sz="2800" dirty="0"/>
              <a:t>. 1991. Liberty and Nature: An Aristotelian </a:t>
            </a:r>
            <a:r>
              <a:rPr lang="en-GB" sz="2800" dirty="0" err="1"/>
              <a:t>Defense</a:t>
            </a:r>
            <a:r>
              <a:rPr lang="en-GB" sz="2800" dirty="0"/>
              <a:t> of Liberal Order. La Salle:</a:t>
            </a:r>
          </a:p>
          <a:p>
            <a:pPr lvl="0">
              <a:lnSpc>
                <a:spcPct val="80000"/>
              </a:lnSpc>
            </a:pPr>
            <a:r>
              <a:rPr lang="en-GB" sz="2800" dirty="0"/>
              <a:t>Open Court</a:t>
            </a:r>
          </a:p>
          <a:p>
            <a:pPr lvl="0">
              <a:lnSpc>
                <a:spcPct val="80000"/>
              </a:lnSpc>
            </a:pPr>
            <a:r>
              <a:rPr lang="en-GB" sz="2800" dirty="0"/>
              <a:t>Rothbard, Murray N. Etika </a:t>
            </a:r>
            <a:r>
              <a:rPr lang="en-GB" sz="2800" dirty="0" err="1"/>
              <a:t>svobody</a:t>
            </a:r>
            <a:r>
              <a:rPr lang="en-GB" sz="2800" dirty="0"/>
              <a:t>. Praha, </a:t>
            </a:r>
            <a:r>
              <a:rPr lang="en-GB" sz="2800" dirty="0" err="1"/>
              <a:t>Liberální</a:t>
            </a:r>
            <a:r>
              <a:rPr lang="en-GB" sz="2800" dirty="0"/>
              <a:t> </a:t>
            </a:r>
            <a:r>
              <a:rPr lang="en-GB" sz="2800" dirty="0" err="1"/>
              <a:t>institut</a:t>
            </a:r>
            <a:r>
              <a:rPr lang="en-GB" sz="2800" dirty="0"/>
              <a:t>, 2009</a:t>
            </a:r>
          </a:p>
          <a:p>
            <a:pPr lvl="0">
              <a:lnSpc>
                <a:spcPct val="80000"/>
              </a:lnSpc>
            </a:pPr>
            <a:r>
              <a:rPr lang="en-GB" sz="2800" dirty="0" err="1"/>
              <a:t>Tideman</a:t>
            </a:r>
            <a:r>
              <a:rPr lang="en-GB" sz="2800" dirty="0"/>
              <a:t>, Nicolaus a </a:t>
            </a:r>
            <a:r>
              <a:rPr lang="en-GB" sz="2800" dirty="0" err="1"/>
              <a:t>Vallentyne</a:t>
            </a:r>
            <a:r>
              <a:rPr lang="en-GB" sz="2800" dirty="0"/>
              <a:t>, Peter. „</a:t>
            </a:r>
            <a:r>
              <a:rPr lang="en-GB" sz="2800" dirty="0" err="1"/>
              <a:t>Levicový</a:t>
            </a:r>
            <a:r>
              <a:rPr lang="en-GB" sz="2800" dirty="0"/>
              <a:t> </a:t>
            </a:r>
            <a:r>
              <a:rPr lang="en-GB" sz="2800" dirty="0" err="1"/>
              <a:t>libertarianismus</a:t>
            </a:r>
            <a:r>
              <a:rPr lang="en-GB" sz="2800" dirty="0"/>
              <a:t> a </a:t>
            </a:r>
            <a:r>
              <a:rPr lang="en-GB" sz="2800" dirty="0" err="1"/>
              <a:t>globální</a:t>
            </a:r>
            <a:r>
              <a:rPr lang="en-GB" sz="2800" dirty="0"/>
              <a:t> </a:t>
            </a:r>
            <a:r>
              <a:rPr lang="en-GB" sz="2800" dirty="0" err="1"/>
              <a:t>spravedlnost</a:t>
            </a:r>
            <a:r>
              <a:rPr lang="en-GB" sz="2800" dirty="0"/>
              <a:t>“, in: Marek </a:t>
            </a:r>
            <a:r>
              <a:rPr lang="en-GB" sz="2800" dirty="0" err="1"/>
              <a:t>Hrubec</a:t>
            </a:r>
            <a:r>
              <a:rPr lang="en-GB" sz="2800" dirty="0"/>
              <a:t>, ed.,</a:t>
            </a:r>
          </a:p>
          <a:p>
            <a:pPr lvl="0">
              <a:lnSpc>
                <a:spcPct val="80000"/>
              </a:lnSpc>
            </a:pPr>
            <a:r>
              <a:rPr lang="en-GB" sz="2800" dirty="0" err="1"/>
              <a:t>Sociální</a:t>
            </a:r>
            <a:r>
              <a:rPr lang="en-GB" sz="2800" dirty="0"/>
              <a:t> </a:t>
            </a:r>
            <a:r>
              <a:rPr lang="en-GB" sz="2800" dirty="0" err="1"/>
              <a:t>kritika</a:t>
            </a:r>
            <a:r>
              <a:rPr lang="en-GB" sz="2800" dirty="0"/>
              <a:t> v </a:t>
            </a:r>
            <a:r>
              <a:rPr lang="en-GB" sz="2800" dirty="0" err="1"/>
              <a:t>éře</a:t>
            </a:r>
            <a:r>
              <a:rPr lang="en-GB" sz="2800" dirty="0"/>
              <a:t> </a:t>
            </a:r>
            <a:r>
              <a:rPr lang="en-GB" sz="2800" dirty="0" err="1"/>
              <a:t>globalizace</a:t>
            </a:r>
            <a:r>
              <a:rPr lang="en-GB" sz="2800" dirty="0"/>
              <a:t>. Praha, </a:t>
            </a:r>
            <a:r>
              <a:rPr lang="en-GB" sz="2800" dirty="0" err="1"/>
              <a:t>Filosofia</a:t>
            </a:r>
            <a:r>
              <a:rPr lang="en-GB" sz="2800" dirty="0"/>
              <a:t>, 2008, s. 239–265</a:t>
            </a:r>
          </a:p>
          <a:p>
            <a:pPr lvl="0">
              <a:lnSpc>
                <a:spcPct val="80000"/>
              </a:lnSpc>
            </a:pPr>
            <a:r>
              <a:rPr lang="en-GB" sz="2800" dirty="0" err="1"/>
              <a:t>Vallentyne</a:t>
            </a:r>
            <a:r>
              <a:rPr lang="en-GB" sz="2800" dirty="0"/>
              <a:t>, Peter. 2010. „Nozick’s libertarian theory of justice“. In: Ralf Bader, John Meadowcroft (eds.), The</a:t>
            </a:r>
          </a:p>
          <a:p>
            <a:pPr lvl="0">
              <a:lnSpc>
                <a:spcPct val="80000"/>
              </a:lnSpc>
            </a:pPr>
            <a:r>
              <a:rPr lang="en-GB" sz="2800" dirty="0"/>
              <a:t>Cambridge Companion to Nozick’s Anarchy, State, and Utopia. Cambridge: Cambridge UP, 145–167</a:t>
            </a:r>
          </a:p>
          <a:p>
            <a:endParaRPr lang="cs-CZ" dirty="0"/>
          </a:p>
        </p:txBody>
      </p:sp>
    </p:spTree>
    <p:extLst>
      <p:ext uri="{BB962C8B-B14F-4D97-AF65-F5344CB8AC3E}">
        <p14:creationId xmlns:p14="http://schemas.microsoft.com/office/powerpoint/2010/main" val="44396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BB7169B8-2507-43F4-A148-FA791CD9C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6D00B7D-D55A-0678-D869-67FEA2804FC3}"/>
              </a:ext>
            </a:extLst>
          </p:cNvPr>
          <p:cNvSpPr>
            <a:spLocks noGrp="1"/>
          </p:cNvSpPr>
          <p:nvPr>
            <p:ph type="title"/>
          </p:nvPr>
        </p:nvSpPr>
        <p:spPr>
          <a:xfrm>
            <a:off x="3436883" y="790820"/>
            <a:ext cx="8131495" cy="467453"/>
          </a:xfrm>
        </p:spPr>
        <p:txBody>
          <a:bodyPr vert="horz" lIns="91440" tIns="45720" rIns="91440" bIns="45720" rtlCol="0" anchor="b">
            <a:normAutofit fontScale="90000"/>
          </a:bodyPr>
          <a:lstStyle/>
          <a:p>
            <a:r>
              <a:rPr lang="cs-CZ" sz="5000" b="1" dirty="0"/>
              <a:t>Etymologie Libertarianismu</a:t>
            </a:r>
            <a:endParaRPr lang="en-US" sz="5000" b="1" i="0" kern="1200" cap="all" baseline="0" dirty="0">
              <a:latin typeface="+mj-lt"/>
              <a:ea typeface="+mj-ea"/>
              <a:cs typeface="+mj-cs"/>
            </a:endParaRPr>
          </a:p>
        </p:txBody>
      </p:sp>
      <p:sp>
        <p:nvSpPr>
          <p:cNvPr id="1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135" y="40673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4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4248" y="54034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cxnSp>
        <p:nvCxnSpPr>
          <p:cNvPr id="146" name="Straight Connector 14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906628"/>
            <a:ext cx="0" cy="5942494"/>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45F450D-9715-C38B-395D-40F013F41B10}"/>
              </a:ext>
            </a:extLst>
          </p:cNvPr>
          <p:cNvPicPr>
            <a:picLocks noChangeAspect="1"/>
          </p:cNvPicPr>
          <p:nvPr/>
        </p:nvPicPr>
        <p:blipFill>
          <a:blip r:embed="rId2"/>
          <a:stretch>
            <a:fillRect/>
          </a:stretch>
        </p:blipFill>
        <p:spPr>
          <a:xfrm>
            <a:off x="821267" y="861824"/>
            <a:ext cx="1685071" cy="2478046"/>
          </a:xfrm>
          <a:prstGeom prst="rect">
            <a:avLst/>
          </a:prstGeom>
        </p:spPr>
      </p:pic>
      <p:sp>
        <p:nvSpPr>
          <p:cNvPr id="14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3385" y="113055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7" name="Obrázek 6" descr="Obsah obrázku logo&#10;&#10;Popis byl vytvořen automaticky">
            <a:extLst>
              <a:ext uri="{FF2B5EF4-FFF2-40B4-BE49-F238E27FC236}">
                <a16:creationId xmlns:a16="http://schemas.microsoft.com/office/drawing/2014/main" id="{9A1098D1-9B6F-E211-A157-1D90EBED2760}"/>
              </a:ext>
            </a:extLst>
          </p:cNvPr>
          <p:cNvPicPr>
            <a:picLocks noChangeAspect="1"/>
          </p:cNvPicPr>
          <p:nvPr/>
        </p:nvPicPr>
        <p:blipFill rotWithShape="1">
          <a:blip r:embed="rId3"/>
          <a:srcRect r="-1" b="-1"/>
          <a:stretch/>
        </p:blipFill>
        <p:spPr>
          <a:xfrm>
            <a:off x="838199" y="3609462"/>
            <a:ext cx="2477295" cy="2477295"/>
          </a:xfrm>
          <a:prstGeom prst="rect">
            <a:avLst/>
          </a:prstGeom>
        </p:spPr>
      </p:pic>
      <p:sp>
        <p:nvSpPr>
          <p:cNvPr id="62" name="Content Placeholder 61">
            <a:extLst>
              <a:ext uri="{FF2B5EF4-FFF2-40B4-BE49-F238E27FC236}">
                <a16:creationId xmlns:a16="http://schemas.microsoft.com/office/drawing/2014/main" id="{11CA5CFA-7741-5B7A-C79D-B7740A483AE6}"/>
              </a:ext>
            </a:extLst>
          </p:cNvPr>
          <p:cNvSpPr>
            <a:spLocks noGrp="1"/>
          </p:cNvSpPr>
          <p:nvPr>
            <p:ph idx="1"/>
          </p:nvPr>
        </p:nvSpPr>
        <p:spPr>
          <a:xfrm>
            <a:off x="3752206" y="1965434"/>
            <a:ext cx="7816170" cy="4603531"/>
          </a:xfrm>
        </p:spPr>
        <p:txBody>
          <a:bodyPr anchor="t">
            <a:normAutofit/>
          </a:bodyPr>
          <a:lstStyle/>
          <a:p>
            <a:pPr lvl="0"/>
            <a:r>
              <a:rPr lang="en-GB" sz="2000" dirty="0"/>
              <a:t>18. </a:t>
            </a:r>
            <a:r>
              <a:rPr lang="en-GB" sz="2000" dirty="0" err="1"/>
              <a:t>století</a:t>
            </a:r>
            <a:r>
              <a:rPr lang="en-GB" sz="2000" dirty="0"/>
              <a:t>: </a:t>
            </a:r>
            <a:r>
              <a:rPr lang="en-GB" sz="2000" dirty="0" err="1"/>
              <a:t>libertarián</a:t>
            </a:r>
            <a:r>
              <a:rPr lang="en-GB" sz="2000" dirty="0"/>
              <a:t> = „</a:t>
            </a:r>
            <a:r>
              <a:rPr lang="en-GB" sz="2000" dirty="0" err="1"/>
              <a:t>volnomyšlenkář</a:t>
            </a:r>
            <a:r>
              <a:rPr lang="en-GB" sz="2000" dirty="0"/>
              <a:t>“ </a:t>
            </a:r>
            <a:endParaRPr lang="cs-CZ" sz="2000" dirty="0"/>
          </a:p>
          <a:p>
            <a:pPr lvl="0"/>
            <a:r>
              <a:rPr lang="en-GB" sz="2000" dirty="0"/>
              <a:t>19. </a:t>
            </a:r>
            <a:r>
              <a:rPr lang="en-GB" sz="2000" dirty="0" err="1"/>
              <a:t>století</a:t>
            </a:r>
            <a:r>
              <a:rPr lang="en-GB" sz="2000" dirty="0"/>
              <a:t>: </a:t>
            </a:r>
            <a:r>
              <a:rPr lang="en-GB" sz="2000" dirty="0" err="1"/>
              <a:t>libertaire</a:t>
            </a:r>
            <a:r>
              <a:rPr lang="en-GB" sz="2000" dirty="0"/>
              <a:t> = </a:t>
            </a:r>
            <a:r>
              <a:rPr lang="en-GB" sz="2000" dirty="0" err="1"/>
              <a:t>libertariánský</a:t>
            </a:r>
            <a:r>
              <a:rPr lang="en-GB" sz="2000" dirty="0"/>
              <a:t> </a:t>
            </a:r>
            <a:r>
              <a:rPr lang="en-GB" sz="2000" dirty="0" err="1"/>
              <a:t>socialismus</a:t>
            </a:r>
            <a:r>
              <a:rPr lang="en-GB" sz="2000" dirty="0"/>
              <a:t> = </a:t>
            </a:r>
            <a:r>
              <a:rPr lang="en-GB" sz="2000" dirty="0" err="1"/>
              <a:t>anarchismus</a:t>
            </a:r>
            <a:r>
              <a:rPr lang="en-GB" sz="2000" dirty="0"/>
              <a:t> </a:t>
            </a:r>
            <a:r>
              <a:rPr lang="cs-CZ" sz="2000" dirty="0"/>
              <a:t>(</a:t>
            </a:r>
            <a:r>
              <a:rPr lang="en-GB" sz="2000" dirty="0"/>
              <a:t>Joseph </a:t>
            </a:r>
            <a:r>
              <a:rPr lang="en-GB" sz="2000" dirty="0" err="1"/>
              <a:t>Déjacque</a:t>
            </a:r>
            <a:r>
              <a:rPr lang="cs-CZ" sz="2000" dirty="0"/>
              <a:t>, </a:t>
            </a:r>
            <a:r>
              <a:rPr lang="en-GB" sz="2000" dirty="0"/>
              <a:t>Pierre-Joseph Proudhon</a:t>
            </a:r>
            <a:r>
              <a:rPr lang="cs-CZ" sz="2000" dirty="0"/>
              <a:t>)</a:t>
            </a:r>
          </a:p>
          <a:p>
            <a:pPr lvl="0"/>
            <a:r>
              <a:rPr lang="cs-CZ" sz="2000" dirty="0"/>
              <a:t>20. století: pravicový libertarianismus, </a:t>
            </a:r>
            <a:r>
              <a:rPr lang="cs-CZ" sz="2000" dirty="0" err="1"/>
              <a:t>anarchokapitalismus</a:t>
            </a:r>
            <a:r>
              <a:rPr lang="cs-CZ" sz="2000" dirty="0"/>
              <a:t> (Robert </a:t>
            </a:r>
            <a:r>
              <a:rPr lang="cs-CZ" sz="2000" dirty="0" err="1"/>
              <a:t>Nozick</a:t>
            </a:r>
            <a:r>
              <a:rPr lang="cs-CZ" sz="2000" dirty="0"/>
              <a:t>, </a:t>
            </a:r>
            <a:r>
              <a:rPr lang="en-GB" sz="2000" dirty="0"/>
              <a:t>Murray Rothbard</a:t>
            </a:r>
            <a:r>
              <a:rPr lang="cs-CZ" sz="2000" dirty="0"/>
              <a:t>)</a:t>
            </a:r>
          </a:p>
          <a:p>
            <a:pPr lvl="0"/>
            <a:r>
              <a:rPr lang="cs-CZ" sz="2000" dirty="0" err="1"/>
              <a:t>Li</a:t>
            </a:r>
            <a:r>
              <a:rPr lang="en-GB" sz="2000" dirty="0" err="1"/>
              <a:t>bertarianismu</a:t>
            </a:r>
            <a:r>
              <a:rPr lang="cs-CZ" sz="2000" dirty="0"/>
              <a:t>s</a:t>
            </a:r>
            <a:r>
              <a:rPr lang="en-GB" sz="2000" dirty="0"/>
              <a:t> v USA 20. </a:t>
            </a:r>
            <a:r>
              <a:rPr lang="en-GB" sz="2000" dirty="0" err="1"/>
              <a:t>léta</a:t>
            </a:r>
            <a:r>
              <a:rPr lang="en-GB" sz="2000" dirty="0"/>
              <a:t> – </a:t>
            </a:r>
            <a:r>
              <a:rPr lang="en-GB" sz="2000" dirty="0" err="1"/>
              <a:t>opozice</a:t>
            </a:r>
            <a:r>
              <a:rPr lang="en-GB" sz="2000" dirty="0"/>
              <a:t> </a:t>
            </a:r>
            <a:r>
              <a:rPr lang="en-GB" sz="2000" dirty="0" err="1"/>
              <a:t>vůči</a:t>
            </a:r>
            <a:r>
              <a:rPr lang="en-GB" sz="2000" dirty="0"/>
              <a:t> New </a:t>
            </a:r>
            <a:r>
              <a:rPr lang="en-GB" sz="2000" dirty="0" err="1"/>
              <a:t>Dealu</a:t>
            </a:r>
            <a:endParaRPr lang="cs-CZ" sz="2000" dirty="0"/>
          </a:p>
          <a:p>
            <a:pPr lvl="0"/>
            <a:r>
              <a:rPr lang="en-GB" sz="2000" dirty="0"/>
              <a:t>1971: Libertarian party: </a:t>
            </a:r>
            <a:r>
              <a:rPr lang="en-GB" sz="2000" dirty="0" err="1"/>
              <a:t>omezená</a:t>
            </a:r>
            <a:r>
              <a:rPr lang="en-GB" sz="2000" dirty="0"/>
              <a:t> </a:t>
            </a:r>
            <a:r>
              <a:rPr lang="en-GB" sz="2000" dirty="0" err="1"/>
              <a:t>vláda</a:t>
            </a:r>
            <a:r>
              <a:rPr lang="en-GB" sz="2000" dirty="0"/>
              <a:t>, </a:t>
            </a:r>
            <a:r>
              <a:rPr lang="en-GB" sz="2000" dirty="0" err="1"/>
              <a:t>tržní</a:t>
            </a:r>
            <a:r>
              <a:rPr lang="en-GB" sz="2000" dirty="0"/>
              <a:t> </a:t>
            </a:r>
            <a:r>
              <a:rPr lang="en-GB" sz="2000" dirty="0" err="1"/>
              <a:t>zajištění</a:t>
            </a:r>
            <a:r>
              <a:rPr lang="en-GB" sz="2000" dirty="0"/>
              <a:t> </a:t>
            </a:r>
            <a:r>
              <a:rPr lang="en-GB" sz="2000" dirty="0" err="1"/>
              <a:t>zdravotní</a:t>
            </a:r>
            <a:r>
              <a:rPr lang="en-GB" sz="2000" dirty="0"/>
              <a:t> </a:t>
            </a:r>
            <a:r>
              <a:rPr lang="en-GB" sz="2000" dirty="0" err="1"/>
              <a:t>péče</a:t>
            </a:r>
            <a:r>
              <a:rPr lang="en-GB" sz="2000" dirty="0"/>
              <a:t>, </a:t>
            </a:r>
            <a:r>
              <a:rPr lang="en-GB" sz="2000" dirty="0" err="1"/>
              <a:t>vzdělání</a:t>
            </a:r>
            <a:r>
              <a:rPr lang="en-GB" sz="2000" dirty="0"/>
              <a:t> </a:t>
            </a:r>
            <a:r>
              <a:rPr lang="en-GB" sz="2000" dirty="0" err="1"/>
              <a:t>či</a:t>
            </a:r>
            <a:r>
              <a:rPr lang="en-GB" sz="2000" dirty="0"/>
              <a:t> </a:t>
            </a:r>
            <a:r>
              <a:rPr lang="en-GB" sz="2000" dirty="0" err="1"/>
              <a:t>ochrany</a:t>
            </a:r>
            <a:r>
              <a:rPr lang="en-GB" sz="2000" dirty="0"/>
              <a:t> </a:t>
            </a:r>
            <a:r>
              <a:rPr lang="en-GB" sz="2000" dirty="0" err="1"/>
              <a:t>životního</a:t>
            </a:r>
            <a:r>
              <a:rPr lang="en-GB" sz="2000" dirty="0"/>
              <a:t> </a:t>
            </a:r>
            <a:r>
              <a:rPr lang="en-GB" sz="2000" dirty="0" err="1"/>
              <a:t>prostředí</a:t>
            </a:r>
            <a:r>
              <a:rPr lang="en-GB" sz="2000" dirty="0"/>
              <a:t> </a:t>
            </a:r>
            <a:r>
              <a:rPr lang="en-GB" sz="2000" dirty="0" err="1"/>
              <a:t>apod</a:t>
            </a:r>
            <a:r>
              <a:rPr lang="en-GB" sz="2000" dirty="0"/>
              <a:t>.; </a:t>
            </a:r>
            <a:r>
              <a:rPr lang="en-GB" sz="2000" dirty="0" err="1"/>
              <a:t>legalizace</a:t>
            </a:r>
            <a:r>
              <a:rPr lang="en-GB" sz="2000" dirty="0"/>
              <a:t> </a:t>
            </a:r>
            <a:r>
              <a:rPr lang="en-GB" sz="2000" dirty="0" err="1"/>
              <a:t>drog</a:t>
            </a:r>
            <a:r>
              <a:rPr lang="en-GB" sz="2000" dirty="0"/>
              <a:t>, </a:t>
            </a:r>
            <a:r>
              <a:rPr lang="en-GB" sz="2000" dirty="0" err="1"/>
              <a:t>pornografie</a:t>
            </a:r>
            <a:r>
              <a:rPr lang="en-GB" sz="2000" dirty="0"/>
              <a:t>, </a:t>
            </a:r>
            <a:r>
              <a:rPr lang="en-GB" sz="2000" dirty="0" err="1"/>
              <a:t>prostituce</a:t>
            </a:r>
            <a:r>
              <a:rPr lang="en-GB" sz="2000" dirty="0"/>
              <a:t>, </a:t>
            </a:r>
            <a:r>
              <a:rPr lang="en-GB" sz="2000" dirty="0" err="1"/>
              <a:t>hazardu</a:t>
            </a:r>
            <a:r>
              <a:rPr lang="en-GB" sz="2000" dirty="0"/>
              <a:t>; </a:t>
            </a:r>
            <a:r>
              <a:rPr lang="en-GB" sz="2000" dirty="0" err="1"/>
              <a:t>silná</a:t>
            </a:r>
            <a:r>
              <a:rPr lang="en-GB" sz="2000" dirty="0"/>
              <a:t> </a:t>
            </a:r>
            <a:r>
              <a:rPr lang="en-GB" sz="2000" dirty="0" err="1"/>
              <a:t>občanská</a:t>
            </a:r>
            <a:r>
              <a:rPr lang="en-GB" sz="2000" dirty="0"/>
              <a:t> </a:t>
            </a:r>
            <a:r>
              <a:rPr lang="en-GB" sz="2000" dirty="0" err="1"/>
              <a:t>práva</a:t>
            </a:r>
            <a:r>
              <a:rPr lang="en-GB" sz="2000" dirty="0"/>
              <a:t> (</a:t>
            </a:r>
            <a:r>
              <a:rPr lang="en-GB" sz="2000" dirty="0" err="1"/>
              <a:t>držení</a:t>
            </a:r>
            <a:r>
              <a:rPr lang="en-GB" sz="2000" dirty="0"/>
              <a:t> </a:t>
            </a:r>
            <a:r>
              <a:rPr lang="en-GB" sz="2000" dirty="0" err="1"/>
              <a:t>zbraní</a:t>
            </a:r>
            <a:r>
              <a:rPr lang="en-GB" sz="2000" dirty="0"/>
              <a:t>, </a:t>
            </a:r>
            <a:r>
              <a:rPr lang="en-GB" sz="2000" dirty="0" err="1"/>
              <a:t>svoboda</a:t>
            </a:r>
            <a:r>
              <a:rPr lang="en-GB" sz="2000" dirty="0"/>
              <a:t> </a:t>
            </a:r>
            <a:r>
              <a:rPr lang="en-GB" sz="2000" dirty="0" err="1"/>
              <a:t>slova</a:t>
            </a:r>
            <a:r>
              <a:rPr lang="en-GB" sz="2000" dirty="0"/>
              <a:t>, </a:t>
            </a:r>
            <a:r>
              <a:rPr lang="en-GB" sz="2000" dirty="0" err="1"/>
              <a:t>sexuální</a:t>
            </a:r>
            <a:r>
              <a:rPr lang="en-GB" sz="2000" dirty="0"/>
              <a:t> </a:t>
            </a:r>
            <a:r>
              <a:rPr lang="en-GB" sz="2000" dirty="0" err="1"/>
              <a:t>svoboda</a:t>
            </a:r>
            <a:r>
              <a:rPr lang="en-GB" sz="2000" dirty="0"/>
              <a:t>, </a:t>
            </a:r>
            <a:r>
              <a:rPr lang="en-GB" sz="2000" dirty="0" err="1"/>
              <a:t>potraty</a:t>
            </a:r>
            <a:r>
              <a:rPr lang="en-GB" sz="2000" dirty="0"/>
              <a:t>); </a:t>
            </a:r>
            <a:r>
              <a:rPr lang="en-GB" sz="2000" dirty="0" err="1"/>
              <a:t>opozice</a:t>
            </a:r>
            <a:r>
              <a:rPr lang="en-GB" sz="2000" dirty="0"/>
              <a:t> </a:t>
            </a:r>
            <a:r>
              <a:rPr lang="en-GB" sz="2000" dirty="0" err="1"/>
              <a:t>vůči</a:t>
            </a:r>
            <a:r>
              <a:rPr lang="en-GB" sz="2000" dirty="0"/>
              <a:t> </a:t>
            </a:r>
            <a:r>
              <a:rPr lang="en-GB" sz="2000" dirty="0" err="1"/>
              <a:t>vojenskému</a:t>
            </a:r>
            <a:r>
              <a:rPr lang="en-GB" sz="2000" dirty="0"/>
              <a:t> </a:t>
            </a:r>
            <a:r>
              <a:rPr lang="en-GB" sz="2000" dirty="0" err="1"/>
              <a:t>intervencionismu</a:t>
            </a:r>
            <a:r>
              <a:rPr lang="en-GB" sz="2000" dirty="0"/>
              <a:t> </a:t>
            </a:r>
            <a:endParaRPr lang="cs-CZ" sz="2000" dirty="0"/>
          </a:p>
          <a:p>
            <a:pPr lvl="0"/>
            <a:r>
              <a:rPr lang="en-GB" sz="2000" dirty="0"/>
              <a:t>1974: </a:t>
            </a:r>
            <a:r>
              <a:rPr lang="cs-CZ" sz="2000" dirty="0"/>
              <a:t>Anarchie, Stát a Utopie </a:t>
            </a:r>
          </a:p>
          <a:p>
            <a:endParaRPr lang="en-US" sz="1000" dirty="0"/>
          </a:p>
        </p:txBody>
      </p:sp>
    </p:spTree>
    <p:extLst>
      <p:ext uri="{BB962C8B-B14F-4D97-AF65-F5344CB8AC3E}">
        <p14:creationId xmlns:p14="http://schemas.microsoft.com/office/powerpoint/2010/main" val="322557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Nadpis 1">
            <a:extLst>
              <a:ext uri="{FF2B5EF4-FFF2-40B4-BE49-F238E27FC236}">
                <a16:creationId xmlns:a16="http://schemas.microsoft.com/office/drawing/2014/main" id="{781E3075-57B2-B009-0E9D-93CE5D4251CE}"/>
              </a:ext>
            </a:extLst>
          </p:cNvPr>
          <p:cNvSpPr>
            <a:spLocks noGrp="1"/>
          </p:cNvSpPr>
          <p:nvPr>
            <p:ph type="title"/>
          </p:nvPr>
        </p:nvSpPr>
        <p:spPr>
          <a:xfrm>
            <a:off x="3506755" y="365125"/>
            <a:ext cx="7161245" cy="1325563"/>
          </a:xfrm>
        </p:spPr>
        <p:txBody>
          <a:bodyPr>
            <a:normAutofit/>
          </a:bodyPr>
          <a:lstStyle/>
          <a:p>
            <a:r>
              <a:rPr lang="cs-CZ" sz="3600" b="1"/>
              <a:t>Co je to libertarianismus? </a:t>
            </a:r>
            <a:endParaRPr lang="cs-CZ" sz="3600"/>
          </a:p>
        </p:txBody>
      </p:sp>
      <p:sp>
        <p:nvSpPr>
          <p:cNvPr id="2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40" y="1027906"/>
            <a:ext cx="3408787" cy="0"/>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30"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6" name="Zástupný obsah 2">
            <a:extLst>
              <a:ext uri="{FF2B5EF4-FFF2-40B4-BE49-F238E27FC236}">
                <a16:creationId xmlns:a16="http://schemas.microsoft.com/office/drawing/2014/main" id="{F63C5797-9592-0CD9-A09B-C4813A57FA42}"/>
              </a:ext>
            </a:extLst>
          </p:cNvPr>
          <p:cNvGraphicFramePr>
            <a:graphicFrameLocks noGrp="1"/>
          </p:cNvGraphicFramePr>
          <p:nvPr>
            <p:ph idx="1"/>
            <p:extLst>
              <p:ext uri="{D42A27DB-BD31-4B8C-83A1-F6EECF244321}">
                <p14:modId xmlns:p14="http://schemas.microsoft.com/office/powerpoint/2010/main" val="5550645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75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a:extLst>
              <a:ext uri="{FF2B5EF4-FFF2-40B4-BE49-F238E27FC236}">
                <a16:creationId xmlns:a16="http://schemas.microsoft.com/office/drawing/2014/main" id="{2369681C-BF76-049D-7AED-7279DDB8B1F1}"/>
              </a:ext>
            </a:extLst>
          </p:cNvPr>
          <p:cNvSpPr>
            <a:spLocks noGrp="1"/>
          </p:cNvSpPr>
          <p:nvPr>
            <p:ph type="title"/>
          </p:nvPr>
        </p:nvSpPr>
        <p:spPr>
          <a:xfrm>
            <a:off x="479394" y="1062487"/>
            <a:ext cx="3939688" cy="5583126"/>
          </a:xfrm>
        </p:spPr>
        <p:txBody>
          <a:bodyPr>
            <a:normAutofit/>
          </a:bodyPr>
          <a:lstStyle/>
          <a:p>
            <a:pPr algn="ctr"/>
            <a:r>
              <a:rPr lang="cs-CZ" sz="3400" b="1" u="sng" dirty="0">
                <a:solidFill>
                  <a:schemeClr val="bg1"/>
                </a:solidFill>
              </a:rPr>
              <a:t>Konfliktní linie uvnitř libertarianismu: </a:t>
            </a:r>
            <a:br>
              <a:rPr lang="en-US" sz="3400" dirty="0">
                <a:solidFill>
                  <a:schemeClr val="bg1"/>
                </a:solidFill>
              </a:rPr>
            </a:br>
            <a:endParaRPr lang="cs-CZ" sz="3400" dirty="0">
              <a:solidFill>
                <a:schemeClr val="bg1"/>
              </a:solidFill>
            </a:endParaRPr>
          </a:p>
        </p:txBody>
      </p:sp>
      <p:sp>
        <p:nvSpPr>
          <p:cNvPr id="27"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9"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33"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21" name="Zástupný obsah 2">
            <a:extLst>
              <a:ext uri="{FF2B5EF4-FFF2-40B4-BE49-F238E27FC236}">
                <a16:creationId xmlns:a16="http://schemas.microsoft.com/office/drawing/2014/main" id="{B235A4B5-3154-1C43-0954-1788A55CEE26}"/>
              </a:ext>
            </a:extLst>
          </p:cNvPr>
          <p:cNvGraphicFramePr>
            <a:graphicFrameLocks noGrp="1"/>
          </p:cNvGraphicFramePr>
          <p:nvPr>
            <p:ph idx="1"/>
            <p:extLst>
              <p:ext uri="{D42A27DB-BD31-4B8C-83A1-F6EECF244321}">
                <p14:modId xmlns:p14="http://schemas.microsoft.com/office/powerpoint/2010/main" val="320763060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68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Nadpis 3">
            <a:extLst>
              <a:ext uri="{FF2B5EF4-FFF2-40B4-BE49-F238E27FC236}">
                <a16:creationId xmlns:a16="http://schemas.microsoft.com/office/drawing/2014/main" id="{A8CF4D1B-224D-A748-3E00-AD5D389F9353}"/>
              </a:ext>
            </a:extLst>
          </p:cNvPr>
          <p:cNvSpPr>
            <a:spLocks noGrp="1"/>
          </p:cNvSpPr>
          <p:nvPr>
            <p:ph type="title"/>
          </p:nvPr>
        </p:nvSpPr>
        <p:spPr>
          <a:xfrm>
            <a:off x="838199" y="365125"/>
            <a:ext cx="11027977" cy="1325563"/>
          </a:xfrm>
        </p:spPr>
        <p:txBody>
          <a:bodyPr vert="horz" lIns="91440" tIns="45720" rIns="91440" bIns="45720" rtlCol="0" anchor="ctr">
            <a:normAutofit/>
          </a:bodyPr>
          <a:lstStyle/>
          <a:p>
            <a:r>
              <a:rPr lang="en-US" b="1" kern="1200" dirty="0" err="1">
                <a:solidFill>
                  <a:schemeClr val="bg1"/>
                </a:solidFill>
                <a:latin typeface="+mj-lt"/>
                <a:ea typeface="+mj-ea"/>
                <a:cs typeface="+mj-cs"/>
              </a:rPr>
              <a:t>Varianty</a:t>
            </a:r>
            <a:r>
              <a:rPr lang="en-US" b="1" kern="1200" dirty="0">
                <a:solidFill>
                  <a:schemeClr val="bg1"/>
                </a:solidFill>
                <a:latin typeface="+mj-lt"/>
                <a:ea typeface="+mj-ea"/>
                <a:cs typeface="+mj-cs"/>
              </a:rPr>
              <a:t> </a:t>
            </a:r>
            <a:r>
              <a:rPr lang="en-US" b="1" kern="1200" dirty="0" err="1">
                <a:solidFill>
                  <a:schemeClr val="bg1"/>
                </a:solidFill>
                <a:latin typeface="+mj-lt"/>
                <a:ea typeface="+mj-ea"/>
                <a:cs typeface="+mj-cs"/>
              </a:rPr>
              <a:t>současného</a:t>
            </a:r>
            <a:r>
              <a:rPr lang="cs-CZ" b="1" kern="1200" dirty="0">
                <a:solidFill>
                  <a:schemeClr val="bg1"/>
                </a:solidFill>
                <a:latin typeface="+mj-lt"/>
                <a:ea typeface="+mj-ea"/>
                <a:cs typeface="+mj-cs"/>
              </a:rPr>
              <a:t> </a:t>
            </a:r>
            <a:r>
              <a:rPr lang="en-US" b="1" kern="1200" dirty="0" err="1">
                <a:solidFill>
                  <a:schemeClr val="bg1"/>
                </a:solidFill>
                <a:latin typeface="+mj-lt"/>
                <a:ea typeface="+mj-ea"/>
                <a:cs typeface="+mj-cs"/>
              </a:rPr>
              <a:t>libertarianismu</a:t>
            </a:r>
            <a:endParaRPr lang="en-US" kern="1200" dirty="0">
              <a:solidFill>
                <a:schemeClr val="bg1"/>
              </a:solidFill>
              <a:latin typeface="+mj-lt"/>
              <a:ea typeface="+mj-ea"/>
              <a:cs typeface="+mj-cs"/>
            </a:endParaRPr>
          </a:p>
        </p:txBody>
      </p:sp>
      <p:cxnSp>
        <p:nvCxnSpPr>
          <p:cNvPr id="15" name="Straight Connector 14">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7"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9"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5" name="Zástupný obsah 4">
            <a:extLst>
              <a:ext uri="{FF2B5EF4-FFF2-40B4-BE49-F238E27FC236}">
                <a16:creationId xmlns:a16="http://schemas.microsoft.com/office/drawing/2014/main" id="{1043B70A-850C-6E61-8192-D60C47A8D5DC}"/>
              </a:ext>
            </a:extLst>
          </p:cNvPr>
          <p:cNvSpPr>
            <a:spLocks noGrp="1"/>
          </p:cNvSpPr>
          <p:nvPr>
            <p:ph sz="half" idx="1"/>
          </p:nvPr>
        </p:nvSpPr>
        <p:spPr>
          <a:xfrm>
            <a:off x="838200" y="1825625"/>
            <a:ext cx="5181600" cy="4351338"/>
          </a:xfrm>
        </p:spPr>
        <p:txBody>
          <a:bodyPr>
            <a:normAutofit fontScale="92500" lnSpcReduction="10000"/>
          </a:bodyPr>
          <a:lstStyle/>
          <a:p>
            <a:r>
              <a:rPr lang="cs-CZ" sz="2200" b="1" u="sng" kern="1200" dirty="0">
                <a:solidFill>
                  <a:schemeClr val="bg1"/>
                </a:solidFill>
                <a:latin typeface="+mn-lt"/>
                <a:ea typeface="+mn-ea"/>
                <a:cs typeface="+mn-cs"/>
              </a:rPr>
              <a:t>Pravicový </a:t>
            </a:r>
          </a:p>
          <a:p>
            <a:r>
              <a:rPr lang="cs-CZ" sz="2200" b="1" kern="1200" dirty="0" err="1">
                <a:solidFill>
                  <a:schemeClr val="bg1"/>
                </a:solidFill>
                <a:latin typeface="+mn-lt"/>
                <a:ea typeface="+mn-ea"/>
                <a:cs typeface="+mn-cs"/>
              </a:rPr>
              <a:t>Nozickovský</a:t>
            </a:r>
            <a:r>
              <a:rPr lang="cs-CZ" sz="2200" b="1" kern="1200" dirty="0">
                <a:solidFill>
                  <a:schemeClr val="bg1"/>
                </a:solidFill>
                <a:latin typeface="+mn-lt"/>
                <a:ea typeface="+mn-ea"/>
                <a:cs typeface="+mn-cs"/>
              </a:rPr>
              <a:t> libertarianismus a </a:t>
            </a:r>
            <a:r>
              <a:rPr lang="cs-CZ" sz="2200" b="1" kern="1200" dirty="0" err="1">
                <a:solidFill>
                  <a:schemeClr val="bg1"/>
                </a:solidFill>
                <a:latin typeface="+mn-lt"/>
                <a:ea typeface="+mn-ea"/>
                <a:cs typeface="+mn-cs"/>
              </a:rPr>
              <a:t>Anarchokapitalismus</a:t>
            </a:r>
            <a:r>
              <a:rPr lang="cs-CZ" sz="2200" b="1" kern="1200" dirty="0">
                <a:solidFill>
                  <a:schemeClr val="bg1"/>
                </a:solidFill>
                <a:latin typeface="+mn-lt"/>
                <a:ea typeface="+mn-ea"/>
                <a:cs typeface="+mn-cs"/>
              </a:rPr>
              <a:t> </a:t>
            </a:r>
            <a:r>
              <a:rPr lang="en-GB" sz="2200" kern="1200" dirty="0">
                <a:solidFill>
                  <a:schemeClr val="bg1"/>
                </a:solidFill>
                <a:latin typeface="+mn-lt"/>
                <a:ea typeface="+mn-ea"/>
                <a:cs typeface="+mn-cs"/>
              </a:rPr>
              <a:t>(M. Rothbard, D. Friedman) </a:t>
            </a:r>
            <a:r>
              <a:rPr lang="en-GB" sz="2200" kern="1200" dirty="0">
                <a:solidFill>
                  <a:schemeClr val="bg1"/>
                </a:solidFill>
                <a:latin typeface="Garamond" pitchFamily="18"/>
                <a:ea typeface="+mn-ea"/>
                <a:cs typeface="+mn-cs"/>
              </a:rPr>
              <a:t>→</a:t>
            </a:r>
            <a:r>
              <a:rPr lang="cs-CZ" sz="2200" kern="1200" dirty="0">
                <a:solidFill>
                  <a:schemeClr val="bg1"/>
                </a:solidFill>
                <a:latin typeface="Garamond" pitchFamily="18"/>
                <a:ea typeface="+mn-ea"/>
                <a:cs typeface="+mn-cs"/>
              </a:rPr>
              <a:t>  </a:t>
            </a:r>
            <a:r>
              <a:rPr lang="cs-CZ" sz="2200" b="1" kern="1200" dirty="0">
                <a:solidFill>
                  <a:schemeClr val="bg1"/>
                </a:solidFill>
                <a:latin typeface="+mn-lt"/>
                <a:ea typeface="+mn-ea"/>
                <a:cs typeface="+mn-cs"/>
              </a:rPr>
              <a:t>D</a:t>
            </a:r>
            <a:r>
              <a:rPr lang="en-GB" sz="2200" b="1" kern="1200" dirty="0" err="1">
                <a:solidFill>
                  <a:schemeClr val="bg1"/>
                </a:solidFill>
                <a:latin typeface="+mn-lt"/>
                <a:ea typeface="+mn-ea"/>
                <a:cs typeface="+mn-cs"/>
              </a:rPr>
              <a:t>eontologická</a:t>
            </a:r>
            <a:r>
              <a:rPr lang="en-GB" sz="2200" b="1" kern="1200" dirty="0">
                <a:solidFill>
                  <a:schemeClr val="bg1"/>
                </a:solidFill>
                <a:latin typeface="+mn-lt"/>
                <a:ea typeface="+mn-ea"/>
                <a:cs typeface="+mn-cs"/>
              </a:rPr>
              <a:t> </a:t>
            </a:r>
            <a:r>
              <a:rPr lang="en-GB" sz="2200" b="1" kern="1200" dirty="0" err="1">
                <a:solidFill>
                  <a:schemeClr val="bg1"/>
                </a:solidFill>
                <a:latin typeface="+mn-lt"/>
                <a:ea typeface="+mn-ea"/>
                <a:cs typeface="+mn-cs"/>
              </a:rPr>
              <a:t>obhajoba</a:t>
            </a:r>
            <a:r>
              <a:rPr lang="en-GB" sz="2200" b="1" kern="1200" dirty="0">
                <a:solidFill>
                  <a:schemeClr val="bg1"/>
                </a:solidFill>
                <a:latin typeface="+mn-lt"/>
                <a:ea typeface="+mn-ea"/>
                <a:cs typeface="+mn-cs"/>
              </a:rPr>
              <a:t> (</a:t>
            </a:r>
            <a:r>
              <a:rPr lang="en-GB" sz="2200" b="1" kern="1200" dirty="0" err="1">
                <a:solidFill>
                  <a:schemeClr val="bg1"/>
                </a:solidFill>
                <a:latin typeface="+mn-lt"/>
                <a:ea typeface="+mn-ea"/>
                <a:cs typeface="+mn-cs"/>
              </a:rPr>
              <a:t>deon</a:t>
            </a:r>
            <a:r>
              <a:rPr lang="en-GB" sz="2200" b="1" kern="1200" dirty="0">
                <a:solidFill>
                  <a:schemeClr val="bg1"/>
                </a:solidFill>
                <a:latin typeface="+mn-lt"/>
                <a:ea typeface="+mn-ea"/>
                <a:cs typeface="+mn-cs"/>
              </a:rPr>
              <a:t> = </a:t>
            </a:r>
            <a:r>
              <a:rPr lang="en-GB" sz="2200" b="1" kern="1200" dirty="0" err="1">
                <a:solidFill>
                  <a:schemeClr val="bg1"/>
                </a:solidFill>
                <a:latin typeface="+mn-lt"/>
                <a:ea typeface="+mn-ea"/>
                <a:cs typeface="+mn-cs"/>
              </a:rPr>
              <a:t>povinnost</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nepřekročitelná</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hodnota</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individuálních</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práv</a:t>
            </a:r>
            <a:r>
              <a:rPr lang="en-GB" sz="2200" kern="1200" dirty="0">
                <a:solidFill>
                  <a:schemeClr val="bg1"/>
                </a:solidFill>
                <a:latin typeface="+mn-lt"/>
                <a:ea typeface="+mn-ea"/>
                <a:cs typeface="+mn-cs"/>
              </a:rPr>
              <a:t> a </a:t>
            </a:r>
            <a:r>
              <a:rPr lang="en-GB" sz="2200" kern="1200" dirty="0" err="1">
                <a:solidFill>
                  <a:schemeClr val="bg1"/>
                </a:solidFill>
                <a:latin typeface="+mn-lt"/>
                <a:ea typeface="+mn-ea"/>
                <a:cs typeface="+mn-cs"/>
              </a:rPr>
              <a:t>svobod</a:t>
            </a:r>
            <a:r>
              <a:rPr lang="cs-CZ" sz="2200" kern="1200" dirty="0">
                <a:solidFill>
                  <a:schemeClr val="bg1"/>
                </a:solidFill>
                <a:latin typeface="+mn-lt"/>
                <a:ea typeface="+mn-ea"/>
                <a:cs typeface="+mn-cs"/>
              </a:rPr>
              <a:t>, morální status soukromého vlastnictví </a:t>
            </a:r>
          </a:p>
          <a:p>
            <a:r>
              <a:rPr lang="en-GB" sz="2200" b="1" kern="1200" dirty="0" err="1">
                <a:solidFill>
                  <a:schemeClr val="bg1"/>
                </a:solidFill>
                <a:latin typeface="+mn-lt"/>
                <a:ea typeface="+mn-ea"/>
                <a:cs typeface="+mn-cs"/>
              </a:rPr>
              <a:t>Klasický</a:t>
            </a:r>
            <a:r>
              <a:rPr lang="en-GB" sz="2200" b="1" kern="1200" dirty="0">
                <a:solidFill>
                  <a:schemeClr val="bg1"/>
                </a:solidFill>
                <a:latin typeface="+mn-lt"/>
                <a:ea typeface="+mn-ea"/>
                <a:cs typeface="+mn-cs"/>
              </a:rPr>
              <a:t> a </a:t>
            </a:r>
            <a:r>
              <a:rPr lang="en-GB" sz="2200" b="1" kern="1200" dirty="0" err="1">
                <a:solidFill>
                  <a:schemeClr val="bg1"/>
                </a:solidFill>
                <a:latin typeface="+mn-lt"/>
                <a:ea typeface="+mn-ea"/>
                <a:cs typeface="+mn-cs"/>
              </a:rPr>
              <a:t>neoklasický</a:t>
            </a:r>
            <a:r>
              <a:rPr lang="en-GB" sz="2200" b="1" kern="1200" dirty="0">
                <a:solidFill>
                  <a:schemeClr val="bg1"/>
                </a:solidFill>
                <a:latin typeface="+mn-lt"/>
                <a:ea typeface="+mn-ea"/>
                <a:cs typeface="+mn-cs"/>
              </a:rPr>
              <a:t> liber</a:t>
            </a:r>
            <a:r>
              <a:rPr lang="cs-CZ" sz="2200" b="1" kern="1200" dirty="0" err="1">
                <a:solidFill>
                  <a:schemeClr val="bg1"/>
                </a:solidFill>
                <a:latin typeface="+mn-lt"/>
                <a:ea typeface="+mn-ea"/>
                <a:cs typeface="+mn-cs"/>
              </a:rPr>
              <a:t>alismus</a:t>
            </a:r>
            <a:r>
              <a:rPr lang="cs-CZ" sz="2200" b="1" kern="1200" dirty="0">
                <a:solidFill>
                  <a:schemeClr val="bg1"/>
                </a:solidFill>
                <a:latin typeface="+mn-lt"/>
                <a:ea typeface="+mn-ea"/>
                <a:cs typeface="+mn-cs"/>
              </a:rPr>
              <a:t> </a:t>
            </a:r>
            <a:r>
              <a:rPr lang="cs-CZ" sz="2200" kern="1200" dirty="0">
                <a:solidFill>
                  <a:schemeClr val="bg1"/>
                </a:solidFill>
                <a:latin typeface="+mn-lt"/>
                <a:ea typeface="+mn-ea"/>
                <a:cs typeface="+mn-cs"/>
              </a:rPr>
              <a:t>- </a:t>
            </a:r>
            <a:r>
              <a:rPr lang="en-GB" sz="2200" b="1" kern="1200" dirty="0" err="1">
                <a:solidFill>
                  <a:schemeClr val="bg1"/>
                </a:solidFill>
                <a:latin typeface="+mn-lt"/>
                <a:ea typeface="+mn-ea"/>
                <a:cs typeface="+mn-cs"/>
              </a:rPr>
              <a:t>konsekvencialistická</a:t>
            </a:r>
            <a:r>
              <a:rPr lang="en-GB" sz="2200" b="1" kern="1200" dirty="0">
                <a:solidFill>
                  <a:schemeClr val="bg1"/>
                </a:solidFill>
                <a:latin typeface="+mn-lt"/>
                <a:ea typeface="+mn-ea"/>
                <a:cs typeface="+mn-cs"/>
              </a:rPr>
              <a:t> </a:t>
            </a:r>
            <a:r>
              <a:rPr lang="en-GB" sz="2200" b="1" kern="1200" dirty="0" err="1">
                <a:solidFill>
                  <a:schemeClr val="bg1"/>
                </a:solidFill>
                <a:latin typeface="+mn-lt"/>
                <a:ea typeface="+mn-ea"/>
                <a:cs typeface="+mn-cs"/>
              </a:rPr>
              <a:t>obran</a:t>
            </a:r>
            <a:r>
              <a:rPr lang="cs-CZ" sz="2200" b="1" kern="1200" dirty="0">
                <a:solidFill>
                  <a:schemeClr val="bg1"/>
                </a:solidFill>
                <a:latin typeface="+mn-lt"/>
                <a:ea typeface="+mn-ea"/>
                <a:cs typeface="+mn-cs"/>
              </a:rPr>
              <a:t>a, </a:t>
            </a:r>
            <a:r>
              <a:rPr lang="en-GB" sz="2200" kern="1200" dirty="0">
                <a:solidFill>
                  <a:schemeClr val="bg1"/>
                </a:solidFill>
                <a:latin typeface="+mn-lt"/>
                <a:ea typeface="+mn-ea"/>
                <a:cs typeface="+mn-cs"/>
              </a:rPr>
              <a:t> F.A. Hayek</a:t>
            </a:r>
            <a:r>
              <a:rPr lang="cs-CZ" sz="2200" kern="1200" dirty="0">
                <a:solidFill>
                  <a:schemeClr val="bg1"/>
                </a:solidFill>
                <a:latin typeface="+mn-lt"/>
                <a:ea typeface="+mn-ea"/>
                <a:cs typeface="+mn-cs"/>
              </a:rPr>
              <a:t> </a:t>
            </a:r>
            <a:r>
              <a:rPr lang="en-GB" sz="2200" kern="1200" dirty="0">
                <a:solidFill>
                  <a:schemeClr val="bg1"/>
                </a:solidFill>
                <a:latin typeface="Garamond" pitchFamily="18"/>
                <a:ea typeface="+mn-ea"/>
                <a:cs typeface="+mn-cs"/>
              </a:rPr>
              <a:t>→</a:t>
            </a:r>
            <a:r>
              <a:rPr lang="cs-CZ" sz="2200" kern="1200" dirty="0">
                <a:solidFill>
                  <a:schemeClr val="bg1"/>
                </a:solidFill>
                <a:latin typeface="Garamond" pitchFamily="18"/>
                <a:ea typeface="+mn-ea"/>
                <a:cs typeface="+mn-cs"/>
              </a:rPr>
              <a:t> </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kapitalismu</a:t>
            </a:r>
            <a:r>
              <a:rPr lang="en-GB" sz="2200" kern="1200" dirty="0">
                <a:solidFill>
                  <a:schemeClr val="bg1"/>
                </a:solidFill>
                <a:latin typeface="+mn-lt"/>
                <a:ea typeface="+mn-ea"/>
                <a:cs typeface="+mn-cs"/>
              </a:rPr>
              <a:t>/</a:t>
            </a:r>
            <a:r>
              <a:rPr lang="en-GB" sz="2200" kern="1200" dirty="0" err="1">
                <a:solidFill>
                  <a:schemeClr val="bg1"/>
                </a:solidFill>
                <a:latin typeface="+mn-lt"/>
                <a:ea typeface="+mn-ea"/>
                <a:cs typeface="+mn-cs"/>
              </a:rPr>
              <a:t>volného</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trhu</a:t>
            </a:r>
            <a:r>
              <a:rPr lang="cs-CZ" sz="2200" kern="1200" dirty="0">
                <a:solidFill>
                  <a:schemeClr val="bg1"/>
                </a:solidFill>
                <a:latin typeface="+mn-lt"/>
                <a:ea typeface="+mn-ea"/>
                <a:cs typeface="+mn-cs"/>
              </a:rPr>
              <a:t> </a:t>
            </a:r>
            <a:r>
              <a:rPr lang="en-GB" sz="2200" kern="1200" dirty="0">
                <a:solidFill>
                  <a:schemeClr val="bg1"/>
                </a:solidFill>
                <a:latin typeface="Garamond" pitchFamily="18"/>
                <a:ea typeface="+mn-ea"/>
                <a:cs typeface="+mn-cs"/>
              </a:rPr>
              <a:t>→</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produktivita</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růst</a:t>
            </a:r>
            <a:r>
              <a:rPr lang="en-GB" sz="2200" kern="1200" dirty="0">
                <a:solidFill>
                  <a:schemeClr val="bg1"/>
                </a:solidFill>
                <a:latin typeface="+mn-lt"/>
                <a:ea typeface="+mn-ea"/>
                <a:cs typeface="+mn-cs"/>
              </a:rPr>
              <a:t> </a:t>
            </a:r>
            <a:r>
              <a:rPr lang="en-GB" sz="2200" kern="1200" dirty="0" err="1">
                <a:solidFill>
                  <a:schemeClr val="bg1"/>
                </a:solidFill>
                <a:latin typeface="+mn-lt"/>
                <a:ea typeface="+mn-ea"/>
                <a:cs typeface="+mn-cs"/>
              </a:rPr>
              <a:t>blahobytu</a:t>
            </a:r>
            <a:endParaRPr lang="cs-CZ" sz="2200" kern="1200" dirty="0">
              <a:solidFill>
                <a:schemeClr val="bg1"/>
              </a:solidFill>
              <a:latin typeface="+mn-lt"/>
              <a:ea typeface="+mn-ea"/>
              <a:cs typeface="+mn-cs"/>
            </a:endParaRPr>
          </a:p>
          <a:p>
            <a:endParaRPr lang="cs-CZ" sz="2200" dirty="0"/>
          </a:p>
        </p:txBody>
      </p:sp>
      <p:sp>
        <p:nvSpPr>
          <p:cNvPr id="6" name="Zástupný obsah 5">
            <a:extLst>
              <a:ext uri="{FF2B5EF4-FFF2-40B4-BE49-F238E27FC236}">
                <a16:creationId xmlns:a16="http://schemas.microsoft.com/office/drawing/2014/main" id="{AA4724D0-62CD-CEB3-F498-83FF0ED79521}"/>
              </a:ext>
            </a:extLst>
          </p:cNvPr>
          <p:cNvSpPr>
            <a:spLocks noGrp="1"/>
          </p:cNvSpPr>
          <p:nvPr>
            <p:ph sz="half" idx="2"/>
          </p:nvPr>
        </p:nvSpPr>
        <p:spPr>
          <a:xfrm>
            <a:off x="6172200" y="1825625"/>
            <a:ext cx="5181600" cy="4351338"/>
          </a:xfrm>
        </p:spPr>
        <p:txBody>
          <a:bodyPr>
            <a:normAutofit fontScale="92500" lnSpcReduction="10000"/>
          </a:bodyPr>
          <a:lstStyle/>
          <a:p>
            <a:r>
              <a:rPr lang="cs-CZ" sz="2000" b="1" u="sng" kern="1200" dirty="0">
                <a:solidFill>
                  <a:schemeClr val="bg1"/>
                </a:solidFill>
                <a:latin typeface="+mn-lt"/>
                <a:ea typeface="+mn-ea"/>
                <a:cs typeface="+mn-cs"/>
              </a:rPr>
              <a:t>Levicový </a:t>
            </a:r>
          </a:p>
          <a:p>
            <a:r>
              <a:rPr lang="cs-CZ" sz="2000" kern="1200" dirty="0">
                <a:solidFill>
                  <a:schemeClr val="bg1"/>
                </a:solidFill>
                <a:latin typeface="+mn-lt"/>
                <a:ea typeface="+mn-ea"/>
                <a:cs typeface="+mn-cs"/>
              </a:rPr>
              <a:t>Problematika </a:t>
            </a:r>
            <a:r>
              <a:rPr lang="cs-CZ" sz="2000" b="1" kern="1200" dirty="0">
                <a:solidFill>
                  <a:schemeClr val="bg1"/>
                </a:solidFill>
                <a:latin typeface="+mn-lt"/>
                <a:ea typeface="+mn-ea"/>
                <a:cs typeface="+mn-cs"/>
              </a:rPr>
              <a:t>vlastnictví přírodních zdrojů </a:t>
            </a:r>
            <a:r>
              <a:rPr lang="cs-CZ" sz="2000" kern="1200" dirty="0">
                <a:solidFill>
                  <a:schemeClr val="bg1"/>
                </a:solidFill>
                <a:latin typeface="+mn-lt"/>
                <a:ea typeface="+mn-ea"/>
                <a:cs typeface="+mn-cs"/>
              </a:rPr>
              <a:t>(svět patří všem)</a:t>
            </a:r>
            <a:r>
              <a:rPr lang="cs-CZ" sz="2000" b="1" kern="1200" dirty="0">
                <a:solidFill>
                  <a:schemeClr val="bg1"/>
                </a:solidFill>
                <a:latin typeface="+mn-lt"/>
                <a:ea typeface="+mn-ea"/>
                <a:cs typeface="+mn-cs"/>
              </a:rPr>
              <a:t>, udržitelnost, základní nepodmíněný příjem, </a:t>
            </a:r>
            <a:r>
              <a:rPr lang="cs-CZ" sz="2000" b="1" kern="1200" dirty="0" err="1">
                <a:solidFill>
                  <a:schemeClr val="bg1"/>
                </a:solidFill>
                <a:latin typeface="+mn-lt"/>
                <a:ea typeface="+mn-ea"/>
                <a:cs typeface="+mn-cs"/>
              </a:rPr>
              <a:t>sebevlastnictví</a:t>
            </a:r>
            <a:r>
              <a:rPr lang="cs-CZ" sz="2000" b="1" kern="1200" dirty="0">
                <a:solidFill>
                  <a:schemeClr val="bg1"/>
                </a:solidFill>
                <a:latin typeface="+mn-lt"/>
                <a:ea typeface="+mn-ea"/>
                <a:cs typeface="+mn-cs"/>
              </a:rPr>
              <a:t> a intelektuální autonomie </a:t>
            </a:r>
          </a:p>
          <a:p>
            <a:r>
              <a:rPr lang="en-GB" sz="2000" b="1" kern="1200" dirty="0">
                <a:solidFill>
                  <a:schemeClr val="bg1"/>
                </a:solidFill>
                <a:latin typeface="+mn-lt"/>
                <a:ea typeface="+mn-ea"/>
                <a:cs typeface="+mn-cs"/>
              </a:rPr>
              <a:t>Steiner–</a:t>
            </a:r>
            <a:r>
              <a:rPr lang="en-GB" sz="2000" b="1" kern="1200" dirty="0" err="1">
                <a:solidFill>
                  <a:schemeClr val="bg1"/>
                </a:solidFill>
                <a:latin typeface="+mn-lt"/>
                <a:ea typeface="+mn-ea"/>
                <a:cs typeface="+mn-cs"/>
              </a:rPr>
              <a:t>Vallentyne</a:t>
            </a:r>
            <a:r>
              <a:rPr lang="en-GB" sz="2000" b="1" kern="1200" dirty="0">
                <a:solidFill>
                  <a:schemeClr val="bg1"/>
                </a:solidFill>
                <a:latin typeface="+mn-lt"/>
                <a:ea typeface="+mn-ea"/>
                <a:cs typeface="+mn-cs"/>
              </a:rPr>
              <a:t> school</a:t>
            </a:r>
            <a:r>
              <a:rPr lang="cs-CZ" sz="2000" b="1" kern="1200" dirty="0">
                <a:solidFill>
                  <a:schemeClr val="bg1"/>
                </a:solidFill>
                <a:latin typeface="+mn-lt"/>
                <a:ea typeface="+mn-ea"/>
                <a:cs typeface="+mn-cs"/>
              </a:rPr>
              <a:t>:</a:t>
            </a:r>
            <a:r>
              <a:rPr lang="cs-CZ" sz="2000" kern="1200" dirty="0">
                <a:solidFill>
                  <a:schemeClr val="bg1"/>
                </a:solidFill>
                <a:latin typeface="+mn-lt"/>
                <a:ea typeface="+mn-ea"/>
                <a:cs typeface="+mn-cs"/>
              </a:rPr>
              <a:t> </a:t>
            </a:r>
            <a:r>
              <a:rPr lang="en-GB" sz="2000" kern="1200" dirty="0">
                <a:solidFill>
                  <a:schemeClr val="bg1"/>
                </a:solidFill>
                <a:latin typeface="+mn-lt"/>
                <a:ea typeface="+mn-ea"/>
                <a:cs typeface="+mn-cs"/>
              </a:rPr>
              <a:t>Peter </a:t>
            </a:r>
            <a:r>
              <a:rPr lang="en-GB" sz="2000" kern="1200" dirty="0" err="1">
                <a:solidFill>
                  <a:schemeClr val="bg1"/>
                </a:solidFill>
                <a:latin typeface="+mn-lt"/>
                <a:ea typeface="+mn-ea"/>
                <a:cs typeface="+mn-cs"/>
              </a:rPr>
              <a:t>Vallentyne</a:t>
            </a:r>
            <a:r>
              <a:rPr lang="en-GB" sz="2000" kern="1200" dirty="0">
                <a:solidFill>
                  <a:schemeClr val="bg1"/>
                </a:solidFill>
                <a:latin typeface="+mn-lt"/>
                <a:ea typeface="+mn-ea"/>
                <a:cs typeface="+mn-cs"/>
              </a:rPr>
              <a:t>, Hillel Steiner, Michael Otsuka</a:t>
            </a:r>
            <a:r>
              <a:rPr lang="cs-CZ" sz="2000" kern="1200" dirty="0">
                <a:solidFill>
                  <a:schemeClr val="bg1"/>
                </a:solidFill>
                <a:latin typeface="+mn-lt"/>
                <a:ea typeface="+mn-ea"/>
                <a:cs typeface="+mn-cs"/>
              </a:rPr>
              <a:t>, </a:t>
            </a:r>
            <a:r>
              <a:rPr lang="en-GB" sz="2000" kern="1200" dirty="0">
                <a:solidFill>
                  <a:schemeClr val="bg1"/>
                </a:solidFill>
                <a:latin typeface="+mn-lt"/>
                <a:ea typeface="+mn-ea"/>
                <a:cs typeface="+mn-cs"/>
              </a:rPr>
              <a:t>Philippe V</a:t>
            </a:r>
            <a:r>
              <a:rPr lang="cs-CZ" sz="2000" kern="1200" dirty="0" err="1">
                <a:solidFill>
                  <a:schemeClr val="bg1"/>
                </a:solidFill>
                <a:latin typeface="+mn-lt"/>
                <a:ea typeface="+mn-ea"/>
                <a:cs typeface="+mn-cs"/>
              </a:rPr>
              <a:t>an</a:t>
            </a:r>
            <a:r>
              <a:rPr lang="cs-CZ" sz="2000" kern="1200" dirty="0">
                <a:solidFill>
                  <a:schemeClr val="bg1"/>
                </a:solidFill>
                <a:latin typeface="+mn-lt"/>
                <a:ea typeface="+mn-ea"/>
                <a:cs typeface="+mn-cs"/>
              </a:rPr>
              <a:t> </a:t>
            </a:r>
            <a:r>
              <a:rPr lang="cs-CZ" sz="2000" kern="1200" dirty="0" err="1">
                <a:solidFill>
                  <a:schemeClr val="bg1"/>
                </a:solidFill>
                <a:latin typeface="+mn-lt"/>
                <a:ea typeface="+mn-ea"/>
                <a:cs typeface="+mn-cs"/>
              </a:rPr>
              <a:t>Parijs</a:t>
            </a:r>
            <a:r>
              <a:rPr lang="cs-CZ" sz="2000" kern="1200" dirty="0">
                <a:solidFill>
                  <a:schemeClr val="bg1"/>
                </a:solidFill>
                <a:latin typeface="+mn-lt"/>
                <a:ea typeface="+mn-ea"/>
                <a:cs typeface="+mn-cs"/>
              </a:rPr>
              <a:t>), </a:t>
            </a:r>
            <a:r>
              <a:rPr lang="cs-CZ" sz="2000" b="1" kern="1200" dirty="0">
                <a:solidFill>
                  <a:schemeClr val="bg1"/>
                </a:solidFill>
                <a:latin typeface="+mn-lt"/>
                <a:ea typeface="+mn-ea"/>
                <a:cs typeface="+mn-cs"/>
              </a:rPr>
              <a:t>Libertariánský socialismus:</a:t>
            </a:r>
            <a:r>
              <a:rPr lang="en-GB" sz="2000" b="1" kern="1200" dirty="0">
                <a:solidFill>
                  <a:schemeClr val="bg1"/>
                </a:solidFill>
                <a:latin typeface="+mn-lt"/>
                <a:ea typeface="+mn-ea"/>
                <a:cs typeface="+mn-cs"/>
              </a:rPr>
              <a:t> </a:t>
            </a:r>
            <a:r>
              <a:rPr lang="cs-CZ" sz="2000" kern="1200" dirty="0">
                <a:solidFill>
                  <a:schemeClr val="bg1"/>
                </a:solidFill>
                <a:latin typeface="+mn-lt"/>
                <a:ea typeface="+mn-ea"/>
                <a:cs typeface="+mn-cs"/>
              </a:rPr>
              <a:t>Noam </a:t>
            </a:r>
            <a:r>
              <a:rPr lang="cs-CZ" sz="2000" kern="1200" dirty="0" err="1">
                <a:solidFill>
                  <a:schemeClr val="bg1"/>
                </a:solidFill>
                <a:latin typeface="+mn-lt"/>
                <a:ea typeface="+mn-ea"/>
                <a:cs typeface="+mn-cs"/>
              </a:rPr>
              <a:t>Chomsky</a:t>
            </a:r>
            <a:r>
              <a:rPr lang="cs-CZ" sz="2000" kern="1200" dirty="0">
                <a:solidFill>
                  <a:schemeClr val="bg1"/>
                </a:solidFill>
                <a:latin typeface="+mn-lt"/>
                <a:ea typeface="+mn-ea"/>
                <a:cs typeface="+mn-cs"/>
              </a:rPr>
              <a:t> </a:t>
            </a:r>
            <a:r>
              <a:rPr lang="en-GB" sz="2000" kern="1200" dirty="0">
                <a:solidFill>
                  <a:schemeClr val="bg1"/>
                </a:solidFill>
                <a:latin typeface="+mn-lt"/>
                <a:ea typeface="+mn-ea"/>
                <a:cs typeface="+mn-cs"/>
              </a:rPr>
              <a:t> </a:t>
            </a:r>
            <a:endParaRPr lang="cs-CZ" sz="2000" kern="1200" dirty="0">
              <a:solidFill>
                <a:schemeClr val="bg1"/>
              </a:solidFill>
              <a:latin typeface="+mn-lt"/>
              <a:ea typeface="+mn-ea"/>
              <a:cs typeface="+mn-cs"/>
            </a:endParaRPr>
          </a:p>
          <a:p>
            <a:r>
              <a:rPr lang="en-GB" sz="2000" kern="1200" dirty="0">
                <a:solidFill>
                  <a:schemeClr val="bg1"/>
                </a:solidFill>
                <a:latin typeface="+mn-lt"/>
                <a:ea typeface="+mn-ea"/>
                <a:cs typeface="+mn-cs"/>
              </a:rPr>
              <a:t>"</a:t>
            </a:r>
            <a:r>
              <a:rPr lang="en-GB" sz="2000" b="1" kern="1200" dirty="0">
                <a:solidFill>
                  <a:schemeClr val="bg1"/>
                </a:solidFill>
                <a:latin typeface="+mn-lt"/>
                <a:ea typeface="+mn-ea"/>
                <a:cs typeface="+mn-cs"/>
              </a:rPr>
              <a:t>Bleeding-heart" libertarianism</a:t>
            </a:r>
            <a:r>
              <a:rPr lang="cs-CZ" sz="2000" b="1" kern="1200" dirty="0">
                <a:solidFill>
                  <a:schemeClr val="bg1"/>
                </a:solidFill>
                <a:latin typeface="+mn-lt"/>
                <a:ea typeface="+mn-ea"/>
                <a:cs typeface="+mn-cs"/>
              </a:rPr>
              <a:t> </a:t>
            </a:r>
            <a:r>
              <a:rPr lang="en-GB" sz="2000" kern="1200" dirty="0">
                <a:solidFill>
                  <a:schemeClr val="bg1"/>
                </a:solidFill>
                <a:latin typeface="+mn-lt"/>
                <a:ea typeface="+mn-ea"/>
                <a:cs typeface="+mn-cs"/>
              </a:rPr>
              <a:t>(Arizona School liberalism</a:t>
            </a:r>
            <a:r>
              <a:rPr lang="cs-CZ" sz="2000" kern="1200" dirty="0">
                <a:solidFill>
                  <a:schemeClr val="bg1"/>
                </a:solidFill>
                <a:latin typeface="+mn-lt"/>
                <a:ea typeface="+mn-ea"/>
                <a:cs typeface="+mn-cs"/>
              </a:rPr>
              <a:t>) – kompatibilita </a:t>
            </a:r>
            <a:r>
              <a:rPr lang="en-GB" sz="2000" kern="1200" dirty="0">
                <a:solidFill>
                  <a:schemeClr val="bg1"/>
                </a:solidFill>
                <a:latin typeface="+mn-lt"/>
                <a:ea typeface="+mn-ea"/>
                <a:cs typeface="+mn-cs"/>
              </a:rPr>
              <a:t>, </a:t>
            </a:r>
            <a:r>
              <a:rPr lang="cs-CZ" sz="2000" kern="1200" dirty="0">
                <a:solidFill>
                  <a:schemeClr val="bg1"/>
                </a:solidFill>
                <a:latin typeface="+mn-lt"/>
                <a:ea typeface="+mn-ea"/>
                <a:cs typeface="+mn-cs"/>
              </a:rPr>
              <a:t>občanských svobod a svobodného trhu a zároveň orientace na téma sociální spravedlnosti a zlepšení situace  nejhůře postavených členů společnosti</a:t>
            </a:r>
          </a:p>
          <a:p>
            <a:endParaRPr lang="cs-CZ" sz="2000" dirty="0"/>
          </a:p>
        </p:txBody>
      </p:sp>
    </p:spTree>
    <p:extLst>
      <p:ext uri="{BB962C8B-B14F-4D97-AF65-F5344CB8AC3E}">
        <p14:creationId xmlns:p14="http://schemas.microsoft.com/office/powerpoint/2010/main" val="33236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FB1400C-F303-679A-8461-9356D25303E5}"/>
              </a:ext>
            </a:extLst>
          </p:cNvPr>
          <p:cNvSpPr>
            <a:spLocks noGrp="1"/>
          </p:cNvSpPr>
          <p:nvPr>
            <p:ph type="title"/>
          </p:nvPr>
        </p:nvSpPr>
        <p:spPr>
          <a:xfrm>
            <a:off x="5779912" y="501651"/>
            <a:ext cx="6320646" cy="717549"/>
          </a:xfrm>
        </p:spPr>
        <p:txBody>
          <a:bodyPr anchor="b">
            <a:normAutofit/>
          </a:bodyPr>
          <a:lstStyle/>
          <a:p>
            <a:r>
              <a:rPr lang="cs-CZ" b="1" dirty="0" err="1"/>
              <a:t>Anarchokapitalismus</a:t>
            </a:r>
            <a:r>
              <a:rPr lang="cs-CZ" b="1" dirty="0"/>
              <a:t> </a:t>
            </a:r>
            <a:endParaRPr lang="cs-CZ" dirty="0"/>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10;&#10;Popis byl vytvořen automaticky">
            <a:extLst>
              <a:ext uri="{FF2B5EF4-FFF2-40B4-BE49-F238E27FC236}">
                <a16:creationId xmlns:a16="http://schemas.microsoft.com/office/drawing/2014/main" id="{10B43ABB-A3CB-449B-40DC-EDC9B040B4F6}"/>
              </a:ext>
            </a:extLst>
          </p:cNvPr>
          <p:cNvPicPr>
            <a:picLocks noChangeAspect="1"/>
          </p:cNvPicPr>
          <p:nvPr/>
        </p:nvPicPr>
        <p:blipFill>
          <a:blip r:embed="rId2"/>
          <a:stretch>
            <a:fillRect/>
          </a:stretch>
        </p:blipFill>
        <p:spPr>
          <a:xfrm>
            <a:off x="448952" y="299509"/>
            <a:ext cx="4882007" cy="6258983"/>
          </a:xfrm>
          <a:prstGeom prst="rect">
            <a:avLst/>
          </a:prstGeom>
        </p:spPr>
      </p:pic>
      <p:sp>
        <p:nvSpPr>
          <p:cNvPr id="3" name="Zástupný obsah 2">
            <a:extLst>
              <a:ext uri="{FF2B5EF4-FFF2-40B4-BE49-F238E27FC236}">
                <a16:creationId xmlns:a16="http://schemas.microsoft.com/office/drawing/2014/main" id="{99D52101-E6FF-CB88-CE9B-09BDEA10C08A}"/>
              </a:ext>
            </a:extLst>
          </p:cNvPr>
          <p:cNvSpPr>
            <a:spLocks noGrp="1"/>
          </p:cNvSpPr>
          <p:nvPr>
            <p:ph idx="1"/>
          </p:nvPr>
        </p:nvSpPr>
        <p:spPr>
          <a:xfrm>
            <a:off x="6116715" y="1418933"/>
            <a:ext cx="5647040" cy="5139559"/>
          </a:xfrm>
        </p:spPr>
        <p:txBody>
          <a:bodyPr anchor="t">
            <a:normAutofit/>
          </a:bodyPr>
          <a:lstStyle/>
          <a:p>
            <a:pPr lvl="0"/>
            <a:r>
              <a:rPr lang="cs-CZ" sz="1600" b="1" dirty="0" err="1">
                <a:latin typeface="Century Gothic" pitchFamily="34"/>
              </a:rPr>
              <a:t>Anarchokapitalismus</a:t>
            </a:r>
            <a:r>
              <a:rPr lang="cs-CZ" sz="1600" b="1" dirty="0">
                <a:latin typeface="Century Gothic" pitchFamily="34"/>
              </a:rPr>
              <a:t> vs. libertarianismus (existence minimálního státu)</a:t>
            </a:r>
          </a:p>
          <a:p>
            <a:pPr lvl="0"/>
            <a:r>
              <a:rPr lang="cs-CZ" sz="1600" i="1" dirty="0">
                <a:latin typeface="Century Gothic" pitchFamily="34"/>
              </a:rPr>
              <a:t>„Kapitalismus je vrcholné vyjádření anarchismu a anarchismus je vrcholné vyjádření kapitalismu. Nejen, že jsou kompatibilní, ale nemůžete skutečně mít jedno bez druhého. Pravý anarchismus bude kapitalismem a pravý kapitalismus bude anarchismem.“</a:t>
            </a:r>
            <a:r>
              <a:rPr lang="cs-CZ" sz="1600" dirty="0">
                <a:latin typeface="Century Gothic" pitchFamily="34"/>
              </a:rPr>
              <a:t> (Murray </a:t>
            </a:r>
            <a:r>
              <a:rPr lang="cs-CZ" sz="1600" dirty="0" err="1">
                <a:latin typeface="Century Gothic" pitchFamily="34"/>
              </a:rPr>
              <a:t>Rothbard</a:t>
            </a:r>
            <a:r>
              <a:rPr lang="cs-CZ" sz="1600" dirty="0">
                <a:latin typeface="Century Gothic" pitchFamily="34"/>
              </a:rPr>
              <a:t>)</a:t>
            </a:r>
          </a:p>
          <a:p>
            <a:pPr lvl="0"/>
            <a:r>
              <a:rPr lang="sv-SE" sz="1600" dirty="0">
                <a:latin typeface="Century Gothic" pitchFamily="34"/>
              </a:rPr>
              <a:t>David D. Friedman</a:t>
            </a:r>
            <a:r>
              <a:rPr lang="cs-CZ" sz="1600" dirty="0">
                <a:latin typeface="Century Gothic" pitchFamily="34"/>
              </a:rPr>
              <a:t>, </a:t>
            </a:r>
            <a:r>
              <a:rPr lang="sv-SE" sz="1600" dirty="0">
                <a:latin typeface="Century Gothic" pitchFamily="34"/>
              </a:rPr>
              <a:t> Hans-Hermann Hoppe</a:t>
            </a:r>
            <a:r>
              <a:rPr lang="cs-CZ" sz="1600" dirty="0">
                <a:latin typeface="Century Gothic" pitchFamily="34"/>
              </a:rPr>
              <a:t>,  Murray </a:t>
            </a:r>
            <a:r>
              <a:rPr lang="cs-CZ" sz="1600" dirty="0" err="1">
                <a:latin typeface="Century Gothic" pitchFamily="34"/>
              </a:rPr>
              <a:t>Rothbard</a:t>
            </a:r>
            <a:r>
              <a:rPr lang="cs-CZ" sz="1600" dirty="0">
                <a:latin typeface="Century Gothic" pitchFamily="34"/>
              </a:rPr>
              <a:t> </a:t>
            </a:r>
          </a:p>
          <a:p>
            <a:pPr lvl="0"/>
            <a:r>
              <a:rPr lang="en-GB" sz="1600" dirty="0" err="1"/>
              <a:t>Anarchokapitalismus</a:t>
            </a:r>
            <a:r>
              <a:rPr lang="cs-CZ" sz="1600" dirty="0"/>
              <a:t>, </a:t>
            </a:r>
            <a:r>
              <a:rPr lang="en-GB" sz="1600" dirty="0" err="1"/>
              <a:t>Anarchoagorismus</a:t>
            </a:r>
            <a:r>
              <a:rPr lang="cs-CZ" sz="1600" dirty="0"/>
              <a:t>, </a:t>
            </a:r>
            <a:r>
              <a:rPr lang="en-GB" sz="1600" dirty="0" err="1"/>
              <a:t>Anarchotranshumanismus</a:t>
            </a:r>
            <a:r>
              <a:rPr lang="cs-CZ" sz="1600" dirty="0"/>
              <a:t>, </a:t>
            </a:r>
            <a:r>
              <a:rPr lang="en-GB" sz="1600" dirty="0" err="1"/>
              <a:t>Anarchopacifismus</a:t>
            </a:r>
            <a:r>
              <a:rPr lang="cs-CZ" sz="1600" dirty="0"/>
              <a:t>, </a:t>
            </a:r>
            <a:r>
              <a:rPr lang="en-GB" sz="1600" dirty="0" err="1"/>
              <a:t>Anarchokomunismus</a:t>
            </a:r>
            <a:r>
              <a:rPr lang="en-GB" sz="1600" dirty="0"/>
              <a:t>, </a:t>
            </a:r>
            <a:r>
              <a:rPr lang="cs-CZ" sz="1600" dirty="0"/>
              <a:t>A</a:t>
            </a:r>
            <a:r>
              <a:rPr lang="en-GB" sz="1600" dirty="0" err="1"/>
              <a:t>narchosyndikalismus</a:t>
            </a:r>
            <a:r>
              <a:rPr lang="cs-CZ" sz="1600" dirty="0"/>
              <a:t>, </a:t>
            </a:r>
            <a:r>
              <a:rPr lang="en-GB" sz="1600" dirty="0" err="1"/>
              <a:t>Anarchomutualismus</a:t>
            </a:r>
            <a:r>
              <a:rPr lang="cs-CZ" sz="1600" dirty="0"/>
              <a:t>, </a:t>
            </a:r>
            <a:r>
              <a:rPr lang="en-GB" sz="1600" dirty="0" err="1"/>
              <a:t>Anarchokolektivismus</a:t>
            </a:r>
            <a:r>
              <a:rPr lang="cs-CZ" sz="1600" dirty="0"/>
              <a:t>, </a:t>
            </a:r>
            <a:r>
              <a:rPr lang="en-GB" sz="1600" dirty="0" err="1"/>
              <a:t>Anarchofeminismus</a:t>
            </a:r>
            <a:r>
              <a:rPr lang="cs-CZ" sz="1600" dirty="0"/>
              <a:t>, </a:t>
            </a:r>
            <a:r>
              <a:rPr lang="en-GB" sz="1600" dirty="0" err="1"/>
              <a:t>Anarchoqueerismus</a:t>
            </a:r>
            <a:r>
              <a:rPr lang="cs-CZ" sz="1600" dirty="0"/>
              <a:t>, </a:t>
            </a:r>
            <a:r>
              <a:rPr lang="en-GB" sz="1600" dirty="0" err="1"/>
              <a:t>Anarchopacifismus</a:t>
            </a:r>
            <a:r>
              <a:rPr lang="cs-CZ" sz="1600" dirty="0"/>
              <a:t>, </a:t>
            </a:r>
            <a:r>
              <a:rPr lang="en-GB" sz="1600" dirty="0" err="1"/>
              <a:t>Anarchoprimitivismus</a:t>
            </a:r>
            <a:r>
              <a:rPr lang="cs-CZ" sz="1600" dirty="0"/>
              <a:t>, …..</a:t>
            </a:r>
            <a:endParaRPr lang="en-GB" sz="1600" dirty="0"/>
          </a:p>
          <a:p>
            <a:endParaRPr lang="cs-CZ" sz="1300" dirty="0"/>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239ADA2-B204-3F9F-56DF-A6BCF376815F}"/>
              </a:ext>
            </a:extLst>
          </p:cNvPr>
          <p:cNvPicPr>
            <a:picLocks noChangeAspect="1"/>
          </p:cNvPicPr>
          <p:nvPr/>
        </p:nvPicPr>
        <p:blipFill>
          <a:blip r:embed="rId3"/>
          <a:stretch>
            <a:fillRect/>
          </a:stretch>
        </p:blipFill>
        <p:spPr>
          <a:xfrm>
            <a:off x="8159512" y="5646093"/>
            <a:ext cx="1290627" cy="717550"/>
          </a:xfrm>
          <a:prstGeom prst="rect">
            <a:avLst/>
          </a:prstGeom>
        </p:spPr>
      </p:pic>
    </p:spTree>
    <p:extLst>
      <p:ext uri="{BB962C8B-B14F-4D97-AF65-F5344CB8AC3E}">
        <p14:creationId xmlns:p14="http://schemas.microsoft.com/office/powerpoint/2010/main" val="151854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Nadpis 6">
            <a:extLst>
              <a:ext uri="{FF2B5EF4-FFF2-40B4-BE49-F238E27FC236}">
                <a16:creationId xmlns:a16="http://schemas.microsoft.com/office/drawing/2014/main" id="{6669BA85-BD13-58E9-9E47-655BF35C9418}"/>
              </a:ext>
            </a:extLst>
          </p:cNvPr>
          <p:cNvSpPr>
            <a:spLocks noGrp="1"/>
          </p:cNvSpPr>
          <p:nvPr>
            <p:ph type="title"/>
          </p:nvPr>
        </p:nvSpPr>
        <p:spPr>
          <a:xfrm>
            <a:off x="1188069" y="381935"/>
            <a:ext cx="5366040" cy="1920283"/>
          </a:xfrm>
        </p:spPr>
        <p:txBody>
          <a:bodyPr anchor="b">
            <a:normAutofit/>
          </a:bodyPr>
          <a:lstStyle/>
          <a:p>
            <a:r>
              <a:rPr lang="cs-CZ" sz="5600" b="1"/>
              <a:t>Robert Nozick (</a:t>
            </a:r>
            <a:r>
              <a:rPr lang="en-GB" sz="5600" b="1"/>
              <a:t>1938</a:t>
            </a:r>
            <a:r>
              <a:rPr lang="cs-CZ" sz="5600" b="1"/>
              <a:t> </a:t>
            </a:r>
            <a:r>
              <a:rPr lang="en-GB" sz="5600" b="1"/>
              <a:t>–</a:t>
            </a:r>
            <a:r>
              <a:rPr lang="cs-CZ" sz="5600" b="1"/>
              <a:t> 2</a:t>
            </a:r>
            <a:r>
              <a:rPr lang="en-GB" sz="5600" b="1"/>
              <a:t>002</a:t>
            </a:r>
            <a:r>
              <a:rPr lang="cs-CZ" sz="5600" b="1"/>
              <a:t>)</a:t>
            </a:r>
            <a:endParaRPr lang="cs-CZ" sz="5600" dirty="0"/>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Zástupný obsah 7">
            <a:extLst>
              <a:ext uri="{FF2B5EF4-FFF2-40B4-BE49-F238E27FC236}">
                <a16:creationId xmlns:a16="http://schemas.microsoft.com/office/drawing/2014/main" id="{0F58D0CD-2CBD-B3C8-9DE9-39B8E9A9EAB8}"/>
              </a:ext>
            </a:extLst>
          </p:cNvPr>
          <p:cNvSpPr>
            <a:spLocks noGrp="1"/>
          </p:cNvSpPr>
          <p:nvPr>
            <p:ph idx="1"/>
          </p:nvPr>
        </p:nvSpPr>
        <p:spPr>
          <a:xfrm>
            <a:off x="623622" y="2596055"/>
            <a:ext cx="6562853" cy="3880010"/>
          </a:xfrm>
        </p:spPr>
        <p:txBody>
          <a:bodyPr anchor="t">
            <a:normAutofit/>
          </a:bodyPr>
          <a:lstStyle/>
          <a:p>
            <a:pPr lvl="1"/>
            <a:r>
              <a:rPr lang="cs-CZ" sz="2000" b="1"/>
              <a:t>Anarchie stát a utopie </a:t>
            </a:r>
            <a:r>
              <a:rPr lang="cs-CZ" sz="2000"/>
              <a:t>(1974) r</a:t>
            </a:r>
            <a:r>
              <a:rPr lang="en-GB" sz="2000"/>
              <a:t>eakce na Rawlsovu Teorii spravedlnosti</a:t>
            </a:r>
            <a:r>
              <a:rPr lang="cs-CZ" sz="2000"/>
              <a:t>, jediné politicko-filozofické Nozickovo dílo </a:t>
            </a:r>
            <a:r>
              <a:rPr lang="en-GB" sz="2000"/>
              <a:t> </a:t>
            </a:r>
            <a:endParaRPr lang="cs-CZ" sz="2000"/>
          </a:p>
          <a:p>
            <a:pPr lvl="1"/>
            <a:r>
              <a:rPr lang="cs-CZ" sz="2000"/>
              <a:t>Tradice analytické politické filozofie </a:t>
            </a:r>
          </a:p>
          <a:p>
            <a:pPr lvl="1"/>
            <a:r>
              <a:rPr lang="en-GB" sz="2000"/>
              <a:t>Filozofická vysvětlení </a:t>
            </a:r>
            <a:r>
              <a:rPr lang="cs-CZ" sz="2000"/>
              <a:t>(1981), Invariances (2001)</a:t>
            </a:r>
          </a:p>
          <a:p>
            <a:pPr lvl="1"/>
            <a:r>
              <a:rPr lang="cs-CZ" sz="2000"/>
              <a:t>Z</a:t>
            </a:r>
            <a:r>
              <a:rPr lang="en-GB" sz="2000"/>
              <a:t>droje inspirace: </a:t>
            </a:r>
            <a:r>
              <a:rPr lang="cs-CZ" sz="2000"/>
              <a:t>John </a:t>
            </a:r>
            <a:r>
              <a:rPr lang="en-GB" sz="2000"/>
              <a:t>Locke a </a:t>
            </a:r>
            <a:r>
              <a:rPr lang="cs-CZ" sz="2000"/>
              <a:t>Immanuel </a:t>
            </a:r>
            <a:r>
              <a:rPr lang="en-GB" sz="2000"/>
              <a:t>Kant </a:t>
            </a:r>
            <a:endParaRPr lang="cs-CZ" sz="2000"/>
          </a:p>
          <a:p>
            <a:pPr lvl="1"/>
            <a:r>
              <a:rPr lang="en-GB" sz="2000"/>
              <a:t>Oživení ideje přirozených (před-společenských) práv</a:t>
            </a:r>
            <a:r>
              <a:rPr lang="cs-CZ" sz="2000"/>
              <a:t> </a:t>
            </a:r>
          </a:p>
          <a:p>
            <a:pPr lvl="1"/>
            <a:r>
              <a:rPr lang="cs-CZ" sz="2000"/>
              <a:t>Zastánce deontologie, kritik utilitarismu a konsekvecionalismu</a:t>
            </a:r>
          </a:p>
          <a:p>
            <a:endParaRPr lang="cs-CZ" sz="1500" dirty="0"/>
          </a:p>
        </p:txBody>
      </p:sp>
      <p:pic>
        <p:nvPicPr>
          <p:cNvPr id="10" name="Obrázek 9">
            <a:extLst>
              <a:ext uri="{FF2B5EF4-FFF2-40B4-BE49-F238E27FC236}">
                <a16:creationId xmlns:a16="http://schemas.microsoft.com/office/drawing/2014/main" id="{BD3ED382-8ED0-913F-EB86-993F5F771005}"/>
              </a:ext>
            </a:extLst>
          </p:cNvPr>
          <p:cNvPicPr>
            <a:picLocks noChangeAspect="1"/>
          </p:cNvPicPr>
          <p:nvPr/>
        </p:nvPicPr>
        <p:blipFill rotWithShape="1">
          <a:blip r:embed="rId2"/>
          <a:srcRect r="7754" b="4"/>
          <a:stretch/>
        </p:blipFill>
        <p:spPr>
          <a:xfrm>
            <a:off x="7742178" y="1984100"/>
            <a:ext cx="4167318" cy="4167318"/>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p:spPr>
      </p:pic>
      <p:sp>
        <p:nvSpPr>
          <p:cNvPr id="2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1652" y="1106003"/>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4"/>
          </a:solidFill>
          <a:ln w="776" cap="flat">
            <a:noFill/>
            <a:prstDash val="solid"/>
            <a:miter/>
          </a:ln>
        </p:spPr>
        <p:txBody>
          <a:bodyPr rtlCol="0" anchor="ctr"/>
          <a:lstStyle/>
          <a:p>
            <a:endParaRPr lang="en-US"/>
          </a:p>
        </p:txBody>
      </p:sp>
      <p:sp>
        <p:nvSpPr>
          <p:cNvPr id="3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4234" y="138885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4"/>
          </a:solidFill>
          <a:ln w="516" cap="flat">
            <a:noFill/>
            <a:prstDash val="solid"/>
            <a:miter/>
          </a:ln>
        </p:spPr>
        <p:txBody>
          <a:bodyPr rtlCol="0" anchor="ctr"/>
          <a:lstStyle/>
          <a:p>
            <a:endParaRPr lang="en-US"/>
          </a:p>
        </p:txBody>
      </p:sp>
      <p:sp>
        <p:nvSpPr>
          <p:cNvPr id="3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6781" y="4876208"/>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4"/>
          </a:solidFill>
          <a:ln w="751" cap="flat">
            <a:noFill/>
            <a:prstDash val="solid"/>
            <a:miter/>
          </a:ln>
        </p:spPr>
        <p:txBody>
          <a:bodyPr rtlCol="0" anchor="ctr"/>
          <a:lstStyle/>
          <a:p>
            <a:endParaRPr lang="en-US"/>
          </a:p>
        </p:txBody>
      </p:sp>
    </p:spTree>
    <p:extLst>
      <p:ext uri="{BB962C8B-B14F-4D97-AF65-F5344CB8AC3E}">
        <p14:creationId xmlns:p14="http://schemas.microsoft.com/office/powerpoint/2010/main" val="9144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0FEBA181-02B4-B097-0714-052323E88AB0}"/>
              </a:ext>
            </a:extLst>
          </p:cNvPr>
          <p:cNvSpPr>
            <a:spLocks noGrp="1"/>
          </p:cNvSpPr>
          <p:nvPr>
            <p:ph type="title"/>
          </p:nvPr>
        </p:nvSpPr>
        <p:spPr>
          <a:xfrm>
            <a:off x="803775" y="806470"/>
            <a:ext cx="10550025" cy="927735"/>
          </a:xfrm>
        </p:spPr>
        <p:txBody>
          <a:bodyPr anchor="b">
            <a:normAutofit/>
          </a:bodyPr>
          <a:lstStyle/>
          <a:p>
            <a:r>
              <a:rPr lang="cs-CZ" sz="5600" b="1" dirty="0"/>
              <a:t>Anarchie, stát a utopie (ASU)</a:t>
            </a:r>
            <a:endParaRPr lang="cs-CZ" sz="5600" dirty="0"/>
          </a:p>
        </p:txBody>
      </p:sp>
      <p:cxnSp>
        <p:nvCxnSpPr>
          <p:cNvPr id="15" name="Straight Connector 1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8" name="Zástupný obsah 7">
            <a:extLst>
              <a:ext uri="{FF2B5EF4-FFF2-40B4-BE49-F238E27FC236}">
                <a16:creationId xmlns:a16="http://schemas.microsoft.com/office/drawing/2014/main" id="{F2F0F164-309A-E4F3-1D8B-20BE687C97EC}"/>
              </a:ext>
            </a:extLst>
          </p:cNvPr>
          <p:cNvSpPr>
            <a:spLocks noGrp="1"/>
          </p:cNvSpPr>
          <p:nvPr>
            <p:ph idx="1"/>
          </p:nvPr>
        </p:nvSpPr>
        <p:spPr>
          <a:xfrm>
            <a:off x="803775" y="1933902"/>
            <a:ext cx="10550025" cy="4845269"/>
          </a:xfrm>
        </p:spPr>
        <p:txBody>
          <a:bodyPr anchor="t">
            <a:normAutofit/>
          </a:bodyPr>
          <a:lstStyle/>
          <a:p>
            <a:pPr lvl="0"/>
            <a:r>
              <a:rPr lang="en-GB" sz="1800" dirty="0"/>
              <a:t>„</a:t>
            </a:r>
            <a:r>
              <a:rPr lang="en-GB" sz="1800" i="1" dirty="0" err="1"/>
              <a:t>Jedinci</a:t>
            </a:r>
            <a:r>
              <a:rPr lang="en-GB" sz="1800" i="1" dirty="0"/>
              <a:t> </a:t>
            </a:r>
            <a:r>
              <a:rPr lang="en-GB" sz="1800" i="1" dirty="0" err="1"/>
              <a:t>mají</a:t>
            </a:r>
            <a:r>
              <a:rPr lang="en-GB" sz="1800" i="1" dirty="0"/>
              <a:t> </a:t>
            </a:r>
            <a:r>
              <a:rPr lang="en-GB" sz="1800" i="1" dirty="0" err="1"/>
              <a:t>práva</a:t>
            </a:r>
            <a:r>
              <a:rPr lang="en-GB" sz="1800" i="1" dirty="0"/>
              <a:t>, a </a:t>
            </a:r>
            <a:r>
              <a:rPr lang="en-GB" sz="1800" i="1" dirty="0" err="1"/>
              <a:t>jsou</a:t>
            </a:r>
            <a:r>
              <a:rPr lang="en-GB" sz="1800" i="1" dirty="0"/>
              <a:t> </a:t>
            </a:r>
            <a:r>
              <a:rPr lang="en-GB" sz="1800" i="1" dirty="0" err="1"/>
              <a:t>věci</a:t>
            </a:r>
            <a:r>
              <a:rPr lang="en-GB" sz="1800" i="1" dirty="0"/>
              <a:t>, </a:t>
            </a:r>
            <a:r>
              <a:rPr lang="en-GB" sz="1800" i="1" dirty="0" err="1"/>
              <a:t>které</a:t>
            </a:r>
            <a:r>
              <a:rPr lang="en-GB" sz="1800" i="1" dirty="0"/>
              <a:t> </a:t>
            </a:r>
            <a:r>
              <a:rPr lang="en-GB" sz="1800" i="1" dirty="0" err="1"/>
              <a:t>jim</a:t>
            </a:r>
            <a:r>
              <a:rPr lang="en-GB" sz="1800" i="1" dirty="0"/>
              <a:t> </a:t>
            </a:r>
            <a:r>
              <a:rPr lang="en-GB" sz="1800" i="1" dirty="0" err="1"/>
              <a:t>žádný</a:t>
            </a:r>
            <a:r>
              <a:rPr lang="en-GB" sz="1800" i="1" dirty="0"/>
              <a:t> </a:t>
            </a:r>
            <a:r>
              <a:rPr lang="en-GB" sz="1800" i="1" dirty="0" err="1"/>
              <a:t>člověk</a:t>
            </a:r>
            <a:r>
              <a:rPr lang="en-GB" sz="1800" i="1" dirty="0"/>
              <a:t> </a:t>
            </a:r>
            <a:r>
              <a:rPr lang="en-GB" sz="1800" i="1" dirty="0" err="1"/>
              <a:t>či</a:t>
            </a:r>
            <a:r>
              <a:rPr lang="en-GB" sz="1800" i="1" dirty="0"/>
              <a:t> </a:t>
            </a:r>
            <a:r>
              <a:rPr lang="en-GB" sz="1800" i="1" dirty="0" err="1"/>
              <a:t>skupina</a:t>
            </a:r>
            <a:r>
              <a:rPr lang="en-GB" sz="1800" i="1" dirty="0"/>
              <a:t> </a:t>
            </a:r>
            <a:r>
              <a:rPr lang="en-GB" sz="1800" i="1" dirty="0" err="1"/>
              <a:t>nemůže</a:t>
            </a:r>
            <a:r>
              <a:rPr lang="en-GB" sz="1800" i="1" dirty="0"/>
              <a:t> </a:t>
            </a:r>
            <a:r>
              <a:rPr lang="en-GB" sz="1800" i="1" dirty="0" err="1"/>
              <a:t>činit</a:t>
            </a:r>
            <a:r>
              <a:rPr lang="en-GB" sz="1800" i="1" dirty="0"/>
              <a:t> (</a:t>
            </a:r>
            <a:r>
              <a:rPr lang="en-GB" sz="1800" i="1" dirty="0" err="1"/>
              <a:t>aniž</a:t>
            </a:r>
            <a:r>
              <a:rPr lang="en-GB" sz="1800" i="1" dirty="0"/>
              <a:t> by </a:t>
            </a:r>
            <a:r>
              <a:rPr lang="en-GB" sz="1800" i="1" dirty="0" err="1"/>
              <a:t>tato</a:t>
            </a:r>
            <a:r>
              <a:rPr lang="en-GB" sz="1800" i="1" dirty="0"/>
              <a:t> </a:t>
            </a:r>
            <a:r>
              <a:rPr lang="en-GB" sz="1800" i="1" dirty="0" err="1"/>
              <a:t>práva</a:t>
            </a:r>
            <a:r>
              <a:rPr lang="en-GB" sz="1800" i="1" dirty="0"/>
              <a:t> </a:t>
            </a:r>
            <a:r>
              <a:rPr lang="en-GB" sz="1800" i="1" dirty="0" err="1"/>
              <a:t>porušili</a:t>
            </a:r>
            <a:r>
              <a:rPr lang="en-GB" sz="1800" i="1" dirty="0"/>
              <a:t>). Tato </a:t>
            </a:r>
            <a:r>
              <a:rPr lang="en-GB" sz="1800" i="1" dirty="0" err="1"/>
              <a:t>práva</a:t>
            </a:r>
            <a:r>
              <a:rPr lang="en-GB" sz="1800" i="1" dirty="0"/>
              <a:t> </a:t>
            </a:r>
            <a:r>
              <a:rPr lang="en-GB" sz="1800" i="1" dirty="0" err="1"/>
              <a:t>jsou</a:t>
            </a:r>
            <a:r>
              <a:rPr lang="en-GB" sz="1800" i="1" dirty="0"/>
              <a:t> </a:t>
            </a:r>
            <a:r>
              <a:rPr lang="en-GB" sz="1800" i="1" dirty="0" err="1"/>
              <a:t>tak</a:t>
            </a:r>
            <a:r>
              <a:rPr lang="en-GB" sz="1800" i="1" dirty="0"/>
              <a:t> </a:t>
            </a:r>
            <a:r>
              <a:rPr lang="en-GB" sz="1800" i="1" dirty="0" err="1"/>
              <a:t>silná</a:t>
            </a:r>
            <a:r>
              <a:rPr lang="en-GB" sz="1800" i="1" dirty="0"/>
              <a:t> a </a:t>
            </a:r>
            <a:r>
              <a:rPr lang="en-GB" sz="1800" i="1" dirty="0" err="1"/>
              <a:t>dalekosáhlá</a:t>
            </a:r>
            <a:r>
              <a:rPr lang="en-GB" sz="1800" i="1" dirty="0"/>
              <a:t>, </a:t>
            </a:r>
            <a:r>
              <a:rPr lang="en-GB" sz="1800" i="1" dirty="0" err="1"/>
              <a:t>že</a:t>
            </a:r>
            <a:r>
              <a:rPr lang="en-GB" sz="1800" i="1" dirty="0"/>
              <a:t> </a:t>
            </a:r>
            <a:r>
              <a:rPr lang="en-GB" sz="1800" i="1" dirty="0" err="1"/>
              <a:t>vyvstává</a:t>
            </a:r>
            <a:r>
              <a:rPr lang="en-GB" sz="1800" i="1" dirty="0"/>
              <a:t> </a:t>
            </a:r>
            <a:r>
              <a:rPr lang="en-GB" sz="1800" i="1" dirty="0" err="1"/>
              <a:t>otázka</a:t>
            </a:r>
            <a:r>
              <a:rPr lang="en-GB" sz="1800" i="1" dirty="0"/>
              <a:t> co, </a:t>
            </a:r>
            <a:r>
              <a:rPr lang="en-GB" sz="1800" i="1" dirty="0" err="1"/>
              <a:t>pokud</a:t>
            </a:r>
            <a:r>
              <a:rPr lang="en-GB" sz="1800" i="1" dirty="0"/>
              <a:t> </a:t>
            </a:r>
            <a:r>
              <a:rPr lang="en-GB" sz="1800" i="1" dirty="0" err="1"/>
              <a:t>vůbec</a:t>
            </a:r>
            <a:r>
              <a:rPr lang="en-GB" sz="1800" i="1" dirty="0"/>
              <a:t> </a:t>
            </a:r>
            <a:r>
              <a:rPr lang="en-GB" sz="1800" i="1" dirty="0" err="1"/>
              <a:t>něco</a:t>
            </a:r>
            <a:r>
              <a:rPr lang="en-GB" sz="1800" i="1" dirty="0"/>
              <a:t>, </a:t>
            </a:r>
            <a:r>
              <a:rPr lang="en-GB" sz="1800" i="1" dirty="0" err="1"/>
              <a:t>může</a:t>
            </a:r>
            <a:r>
              <a:rPr lang="en-GB" sz="1800" i="1" dirty="0"/>
              <a:t> </a:t>
            </a:r>
            <a:r>
              <a:rPr lang="en-GB" sz="1800" i="1" dirty="0" err="1"/>
              <a:t>stát</a:t>
            </a:r>
            <a:r>
              <a:rPr lang="en-GB" sz="1800" i="1" dirty="0"/>
              <a:t> a </a:t>
            </a:r>
            <a:r>
              <a:rPr lang="en-GB" sz="1800" i="1" dirty="0" err="1"/>
              <a:t>jeho</a:t>
            </a:r>
            <a:r>
              <a:rPr lang="en-GB" sz="1800" i="1" dirty="0"/>
              <a:t> </a:t>
            </a:r>
            <a:r>
              <a:rPr lang="en-GB" sz="1800" i="1" dirty="0" err="1"/>
              <a:t>představitelé</a:t>
            </a:r>
            <a:r>
              <a:rPr lang="en-GB" sz="1800" i="1" dirty="0"/>
              <a:t> </a:t>
            </a:r>
            <a:r>
              <a:rPr lang="en-GB" sz="1800" i="1" dirty="0" err="1"/>
              <a:t>činit</a:t>
            </a:r>
            <a:r>
              <a:rPr lang="en-GB" sz="1800" dirty="0"/>
              <a:t>.“ (ASU, s. ix) </a:t>
            </a:r>
            <a:endParaRPr lang="cs-CZ" sz="1800" dirty="0"/>
          </a:p>
          <a:p>
            <a:pPr lvl="0"/>
            <a:r>
              <a:rPr lang="cs-CZ" sz="1800" b="1" dirty="0"/>
              <a:t>Axiom</a:t>
            </a:r>
            <a:r>
              <a:rPr lang="cs-CZ" sz="1800" dirty="0"/>
              <a:t>: Existence přirozených nezcizitelných práv na sebe, svůj majetek a sebeobranu.</a:t>
            </a:r>
          </a:p>
          <a:p>
            <a:pPr lvl="0"/>
            <a:r>
              <a:rPr lang="cs-CZ" sz="1800" b="1" u="sng" dirty="0"/>
              <a:t>Hlavní teze: o</a:t>
            </a:r>
            <a:r>
              <a:rPr lang="en-GB" sz="1800" b="1" u="sng" dirty="0" err="1"/>
              <a:t>spravedlnitelný</a:t>
            </a:r>
            <a:r>
              <a:rPr lang="en-GB" sz="1800" b="1" u="sng" dirty="0"/>
              <a:t> je </a:t>
            </a:r>
            <a:r>
              <a:rPr lang="en-GB" sz="1800" b="1" u="sng" dirty="0" err="1"/>
              <a:t>pouze</a:t>
            </a:r>
            <a:r>
              <a:rPr lang="en-GB" sz="1800" b="1" u="sng" dirty="0"/>
              <a:t> </a:t>
            </a:r>
            <a:r>
              <a:rPr lang="en-GB" sz="1800" b="1" u="sng" dirty="0" err="1"/>
              <a:t>minimální</a:t>
            </a:r>
            <a:r>
              <a:rPr lang="en-GB" sz="1800" b="1" u="sng" dirty="0"/>
              <a:t> </a:t>
            </a:r>
            <a:r>
              <a:rPr lang="en-GB" sz="1800" b="1" u="sng" dirty="0" err="1"/>
              <a:t>stát</a:t>
            </a:r>
            <a:r>
              <a:rPr lang="en-GB" sz="1800" b="1" u="sng" dirty="0"/>
              <a:t> </a:t>
            </a:r>
            <a:endParaRPr lang="cs-CZ" sz="1800" b="1" u="sng" dirty="0"/>
          </a:p>
          <a:p>
            <a:pPr lvl="1">
              <a:buFont typeface="Arial" pitchFamily="34"/>
              <a:buChar char="•"/>
            </a:pPr>
            <a:r>
              <a:rPr lang="cs-CZ" sz="1800" dirty="0"/>
              <a:t>P</a:t>
            </a:r>
            <a:r>
              <a:rPr lang="en-GB" sz="1800" dirty="0"/>
              <a:t>roti </a:t>
            </a:r>
            <a:r>
              <a:rPr lang="en-GB" sz="1800" dirty="0" err="1"/>
              <a:t>anarchismu</a:t>
            </a:r>
            <a:r>
              <a:rPr lang="en-GB" sz="1800" dirty="0"/>
              <a:t> </a:t>
            </a:r>
            <a:endParaRPr lang="cs-CZ" sz="1800" dirty="0"/>
          </a:p>
          <a:p>
            <a:pPr lvl="1">
              <a:buFont typeface="Arial" pitchFamily="34"/>
              <a:buChar char="•"/>
            </a:pPr>
            <a:r>
              <a:rPr lang="cs-CZ" sz="1800" dirty="0"/>
              <a:t>P</a:t>
            </a:r>
            <a:r>
              <a:rPr lang="en-GB" sz="1800" dirty="0"/>
              <a:t>roti </a:t>
            </a:r>
            <a:r>
              <a:rPr lang="en-GB" sz="1800" dirty="0" err="1"/>
              <a:t>socialismu</a:t>
            </a:r>
            <a:r>
              <a:rPr lang="en-GB" sz="1800" dirty="0"/>
              <a:t> a </a:t>
            </a:r>
            <a:r>
              <a:rPr lang="en-GB" sz="1800" dirty="0" err="1"/>
              <a:t>rovnostářskému</a:t>
            </a:r>
            <a:r>
              <a:rPr lang="en-GB" sz="1800" dirty="0"/>
              <a:t> </a:t>
            </a:r>
            <a:r>
              <a:rPr lang="en-GB" sz="1800" dirty="0" err="1"/>
              <a:t>liberalismu</a:t>
            </a:r>
            <a:r>
              <a:rPr lang="en-GB" sz="1800" dirty="0"/>
              <a:t> </a:t>
            </a:r>
            <a:endParaRPr lang="cs-CZ" sz="1800" dirty="0"/>
          </a:p>
          <a:p>
            <a:pPr lvl="0">
              <a:buFont typeface="Arial" pitchFamily="34"/>
              <a:buChar char="•"/>
            </a:pPr>
            <a:r>
              <a:rPr lang="cs-CZ" sz="1800" dirty="0"/>
              <a:t>Je-li nějaká forma státní moci legitimní, tak pouze taková, která vznikne jakožto důsledek svobodné, tedy tržní kooperace. </a:t>
            </a:r>
            <a:endParaRPr lang="en-GB" sz="1800" dirty="0"/>
          </a:p>
          <a:p>
            <a:pPr lvl="0">
              <a:buFont typeface="Arial" pitchFamily="34"/>
              <a:buChar char="•"/>
            </a:pPr>
            <a:r>
              <a:rPr lang="cs-CZ" sz="1800" b="1" dirty="0"/>
              <a:t>Stát není cíl sám o sobě, ale nástroj jak ochránit práva</a:t>
            </a:r>
            <a:r>
              <a:rPr lang="cs-CZ" sz="1800" dirty="0"/>
              <a:t>. Vzniká jako vedlejší produkt společenské samo-organizace analogické svobodné ruce trhu. </a:t>
            </a:r>
          </a:p>
          <a:p>
            <a:pPr lvl="0">
              <a:buFont typeface="Arial" pitchFamily="34"/>
              <a:buChar char="•"/>
            </a:pPr>
            <a:r>
              <a:rPr lang="cs-CZ" sz="1800" dirty="0"/>
              <a:t>Jak číst ASU? → „</a:t>
            </a:r>
            <a:r>
              <a:rPr lang="cs-CZ" sz="1800" b="1" dirty="0"/>
              <a:t>prozkoumávání za pochodu</a:t>
            </a:r>
            <a:r>
              <a:rPr lang="cs-CZ" sz="1800" dirty="0"/>
              <a:t>“  organicky vznikající proud filozofie → otevřenost reflexi a revizi, nemá aspiraci poskytnout finální odpovědi. </a:t>
            </a:r>
          </a:p>
          <a:p>
            <a:endParaRPr lang="cs-CZ" sz="1500" dirty="0"/>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355473356"/>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739</TotalTime>
  <Words>2420</Words>
  <Application>Microsoft Office PowerPoint</Application>
  <PresentationFormat>Širokoúhlá obrazovka</PresentationFormat>
  <Paragraphs>164</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Century Gothic</vt:lpstr>
      <vt:lpstr>Garamond</vt:lpstr>
      <vt:lpstr>Univers</vt:lpstr>
      <vt:lpstr>GradientVTI</vt:lpstr>
      <vt:lpstr>Libertarianismus</vt:lpstr>
      <vt:lpstr>Struktura přednášky </vt:lpstr>
      <vt:lpstr>Etymologie Libertarianismu</vt:lpstr>
      <vt:lpstr>Co je to libertarianismus? </vt:lpstr>
      <vt:lpstr>Konfliktní linie uvnitř libertarianismu:  </vt:lpstr>
      <vt:lpstr>Varianty současného libertarianismu</vt:lpstr>
      <vt:lpstr>Anarchokapitalismus </vt:lpstr>
      <vt:lpstr>Robert Nozick (1938 – 2002)</vt:lpstr>
      <vt:lpstr>Anarchie, stát a utopie (ASU)</vt:lpstr>
      <vt:lpstr>I.Anarchie:  Legitimní vznik státu?</vt:lpstr>
      <vt:lpstr>I. Anarchie: Legitimní vznik státu </vt:lpstr>
      <vt:lpstr>I.Anarchie:  Legitimní vznik státu?</vt:lpstr>
      <vt:lpstr>Typologie teorií spravedlnosti dle Nozicka </vt:lpstr>
      <vt:lpstr>Kritika modelových teorií spravedlnosti</vt:lpstr>
      <vt:lpstr>II. Stát  Teorie spravedlnosti a kritika rovnostářství</vt:lpstr>
      <vt:lpstr>1. Princip: Nabytí majetku</vt:lpstr>
      <vt:lpstr>2. Princip: Dobrovolnost transakce </vt:lpstr>
      <vt:lpstr>3. Princip: Náprava v případě porušení legitimního nabytí majetku</vt:lpstr>
      <vt:lpstr>Utopie </vt:lpstr>
      <vt:lpstr>Nozick vs. Rawls </vt:lpstr>
      <vt:lpstr>Nozick v současnosti: Otázky do diskuse  </vt:lpstr>
      <vt:lpstr>Další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Libertarianismus</dc:title>
  <dc:creator>Křepelová Tereza</dc:creator>
  <cp:lastModifiedBy>Křepelová Tereza</cp:lastModifiedBy>
  <cp:revision>5</cp:revision>
  <dcterms:created xsi:type="dcterms:W3CDTF">2023-03-29T21:10:13Z</dcterms:created>
  <dcterms:modified xsi:type="dcterms:W3CDTF">2023-03-30T09:29:38Z</dcterms:modified>
</cp:coreProperties>
</file>