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  <p:sldId id="357" r:id="rId3"/>
    <p:sldId id="358" r:id="rId4"/>
    <p:sldId id="359" r:id="rId5"/>
    <p:sldId id="360" r:id="rId6"/>
    <p:sldId id="361" r:id="rId7"/>
    <p:sldId id="376" r:id="rId8"/>
    <p:sldId id="256" r:id="rId9"/>
    <p:sldId id="257" r:id="rId10"/>
    <p:sldId id="261" r:id="rId11"/>
    <p:sldId id="275" r:id="rId12"/>
    <p:sldId id="280" r:id="rId13"/>
    <p:sldId id="289" r:id="rId14"/>
    <p:sldId id="277" r:id="rId15"/>
    <p:sldId id="284" r:id="rId16"/>
    <p:sldId id="285" r:id="rId17"/>
    <p:sldId id="290" r:id="rId18"/>
    <p:sldId id="28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67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71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50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49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3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87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53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70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36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93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3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C4ED-64A3-4F1E-BDB8-916EF479785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90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/>
          <a:lstStyle/>
          <a:p>
            <a:r>
              <a:rPr lang="cs-CZ" dirty="0" err="1"/>
              <a:t>Democratic</a:t>
            </a:r>
            <a:r>
              <a:rPr lang="cs-CZ" dirty="0"/>
              <a:t> </a:t>
            </a:r>
            <a:r>
              <a:rPr lang="cs-CZ" dirty="0" err="1"/>
              <a:t>tension</a:t>
            </a:r>
            <a:r>
              <a:rPr lang="cs-CZ" dirty="0"/>
              <a:t> as a </a:t>
            </a:r>
            <a:r>
              <a:rPr lang="cs-CZ" dirty="0" err="1"/>
              <a:t>breeding</a:t>
            </a:r>
            <a:r>
              <a:rPr lang="cs-CZ" dirty="0"/>
              <a:t> </a:t>
            </a:r>
            <a:r>
              <a:rPr lang="cs-CZ" dirty="0" err="1"/>
              <a:t>ground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500" y="1384300"/>
            <a:ext cx="11341100" cy="54737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2400" dirty="0"/>
              <a:t>„A </a:t>
            </a:r>
            <a:r>
              <a:rPr lang="cs-CZ" sz="2400" dirty="0" err="1"/>
              <a:t>broad</a:t>
            </a:r>
            <a:r>
              <a:rPr lang="cs-CZ" sz="2400" dirty="0"/>
              <a:t> </a:t>
            </a:r>
            <a:r>
              <a:rPr lang="cs-CZ" sz="2400" dirty="0" err="1"/>
              <a:t>tendency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always</a:t>
            </a:r>
            <a:r>
              <a:rPr lang="cs-CZ" sz="2400" dirty="0"/>
              <a:t> </a:t>
            </a:r>
            <a:r>
              <a:rPr lang="cs-CZ" sz="2400" dirty="0" err="1"/>
              <a:t>latent</a:t>
            </a:r>
            <a:r>
              <a:rPr lang="cs-CZ" sz="2400" dirty="0"/>
              <a:t> to </a:t>
            </a:r>
            <a:r>
              <a:rPr lang="cs-CZ" sz="2400" dirty="0" err="1"/>
              <a:t>some</a:t>
            </a:r>
            <a:r>
              <a:rPr lang="cs-CZ" sz="2400" dirty="0"/>
              <a:t> </a:t>
            </a:r>
            <a:r>
              <a:rPr lang="cs-CZ" sz="2400" dirty="0" err="1"/>
              <a:t>degree</a:t>
            </a:r>
            <a:r>
              <a:rPr lang="cs-CZ" sz="2400" dirty="0"/>
              <a:t> in </a:t>
            </a:r>
            <a:r>
              <a:rPr lang="cs-CZ" sz="2400" dirty="0" err="1"/>
              <a:t>modern</a:t>
            </a:r>
            <a:r>
              <a:rPr lang="cs-CZ" sz="2400" dirty="0"/>
              <a:t> </a:t>
            </a:r>
            <a:r>
              <a:rPr lang="cs-CZ" sz="2400" dirty="0" err="1"/>
              <a:t>democracies</a:t>
            </a:r>
            <a:r>
              <a:rPr lang="cs-CZ" sz="2400" dirty="0"/>
              <a:t>“ (</a:t>
            </a:r>
            <a:r>
              <a:rPr lang="cs-CZ" sz="2400" dirty="0" err="1"/>
              <a:t>Plattner</a:t>
            </a:r>
            <a:r>
              <a:rPr lang="cs-CZ" sz="2400" dirty="0"/>
              <a:t>, 2010)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„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becomes</a:t>
            </a:r>
            <a:r>
              <a:rPr lang="cs-CZ" sz="2400" dirty="0"/>
              <a:t> </a:t>
            </a:r>
            <a:r>
              <a:rPr lang="cs-CZ" sz="2400" dirty="0" err="1"/>
              <a:t>clear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those</a:t>
            </a:r>
            <a:r>
              <a:rPr lang="cs-CZ" sz="2400" dirty="0"/>
              <a:t> </a:t>
            </a:r>
            <a:r>
              <a:rPr lang="cs-CZ" sz="2400" dirty="0" err="1"/>
              <a:t>involved</a:t>
            </a:r>
            <a:r>
              <a:rPr lang="cs-CZ" sz="2400" dirty="0"/>
              <a:t> </a:t>
            </a:r>
            <a:r>
              <a:rPr lang="cs-CZ" sz="2400" dirty="0" err="1"/>
              <a:t>see</a:t>
            </a:r>
            <a:r>
              <a:rPr lang="cs-CZ" sz="2400" dirty="0"/>
              <a:t> in </a:t>
            </a:r>
            <a:r>
              <a:rPr lang="cs-CZ" sz="2400" dirty="0" err="1"/>
              <a:t>democracy</a:t>
            </a:r>
            <a:r>
              <a:rPr lang="cs-CZ" sz="2400" dirty="0"/>
              <a:t> </a:t>
            </a:r>
            <a:r>
              <a:rPr lang="cs-CZ" sz="2400" dirty="0" err="1"/>
              <a:t>nothing</a:t>
            </a:r>
            <a:r>
              <a:rPr lang="cs-CZ" sz="2400" dirty="0"/>
              <a:t> but </a:t>
            </a:r>
            <a:r>
              <a:rPr lang="cs-CZ" sz="2400" dirty="0" err="1"/>
              <a:t>horsetrading</a:t>
            </a:r>
            <a:r>
              <a:rPr lang="cs-CZ" sz="2400" dirty="0"/>
              <a:t>, </a:t>
            </a:r>
            <a:r>
              <a:rPr lang="cs-CZ" sz="2400" dirty="0" err="1"/>
              <a:t>they</a:t>
            </a:r>
            <a:r>
              <a:rPr lang="cs-CZ" sz="2400" dirty="0"/>
              <a:t>, and </a:t>
            </a:r>
            <a:r>
              <a:rPr lang="cs-CZ" sz="2400" dirty="0" err="1"/>
              <a:t>eventually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</a:t>
            </a:r>
            <a:r>
              <a:rPr lang="cs-CZ" sz="2400" dirty="0" err="1"/>
              <a:t>itself</a:t>
            </a:r>
            <a:r>
              <a:rPr lang="cs-CZ" sz="2400" dirty="0"/>
              <a:t>, are </a:t>
            </a:r>
            <a:r>
              <a:rPr lang="cs-CZ" sz="2400" dirty="0" err="1"/>
              <a:t>liable</a:t>
            </a:r>
            <a:r>
              <a:rPr lang="cs-CZ" sz="2400" dirty="0"/>
              <a:t> to lose </a:t>
            </a:r>
            <a:r>
              <a:rPr lang="cs-CZ" sz="2400" dirty="0" err="1"/>
              <a:t>their</a:t>
            </a:r>
            <a:r>
              <a:rPr lang="cs-CZ" sz="2400" dirty="0"/>
              <a:t> </a:t>
            </a:r>
            <a:r>
              <a:rPr lang="cs-CZ" sz="2400" dirty="0" err="1"/>
              <a:t>legitimacy</a:t>
            </a:r>
            <a:r>
              <a:rPr lang="cs-CZ" sz="2400" dirty="0"/>
              <a:t>. </a:t>
            </a:r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too</a:t>
            </a:r>
            <a:r>
              <a:rPr lang="cs-CZ" sz="2400" dirty="0"/>
              <a:t> </a:t>
            </a:r>
            <a:r>
              <a:rPr lang="cs-CZ" sz="2400" b="1" dirty="0" err="1"/>
              <a:t>great</a:t>
            </a:r>
            <a:r>
              <a:rPr lang="cs-CZ" sz="2400" b="1" dirty="0"/>
              <a:t> a gap </a:t>
            </a:r>
            <a:r>
              <a:rPr lang="cs-CZ" sz="2400" b="1" dirty="0" err="1"/>
              <a:t>opens</a:t>
            </a:r>
            <a:r>
              <a:rPr lang="cs-CZ" sz="2400" b="1" dirty="0"/>
              <a:t> up </a:t>
            </a:r>
            <a:r>
              <a:rPr lang="cs-CZ" sz="2400" b="1" dirty="0" err="1"/>
              <a:t>between</a:t>
            </a:r>
            <a:r>
              <a:rPr lang="cs-CZ" sz="2400" b="1" dirty="0"/>
              <a:t> </a:t>
            </a:r>
            <a:r>
              <a:rPr lang="cs-CZ" sz="2400" b="1" dirty="0" err="1"/>
              <a:t>haloed</a:t>
            </a:r>
            <a:r>
              <a:rPr lang="cs-CZ" sz="2400" b="1" dirty="0"/>
              <a:t> </a:t>
            </a:r>
            <a:r>
              <a:rPr lang="cs-CZ" sz="2400" b="1" dirty="0" err="1"/>
              <a:t>democracy</a:t>
            </a:r>
            <a:r>
              <a:rPr lang="cs-CZ" sz="2400" b="1" dirty="0"/>
              <a:t> and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grubby</a:t>
            </a:r>
            <a:r>
              <a:rPr lang="cs-CZ" sz="2400" b="1" dirty="0"/>
              <a:t> business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politics</a:t>
            </a:r>
            <a:r>
              <a:rPr lang="cs-CZ" sz="2400" dirty="0"/>
              <a:t>, </a:t>
            </a:r>
            <a:r>
              <a:rPr lang="cs-CZ" sz="2400" dirty="0" err="1"/>
              <a:t>populists</a:t>
            </a:r>
            <a:r>
              <a:rPr lang="cs-CZ" sz="2400" dirty="0"/>
              <a:t> </a:t>
            </a:r>
            <a:r>
              <a:rPr lang="cs-CZ" sz="2400" dirty="0" err="1"/>
              <a:t>tend</a:t>
            </a:r>
            <a:r>
              <a:rPr lang="cs-CZ" sz="2400" dirty="0"/>
              <a:t> to </a:t>
            </a:r>
            <a:r>
              <a:rPr lang="cs-CZ" sz="2400" dirty="0" err="1"/>
              <a:t>move</a:t>
            </a:r>
            <a:r>
              <a:rPr lang="cs-CZ" sz="2400" dirty="0"/>
              <a:t> on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vacant</a:t>
            </a:r>
            <a:r>
              <a:rPr lang="cs-CZ" sz="2400" dirty="0"/>
              <a:t> </a:t>
            </a:r>
            <a:r>
              <a:rPr lang="cs-CZ" sz="2400" dirty="0" err="1"/>
              <a:t>territory</a:t>
            </a:r>
            <a:r>
              <a:rPr lang="cs-CZ" sz="2400" dirty="0"/>
              <a:t>, </a:t>
            </a:r>
            <a:r>
              <a:rPr lang="cs-CZ" sz="2400" dirty="0" err="1"/>
              <a:t>promising</a:t>
            </a:r>
            <a:r>
              <a:rPr lang="cs-CZ" sz="2400" dirty="0"/>
              <a:t> in place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dirty</a:t>
            </a:r>
            <a:r>
              <a:rPr lang="cs-CZ" sz="2400" dirty="0"/>
              <a:t> </a:t>
            </a:r>
            <a:r>
              <a:rPr lang="cs-CZ" sz="2400" dirty="0" err="1"/>
              <a:t>world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party </a:t>
            </a:r>
            <a:r>
              <a:rPr lang="cs-CZ" sz="2400" dirty="0" err="1"/>
              <a:t>monoevring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shining</a:t>
            </a:r>
            <a:r>
              <a:rPr lang="cs-CZ" sz="2400" dirty="0"/>
              <a:t> </a:t>
            </a:r>
            <a:r>
              <a:rPr lang="cs-CZ" sz="2400" dirty="0" err="1"/>
              <a:t>ideal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democracy</a:t>
            </a:r>
            <a:r>
              <a:rPr lang="cs-CZ" sz="2400" dirty="0"/>
              <a:t> </a:t>
            </a:r>
            <a:r>
              <a:rPr lang="cs-CZ" sz="2400" dirty="0" err="1"/>
              <a:t>renewed</a:t>
            </a:r>
            <a:r>
              <a:rPr lang="cs-CZ" sz="2400" dirty="0"/>
              <a:t>.“ (</a:t>
            </a:r>
            <a:r>
              <a:rPr lang="cs-CZ" sz="2400" dirty="0" err="1"/>
              <a:t>Canovan</a:t>
            </a:r>
            <a:r>
              <a:rPr lang="cs-CZ" sz="2400" dirty="0"/>
              <a:t> 1999: 11).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20000"/>
              </a:lnSpc>
            </a:pPr>
            <a:r>
              <a:rPr lang="cs-CZ" sz="2400" dirty="0" err="1"/>
              <a:t>Populism</a:t>
            </a:r>
            <a:r>
              <a:rPr lang="cs-CZ" sz="2400" dirty="0"/>
              <a:t> as a </a:t>
            </a:r>
            <a:r>
              <a:rPr lang="en-US" sz="2400" dirty="0"/>
              <a:t>‘shadow of </a:t>
            </a:r>
            <a:r>
              <a:rPr lang="en-US" sz="2400" dirty="0" err="1"/>
              <a:t>democrac</a:t>
            </a:r>
            <a:r>
              <a:rPr lang="cs-CZ" sz="2400" dirty="0"/>
              <a:t>y</a:t>
            </a:r>
            <a:r>
              <a:rPr lang="en-US" sz="2400" dirty="0"/>
              <a:t>’, democracy</a:t>
            </a:r>
            <a:r>
              <a:rPr lang="cs-CZ" sz="2400" dirty="0"/>
              <a:t>/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crisis</a:t>
            </a:r>
            <a:r>
              <a:rPr lang="cs-CZ" sz="2400" dirty="0"/>
              <a:t> as a (</a:t>
            </a:r>
            <a:r>
              <a:rPr lang="cs-CZ" sz="2400" dirty="0" err="1"/>
              <a:t>possible</a:t>
            </a:r>
            <a:r>
              <a:rPr lang="cs-CZ" sz="2400" dirty="0"/>
              <a:t> </a:t>
            </a:r>
            <a:r>
              <a:rPr lang="cs-CZ" sz="2400" dirty="0" err="1"/>
              <a:t>explanation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rise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populism</a:t>
            </a:r>
            <a:r>
              <a:rPr lang="cs-CZ" sz="2400" dirty="0"/>
              <a:t> x </a:t>
            </a:r>
            <a:r>
              <a:rPr lang="cs-CZ" sz="2400" dirty="0" err="1"/>
              <a:t>different</a:t>
            </a:r>
            <a:r>
              <a:rPr lang="cs-CZ" sz="2400" dirty="0"/>
              <a:t> </a:t>
            </a:r>
            <a:r>
              <a:rPr lang="cs-CZ" sz="2400" dirty="0" err="1"/>
              <a:t>kind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populisms</a:t>
            </a:r>
            <a:r>
              <a:rPr lang="cs-CZ" sz="24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217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side</a:t>
            </a:r>
            <a:r>
              <a:rPr lang="cs-CZ" dirty="0"/>
              <a:t> –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votes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Rich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dealing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in </a:t>
            </a:r>
            <a:r>
              <a:rPr lang="cs-CZ" dirty="0" err="1"/>
              <a:t>general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Pauwels</a:t>
            </a:r>
            <a:r>
              <a:rPr lang="cs-CZ" dirty="0"/>
              <a:t> 2015):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r>
              <a:rPr lang="cs-CZ" dirty="0"/>
              <a:t>Protest </a:t>
            </a:r>
            <a:r>
              <a:rPr lang="cs-CZ" dirty="0" err="1"/>
              <a:t>voting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/</a:t>
            </a:r>
            <a:r>
              <a:rPr lang="cs-CZ" dirty="0" err="1"/>
              <a:t>ideological</a:t>
            </a:r>
            <a:r>
              <a:rPr lang="cs-CZ" dirty="0"/>
              <a:t> </a:t>
            </a:r>
            <a:r>
              <a:rPr lang="cs-CZ" dirty="0" err="1"/>
              <a:t>proximity</a:t>
            </a:r>
            <a:endParaRPr lang="cs-CZ" dirty="0"/>
          </a:p>
          <a:p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voting</a:t>
            </a:r>
            <a:endParaRPr lang="cs-CZ" dirty="0"/>
          </a:p>
          <a:p>
            <a:r>
              <a:rPr lang="cs-CZ" dirty="0"/>
              <a:t>Valence </a:t>
            </a:r>
            <a:r>
              <a:rPr lang="cs-CZ" dirty="0" err="1"/>
              <a:t>voting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770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</a:t>
            </a:r>
            <a:r>
              <a:rPr lang="cs-CZ" b="1" dirty="0"/>
              <a:t> Columbia </a:t>
            </a:r>
            <a:r>
              <a:rPr lang="cs-CZ" b="1" dirty="0" err="1"/>
              <a:t>school</a:t>
            </a:r>
            <a:r>
              <a:rPr lang="cs-CZ" b="1" dirty="0"/>
              <a:t> </a:t>
            </a:r>
            <a:r>
              <a:rPr lang="cs-CZ" dirty="0"/>
              <a:t>(1940s) –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People</a:t>
            </a:r>
            <a:r>
              <a:rPr lang="en-US" i="1" dirty="0"/>
              <a:t>`s Choice</a:t>
            </a:r>
            <a:endParaRPr lang="en-US" dirty="0"/>
          </a:p>
          <a:p>
            <a:r>
              <a:rPr lang="en-US" dirty="0"/>
              <a:t>Social determinism </a:t>
            </a:r>
            <a:r>
              <a:rPr lang="cs-CZ" dirty="0"/>
              <a:t>–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 influence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?</a:t>
            </a:r>
          </a:p>
          <a:p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 and </a:t>
            </a:r>
            <a:r>
              <a:rPr lang="cs-CZ" dirty="0" err="1"/>
              <a:t>vote</a:t>
            </a:r>
            <a:r>
              <a:rPr lang="cs-CZ" dirty="0"/>
              <a:t> </a:t>
            </a:r>
            <a:r>
              <a:rPr lang="cs-CZ" dirty="0" err="1"/>
              <a:t>choice</a:t>
            </a:r>
            <a:endParaRPr lang="cs-CZ" dirty="0"/>
          </a:p>
          <a:p>
            <a:r>
              <a:rPr lang="cs-CZ" b="1" dirty="0" err="1"/>
              <a:t>Cleavage</a:t>
            </a:r>
            <a:r>
              <a:rPr lang="cs-CZ" b="1" dirty="0"/>
              <a:t> </a:t>
            </a:r>
            <a:r>
              <a:rPr lang="cs-CZ" b="1" dirty="0" err="1"/>
              <a:t>theory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Rokkan</a:t>
            </a:r>
            <a:r>
              <a:rPr lang="cs-CZ" dirty="0"/>
              <a:t>, </a:t>
            </a:r>
            <a:r>
              <a:rPr lang="cs-CZ" dirty="0" err="1"/>
              <a:t>Lipset</a:t>
            </a:r>
            <a:endParaRPr lang="cs-CZ" dirty="0"/>
          </a:p>
          <a:p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conflicts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 (</a:t>
            </a:r>
            <a:r>
              <a:rPr lang="cs-CZ" dirty="0" err="1"/>
              <a:t>state</a:t>
            </a:r>
            <a:r>
              <a:rPr lang="cs-CZ" dirty="0"/>
              <a:t> – </a:t>
            </a:r>
            <a:r>
              <a:rPr lang="cs-CZ" dirty="0" err="1"/>
              <a:t>church</a:t>
            </a:r>
            <a:r>
              <a:rPr lang="cs-CZ" dirty="0"/>
              <a:t>, centre – </a:t>
            </a:r>
            <a:r>
              <a:rPr lang="cs-CZ" dirty="0" err="1"/>
              <a:t>periphery</a:t>
            </a:r>
            <a:r>
              <a:rPr lang="cs-CZ" dirty="0"/>
              <a:t>, </a:t>
            </a:r>
            <a:r>
              <a:rPr lang="cs-CZ" dirty="0" err="1"/>
              <a:t>urban</a:t>
            </a:r>
            <a:r>
              <a:rPr lang="cs-CZ" dirty="0"/>
              <a:t> – </a:t>
            </a:r>
            <a:r>
              <a:rPr lang="cs-CZ" dirty="0" err="1"/>
              <a:t>rural</a:t>
            </a:r>
            <a:r>
              <a:rPr lang="cs-CZ" dirty="0"/>
              <a:t>, </a:t>
            </a:r>
            <a:r>
              <a:rPr lang="cs-CZ" dirty="0" err="1"/>
              <a:t>class</a:t>
            </a:r>
            <a:r>
              <a:rPr lang="cs-CZ" dirty="0"/>
              <a:t>)</a:t>
            </a:r>
          </a:p>
          <a:p>
            <a:r>
              <a:rPr lang="cs-CZ" dirty="0"/>
              <a:t>„</a:t>
            </a:r>
            <a:r>
              <a:rPr lang="cs-CZ" dirty="0" err="1"/>
              <a:t>defreezing</a:t>
            </a:r>
            <a:r>
              <a:rPr lang="cs-CZ" dirty="0"/>
              <a:t>“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party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1960s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461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 – </a:t>
            </a:r>
            <a:r>
              <a:rPr lang="cs-CZ" dirty="0" err="1"/>
              <a:t>modernization</a:t>
            </a:r>
            <a:r>
              <a:rPr lang="cs-CZ" dirty="0"/>
              <a:t> thesis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3974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Support </a:t>
            </a:r>
            <a:r>
              <a:rPr lang="cs-CZ" dirty="0" err="1"/>
              <a:t>for</a:t>
            </a:r>
            <a:r>
              <a:rPr lang="cs-CZ" dirty="0"/>
              <a:t> PRR </a:t>
            </a:r>
            <a:r>
              <a:rPr lang="cs-CZ" dirty="0" err="1"/>
              <a:t>among</a:t>
            </a:r>
            <a:r>
              <a:rPr lang="cs-CZ" dirty="0"/>
              <a:t> so-</a:t>
            </a:r>
            <a:r>
              <a:rPr lang="cs-CZ" dirty="0" err="1"/>
              <a:t>called</a:t>
            </a:r>
            <a:r>
              <a:rPr lang="cs-CZ" dirty="0"/>
              <a:t> </a:t>
            </a:r>
            <a:r>
              <a:rPr lang="cs-CZ" dirty="0" err="1"/>
              <a:t>losers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modernization</a:t>
            </a:r>
            <a:endParaRPr lang="cs-CZ" dirty="0"/>
          </a:p>
          <a:p>
            <a:r>
              <a:rPr lang="cs-CZ" dirty="0" err="1"/>
              <a:t>Based</a:t>
            </a:r>
            <a:r>
              <a:rPr lang="cs-CZ" dirty="0"/>
              <a:t> on negative 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transformation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</a:t>
            </a:r>
          </a:p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breakdown</a:t>
            </a:r>
            <a:r>
              <a:rPr lang="cs-CZ" dirty="0"/>
              <a:t> and </a:t>
            </a:r>
            <a:r>
              <a:rPr lang="cs-CZ" dirty="0" err="1"/>
              <a:t>deprivation</a:t>
            </a:r>
            <a:r>
              <a:rPr lang="cs-CZ" dirty="0"/>
              <a:t> thesis –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industrial</a:t>
            </a:r>
            <a:r>
              <a:rPr lang="cs-CZ" dirty="0"/>
              <a:t> to </a:t>
            </a:r>
            <a:r>
              <a:rPr lang="cs-CZ" dirty="0" err="1"/>
              <a:t>postindustrial</a:t>
            </a:r>
            <a:r>
              <a:rPr lang="cs-CZ" dirty="0"/>
              <a:t> society; </a:t>
            </a:r>
            <a:r>
              <a:rPr lang="cs-CZ" dirty="0" err="1"/>
              <a:t>individualization</a:t>
            </a:r>
            <a:r>
              <a:rPr lang="cs-CZ" dirty="0"/>
              <a:t> + </a:t>
            </a:r>
            <a:r>
              <a:rPr lang="cs-CZ" dirty="0" err="1"/>
              <a:t>erosion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collective</a:t>
            </a:r>
            <a:r>
              <a:rPr lang="cs-CZ" dirty="0"/>
              <a:t> </a:t>
            </a:r>
            <a:r>
              <a:rPr lang="cs-CZ" dirty="0" err="1"/>
              <a:t>identities</a:t>
            </a:r>
            <a:endParaRPr lang="cs-CZ" dirty="0"/>
          </a:p>
          <a:p>
            <a:r>
              <a:rPr lang="cs-CZ" dirty="0"/>
              <a:t>New </a:t>
            </a:r>
            <a:r>
              <a:rPr lang="cs-CZ" dirty="0" err="1"/>
              <a:t>skills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to cope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modern</a:t>
            </a:r>
            <a:r>
              <a:rPr lang="cs-CZ" dirty="0"/>
              <a:t> society (flexibility, </a:t>
            </a:r>
            <a:r>
              <a:rPr lang="cs-CZ" dirty="0" err="1"/>
              <a:t>entrepreuneurship</a:t>
            </a:r>
            <a:r>
              <a:rPr lang="cs-CZ" dirty="0"/>
              <a:t>)</a:t>
            </a:r>
          </a:p>
          <a:p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PRR: </a:t>
            </a:r>
          </a:p>
          <a:p>
            <a:pPr lvl="1"/>
            <a:r>
              <a:rPr lang="cs-CZ" dirty="0"/>
              <a:t>return to 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/>
              <a:t>protest </a:t>
            </a:r>
            <a:r>
              <a:rPr lang="cs-CZ" dirty="0" err="1"/>
              <a:t>vote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incompetent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  <a:p>
            <a:pPr lvl="1"/>
            <a:r>
              <a:rPr lang="cs-CZ" dirty="0" err="1"/>
              <a:t>dealignment</a:t>
            </a:r>
            <a:r>
              <a:rPr lang="cs-CZ" dirty="0"/>
              <a:t> and </a:t>
            </a:r>
            <a:r>
              <a:rPr lang="cs-CZ" dirty="0" err="1"/>
              <a:t>increasing</a:t>
            </a:r>
            <a:r>
              <a:rPr lang="cs-CZ" dirty="0"/>
              <a:t> </a:t>
            </a:r>
            <a:r>
              <a:rPr lang="cs-CZ" dirty="0" err="1"/>
              <a:t>importance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issues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immigration</a:t>
            </a:r>
            <a:r>
              <a:rPr lang="cs-CZ" dirty="0"/>
              <a:t>)</a:t>
            </a:r>
          </a:p>
          <a:p>
            <a:r>
              <a:rPr lang="cs-CZ" dirty="0" err="1"/>
              <a:t>Results</a:t>
            </a:r>
            <a:r>
              <a:rPr lang="cs-CZ" dirty="0"/>
              <a:t>: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educated</a:t>
            </a:r>
            <a:r>
              <a:rPr lang="cs-CZ" dirty="0"/>
              <a:t>, </a:t>
            </a:r>
            <a:r>
              <a:rPr lang="cs-CZ" dirty="0" err="1"/>
              <a:t>unemployed</a:t>
            </a:r>
            <a:r>
              <a:rPr lang="cs-CZ" dirty="0"/>
              <a:t>,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qualified</a:t>
            </a:r>
            <a:r>
              <a:rPr lang="cs-CZ" dirty="0"/>
              <a:t>, </a:t>
            </a:r>
            <a:r>
              <a:rPr lang="cs-CZ" dirty="0" err="1"/>
              <a:t>insecure</a:t>
            </a:r>
            <a:r>
              <a:rPr lang="cs-CZ" dirty="0"/>
              <a:t> male </a:t>
            </a:r>
            <a:r>
              <a:rPr lang="cs-CZ" dirty="0" err="1"/>
              <a:t>workers</a:t>
            </a:r>
            <a:r>
              <a:rPr lang="cs-CZ" dirty="0"/>
              <a:t> </a:t>
            </a:r>
            <a:r>
              <a:rPr lang="cs-CZ" dirty="0" err="1"/>
              <a:t>supporting</a:t>
            </a:r>
            <a:r>
              <a:rPr lang="cs-CZ" dirty="0"/>
              <a:t> RRP (</a:t>
            </a:r>
            <a:r>
              <a:rPr lang="cs-CZ" dirty="0" err="1"/>
              <a:t>Bezt</a:t>
            </a:r>
            <a:r>
              <a:rPr lang="cs-CZ" dirty="0"/>
              <a:t>, </a:t>
            </a:r>
            <a:r>
              <a:rPr lang="cs-CZ" dirty="0" err="1"/>
              <a:t>Luebbers</a:t>
            </a:r>
            <a:r>
              <a:rPr lang="cs-CZ" dirty="0"/>
              <a:t>, </a:t>
            </a:r>
            <a:r>
              <a:rPr lang="cs-CZ" dirty="0" err="1"/>
              <a:t>Ivarsflaten</a:t>
            </a:r>
            <a:r>
              <a:rPr lang="cs-CZ" dirty="0"/>
              <a:t>, </a:t>
            </a:r>
            <a:r>
              <a:rPr lang="cs-CZ" dirty="0" err="1"/>
              <a:t>Kriesi</a:t>
            </a:r>
            <a:r>
              <a:rPr lang="cs-CZ" dirty="0"/>
              <a:t>…) </a:t>
            </a:r>
          </a:p>
        </p:txBody>
      </p:sp>
    </p:spTree>
    <p:extLst>
      <p:ext uri="{BB962C8B-B14F-4D97-AF65-F5344CB8AC3E}">
        <p14:creationId xmlns:p14="http://schemas.microsoft.com/office/powerpoint/2010/main" val="3794193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Protest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anti-establishment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appeals</a:t>
            </a:r>
            <a:endParaRPr lang="cs-CZ" dirty="0"/>
          </a:p>
          <a:p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trust and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voting</a:t>
            </a:r>
            <a:endParaRPr lang="cs-CZ" dirty="0"/>
          </a:p>
          <a:p>
            <a:r>
              <a:rPr lang="cs-CZ" dirty="0" err="1"/>
              <a:t>Low</a:t>
            </a:r>
            <a:r>
              <a:rPr lang="cs-CZ" dirty="0"/>
              <a:t> trust in </a:t>
            </a:r>
            <a:r>
              <a:rPr lang="cs-CZ" dirty="0" err="1"/>
              <a:t>institutions</a:t>
            </a:r>
            <a:r>
              <a:rPr lang="cs-CZ" dirty="0"/>
              <a:t>, </a:t>
            </a:r>
            <a:r>
              <a:rPr lang="cs-CZ" dirty="0" err="1"/>
              <a:t>politicians</a:t>
            </a:r>
            <a:r>
              <a:rPr lang="cs-CZ" dirty="0"/>
              <a:t> </a:t>
            </a:r>
            <a:r>
              <a:rPr lang="cs-CZ" dirty="0" err="1"/>
              <a:t>tend</a:t>
            </a:r>
            <a:r>
              <a:rPr lang="cs-CZ" dirty="0"/>
              <a:t> to </a:t>
            </a:r>
            <a:r>
              <a:rPr lang="cs-CZ" dirty="0" err="1"/>
              <a:t>vote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</a:p>
          <a:p>
            <a:r>
              <a:rPr lang="cs-CZ" dirty="0" err="1"/>
              <a:t>Dissatisfaction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explaining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regardless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host ideology (</a:t>
            </a:r>
            <a:r>
              <a:rPr lang="cs-CZ" dirty="0" err="1"/>
              <a:t>Pauwels</a:t>
            </a:r>
            <a:r>
              <a:rPr lang="cs-CZ" dirty="0"/>
              <a:t> 2015, </a:t>
            </a:r>
            <a:r>
              <a:rPr lang="cs-CZ" dirty="0" err="1"/>
              <a:t>confirmed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by Hawkins /2010/ - </a:t>
            </a:r>
            <a:r>
              <a:rPr lang="cs-CZ" dirty="0" err="1"/>
              <a:t>Chavez</a:t>
            </a:r>
            <a:r>
              <a:rPr lang="cs-CZ" dirty="0"/>
              <a:t> in Venezuela)</a:t>
            </a:r>
          </a:p>
          <a:p>
            <a:r>
              <a:rPr lang="cs-CZ" dirty="0"/>
              <a:t>BUT a more </a:t>
            </a:r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(</a:t>
            </a:r>
            <a:r>
              <a:rPr lang="cs-CZ" dirty="0" err="1"/>
              <a:t>Hooghe</a:t>
            </a:r>
            <a:r>
              <a:rPr lang="cs-CZ" dirty="0"/>
              <a:t>, </a:t>
            </a:r>
            <a:r>
              <a:rPr lang="cs-CZ" dirty="0" err="1"/>
              <a:t>Dassonville</a:t>
            </a:r>
            <a:r>
              <a:rPr lang="cs-CZ" dirty="0"/>
              <a:t> 2018):</a:t>
            </a:r>
          </a:p>
          <a:p>
            <a:pPr lvl="1" algn="just"/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trust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  <a:p>
            <a:pPr lvl="1" algn="just"/>
            <a:r>
              <a:rPr lang="cs-CZ" dirty="0" err="1"/>
              <a:t>Decrease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trust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PP</a:t>
            </a:r>
          </a:p>
          <a:p>
            <a:pPr lvl="1" algn="just"/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PP </a:t>
            </a:r>
            <a:r>
              <a:rPr lang="cs-CZ" dirty="0" err="1"/>
              <a:t>decreases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trust</a:t>
            </a:r>
          </a:p>
        </p:txBody>
      </p:sp>
    </p:spTree>
    <p:extLst>
      <p:ext uri="{BB962C8B-B14F-4D97-AF65-F5344CB8AC3E}">
        <p14:creationId xmlns:p14="http://schemas.microsoft.com/office/powerpoint/2010/main" val="396930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Economic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, </a:t>
            </a:r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Closely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rational</a:t>
            </a:r>
            <a:r>
              <a:rPr lang="cs-CZ" dirty="0"/>
              <a:t> 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r>
              <a:rPr lang="cs-CZ" dirty="0" err="1"/>
              <a:t>Maximization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utility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assumption</a:t>
            </a:r>
            <a:endParaRPr lang="cs-CZ" dirty="0"/>
          </a:p>
          <a:p>
            <a:r>
              <a:rPr lang="cs-CZ" dirty="0" err="1"/>
              <a:t>Voters</a:t>
            </a:r>
            <a:r>
              <a:rPr lang="cs-CZ" dirty="0"/>
              <a:t> </a:t>
            </a:r>
            <a:r>
              <a:rPr lang="cs-CZ" dirty="0" err="1"/>
              <a:t>seeking</a:t>
            </a:r>
            <a:r>
              <a:rPr lang="cs-CZ" dirty="0"/>
              <a:t> as much </a:t>
            </a:r>
            <a:r>
              <a:rPr lang="cs-CZ" dirty="0" err="1"/>
              <a:t>information</a:t>
            </a:r>
            <a:r>
              <a:rPr lang="cs-CZ" dirty="0"/>
              <a:t> as </a:t>
            </a:r>
            <a:r>
              <a:rPr lang="cs-CZ" dirty="0" err="1"/>
              <a:t>possible</a:t>
            </a:r>
            <a:r>
              <a:rPr lang="cs-CZ" dirty="0"/>
              <a:t> – „</a:t>
            </a:r>
            <a:r>
              <a:rPr lang="cs-CZ" dirty="0" err="1"/>
              <a:t>perfectly</a:t>
            </a:r>
            <a:r>
              <a:rPr lang="cs-CZ" dirty="0"/>
              <a:t> </a:t>
            </a:r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voter</a:t>
            </a:r>
            <a:r>
              <a:rPr lang="cs-CZ" dirty="0"/>
              <a:t>“</a:t>
            </a:r>
          </a:p>
          <a:p>
            <a:r>
              <a:rPr lang="cs-CZ" dirty="0" err="1"/>
              <a:t>Pure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– </a:t>
            </a:r>
            <a:r>
              <a:rPr lang="cs-CZ" dirty="0" err="1"/>
              <a:t>pocket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, </a:t>
            </a:r>
            <a:r>
              <a:rPr lang="cs-CZ" dirty="0" err="1"/>
              <a:t>entropic</a:t>
            </a:r>
            <a:r>
              <a:rPr lang="cs-CZ" dirty="0"/>
              <a:t> (</a:t>
            </a:r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)</a:t>
            </a:r>
          </a:p>
          <a:p>
            <a:r>
              <a:rPr lang="cs-CZ" dirty="0" err="1"/>
              <a:t>Proximity</a:t>
            </a:r>
            <a:r>
              <a:rPr lang="cs-CZ" dirty="0"/>
              <a:t> model –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party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closest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positions</a:t>
            </a:r>
            <a:r>
              <a:rPr lang="cs-CZ" dirty="0"/>
              <a:t> (</a:t>
            </a:r>
            <a:r>
              <a:rPr lang="cs-CZ" dirty="0" err="1"/>
              <a:t>Kitschelt</a:t>
            </a:r>
            <a:r>
              <a:rPr lang="cs-CZ" dirty="0"/>
              <a:t> et al. 1995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winning</a:t>
            </a:r>
            <a:r>
              <a:rPr lang="cs-CZ" dirty="0"/>
              <a:t> </a:t>
            </a:r>
            <a:r>
              <a:rPr lang="cs-CZ" dirty="0" err="1"/>
              <a:t>formula</a:t>
            </a:r>
            <a:r>
              <a:rPr lang="cs-CZ" dirty="0"/>
              <a:t>, but De </a:t>
            </a:r>
            <a:r>
              <a:rPr lang="cs-CZ" dirty="0" err="1"/>
              <a:t>Lange</a:t>
            </a:r>
            <a:r>
              <a:rPr lang="cs-CZ" dirty="0"/>
              <a:t> 2016)</a:t>
            </a:r>
          </a:p>
          <a:p>
            <a:r>
              <a:rPr lang="cs-CZ" dirty="0" err="1"/>
              <a:t>Attitudes</a:t>
            </a:r>
            <a:r>
              <a:rPr lang="cs-CZ" dirty="0"/>
              <a:t> </a:t>
            </a:r>
            <a:r>
              <a:rPr lang="cs-CZ" dirty="0" err="1"/>
              <a:t>crucial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host ideology </a:t>
            </a:r>
            <a:r>
              <a:rPr lang="cs-CZ" dirty="0" err="1"/>
              <a:t>correlates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support </a:t>
            </a:r>
            <a:r>
              <a:rPr lang="cs-CZ" dirty="0" err="1"/>
              <a:t>for</a:t>
            </a:r>
            <a:r>
              <a:rPr lang="cs-CZ" dirty="0"/>
              <a:t> PP (van der </a:t>
            </a:r>
            <a:r>
              <a:rPr lang="cs-CZ" dirty="0" err="1"/>
              <a:t>Brug</a:t>
            </a:r>
            <a:r>
              <a:rPr lang="cs-CZ" dirty="0"/>
              <a:t> et al. 2010, </a:t>
            </a:r>
            <a:r>
              <a:rPr lang="cs-CZ" dirty="0" err="1"/>
              <a:t>Pauwels</a:t>
            </a:r>
            <a:r>
              <a:rPr lang="cs-CZ" dirty="0"/>
              <a:t> 2015, </a:t>
            </a:r>
            <a:r>
              <a:rPr lang="cs-CZ" dirty="0" err="1"/>
              <a:t>March</a:t>
            </a:r>
            <a:r>
              <a:rPr lang="cs-CZ" dirty="0"/>
              <a:t> 2012 but </a:t>
            </a:r>
            <a:r>
              <a:rPr lang="cs-CZ" dirty="0" err="1"/>
              <a:t>also</a:t>
            </a:r>
            <a:r>
              <a:rPr lang="cs-CZ" dirty="0"/>
              <a:t> Smith 2010 – </a:t>
            </a:r>
            <a:r>
              <a:rPr lang="cs-CZ" dirty="0" err="1"/>
              <a:t>crime</a:t>
            </a:r>
            <a:r>
              <a:rPr lang="cs-CZ" dirty="0"/>
              <a:t>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dirty="0" err="1"/>
              <a:t>immigration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806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roots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Bakker</a:t>
            </a:r>
            <a:r>
              <a:rPr lang="cs-CZ" dirty="0"/>
              <a:t> et al. (2018)</a:t>
            </a:r>
          </a:p>
          <a:p>
            <a:r>
              <a:rPr lang="cs-CZ" dirty="0" err="1"/>
              <a:t>Congruence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voters</a:t>
            </a:r>
            <a:r>
              <a:rPr lang="en-US" dirty="0"/>
              <a:t>` and politicians` personality</a:t>
            </a:r>
            <a:r>
              <a:rPr lang="cs-CZ" dirty="0"/>
              <a:t> (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Personal traits typical for voters of populist political parties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Big </a:t>
            </a:r>
            <a:r>
              <a:rPr lang="cs-CZ" dirty="0" err="1"/>
              <a:t>Five</a:t>
            </a:r>
            <a:r>
              <a:rPr lang="cs-CZ" dirty="0"/>
              <a:t> model</a:t>
            </a:r>
            <a:endParaRPr lang="en-US" dirty="0"/>
          </a:p>
          <a:p>
            <a:r>
              <a:rPr lang="en-US" dirty="0"/>
              <a:t>Case selection</a:t>
            </a:r>
            <a:endParaRPr lang="cs-CZ" dirty="0"/>
          </a:p>
          <a:p>
            <a:r>
              <a:rPr lang="cs-CZ" dirty="0"/>
              <a:t>H: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agreeableness</a:t>
            </a:r>
            <a:r>
              <a:rPr lang="cs-CZ" dirty="0"/>
              <a:t> </a:t>
            </a:r>
            <a:r>
              <a:rPr lang="cs-CZ" dirty="0" err="1"/>
              <a:t>increases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chance</a:t>
            </a:r>
            <a:r>
              <a:rPr lang="cs-CZ" dirty="0"/>
              <a:t> to </a:t>
            </a:r>
            <a:r>
              <a:rPr lang="cs-CZ" dirty="0" err="1"/>
              <a:t>voter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populist</a:t>
            </a:r>
            <a:r>
              <a:rPr lang="cs-CZ" dirty="0"/>
              <a:t> party.</a:t>
            </a:r>
          </a:p>
          <a:p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founds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researched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 (</a:t>
            </a:r>
            <a:r>
              <a:rPr lang="cs-CZ" dirty="0" err="1"/>
              <a:t>Tea</a:t>
            </a:r>
            <a:r>
              <a:rPr lang="cs-CZ" dirty="0"/>
              <a:t> Party, Die </a:t>
            </a:r>
            <a:r>
              <a:rPr lang="cs-CZ" dirty="0" err="1"/>
              <a:t>Linke</a:t>
            </a:r>
            <a:r>
              <a:rPr lang="cs-CZ" dirty="0"/>
              <a:t>, PVV)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944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Comparing</a:t>
            </a:r>
            <a:r>
              <a:rPr lang="cs-CZ" dirty="0"/>
              <a:t> </a:t>
            </a:r>
            <a:r>
              <a:rPr lang="cs-CZ" dirty="0" err="1"/>
              <a:t>voters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Rooduijn</a:t>
            </a:r>
            <a:r>
              <a:rPr lang="cs-CZ" dirty="0"/>
              <a:t> (2018)</a:t>
            </a:r>
          </a:p>
          <a:p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effort</a:t>
            </a:r>
            <a:r>
              <a:rPr lang="cs-CZ" dirty="0"/>
              <a:t> </a:t>
            </a:r>
            <a:r>
              <a:rPr lang="cs-CZ" dirty="0" err="1"/>
              <a:t>dedicated</a:t>
            </a:r>
            <a:r>
              <a:rPr lang="cs-CZ" dirty="0"/>
              <a:t> to </a:t>
            </a:r>
            <a:r>
              <a:rPr lang="cs-CZ" dirty="0" err="1"/>
              <a:t>comparative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voters</a:t>
            </a:r>
            <a:endParaRPr lang="cs-CZ" dirty="0"/>
          </a:p>
          <a:p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15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Western </a:t>
            </a:r>
            <a:r>
              <a:rPr lang="cs-CZ" dirty="0" err="1"/>
              <a:t>Europe</a:t>
            </a:r>
            <a:endParaRPr lang="cs-CZ" dirty="0"/>
          </a:p>
          <a:p>
            <a:r>
              <a:rPr lang="cs-CZ" dirty="0" err="1"/>
              <a:t>Testing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usual</a:t>
            </a:r>
            <a:r>
              <a:rPr lang="cs-CZ" dirty="0"/>
              <a:t>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 (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, protest </a:t>
            </a:r>
            <a:r>
              <a:rPr lang="cs-CZ" dirty="0" err="1"/>
              <a:t>voting</a:t>
            </a:r>
            <a:r>
              <a:rPr lang="cs-CZ" dirty="0"/>
              <a:t>, </a:t>
            </a:r>
            <a:r>
              <a:rPr lang="cs-CZ" dirty="0" err="1"/>
              <a:t>losers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globalization</a:t>
            </a:r>
            <a:r>
              <a:rPr lang="cs-CZ" dirty="0"/>
              <a:t>)</a:t>
            </a:r>
          </a:p>
          <a:p>
            <a:r>
              <a:rPr lang="cs-CZ" dirty="0"/>
              <a:t>Absence </a:t>
            </a:r>
            <a:r>
              <a:rPr lang="cs-CZ" dirty="0" err="1"/>
              <a:t>of</a:t>
            </a:r>
            <a:r>
              <a:rPr lang="cs-CZ" dirty="0"/>
              <a:t> solid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ground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electoral</a:t>
            </a:r>
            <a:r>
              <a:rPr lang="cs-CZ" dirty="0"/>
              <a:t> base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(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distrust</a:t>
            </a:r>
            <a:r>
              <a:rPr lang="cs-CZ" dirty="0"/>
              <a:t> but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varies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513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strand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  <a:p>
            <a:r>
              <a:rPr lang="cs-CZ" dirty="0"/>
              <a:t>(A) </a:t>
            </a:r>
            <a:r>
              <a:rPr lang="cs-CZ" dirty="0" err="1"/>
              <a:t>scale</a:t>
            </a:r>
            <a:r>
              <a:rPr lang="cs-CZ" dirty="0"/>
              <a:t>(s)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</a:t>
            </a:r>
            <a:r>
              <a:rPr lang="cs-CZ" dirty="0" err="1"/>
              <a:t>developed</a:t>
            </a:r>
            <a:r>
              <a:rPr lang="cs-CZ" dirty="0"/>
              <a:t> (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e.g</a:t>
            </a:r>
            <a:r>
              <a:rPr lang="cs-CZ" dirty="0"/>
              <a:t>. by </a:t>
            </a:r>
            <a:r>
              <a:rPr lang="cs-CZ" dirty="0" err="1"/>
              <a:t>Hauwaert</a:t>
            </a:r>
            <a:r>
              <a:rPr lang="cs-CZ" dirty="0"/>
              <a:t> and van </a:t>
            </a:r>
            <a:r>
              <a:rPr lang="cs-CZ" dirty="0" err="1"/>
              <a:t>Kessel</a:t>
            </a:r>
            <a:r>
              <a:rPr lang="cs-CZ" dirty="0"/>
              <a:t> 2018)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2701529"/>
            <a:ext cx="8991654" cy="389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68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err="1"/>
              <a:t>Chameleonic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explanatory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– a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explanation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dirty="0" err="1"/>
              <a:t>Demand</a:t>
            </a:r>
            <a:r>
              <a:rPr lang="cs-CZ" dirty="0"/>
              <a:t> and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side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Host ideology </a:t>
            </a:r>
            <a:r>
              <a:rPr lang="cs-CZ" dirty="0" err="1"/>
              <a:t>matters</a:t>
            </a:r>
            <a:r>
              <a:rPr lang="cs-CZ" dirty="0"/>
              <a:t> (Art 2020: </a:t>
            </a:r>
            <a:r>
              <a:rPr lang="cs-CZ" dirty="0" err="1"/>
              <a:t>The</a:t>
            </a:r>
            <a:r>
              <a:rPr lang="cs-CZ" dirty="0"/>
              <a:t> Myth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59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threat</a:t>
            </a:r>
            <a:r>
              <a:rPr lang="cs-CZ" dirty="0"/>
              <a:t> to </a:t>
            </a:r>
            <a:r>
              <a:rPr lang="cs-CZ" dirty="0" err="1"/>
              <a:t>democracy</a:t>
            </a:r>
            <a:r>
              <a:rPr lang="cs-CZ" dirty="0"/>
              <a:t>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Democracy seen by populist only as the ‘power of the people’</a:t>
            </a:r>
            <a:r>
              <a:rPr lang="cs-CZ" dirty="0"/>
              <a:t> – </a:t>
            </a:r>
            <a:r>
              <a:rPr lang="cs-CZ" dirty="0" err="1"/>
              <a:t>reductionist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(</a:t>
            </a:r>
            <a:r>
              <a:rPr lang="cs-CZ" dirty="0" err="1"/>
              <a:t>Mény</a:t>
            </a:r>
            <a:r>
              <a:rPr lang="cs-CZ" dirty="0"/>
              <a:t>, </a:t>
            </a:r>
            <a:r>
              <a:rPr lang="cs-CZ" dirty="0" err="1"/>
              <a:t>Surel</a:t>
            </a:r>
            <a:r>
              <a:rPr lang="cs-CZ" dirty="0"/>
              <a:t>, 2002)</a:t>
            </a:r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‘democratic illiberalism’ </a:t>
            </a:r>
            <a:r>
              <a:rPr lang="cs-CZ" dirty="0"/>
              <a:t>(</a:t>
            </a:r>
            <a:r>
              <a:rPr lang="cs-CZ" dirty="0" err="1"/>
              <a:t>Pappas</a:t>
            </a:r>
            <a:r>
              <a:rPr lang="cs-CZ" dirty="0"/>
              <a:t>, 2012)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‘pure populist democracy vs. the practice of </a:t>
            </a:r>
            <a:r>
              <a:rPr lang="en-US" i="1" dirty="0"/>
              <a:t>constitutional </a:t>
            </a:r>
            <a:r>
              <a:rPr lang="en-US" dirty="0"/>
              <a:t>democracy</a:t>
            </a:r>
            <a:r>
              <a:rPr lang="en-US" i="1" dirty="0"/>
              <a:t>’</a:t>
            </a:r>
            <a:r>
              <a:rPr lang="cs-CZ" dirty="0"/>
              <a:t> (</a:t>
            </a:r>
            <a:r>
              <a:rPr lang="cs-CZ" dirty="0" err="1"/>
              <a:t>Abts</a:t>
            </a:r>
            <a:r>
              <a:rPr lang="cs-CZ" dirty="0"/>
              <a:t>, </a:t>
            </a:r>
            <a:r>
              <a:rPr lang="cs-CZ" dirty="0" err="1"/>
              <a:t>Rummens</a:t>
            </a:r>
            <a:r>
              <a:rPr lang="cs-CZ" dirty="0"/>
              <a:t>, 2007)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‘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patience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liberalism</a:t>
            </a:r>
            <a:r>
              <a:rPr lang="en-US" dirty="0"/>
              <a:t>`s emphasis on procedural niceties and protections for individual rights’ </a:t>
            </a:r>
            <a:r>
              <a:rPr lang="cs-CZ" dirty="0"/>
              <a:t>(</a:t>
            </a:r>
            <a:r>
              <a:rPr lang="cs-CZ" dirty="0" err="1"/>
              <a:t>Plattner</a:t>
            </a:r>
            <a:r>
              <a:rPr lang="cs-CZ" dirty="0"/>
              <a:t>, 2010)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i="1" dirty="0"/>
              <a:t>per se</a:t>
            </a:r>
            <a:r>
              <a:rPr lang="cs-CZ" dirty="0"/>
              <a:t>, but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liberal</a:t>
            </a:r>
            <a:r>
              <a:rPr lang="cs-CZ" dirty="0"/>
              <a:t> </a:t>
            </a:r>
            <a:r>
              <a:rPr lang="cs-CZ" dirty="0" err="1"/>
              <a:t>democracy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05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threat</a:t>
            </a:r>
            <a:r>
              <a:rPr lang="cs-CZ" dirty="0"/>
              <a:t> to </a:t>
            </a:r>
            <a:r>
              <a:rPr lang="cs-CZ" dirty="0" err="1"/>
              <a:t>democracy</a:t>
            </a:r>
            <a:r>
              <a:rPr lang="cs-CZ" dirty="0"/>
              <a:t> I</a:t>
            </a:r>
            <a:r>
              <a:rPr lang="en-US" dirty="0"/>
              <a:t>I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Negative </a:t>
            </a:r>
            <a:r>
              <a:rPr lang="cs-CZ" dirty="0" err="1"/>
              <a:t>effects</a:t>
            </a:r>
            <a:r>
              <a:rPr lang="cs-CZ" dirty="0"/>
              <a:t> on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:</a:t>
            </a:r>
            <a:endParaRPr lang="en-US" dirty="0"/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err="1"/>
              <a:t>Position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individuals</a:t>
            </a:r>
            <a:r>
              <a:rPr lang="cs-CZ" b="1" dirty="0"/>
              <a:t> and </a:t>
            </a:r>
            <a:r>
              <a:rPr lang="cs-CZ" b="1" dirty="0" err="1"/>
              <a:t>social</a:t>
            </a:r>
            <a:r>
              <a:rPr lang="cs-CZ" b="1" dirty="0"/>
              <a:t> </a:t>
            </a:r>
            <a:r>
              <a:rPr lang="cs-CZ" b="1" dirty="0" err="1"/>
              <a:t>groups</a:t>
            </a:r>
            <a:endParaRPr lang="cs-CZ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Rejection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i="1" dirty="0" err="1"/>
              <a:t>unified</a:t>
            </a:r>
            <a:r>
              <a:rPr lang="cs-CZ" i="1" dirty="0"/>
              <a:t>-in-diversity</a:t>
            </a:r>
            <a:r>
              <a:rPr lang="cs-CZ" dirty="0"/>
              <a:t> vision </a:t>
            </a:r>
            <a:r>
              <a:rPr lang="cs-CZ" dirty="0" err="1"/>
              <a:t>of</a:t>
            </a:r>
            <a:r>
              <a:rPr lang="cs-CZ" dirty="0"/>
              <a:t> society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Circumvention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minority </a:t>
            </a:r>
            <a:r>
              <a:rPr lang="cs-CZ" dirty="0" err="1"/>
              <a:t>rights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majority rule</a:t>
            </a:r>
            <a:r>
              <a:rPr lang="en-US" dirty="0"/>
              <a:t>/majority rights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Ignorance of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guarantees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citizens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Attitudes</a:t>
            </a:r>
            <a:r>
              <a:rPr lang="cs-CZ" dirty="0"/>
              <a:t> to </a:t>
            </a:r>
            <a:r>
              <a:rPr lang="cs-CZ" dirty="0" err="1"/>
              <a:t>NGOs</a:t>
            </a:r>
            <a:r>
              <a:rPr lang="cs-CZ" dirty="0"/>
              <a:t>, media, academia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Pluralism at stake with populism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40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threat</a:t>
            </a:r>
            <a:r>
              <a:rPr lang="cs-CZ" dirty="0"/>
              <a:t> to </a:t>
            </a:r>
            <a:r>
              <a:rPr lang="cs-CZ" dirty="0" err="1"/>
              <a:t>democracy</a:t>
            </a:r>
            <a:r>
              <a:rPr lang="cs-CZ" dirty="0"/>
              <a:t> I</a:t>
            </a:r>
            <a:r>
              <a:rPr lang="en-US" dirty="0"/>
              <a:t>II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2. Institutions and rules of liberal democracy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System of ‘checks and balances’, a complex model of bargaining, compromises in contrast with populist vision of democracy</a:t>
            </a:r>
            <a:endParaRPr lang="cs-CZ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 err="1"/>
              <a:t>Delegitimization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institutions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‘good governance’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‘Solutions’</a:t>
            </a:r>
            <a:r>
              <a:rPr lang="cs-CZ" dirty="0"/>
              <a:t>:</a:t>
            </a:r>
          </a:p>
          <a:p>
            <a:pPr marL="4572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By-</a:t>
            </a:r>
            <a:r>
              <a:rPr lang="cs-CZ" sz="2800" dirty="0" err="1"/>
              <a:t>passing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representative</a:t>
            </a:r>
            <a:r>
              <a:rPr lang="cs-CZ" sz="2800" dirty="0"/>
              <a:t> </a:t>
            </a:r>
            <a:r>
              <a:rPr lang="cs-CZ" sz="2800" dirty="0" err="1"/>
              <a:t>principles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liberal</a:t>
            </a:r>
            <a:r>
              <a:rPr lang="cs-CZ" sz="2800" dirty="0"/>
              <a:t> </a:t>
            </a:r>
            <a:r>
              <a:rPr lang="cs-CZ" sz="2800" dirty="0" err="1"/>
              <a:t>democracy</a:t>
            </a:r>
            <a:r>
              <a:rPr lang="cs-CZ" sz="2800" dirty="0"/>
              <a:t> by </a:t>
            </a:r>
            <a:r>
              <a:rPr lang="cs-CZ" sz="2800" dirty="0" err="1"/>
              <a:t>promotion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elements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direct </a:t>
            </a:r>
            <a:r>
              <a:rPr lang="cs-CZ" sz="2800" dirty="0" err="1"/>
              <a:t>democracy</a:t>
            </a:r>
            <a:endParaRPr lang="cs-CZ" sz="2800" dirty="0"/>
          </a:p>
          <a:p>
            <a:pPr marL="4572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Limitation of </a:t>
            </a:r>
            <a:r>
              <a:rPr lang="en-US" sz="2800" dirty="0" err="1"/>
              <a:t>separaration</a:t>
            </a:r>
            <a:r>
              <a:rPr lang="en-US" sz="2800" dirty="0"/>
              <a:t> of powers, weakening of ‘pluralist’ institutions </a:t>
            </a:r>
            <a:r>
              <a:rPr lang="cs-CZ" sz="2800" dirty="0"/>
              <a:t>(</a:t>
            </a:r>
            <a:r>
              <a:rPr lang="cs-CZ" sz="2800" dirty="0" err="1"/>
              <a:t>parliaments</a:t>
            </a:r>
            <a:r>
              <a:rPr lang="cs-CZ" sz="2800" dirty="0"/>
              <a:t>, </a:t>
            </a:r>
            <a:r>
              <a:rPr lang="cs-CZ" sz="2800" dirty="0" err="1"/>
              <a:t>opposition</a:t>
            </a:r>
            <a:r>
              <a:rPr lang="cs-CZ" sz="2800" dirty="0"/>
              <a:t> </a:t>
            </a:r>
            <a:r>
              <a:rPr lang="cs-CZ" sz="2800" dirty="0" err="1"/>
              <a:t>rights</a:t>
            </a:r>
            <a:r>
              <a:rPr lang="cs-CZ" sz="2800" dirty="0"/>
              <a:t>, </a:t>
            </a:r>
            <a:r>
              <a:rPr lang="cs-CZ" sz="2800" dirty="0" err="1"/>
              <a:t>discussion</a:t>
            </a:r>
            <a:r>
              <a:rPr lang="cs-CZ" sz="2800" dirty="0"/>
              <a:t>, </a:t>
            </a:r>
            <a:r>
              <a:rPr lang="cs-CZ" sz="2800" dirty="0" err="1"/>
              <a:t>constitutional</a:t>
            </a:r>
            <a:r>
              <a:rPr lang="cs-CZ" sz="2800" dirty="0"/>
              <a:t> </a:t>
            </a:r>
            <a:r>
              <a:rPr lang="cs-CZ" sz="2800" dirty="0" err="1"/>
              <a:t>courts</a:t>
            </a:r>
            <a:r>
              <a:rPr lang="cs-CZ" sz="2800" dirty="0"/>
              <a:t>…)</a:t>
            </a:r>
          </a:p>
          <a:p>
            <a:pPr marL="4572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err="1"/>
              <a:t>Delegimisation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elected</a:t>
            </a:r>
            <a:r>
              <a:rPr lang="cs-CZ" sz="2800" dirty="0"/>
              <a:t> </a:t>
            </a:r>
            <a:r>
              <a:rPr lang="cs-CZ" sz="2800" dirty="0" err="1"/>
              <a:t>bodies</a:t>
            </a:r>
            <a:r>
              <a:rPr lang="cs-CZ" sz="2800" dirty="0"/>
              <a:t>, </a:t>
            </a:r>
            <a:r>
              <a:rPr lang="cs-CZ" sz="2800" dirty="0" err="1"/>
              <a:t>replacing</a:t>
            </a:r>
            <a:r>
              <a:rPr lang="cs-CZ" sz="2800" dirty="0"/>
              <a:t> by </a:t>
            </a:r>
            <a:r>
              <a:rPr lang="en-US" sz="2800" dirty="0"/>
              <a:t>‘non</a:t>
            </a:r>
            <a:r>
              <a:rPr lang="cs-CZ" sz="2800" dirty="0"/>
              <a:t>-</a:t>
            </a:r>
            <a:r>
              <a:rPr lang="cs-CZ" sz="2800" dirty="0" err="1"/>
              <a:t>political</a:t>
            </a:r>
            <a:r>
              <a:rPr lang="en-US" sz="2800" dirty="0"/>
              <a:t>’ principles </a:t>
            </a:r>
            <a:endParaRPr lang="cs-CZ" sz="2800" dirty="0"/>
          </a:p>
          <a:p>
            <a:pPr marL="4572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err="1"/>
              <a:t>Effectivity</a:t>
            </a:r>
            <a:r>
              <a:rPr lang="cs-CZ" sz="2800" dirty="0"/>
              <a:t> </a:t>
            </a:r>
            <a:r>
              <a:rPr lang="cs-CZ" sz="2800" dirty="0" err="1"/>
              <a:t>instead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procedural</a:t>
            </a:r>
            <a:r>
              <a:rPr lang="cs-CZ" sz="2800" dirty="0"/>
              <a:t> </a:t>
            </a:r>
            <a:r>
              <a:rPr lang="cs-CZ" sz="2800" dirty="0" err="1"/>
              <a:t>checks</a:t>
            </a:r>
            <a:r>
              <a:rPr lang="cs-CZ" sz="2800" dirty="0"/>
              <a:t> 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77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threat</a:t>
            </a:r>
            <a:r>
              <a:rPr lang="cs-CZ" dirty="0"/>
              <a:t> to </a:t>
            </a:r>
            <a:r>
              <a:rPr lang="cs-CZ" dirty="0" err="1"/>
              <a:t>democracy</a:t>
            </a:r>
            <a:r>
              <a:rPr lang="cs-CZ" dirty="0"/>
              <a:t> I</a:t>
            </a:r>
            <a:r>
              <a:rPr lang="en-US" dirty="0"/>
              <a:t>V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9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Effectiv</a:t>
            </a:r>
            <a:r>
              <a:rPr lang="cs-CZ" b="1" dirty="0"/>
              <a:t>e</a:t>
            </a:r>
            <a:r>
              <a:rPr lang="en-US" b="1" dirty="0"/>
              <a:t>ness of political processes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Indirect effect related mostly to democracy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Limited coalition potential of populist parties </a:t>
            </a:r>
            <a:r>
              <a:rPr lang="cs-CZ" dirty="0"/>
              <a:t>– </a:t>
            </a:r>
            <a:r>
              <a:rPr lang="cs-CZ" dirty="0" err="1"/>
              <a:t>formation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ideologically</a:t>
            </a:r>
            <a:r>
              <a:rPr lang="cs-CZ" dirty="0"/>
              <a:t> non-</a:t>
            </a:r>
            <a:r>
              <a:rPr lang="cs-CZ" dirty="0" err="1"/>
              <a:t>connected</a:t>
            </a:r>
            <a:r>
              <a:rPr lang="cs-CZ" dirty="0"/>
              <a:t> </a:t>
            </a:r>
            <a:r>
              <a:rPr lang="cs-CZ" dirty="0" err="1"/>
              <a:t>coalitions</a:t>
            </a:r>
            <a:r>
              <a:rPr lang="en-US" dirty="0"/>
              <a:t> </a:t>
            </a:r>
            <a:r>
              <a:rPr lang="cs-CZ" dirty="0"/>
              <a:t>(a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cleavage</a:t>
            </a:r>
            <a:r>
              <a:rPr lang="cs-CZ" dirty="0"/>
              <a:t> - </a:t>
            </a:r>
            <a:r>
              <a:rPr lang="cs-CZ" dirty="0" err="1"/>
              <a:t>Greece</a:t>
            </a:r>
            <a:r>
              <a:rPr lang="cs-CZ" dirty="0"/>
              <a:t>) – </a:t>
            </a:r>
            <a:r>
              <a:rPr lang="cs-CZ" dirty="0" err="1"/>
              <a:t>convergence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– </a:t>
            </a:r>
            <a:r>
              <a:rPr lang="cs-CZ" dirty="0" err="1"/>
              <a:t>growing</a:t>
            </a:r>
            <a:r>
              <a:rPr lang="cs-CZ" dirty="0"/>
              <a:t> </a:t>
            </a:r>
            <a:r>
              <a:rPr lang="cs-CZ" dirty="0" err="1"/>
              <a:t>dissatisfaction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(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representativeness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Formation of ‘populist democracies’ </a:t>
            </a:r>
            <a:r>
              <a:rPr lang="cs-CZ" dirty="0"/>
              <a:t>(</a:t>
            </a:r>
            <a:r>
              <a:rPr lang="cs-CZ" dirty="0" err="1"/>
              <a:t>Pappas</a:t>
            </a:r>
            <a:r>
              <a:rPr lang="cs-CZ" dirty="0"/>
              <a:t>) – </a:t>
            </a:r>
            <a:r>
              <a:rPr lang="cs-CZ" dirty="0" err="1"/>
              <a:t>reaction</a:t>
            </a:r>
            <a:r>
              <a:rPr lang="cs-CZ" dirty="0"/>
              <a:t> to </a:t>
            </a: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rhetoric</a:t>
            </a:r>
            <a:r>
              <a:rPr lang="cs-CZ" dirty="0"/>
              <a:t>,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inflation</a:t>
            </a:r>
            <a:r>
              <a:rPr lang="en-US" dirty="0"/>
              <a:t> 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Populists</a:t>
            </a:r>
            <a:r>
              <a:rPr lang="cs-CZ" dirty="0"/>
              <a:t> in </a:t>
            </a:r>
            <a:r>
              <a:rPr lang="cs-CZ" dirty="0" err="1"/>
              <a:t>government</a:t>
            </a:r>
            <a:r>
              <a:rPr lang="cs-CZ" dirty="0"/>
              <a:t> – </a:t>
            </a:r>
            <a:r>
              <a:rPr lang="en-US" dirty="0"/>
              <a:t>‘</a:t>
            </a:r>
            <a:r>
              <a:rPr lang="en-US" dirty="0" err="1"/>
              <a:t>mainstreami</a:t>
            </a:r>
            <a:r>
              <a:rPr lang="cs-CZ" dirty="0"/>
              <a:t>z</a:t>
            </a:r>
            <a:r>
              <a:rPr lang="en-US" dirty="0" err="1"/>
              <a:t>ation</a:t>
            </a:r>
            <a:r>
              <a:rPr lang="en-US" dirty="0"/>
              <a:t>’, lack of trust, ‘spiral of discontent’</a:t>
            </a:r>
            <a:r>
              <a:rPr lang="cs-CZ" dirty="0"/>
              <a:t> – </a:t>
            </a:r>
            <a:r>
              <a:rPr lang="cs-CZ" dirty="0" err="1"/>
              <a:t>clash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programme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redemptive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pragmatic</a:t>
            </a:r>
            <a:r>
              <a:rPr lang="cs-CZ" dirty="0"/>
              <a:t> </a:t>
            </a:r>
            <a:r>
              <a:rPr lang="cs-CZ" dirty="0" err="1"/>
              <a:t>democracy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Drop </a:t>
            </a:r>
            <a:r>
              <a:rPr lang="cs-CZ" dirty="0" err="1"/>
              <a:t>of</a:t>
            </a:r>
            <a:r>
              <a:rPr lang="cs-CZ" dirty="0"/>
              <a:t> legitimity </a:t>
            </a:r>
            <a:r>
              <a:rPr lang="cs-CZ" dirty="0" err="1"/>
              <a:t>of</a:t>
            </a:r>
            <a:r>
              <a:rPr lang="cs-CZ" dirty="0"/>
              <a:t> standard </a:t>
            </a:r>
            <a:r>
              <a:rPr lang="cs-CZ" dirty="0" err="1"/>
              <a:t>institutions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liberal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(</a:t>
            </a:r>
            <a:r>
              <a:rPr lang="cs-CZ" dirty="0" err="1"/>
              <a:t>intentional</a:t>
            </a:r>
            <a:r>
              <a:rPr lang="cs-CZ" dirty="0"/>
              <a:t> </a:t>
            </a:r>
            <a:r>
              <a:rPr lang="cs-CZ" dirty="0" err="1"/>
              <a:t>delegimisation</a:t>
            </a:r>
            <a:r>
              <a:rPr lang="cs-CZ" dirty="0"/>
              <a:t> – </a:t>
            </a:r>
            <a:r>
              <a:rPr lang="cs-CZ" dirty="0" err="1"/>
              <a:t>framing</a:t>
            </a:r>
            <a:r>
              <a:rPr lang="cs-CZ" dirty="0"/>
              <a:t> and </a:t>
            </a:r>
            <a:r>
              <a:rPr lang="cs-CZ" dirty="0" err="1"/>
              <a:t>cueing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0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corrective</a:t>
            </a:r>
            <a:r>
              <a:rPr lang="cs-CZ" dirty="0"/>
              <a:t> to </a:t>
            </a:r>
            <a:r>
              <a:rPr lang="cs-CZ" dirty="0" err="1"/>
              <a:t>democracy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471102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 as a </a:t>
            </a:r>
            <a:r>
              <a:rPr lang="cs-CZ" dirty="0" err="1"/>
              <a:t>litmus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pragmatism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Corrective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(</a:t>
            </a:r>
            <a:r>
              <a:rPr lang="cs-CZ" dirty="0" err="1"/>
              <a:t>Mudde</a:t>
            </a:r>
            <a:r>
              <a:rPr lang="cs-CZ" dirty="0"/>
              <a:t>, </a:t>
            </a:r>
            <a:r>
              <a:rPr lang="cs-CZ" dirty="0" err="1"/>
              <a:t>Rovira</a:t>
            </a:r>
            <a:r>
              <a:rPr lang="cs-CZ" dirty="0"/>
              <a:t> </a:t>
            </a:r>
            <a:r>
              <a:rPr lang="cs-CZ" dirty="0" err="1"/>
              <a:t>Kaltwasser</a:t>
            </a:r>
            <a:r>
              <a:rPr lang="cs-CZ" dirty="0"/>
              <a:t>, 2012)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inclusionist</a:t>
            </a:r>
            <a:r>
              <a:rPr lang="cs-CZ" dirty="0"/>
              <a:t> face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Representation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‘silent majority’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Mobilization and representation of excluded sections of population </a:t>
            </a:r>
            <a:r>
              <a:rPr lang="cs-CZ" dirty="0"/>
              <a:t>(</a:t>
            </a:r>
            <a:r>
              <a:rPr lang="cs-CZ" dirty="0" err="1"/>
              <a:t>issues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society but </a:t>
            </a:r>
            <a:r>
              <a:rPr lang="cs-CZ" dirty="0" err="1"/>
              <a:t>neglected</a:t>
            </a:r>
            <a:r>
              <a:rPr lang="cs-CZ" dirty="0"/>
              <a:t> by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representation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democratic</a:t>
            </a:r>
            <a:r>
              <a:rPr lang="cs-CZ" dirty="0"/>
              <a:t> </a:t>
            </a:r>
            <a:r>
              <a:rPr lang="cs-CZ" dirty="0" err="1"/>
              <a:t>accountability</a:t>
            </a:r>
            <a:r>
              <a:rPr lang="cs-CZ" dirty="0"/>
              <a:t> –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issues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dirty="0"/>
              <a:t>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‘</a:t>
            </a:r>
            <a:r>
              <a:rPr lang="en-US" dirty="0" err="1"/>
              <a:t>Democratisation</a:t>
            </a:r>
            <a:r>
              <a:rPr lang="en-US" dirty="0"/>
              <a:t> of democracy’</a:t>
            </a:r>
            <a:r>
              <a:rPr lang="cs-CZ" dirty="0"/>
              <a:t> –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mobilization</a:t>
            </a:r>
            <a:r>
              <a:rPr lang="cs-CZ" dirty="0"/>
              <a:t>, </a:t>
            </a:r>
            <a:r>
              <a:rPr lang="cs-CZ" dirty="0" err="1"/>
              <a:t>revitalization</a:t>
            </a:r>
            <a:r>
              <a:rPr lang="cs-CZ" dirty="0"/>
              <a:t>/</a:t>
            </a:r>
            <a:r>
              <a:rPr lang="cs-CZ" dirty="0" err="1"/>
              <a:t>intensification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conflicts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68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basic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essence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dirty="0" err="1"/>
              <a:t>democratic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faces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: idea/</a:t>
            </a:r>
            <a:r>
              <a:rPr lang="cs-CZ" dirty="0" err="1"/>
              <a:t>practice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– </a:t>
            </a:r>
            <a:r>
              <a:rPr lang="cs-CZ" dirty="0" err="1"/>
              <a:t>liberal</a:t>
            </a:r>
            <a:r>
              <a:rPr lang="cs-CZ" dirty="0"/>
              <a:t> </a:t>
            </a:r>
            <a:r>
              <a:rPr lang="cs-CZ" dirty="0" err="1"/>
              <a:t>democracy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faces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Latent</a:t>
            </a:r>
            <a:r>
              <a:rPr lang="cs-CZ" i="1" dirty="0"/>
              <a:t> </a:t>
            </a:r>
            <a:r>
              <a:rPr lang="cs-CZ" dirty="0"/>
              <a:t>and </a:t>
            </a:r>
            <a:r>
              <a:rPr lang="cs-CZ" i="1" dirty="0"/>
              <a:t>permanent </a:t>
            </a:r>
            <a:r>
              <a:rPr lang="cs-CZ" dirty="0" err="1"/>
              <a:t>danger</a:t>
            </a:r>
            <a:r>
              <a:rPr lang="cs-CZ" dirty="0"/>
              <a:t> to </a:t>
            </a:r>
            <a:r>
              <a:rPr lang="cs-CZ" i="1" dirty="0" err="1"/>
              <a:t>liberal</a:t>
            </a:r>
            <a:r>
              <a:rPr lang="cs-CZ" dirty="0"/>
              <a:t> </a:t>
            </a:r>
            <a:r>
              <a:rPr lang="cs-CZ" dirty="0" err="1"/>
              <a:t>democracy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i="1" dirty="0" err="1"/>
              <a:t>Possible</a:t>
            </a:r>
            <a:r>
              <a:rPr lang="cs-CZ" i="1" dirty="0"/>
              <a:t> </a:t>
            </a:r>
            <a:r>
              <a:rPr lang="cs-CZ" dirty="0" err="1"/>
              <a:t>corrective</a:t>
            </a:r>
            <a:r>
              <a:rPr lang="cs-CZ" dirty="0"/>
              <a:t> to </a:t>
            </a:r>
            <a:r>
              <a:rPr lang="cs-CZ" dirty="0" err="1"/>
              <a:t>liberal</a:t>
            </a:r>
            <a:r>
              <a:rPr lang="cs-CZ" dirty="0"/>
              <a:t> </a:t>
            </a:r>
            <a:r>
              <a:rPr lang="cs-CZ" dirty="0" err="1"/>
              <a:t>democracy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Litmus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functioning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(</a:t>
            </a:r>
            <a:r>
              <a:rPr lang="cs-CZ" dirty="0" err="1"/>
              <a:t>demand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3325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Populists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elections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POLb1111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886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Why</a:t>
            </a:r>
            <a:r>
              <a:rPr lang="cs-CZ" dirty="0"/>
              <a:t> are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successful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votes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populists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168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1324</Words>
  <Application>Microsoft Office PowerPoint</Application>
  <PresentationFormat>Širokoúhlá obrazovka</PresentationFormat>
  <Paragraphs>127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Democratic tension as a breeding ground for populism</vt:lpstr>
      <vt:lpstr>Populism as a threat to democracy I.</vt:lpstr>
      <vt:lpstr>Populism as a threat to democracy II.</vt:lpstr>
      <vt:lpstr>Populism as a threat to democracy III.</vt:lpstr>
      <vt:lpstr>Populism as a threat to democracy IV.</vt:lpstr>
      <vt:lpstr>Populism as a corrective to democracy</vt:lpstr>
      <vt:lpstr>Conclusion</vt:lpstr>
      <vt:lpstr>Populists at elections</vt:lpstr>
      <vt:lpstr>Main goals</vt:lpstr>
      <vt:lpstr>Demand side – who votes for populists?</vt:lpstr>
      <vt:lpstr>The sociological approach</vt:lpstr>
      <vt:lpstr>Social structural models – modernization thesis</vt:lpstr>
      <vt:lpstr>Protest voting</vt:lpstr>
      <vt:lpstr>Economic model of voting, issue voting</vt:lpstr>
      <vt:lpstr>Psychological roots of populist voting</vt:lpstr>
      <vt:lpstr>Comparing voters of populist parties</vt:lpstr>
      <vt:lpstr>Effects of populist attitudes</vt:lpstr>
      <vt:lpstr>Conclusion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Populist at elections</dc:title>
  <dc:creator>Vlastimil Havlík</dc:creator>
  <cp:lastModifiedBy>Vlastimil Havlík</cp:lastModifiedBy>
  <cp:revision>79</cp:revision>
  <dcterms:created xsi:type="dcterms:W3CDTF">2015-10-16T11:35:38Z</dcterms:created>
  <dcterms:modified xsi:type="dcterms:W3CDTF">2023-03-06T08:35:11Z</dcterms:modified>
</cp:coreProperties>
</file>